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318" r:id="rId3"/>
    <p:sldId id="319" r:id="rId4"/>
    <p:sldId id="320" r:id="rId5"/>
    <p:sldId id="257" r:id="rId6"/>
    <p:sldId id="258" r:id="rId7"/>
    <p:sldId id="321" r:id="rId8"/>
    <p:sldId id="322" r:id="rId9"/>
    <p:sldId id="308" r:id="rId10"/>
    <p:sldId id="307" r:id="rId11"/>
    <p:sldId id="309" r:id="rId12"/>
    <p:sldId id="310" r:id="rId13"/>
    <p:sldId id="259" r:id="rId14"/>
    <p:sldId id="315" r:id="rId15"/>
    <p:sldId id="326" r:id="rId16"/>
    <p:sldId id="260" r:id="rId17"/>
    <p:sldId id="261" r:id="rId18"/>
    <p:sldId id="262" r:id="rId19"/>
    <p:sldId id="263" r:id="rId20"/>
    <p:sldId id="264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306" r:id="rId35"/>
    <p:sldId id="280" r:id="rId36"/>
    <p:sldId id="281" r:id="rId37"/>
    <p:sldId id="282" r:id="rId38"/>
    <p:sldId id="303" r:id="rId39"/>
    <p:sldId id="304" r:id="rId40"/>
    <p:sldId id="283" r:id="rId41"/>
    <p:sldId id="305" r:id="rId42"/>
    <p:sldId id="301" r:id="rId43"/>
    <p:sldId id="299" r:id="rId44"/>
    <p:sldId id="300" r:id="rId45"/>
    <p:sldId id="285" r:id="rId46"/>
    <p:sldId id="295" r:id="rId47"/>
    <p:sldId id="296" r:id="rId48"/>
    <p:sldId id="297" r:id="rId49"/>
    <p:sldId id="302" r:id="rId50"/>
    <p:sldId id="294" r:id="rId51"/>
    <p:sldId id="286" r:id="rId52"/>
    <p:sldId id="287" r:id="rId53"/>
    <p:sldId id="288" r:id="rId54"/>
    <p:sldId id="289" r:id="rId55"/>
    <p:sldId id="327" r:id="rId56"/>
    <p:sldId id="358" r:id="rId57"/>
    <p:sldId id="344" r:id="rId58"/>
    <p:sldId id="354" r:id="rId59"/>
    <p:sldId id="332" r:id="rId60"/>
    <p:sldId id="329" r:id="rId61"/>
    <p:sldId id="350" r:id="rId62"/>
    <p:sldId id="348" r:id="rId63"/>
    <p:sldId id="356" r:id="rId64"/>
    <p:sldId id="352" r:id="rId65"/>
    <p:sldId id="342" r:id="rId66"/>
    <p:sldId id="339" r:id="rId67"/>
    <p:sldId id="337" r:id="rId68"/>
    <p:sldId id="336" r:id="rId69"/>
    <p:sldId id="360" r:id="rId70"/>
    <p:sldId id="333" r:id="rId71"/>
    <p:sldId id="290" r:id="rId72"/>
    <p:sldId id="291" r:id="rId73"/>
    <p:sldId id="293" r:id="rId74"/>
    <p:sldId id="361" r:id="rId7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4" autoAdjust="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990601"/>
            <a:ext cx="67056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30" dirty="0">
                <a:solidFill>
                  <a:srgbClr val="006FC0"/>
                </a:solidFill>
              </a:rPr>
              <a:t>Cardio-Vascular</a:t>
            </a:r>
            <a:r>
              <a:rPr sz="4000" spc="-60" dirty="0">
                <a:solidFill>
                  <a:srgbClr val="006FC0"/>
                </a:solidFill>
              </a:rPr>
              <a:t> </a:t>
            </a:r>
            <a:r>
              <a:rPr sz="4000" spc="-5" dirty="0">
                <a:solidFill>
                  <a:srgbClr val="006FC0"/>
                </a:solidFill>
              </a:rPr>
              <a:t>Disease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942082" y="2809258"/>
            <a:ext cx="6201918" cy="4054314"/>
          </a:xfrm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marL="349885">
              <a:lnSpc>
                <a:spcPct val="100000"/>
              </a:lnSpc>
              <a:spcBef>
                <a:spcPts val="2014"/>
              </a:spcBef>
            </a:pPr>
            <a:r>
              <a:rPr sz="3600" b="1" spc="-10" smtClean="0">
                <a:solidFill>
                  <a:srgbClr val="FF0000"/>
                </a:solidFill>
                <a:latin typeface="Calibri"/>
                <a:cs typeface="Calibri"/>
              </a:rPr>
              <a:t>Hypertension</a:t>
            </a:r>
            <a:endParaRPr lang="en-US" sz="3600" b="1" spc="-1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349885">
              <a:lnSpc>
                <a:spcPct val="100000"/>
              </a:lnSpc>
              <a:spcBef>
                <a:spcPts val="2014"/>
              </a:spcBef>
            </a:pPr>
            <a:endParaRPr lang="en-US" sz="3600" b="1" spc="-1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349885">
              <a:lnSpc>
                <a:spcPct val="100000"/>
              </a:lnSpc>
              <a:spcBef>
                <a:spcPts val="2014"/>
              </a:spcBef>
            </a:pPr>
            <a:endParaRPr lang="en-US" sz="3600" b="1" spc="-1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349885">
              <a:lnSpc>
                <a:spcPct val="100000"/>
              </a:lnSpc>
              <a:spcBef>
                <a:spcPts val="2014"/>
              </a:spcBef>
            </a:pPr>
            <a:r>
              <a:rPr lang="en-US" sz="2800" b="1" spc="-10" dirty="0" smtClean="0">
                <a:latin typeface="Calibri"/>
                <a:cs typeface="Calibri"/>
              </a:rPr>
              <a:t>                             Dr </a:t>
            </a:r>
            <a:r>
              <a:rPr lang="en-US" sz="2800" b="1" spc="-10" dirty="0" err="1" smtClean="0">
                <a:latin typeface="Calibri"/>
                <a:cs typeface="Calibri"/>
              </a:rPr>
              <a:t>Sandeep</a:t>
            </a:r>
            <a:r>
              <a:rPr lang="en-US" sz="2800" b="1" spc="-10" dirty="0" smtClean="0">
                <a:latin typeface="Calibri"/>
                <a:cs typeface="Calibri"/>
              </a:rPr>
              <a:t> </a:t>
            </a:r>
            <a:r>
              <a:rPr lang="en-US" sz="2800" b="1" spc="-10" dirty="0" err="1" smtClean="0">
                <a:latin typeface="Calibri"/>
                <a:cs typeface="Calibri"/>
              </a:rPr>
              <a:t>Rai</a:t>
            </a:r>
            <a:endParaRPr lang="en-US" sz="2800" b="1" spc="-10" dirty="0" smtClean="0">
              <a:latin typeface="Calibri"/>
              <a:cs typeface="Calibri"/>
            </a:endParaRPr>
          </a:p>
          <a:p>
            <a:pPr marL="349885">
              <a:lnSpc>
                <a:spcPct val="100000"/>
              </a:lnSpc>
              <a:spcBef>
                <a:spcPts val="2014"/>
              </a:spcBef>
            </a:pP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Basic and Optional Laboratory Tests for Primary&#10;Hypertension&#10;Basic testing Fasting blood glucose*&#10;Complete blood count&#10;Li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924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10-y CV Risk Categories&#10;Subjects with any of the following:&#10;CVD&#10;Type 2 diabetes, or type 1 diabetes &amp; target organ dama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7543800" cy="5562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290046" y="152400"/>
            <a:ext cx="2563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5" dirty="0" smtClean="0">
                <a:latin typeface="Calibri"/>
                <a:cs typeface="Calibri"/>
              </a:rPr>
              <a:t>Ambulatory </a:t>
            </a:r>
            <a:r>
              <a:rPr lang="en-US" b="1" dirty="0" smtClean="0">
                <a:latin typeface="Calibri"/>
                <a:cs typeface="Calibri"/>
              </a:rPr>
              <a:t>BP </a:t>
            </a:r>
            <a:r>
              <a:rPr lang="en-US" b="1" spc="-10" dirty="0" smtClean="0">
                <a:latin typeface="Calibri"/>
                <a:cs typeface="Calibri"/>
              </a:rPr>
              <a:t>recording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lassification of hypertensive stages according to BP levels,&#10;presence of cv risk factors, HMOD, or comorbidities&#10;BP grad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2296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461594"/>
            <a:ext cx="41910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spc="-65" dirty="0" smtClean="0"/>
              <a:t>    </a:t>
            </a:r>
            <a:r>
              <a:rPr sz="4400" spc="-65" smtClean="0"/>
              <a:t>E</a:t>
            </a:r>
            <a:r>
              <a:rPr sz="4400" smtClean="0"/>
              <a:t>ti</a:t>
            </a:r>
            <a:r>
              <a:rPr sz="4400" spc="-20" smtClean="0"/>
              <a:t>o</a:t>
            </a:r>
            <a:r>
              <a:rPr sz="4400" smtClean="0"/>
              <a:t>logy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450594"/>
            <a:ext cx="7793990" cy="447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It </a:t>
            </a:r>
            <a:r>
              <a:rPr sz="3000" spc="-20" dirty="0">
                <a:latin typeface="Calibri"/>
                <a:cs typeface="Calibri"/>
              </a:rPr>
              <a:t>may </a:t>
            </a:r>
            <a:r>
              <a:rPr sz="3000" spc="-5" dirty="0">
                <a:latin typeface="Calibri"/>
                <a:cs typeface="Calibri"/>
              </a:rPr>
              <a:t>be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either</a:t>
            </a:r>
            <a:endParaRPr sz="3000">
              <a:latin typeface="Calibri"/>
              <a:cs typeface="Calibri"/>
            </a:endParaRPr>
          </a:p>
          <a:p>
            <a:pPr marL="355600" marR="321945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>
                <a:latin typeface="Calibri"/>
                <a:cs typeface="Calibri"/>
              </a:rPr>
              <a:t>Essential </a:t>
            </a:r>
            <a:r>
              <a:rPr sz="3000" dirty="0">
                <a:latin typeface="Calibri"/>
                <a:cs typeface="Calibri"/>
              </a:rPr>
              <a:t>(90-95 %): </a:t>
            </a:r>
            <a:r>
              <a:rPr sz="3000" spc="-5" dirty="0">
                <a:latin typeface="Calibri"/>
                <a:cs typeface="Calibri"/>
              </a:rPr>
              <a:t>Unknown specific cause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  </a:t>
            </a:r>
            <a:r>
              <a:rPr sz="3000" spc="-10" dirty="0">
                <a:latin typeface="Calibri"/>
                <a:cs typeface="Calibri"/>
              </a:rPr>
              <a:t>multifactorial.</a:t>
            </a:r>
            <a:endParaRPr sz="3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spc="-10" dirty="0">
                <a:latin typeface="Calibri"/>
                <a:cs typeface="Calibri"/>
              </a:rPr>
              <a:t>Environmental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factors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spc="-10" dirty="0">
                <a:latin typeface="Calibri"/>
                <a:cs typeface="Calibri"/>
              </a:rPr>
              <a:t>Genetic </a:t>
            </a:r>
            <a:r>
              <a:rPr sz="2600" b="1" spc="-15" dirty="0">
                <a:latin typeface="Calibri"/>
                <a:cs typeface="Calibri"/>
              </a:rPr>
              <a:t>factors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600" b="1" spc="-15" dirty="0">
                <a:latin typeface="Calibri"/>
                <a:cs typeface="Calibri"/>
              </a:rPr>
              <a:t>Fetal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factors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600" b="1" spc="-10" dirty="0">
                <a:latin typeface="Calibri"/>
                <a:cs typeface="Calibri"/>
              </a:rPr>
              <a:t>Humoral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mechanisms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ts val="3110"/>
              </a:lnSpc>
              <a:buFont typeface="Arial"/>
              <a:buChar char="–"/>
              <a:tabLst>
                <a:tab pos="756920" algn="l"/>
              </a:tabLst>
            </a:pPr>
            <a:r>
              <a:rPr sz="2600" b="1" dirty="0">
                <a:latin typeface="Calibri"/>
                <a:cs typeface="Calibri"/>
              </a:rPr>
              <a:t>Insulin </a:t>
            </a:r>
            <a:r>
              <a:rPr sz="2600" b="1" spc="-10" dirty="0">
                <a:latin typeface="Calibri"/>
                <a:cs typeface="Calibri"/>
              </a:rPr>
              <a:t>resistance </a:t>
            </a:r>
            <a:r>
              <a:rPr sz="2600" b="1" dirty="0">
                <a:latin typeface="Calibri"/>
                <a:cs typeface="Calibri"/>
              </a:rPr>
              <a:t>- </a:t>
            </a:r>
            <a:r>
              <a:rPr sz="2600" b="1" spc="-5" dirty="0">
                <a:latin typeface="Calibri"/>
                <a:cs typeface="Calibri"/>
              </a:rPr>
              <a:t>Metabolic</a:t>
            </a:r>
            <a:r>
              <a:rPr sz="2600" b="1" spc="-1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syndrome</a:t>
            </a:r>
            <a:endParaRPr sz="26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710"/>
              </a:spcBef>
              <a:buFont typeface="Arial"/>
              <a:buChar char="•"/>
              <a:tabLst>
                <a:tab pos="355600" algn="l"/>
              </a:tabLst>
            </a:pPr>
            <a:r>
              <a:rPr sz="3000" b="1" spc="-5" dirty="0">
                <a:latin typeface="Calibri"/>
                <a:cs typeface="Calibri"/>
              </a:rPr>
              <a:t>Secondary</a:t>
            </a:r>
            <a:r>
              <a:rPr sz="3000" spc="-5" dirty="0">
                <a:latin typeface="Calibri"/>
                <a:cs typeface="Calibri"/>
              </a:rPr>
              <a:t>: </a:t>
            </a:r>
            <a:r>
              <a:rPr sz="3000" spc="-10" dirty="0">
                <a:latin typeface="Calibri"/>
                <a:cs typeface="Calibri"/>
              </a:rPr>
              <a:t>consequence </a:t>
            </a:r>
            <a:r>
              <a:rPr sz="3000" spc="-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5" dirty="0">
                <a:latin typeface="Calibri"/>
                <a:cs typeface="Calibri"/>
              </a:rPr>
              <a:t>specific </a:t>
            </a:r>
            <a:r>
              <a:rPr sz="3000" spc="-10" dirty="0">
                <a:latin typeface="Calibri"/>
                <a:cs typeface="Calibri"/>
              </a:rPr>
              <a:t>disease </a:t>
            </a:r>
            <a:r>
              <a:rPr sz="3000" spc="-5" dirty="0">
                <a:latin typeface="Calibri"/>
                <a:cs typeface="Calibri"/>
              </a:rPr>
              <a:t>or  abnormality leading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sodium </a:t>
            </a:r>
            <a:r>
              <a:rPr sz="3000" spc="-15" dirty="0">
                <a:latin typeface="Calibri"/>
                <a:cs typeface="Calibri"/>
              </a:rPr>
              <a:t>retention </a:t>
            </a:r>
            <a:r>
              <a:rPr sz="3000" spc="-10" dirty="0">
                <a:latin typeface="Calibri"/>
                <a:cs typeface="Calibri"/>
              </a:rPr>
              <a:t>and/or  </a:t>
            </a:r>
            <a:r>
              <a:rPr sz="3000" spc="-15" dirty="0">
                <a:latin typeface="Calibri"/>
                <a:cs typeface="Calibri"/>
              </a:rPr>
              <a:t>peripheral</a:t>
            </a:r>
            <a:r>
              <a:rPr sz="3000" spc="-10" dirty="0">
                <a:latin typeface="Calibri"/>
                <a:cs typeface="Calibri"/>
              </a:rPr>
              <a:t> vasoconstriction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Selection Criteria for BP Cuff Size for Measurement of&#10;BP in Adults&#10;Arm&#10;Circumference&#10;Usual Cuff Size&#10;22–26 cm Small adul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43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JNC 8 guideline to Management of Hyperten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6705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461594"/>
            <a:ext cx="72390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Essential</a:t>
            </a:r>
            <a:r>
              <a:rPr sz="4400" spc="-60" dirty="0"/>
              <a:t> </a:t>
            </a:r>
            <a:r>
              <a:rPr sz="4400" spc="-15" dirty="0"/>
              <a:t>hypertension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06973"/>
            <a:ext cx="7834630" cy="447357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Genetic </a:t>
            </a:r>
            <a:r>
              <a:rPr sz="3200" b="1" spc="-15" dirty="0">
                <a:latin typeface="Calibri"/>
                <a:cs typeface="Calibri"/>
              </a:rPr>
              <a:t>factors</a:t>
            </a:r>
            <a:endParaRPr sz="32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tends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run in </a:t>
            </a:r>
            <a:r>
              <a:rPr sz="2800" spc="-15" dirty="0">
                <a:latin typeface="Calibri"/>
                <a:cs typeface="Calibri"/>
              </a:rPr>
              <a:t>families, by shared </a:t>
            </a:r>
            <a:r>
              <a:rPr sz="2800" spc="-20" dirty="0">
                <a:latin typeface="Calibri"/>
                <a:cs typeface="Calibri"/>
              </a:rPr>
              <a:t>environmental  </a:t>
            </a:r>
            <a:r>
              <a:rPr sz="2800" spc="-10" dirty="0">
                <a:latin typeface="Calibri"/>
                <a:cs typeface="Calibri"/>
              </a:rPr>
              <a:t>influences.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libri"/>
                <a:cs typeface="Calibri"/>
              </a:rPr>
              <a:t>still largely </a:t>
            </a:r>
            <a:r>
              <a:rPr sz="2800" spc="-10" dirty="0">
                <a:latin typeface="Calibri"/>
                <a:cs typeface="Calibri"/>
              </a:rPr>
              <a:t>unidentified genetic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component.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5" dirty="0">
                <a:latin typeface="Calibri"/>
                <a:cs typeface="Calibri"/>
              </a:rPr>
              <a:t>Fetal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factors</a:t>
            </a:r>
            <a:endParaRPr sz="3200">
              <a:latin typeface="Calibri"/>
              <a:cs typeface="Calibri"/>
            </a:endParaRPr>
          </a:p>
          <a:p>
            <a:pPr marL="756285" marR="13335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Low birth weight: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due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30" dirty="0">
                <a:latin typeface="Calibri"/>
                <a:cs typeface="Calibri"/>
              </a:rPr>
              <a:t>fetal </a:t>
            </a:r>
            <a:r>
              <a:rPr sz="2800" spc="-10" dirty="0">
                <a:latin typeface="Calibri"/>
                <a:cs typeface="Calibri"/>
              </a:rPr>
              <a:t>adaptation 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5" dirty="0">
                <a:latin typeface="Calibri"/>
                <a:cs typeface="Calibri"/>
              </a:rPr>
              <a:t>intrauterine </a:t>
            </a:r>
            <a:r>
              <a:rPr sz="2800" spc="-5" dirty="0">
                <a:latin typeface="Calibri"/>
                <a:cs typeface="Calibri"/>
              </a:rPr>
              <a:t>undernutrition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endParaRPr sz="28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latin typeface="Calibri"/>
                <a:cs typeface="Calibri"/>
              </a:rPr>
              <a:t>long-term changes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blood vessel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structure</a:t>
            </a:r>
            <a:endParaRPr sz="24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function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crucial </a:t>
            </a:r>
            <a:r>
              <a:rPr sz="2400" spc="-5" dirty="0">
                <a:latin typeface="Calibri"/>
                <a:cs typeface="Calibri"/>
              </a:rPr>
              <a:t>hormonal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systems.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304800"/>
            <a:ext cx="6629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Essential</a:t>
            </a:r>
            <a:r>
              <a:rPr sz="4400" spc="-60" dirty="0"/>
              <a:t> </a:t>
            </a:r>
            <a:r>
              <a:rPr sz="4400" spc="-15" dirty="0"/>
              <a:t>hypertension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066800"/>
            <a:ext cx="7927975" cy="53169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15" dirty="0">
                <a:latin typeface="Calibri"/>
                <a:cs typeface="Calibri"/>
              </a:rPr>
              <a:t>Environmental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spc="-20" dirty="0">
                <a:latin typeface="Calibri"/>
                <a:cs typeface="Calibri"/>
              </a:rPr>
              <a:t>factors</a:t>
            </a:r>
            <a:endParaRPr sz="2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5" dirty="0">
                <a:latin typeface="Calibri"/>
                <a:cs typeface="Calibri"/>
              </a:rPr>
              <a:t>Obesity</a:t>
            </a:r>
            <a:endParaRPr sz="24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25" dirty="0">
                <a:latin typeface="Calibri"/>
                <a:cs typeface="Calibri"/>
              </a:rPr>
              <a:t>Fat </a:t>
            </a:r>
            <a:r>
              <a:rPr sz="2000" spc="-5" dirty="0">
                <a:latin typeface="Calibri"/>
                <a:cs typeface="Calibri"/>
              </a:rPr>
              <a:t>people </a:t>
            </a:r>
            <a:r>
              <a:rPr sz="2000" spc="-15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higher blood </a:t>
            </a:r>
            <a:r>
              <a:rPr sz="2000" spc="-10" dirty="0">
                <a:latin typeface="Calibri"/>
                <a:cs typeface="Calibri"/>
              </a:rPr>
              <a:t>pressures </a:t>
            </a:r>
            <a:r>
              <a:rPr sz="2000" dirty="0">
                <a:latin typeface="Calibri"/>
                <a:cs typeface="Calibri"/>
              </a:rPr>
              <a:t>than thin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people.</a:t>
            </a:r>
            <a:endParaRPr sz="2000">
              <a:latin typeface="Calibri"/>
              <a:cs typeface="Calibri"/>
            </a:endParaRPr>
          </a:p>
          <a:p>
            <a:pPr marL="1155700" marR="373380" lvl="2" indent="-2286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Sleep </a:t>
            </a:r>
            <a:r>
              <a:rPr sz="2000" spc="-10" dirty="0">
                <a:latin typeface="Calibri"/>
                <a:cs typeface="Calibri"/>
              </a:rPr>
              <a:t>disordered </a:t>
            </a:r>
            <a:r>
              <a:rPr sz="2000" spc="-5" dirty="0">
                <a:latin typeface="Calibri"/>
                <a:cs typeface="Calibri"/>
              </a:rPr>
              <a:t>breathing </a:t>
            </a:r>
            <a:r>
              <a:rPr sz="2000" spc="-10" dirty="0">
                <a:latin typeface="Calibri"/>
                <a:cs typeface="Calibri"/>
              </a:rPr>
              <a:t>often </a:t>
            </a:r>
            <a:r>
              <a:rPr sz="2000" spc="-5" dirty="0">
                <a:latin typeface="Calibri"/>
                <a:cs typeface="Calibri"/>
              </a:rPr>
              <a:t>seen with obesity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dirty="0">
                <a:latin typeface="Calibri"/>
                <a:cs typeface="Calibri"/>
              </a:rPr>
              <a:t>an  </a:t>
            </a:r>
            <a:r>
              <a:rPr sz="2000" spc="-5" dirty="0">
                <a:latin typeface="Calibri"/>
                <a:cs typeface="Calibri"/>
              </a:rPr>
              <a:t>additional risk </a:t>
            </a:r>
            <a:r>
              <a:rPr sz="2000" spc="-15" dirty="0">
                <a:latin typeface="Calibri"/>
                <a:cs typeface="Calibri"/>
              </a:rPr>
              <a:t>factor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ts val="2865"/>
              </a:lnSpc>
              <a:buFont typeface="Arial"/>
              <a:buChar char="–"/>
              <a:tabLst>
                <a:tab pos="756920" algn="l"/>
              </a:tabLst>
            </a:pPr>
            <a:r>
              <a:rPr sz="2400" b="1" spc="-5" dirty="0">
                <a:latin typeface="Calibri"/>
                <a:cs typeface="Calibri"/>
              </a:rPr>
              <a:t>Alcohol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intake</a:t>
            </a:r>
            <a:endParaRPr sz="2400">
              <a:latin typeface="Calibri"/>
              <a:cs typeface="Calibri"/>
            </a:endParaRPr>
          </a:p>
          <a:p>
            <a:pPr marL="1155700" marR="5080" lvl="2" indent="-228600">
              <a:lnSpc>
                <a:spcPct val="80000"/>
              </a:lnSpc>
              <a:spcBef>
                <a:spcPts val="49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close </a:t>
            </a:r>
            <a:r>
              <a:rPr sz="2000" spc="-5" dirty="0">
                <a:latin typeface="Calibri"/>
                <a:cs typeface="Calibri"/>
              </a:rPr>
              <a:t>relationship between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consumption of alcohol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blood  </a:t>
            </a:r>
            <a:r>
              <a:rPr sz="2000" spc="-10" dirty="0">
                <a:latin typeface="Calibri"/>
                <a:cs typeface="Calibri"/>
              </a:rPr>
              <a:t>pressure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level.</a:t>
            </a:r>
            <a:endParaRPr sz="2000">
              <a:latin typeface="Calibri"/>
              <a:cs typeface="Calibri"/>
            </a:endParaRPr>
          </a:p>
          <a:p>
            <a:pPr marL="1155700" lvl="2" indent="-229235">
              <a:lnSpc>
                <a:spcPts val="2390"/>
              </a:lnSpc>
              <a:spcBef>
                <a:spcPts val="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Calibri"/>
                <a:cs typeface="Calibri"/>
              </a:rPr>
              <a:t>But </a:t>
            </a:r>
            <a:r>
              <a:rPr sz="2000" spc="-5" dirty="0">
                <a:latin typeface="Calibri"/>
                <a:cs typeface="Calibri"/>
              </a:rPr>
              <a:t>small amounts of alcohol seem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beneficial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ts val="2870"/>
              </a:lnSpc>
              <a:buFont typeface="Arial"/>
              <a:buChar char="–"/>
              <a:tabLst>
                <a:tab pos="756920" algn="l"/>
              </a:tabLst>
            </a:pPr>
            <a:r>
              <a:rPr sz="2400" b="1" spc="-5" dirty="0">
                <a:latin typeface="Calibri"/>
                <a:cs typeface="Calibri"/>
              </a:rPr>
              <a:t>Sodium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intake</a:t>
            </a:r>
            <a:endParaRPr sz="24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Directly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proportional</a:t>
            </a:r>
            <a:endParaRPr sz="2000">
              <a:latin typeface="Calibri"/>
              <a:cs typeface="Calibri"/>
            </a:endParaRPr>
          </a:p>
          <a:p>
            <a:pPr marL="1155700" marR="19685" lvl="2" indent="-228600">
              <a:lnSpc>
                <a:spcPts val="1920"/>
              </a:lnSpc>
              <a:spcBef>
                <a:spcPts val="464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some evidence that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high </a:t>
            </a:r>
            <a:r>
              <a:rPr sz="2000" b="1" spc="-5" dirty="0">
                <a:latin typeface="Calibri"/>
                <a:cs typeface="Calibri"/>
              </a:rPr>
              <a:t>potassium </a:t>
            </a:r>
            <a:r>
              <a:rPr sz="2000" spc="-5" dirty="0">
                <a:latin typeface="Calibri"/>
                <a:cs typeface="Calibri"/>
              </a:rPr>
              <a:t>diet </a:t>
            </a:r>
            <a:r>
              <a:rPr sz="2000" dirty="0">
                <a:latin typeface="Calibri"/>
                <a:cs typeface="Calibri"/>
              </a:rPr>
              <a:t>can </a:t>
            </a:r>
            <a:r>
              <a:rPr sz="2000" spc="-10" dirty="0">
                <a:latin typeface="Calibri"/>
                <a:cs typeface="Calibri"/>
              </a:rPr>
              <a:t>protect against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15" dirty="0">
                <a:latin typeface="Calibri"/>
                <a:cs typeface="Calibri"/>
              </a:rPr>
              <a:t>effects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high </a:t>
            </a:r>
            <a:r>
              <a:rPr sz="2000" b="1" dirty="0">
                <a:latin typeface="Calibri"/>
                <a:cs typeface="Calibri"/>
              </a:rPr>
              <a:t>sodium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intake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b="1" spc="-5" dirty="0">
                <a:latin typeface="Calibri"/>
                <a:cs typeface="Calibri"/>
              </a:rPr>
              <a:t>Stress</a:t>
            </a:r>
            <a:endParaRPr sz="24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0" dirty="0">
                <a:latin typeface="Calibri"/>
                <a:cs typeface="Calibri"/>
              </a:rPr>
              <a:t>Chronic stress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uncertain</a:t>
            </a:r>
            <a:endParaRPr sz="20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acute pain or </a:t>
            </a:r>
            <a:r>
              <a:rPr sz="2000" spc="-10" dirty="0">
                <a:latin typeface="Calibri"/>
                <a:cs typeface="Calibri"/>
              </a:rPr>
              <a:t>stress </a:t>
            </a:r>
            <a:r>
              <a:rPr sz="2000" spc="-5" dirty="0">
                <a:latin typeface="Calibri"/>
                <a:cs typeface="Calibri"/>
              </a:rPr>
              <a:t>can </a:t>
            </a:r>
            <a:r>
              <a:rPr sz="2000" spc="-10" dirty="0">
                <a:latin typeface="Calibri"/>
                <a:cs typeface="Calibri"/>
              </a:rPr>
              <a:t>raise </a:t>
            </a:r>
            <a:r>
              <a:rPr sz="2000" spc="-5" dirty="0">
                <a:latin typeface="Calibri"/>
                <a:cs typeface="Calibri"/>
              </a:rPr>
              <a:t>blood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pressure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152400"/>
            <a:ext cx="69342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Essential</a:t>
            </a:r>
            <a:r>
              <a:rPr sz="4400" spc="-60" dirty="0"/>
              <a:t> </a:t>
            </a:r>
            <a:r>
              <a:rPr sz="4400" spc="-15" dirty="0"/>
              <a:t>hypertension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59740" y="914401"/>
            <a:ext cx="7954009" cy="512255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4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0" dirty="0">
                <a:latin typeface="Calibri"/>
                <a:cs typeface="Calibri"/>
              </a:rPr>
              <a:t>Humoral</a:t>
            </a:r>
            <a:r>
              <a:rPr sz="3000" b="1" spc="-35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mechanisms</a:t>
            </a:r>
            <a:endParaRPr sz="3000">
              <a:latin typeface="Calibri"/>
              <a:cs typeface="Calibri"/>
            </a:endParaRPr>
          </a:p>
          <a:p>
            <a:pPr marL="756285" marR="6350" lvl="1" indent="-287020" algn="just">
              <a:lnSpc>
                <a:spcPct val="100000"/>
              </a:lnSpc>
              <a:spcBef>
                <a:spcPts val="65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autonomic nervous </a:t>
            </a:r>
            <a:r>
              <a:rPr sz="2600" spc="-20" dirty="0">
                <a:latin typeface="Calibri"/>
                <a:cs typeface="Calibri"/>
              </a:rPr>
              <a:t>system, </a:t>
            </a:r>
            <a:r>
              <a:rPr sz="2600" spc="-5" dirty="0">
                <a:latin typeface="Calibri"/>
                <a:cs typeface="Calibri"/>
              </a:rPr>
              <a:t>reninangiotensin </a:t>
            </a:r>
            <a:r>
              <a:rPr sz="2600" spc="-20" dirty="0">
                <a:latin typeface="Calibri"/>
                <a:cs typeface="Calibri"/>
              </a:rPr>
              <a:t>system,  </a:t>
            </a:r>
            <a:r>
              <a:rPr sz="2600" spc="-10" dirty="0">
                <a:latin typeface="Calibri"/>
                <a:cs typeface="Calibri"/>
              </a:rPr>
              <a:t>natriuretic </a:t>
            </a:r>
            <a:r>
              <a:rPr sz="2600" spc="-5" dirty="0">
                <a:latin typeface="Calibri"/>
                <a:cs typeface="Calibri"/>
              </a:rPr>
              <a:t>peptide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kallikrein-kinin </a:t>
            </a:r>
            <a:r>
              <a:rPr sz="2600" spc="-20" dirty="0">
                <a:latin typeface="Calibri"/>
                <a:cs typeface="Calibri"/>
              </a:rPr>
              <a:t>system </a:t>
            </a:r>
            <a:r>
              <a:rPr sz="2600" dirty="0">
                <a:latin typeface="Calibri"/>
                <a:cs typeface="Calibri"/>
              </a:rPr>
              <a:t>- </a:t>
            </a:r>
            <a:r>
              <a:rPr sz="2600" spc="-5" dirty="0">
                <a:latin typeface="Calibri"/>
                <a:cs typeface="Calibri"/>
              </a:rPr>
              <a:t>short-  term changes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5" dirty="0">
                <a:latin typeface="Calibri"/>
                <a:cs typeface="Calibri"/>
              </a:rPr>
              <a:t>blood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pressure</a:t>
            </a:r>
            <a:endParaRPr sz="2600">
              <a:latin typeface="Calibri"/>
              <a:cs typeface="Calibri"/>
            </a:endParaRPr>
          </a:p>
          <a:p>
            <a:pPr marL="756285" marR="235585" lvl="1" indent="-287020" algn="just">
              <a:lnSpc>
                <a:spcPct val="100000"/>
              </a:lnSpc>
              <a:spcBef>
                <a:spcPts val="63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latin typeface="Calibri"/>
                <a:cs typeface="Calibri"/>
              </a:rPr>
              <a:t>But </a:t>
            </a:r>
            <a:r>
              <a:rPr sz="2600" spc="-5" dirty="0">
                <a:latin typeface="Calibri"/>
                <a:cs typeface="Calibri"/>
              </a:rPr>
              <a:t>no </a:t>
            </a:r>
            <a:r>
              <a:rPr sz="2600" spc="-10" dirty="0">
                <a:latin typeface="Calibri"/>
                <a:cs typeface="Calibri"/>
              </a:rPr>
              <a:t>convincing </a:t>
            </a:r>
            <a:r>
              <a:rPr sz="2600" dirty="0">
                <a:latin typeface="Calibri"/>
                <a:cs typeface="Calibri"/>
              </a:rPr>
              <a:t>evidence - </a:t>
            </a:r>
            <a:r>
              <a:rPr sz="2600" spc="-5" dirty="0">
                <a:latin typeface="Calibri"/>
                <a:cs typeface="Calibri"/>
              </a:rPr>
              <a:t>directly </a:t>
            </a:r>
            <a:r>
              <a:rPr sz="2600" spc="-15" dirty="0">
                <a:latin typeface="Calibri"/>
                <a:cs typeface="Calibri"/>
              </a:rPr>
              <a:t>involved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  </a:t>
            </a:r>
            <a:r>
              <a:rPr sz="2600" spc="-5" dirty="0">
                <a:latin typeface="Calibri"/>
                <a:cs typeface="Calibri"/>
              </a:rPr>
              <a:t>maintenance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hypertension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>
                <a:latin typeface="Calibri"/>
                <a:cs typeface="Calibri"/>
              </a:rPr>
              <a:t>Insulin </a:t>
            </a:r>
            <a:r>
              <a:rPr sz="3000" b="1" spc="-15" dirty="0">
                <a:latin typeface="Calibri"/>
                <a:cs typeface="Calibri"/>
              </a:rPr>
              <a:t>resistance </a:t>
            </a:r>
            <a:r>
              <a:rPr sz="3000" b="1" dirty="0">
                <a:latin typeface="Calibri"/>
                <a:cs typeface="Calibri"/>
              </a:rPr>
              <a:t>- </a:t>
            </a:r>
            <a:r>
              <a:rPr sz="3000" b="1" spc="-10" dirty="0">
                <a:latin typeface="Calibri"/>
                <a:cs typeface="Calibri"/>
              </a:rPr>
              <a:t>Metabolic</a:t>
            </a:r>
            <a:r>
              <a:rPr sz="3000" b="1" spc="-5" dirty="0">
                <a:latin typeface="Calibri"/>
                <a:cs typeface="Calibri"/>
              </a:rPr>
              <a:t> </a:t>
            </a:r>
            <a:r>
              <a:rPr sz="3000" b="1" spc="-15" dirty="0">
                <a:latin typeface="Calibri"/>
                <a:cs typeface="Calibri"/>
              </a:rPr>
              <a:t>syndrome</a:t>
            </a:r>
            <a:endParaRPr sz="3000">
              <a:latin typeface="Calibri"/>
              <a:cs typeface="Calibri"/>
            </a:endParaRPr>
          </a:p>
          <a:p>
            <a:pPr marL="756285" indent="-34353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hyperinsulinaemia, </a:t>
            </a:r>
            <a:r>
              <a:rPr sz="2200" spc="-10" dirty="0">
                <a:latin typeface="Calibri"/>
                <a:cs typeface="Calibri"/>
              </a:rPr>
              <a:t>glucose </a:t>
            </a:r>
            <a:r>
              <a:rPr sz="2200" spc="-15" dirty="0">
                <a:latin typeface="Calibri"/>
                <a:cs typeface="Calibri"/>
              </a:rPr>
              <a:t>intolerance, </a:t>
            </a:r>
            <a:r>
              <a:rPr sz="2200" spc="-10" dirty="0">
                <a:latin typeface="Calibri"/>
                <a:cs typeface="Calibri"/>
              </a:rPr>
              <a:t>reduced levels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HDL </a:t>
            </a:r>
            <a:r>
              <a:rPr sz="2200" spc="-15" dirty="0">
                <a:latin typeface="Calibri"/>
                <a:cs typeface="Calibri"/>
              </a:rPr>
              <a:t>cholesterol, </a:t>
            </a:r>
            <a:r>
              <a:rPr sz="2200" spc="-10" dirty="0">
                <a:latin typeface="Calibri"/>
                <a:cs typeface="Calibri"/>
              </a:rPr>
              <a:t>hypertriglyceridaemia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20" dirty="0">
                <a:latin typeface="Calibri"/>
                <a:cs typeface="Calibri"/>
              </a:rPr>
              <a:t>central </a:t>
            </a:r>
            <a:r>
              <a:rPr sz="2200" spc="-10" dirty="0">
                <a:latin typeface="Calibri"/>
                <a:cs typeface="Calibri"/>
              </a:rPr>
              <a:t>obesity</a:t>
            </a:r>
            <a:r>
              <a:rPr sz="2200" spc="2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with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with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hypertension</a:t>
            </a:r>
            <a:endParaRPr sz="2200">
              <a:latin typeface="Calibri"/>
              <a:cs typeface="Calibri"/>
            </a:endParaRPr>
          </a:p>
          <a:p>
            <a:pPr marL="756285" marR="783590" indent="-3435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association </a:t>
            </a:r>
            <a:r>
              <a:rPr sz="2200" spc="-10" dirty="0">
                <a:latin typeface="Calibri"/>
                <a:cs typeface="Calibri"/>
              </a:rPr>
              <a:t>between diabetes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hypertension has </a:t>
            </a:r>
            <a:r>
              <a:rPr sz="2200" spc="-5" dirty="0">
                <a:latin typeface="Calibri"/>
                <a:cs typeface="Calibri"/>
              </a:rPr>
              <a:t>long  </a:t>
            </a:r>
            <a:r>
              <a:rPr sz="2200" spc="-10" dirty="0">
                <a:latin typeface="Calibri"/>
                <a:cs typeface="Calibri"/>
              </a:rPr>
              <a:t>been </a:t>
            </a:r>
            <a:r>
              <a:rPr sz="2200" spc="-15" dirty="0">
                <a:latin typeface="Calibri"/>
                <a:cs typeface="Calibri"/>
              </a:rPr>
              <a:t>recognized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1" y="152400"/>
            <a:ext cx="7010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Secondary</a:t>
            </a:r>
            <a:r>
              <a:rPr sz="4400" spc="-90" dirty="0"/>
              <a:t> </a:t>
            </a:r>
            <a:r>
              <a:rPr sz="4400" spc="-5" dirty="0"/>
              <a:t>Hypertension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990600"/>
            <a:ext cx="8031480" cy="46243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10" dirty="0">
                <a:latin typeface="Calibri"/>
                <a:cs typeface="Calibri"/>
              </a:rPr>
              <a:t>Pregnancy</a:t>
            </a:r>
            <a:r>
              <a:rPr sz="2700" b="1" spc="-2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(pre-eclampsia)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10" dirty="0">
                <a:latin typeface="Calibri"/>
                <a:cs typeface="Calibri"/>
              </a:rPr>
              <a:t>Renal </a:t>
            </a:r>
            <a:r>
              <a:rPr sz="2700" b="1" dirty="0">
                <a:latin typeface="Calibri"/>
                <a:cs typeface="Calibri"/>
              </a:rPr>
              <a:t>disease</a:t>
            </a:r>
            <a:endParaRPr sz="2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Renal </a:t>
            </a:r>
            <a:r>
              <a:rPr sz="2400" spc="-5" dirty="0">
                <a:latin typeface="Calibri"/>
                <a:cs typeface="Calibri"/>
              </a:rPr>
              <a:t>vascular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disease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Parenchymal </a:t>
            </a:r>
            <a:r>
              <a:rPr sz="2400" spc="-10" dirty="0">
                <a:latin typeface="Calibri"/>
                <a:cs typeface="Calibri"/>
              </a:rPr>
              <a:t>renal </a:t>
            </a:r>
            <a:r>
              <a:rPr sz="2400" spc="-5" dirty="0">
                <a:latin typeface="Calibri"/>
                <a:cs typeface="Calibri"/>
              </a:rPr>
              <a:t>disease, particularly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glomerulonephritis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ts val="2875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Polycystic </a:t>
            </a:r>
            <a:r>
              <a:rPr sz="2400" spc="-5" dirty="0">
                <a:latin typeface="Calibri"/>
                <a:cs typeface="Calibri"/>
              </a:rPr>
              <a:t>kidney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disease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32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5" dirty="0">
                <a:latin typeface="Calibri"/>
                <a:cs typeface="Calibri"/>
              </a:rPr>
              <a:t>Drugs</a:t>
            </a:r>
            <a:endParaRPr sz="2700">
              <a:latin typeface="Calibri"/>
              <a:cs typeface="Calibri"/>
            </a:endParaRPr>
          </a:p>
          <a:p>
            <a:pPr marL="823594" lvl="1" indent="-35433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823594" algn="l"/>
                <a:tab pos="824230" algn="l"/>
              </a:tabLst>
            </a:pPr>
            <a:r>
              <a:rPr sz="2400" spc="-15" dirty="0">
                <a:latin typeface="Calibri"/>
                <a:cs typeface="Calibri"/>
              </a:rPr>
              <a:t>Oral contraceptives </a:t>
            </a:r>
            <a:r>
              <a:rPr sz="2400" spc="-10" dirty="0">
                <a:latin typeface="Calibri"/>
                <a:cs typeface="Calibri"/>
              </a:rPr>
              <a:t>containing </a:t>
            </a:r>
            <a:r>
              <a:rPr sz="2400" spc="-15" dirty="0">
                <a:latin typeface="Calibri"/>
                <a:cs typeface="Calibri"/>
              </a:rPr>
              <a:t>oestrogens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Anabolic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steroids,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Corticosteroids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NSAIDs,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carbenoxolone,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ts val="2875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Sympathomimetic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agents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32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15" dirty="0">
                <a:latin typeface="Calibri"/>
                <a:cs typeface="Calibri"/>
              </a:rPr>
              <a:t>Coarctation </a:t>
            </a:r>
            <a:r>
              <a:rPr sz="2700" b="1" dirty="0">
                <a:latin typeface="Calibri"/>
                <a:cs typeface="Calibri"/>
              </a:rPr>
              <a:t>of the</a:t>
            </a:r>
            <a:r>
              <a:rPr sz="2700" b="1" spc="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aorta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igure 2&#10;The Lancet 2002 360, 1903-1913DOI: (10.1016/S0140-6736(02)11911-8)&#10;Stroke mortality rate in each decade of age v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1" y="304800"/>
            <a:ext cx="72390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Secondary</a:t>
            </a:r>
            <a:r>
              <a:rPr sz="4400" spc="-90" dirty="0"/>
              <a:t> </a:t>
            </a:r>
            <a:r>
              <a:rPr sz="4400" spc="-5" dirty="0"/>
              <a:t>Hypertension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461261"/>
            <a:ext cx="8053705" cy="475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latin typeface="Calibri"/>
                <a:cs typeface="Calibri"/>
              </a:rPr>
              <a:t>Endocrine</a:t>
            </a:r>
            <a:r>
              <a:rPr sz="2700" b="1" spc="-2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disease</a:t>
            </a:r>
            <a:endParaRPr sz="2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Phaeochromocytoma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vascular </a:t>
            </a:r>
            <a:r>
              <a:rPr sz="2400" dirty="0">
                <a:latin typeface="Calibri"/>
                <a:cs typeface="Calibri"/>
              </a:rPr>
              <a:t>tumor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adrenal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gland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Cushing’s </a:t>
            </a:r>
            <a:r>
              <a:rPr sz="2400" spc="-15" dirty="0">
                <a:latin typeface="Calibri"/>
                <a:cs typeface="Calibri"/>
              </a:rPr>
              <a:t>syndrome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5" dirty="0">
                <a:latin typeface="Calibri"/>
                <a:cs typeface="Calibri"/>
              </a:rPr>
              <a:t>excessive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cortisol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Primary </a:t>
            </a:r>
            <a:r>
              <a:rPr sz="2400" spc="-15" dirty="0">
                <a:latin typeface="Calibri"/>
                <a:cs typeface="Calibri"/>
              </a:rPr>
              <a:t>hyperaldosteronism </a:t>
            </a:r>
            <a:r>
              <a:rPr sz="2400" spc="-25" dirty="0">
                <a:latin typeface="Calibri"/>
                <a:cs typeface="Calibri"/>
              </a:rPr>
              <a:t>(Conn’s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syndrome)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Glucocorticoid-suppressible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hyperaldosteronism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Hyperparathyroidism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Acromegaly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Primary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hypothyroidism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20" dirty="0">
                <a:latin typeface="Calibri"/>
                <a:cs typeface="Calibri"/>
              </a:rPr>
              <a:t>Thyrotoxicosis</a:t>
            </a:r>
            <a:endParaRPr sz="2400">
              <a:latin typeface="Calibri"/>
              <a:cs typeface="Calibri"/>
            </a:endParaRPr>
          </a:p>
          <a:p>
            <a:pPr marL="756285" marR="417195" lvl="1" indent="-287020">
              <a:lnSpc>
                <a:spcPts val="2300"/>
              </a:lnSpc>
              <a:spcBef>
                <a:spcPts val="56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Congenital </a:t>
            </a:r>
            <a:r>
              <a:rPr sz="2400" spc="-5" dirty="0">
                <a:latin typeface="Calibri"/>
                <a:cs typeface="Calibri"/>
              </a:rPr>
              <a:t>adrenal hyperplasia due </a:t>
            </a:r>
            <a:r>
              <a:rPr sz="2400" spc="-10" dirty="0">
                <a:latin typeface="Calibri"/>
                <a:cs typeface="Calibri"/>
              </a:rPr>
              <a:t>to </a:t>
            </a:r>
            <a:r>
              <a:rPr sz="2400" spc="-15" dirty="0">
                <a:latin typeface="Calibri"/>
                <a:cs typeface="Calibri"/>
              </a:rPr>
              <a:t>11-β-hydroxylase 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17α-hydroxylase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deficiency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5" dirty="0">
                <a:latin typeface="Calibri"/>
                <a:cs typeface="Calibri"/>
              </a:rPr>
              <a:t>Liddle’s</a:t>
            </a:r>
            <a:r>
              <a:rPr sz="2400" spc="-15" dirty="0">
                <a:latin typeface="Calibri"/>
                <a:cs typeface="Calibri"/>
              </a:rPr>
              <a:t> syndrome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20" dirty="0">
                <a:latin typeface="Calibri"/>
                <a:cs typeface="Calibri"/>
              </a:rPr>
              <a:t>1-β-hydroxysteroid </a:t>
            </a:r>
            <a:r>
              <a:rPr sz="2400" spc="-15" dirty="0">
                <a:latin typeface="Calibri"/>
                <a:cs typeface="Calibri"/>
              </a:rPr>
              <a:t>dehydrogenase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deficiency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86944"/>
            <a:ext cx="85344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Mechanisms of</a:t>
            </a:r>
            <a:r>
              <a:rPr sz="4400" spc="-95" dirty="0"/>
              <a:t> </a:t>
            </a:r>
            <a:r>
              <a:rPr sz="4400" spc="-5" dirty="0"/>
              <a:t>Hypertension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12140" y="977239"/>
            <a:ext cx="7935595" cy="32772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3200" spc="-10" dirty="0">
                <a:latin typeface="Calibri"/>
                <a:cs typeface="Calibri"/>
              </a:rPr>
              <a:t>Determinants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arterial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pressure: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Cardiac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output</a:t>
            </a:r>
            <a:endParaRPr sz="3200">
              <a:latin typeface="Calibri"/>
              <a:cs typeface="Calibri"/>
            </a:endParaRPr>
          </a:p>
          <a:p>
            <a:pPr marL="756285" marR="5080" lvl="1" indent="-287020">
              <a:lnSpc>
                <a:spcPts val="3020"/>
              </a:lnSpc>
              <a:spcBef>
                <a:spcPts val="74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20" dirty="0">
                <a:latin typeface="Calibri"/>
                <a:cs typeface="Calibri"/>
              </a:rPr>
              <a:t>Stroke </a:t>
            </a:r>
            <a:r>
              <a:rPr sz="2800" b="1" spc="-10" dirty="0">
                <a:latin typeface="Calibri"/>
                <a:cs typeface="Calibri"/>
              </a:rPr>
              <a:t>volume: </a:t>
            </a:r>
            <a:r>
              <a:rPr sz="2800" spc="-20" dirty="0">
                <a:latin typeface="Calibri"/>
                <a:cs typeface="Calibri"/>
              </a:rPr>
              <a:t>related to myocardial </a:t>
            </a:r>
            <a:r>
              <a:rPr sz="2800" spc="-15" dirty="0">
                <a:latin typeface="Calibri"/>
                <a:cs typeface="Calibri"/>
              </a:rPr>
              <a:t>contractility 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size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0" dirty="0">
                <a:latin typeface="Calibri"/>
                <a:cs typeface="Calibri"/>
              </a:rPr>
              <a:t>vascular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compartment.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latin typeface="Calibri"/>
                <a:cs typeface="Calibri"/>
              </a:rPr>
              <a:t>Heart </a:t>
            </a:r>
            <a:r>
              <a:rPr sz="2800" b="1" spc="-20" dirty="0">
                <a:latin typeface="Calibri"/>
                <a:cs typeface="Calibri"/>
              </a:rPr>
              <a:t>Rate: </a:t>
            </a:r>
            <a:r>
              <a:rPr sz="2800" spc="-15" dirty="0">
                <a:latin typeface="Calibri"/>
                <a:cs typeface="Calibri"/>
              </a:rPr>
              <a:t>neuronal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hormonal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control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ts val="3195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  <a:tab pos="3699510" algn="l"/>
              </a:tabLst>
            </a:pPr>
            <a:r>
              <a:rPr sz="2800" b="1" spc="-20" dirty="0">
                <a:latin typeface="Calibri"/>
                <a:cs typeface="Calibri"/>
              </a:rPr>
              <a:t>Peripheral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resistance:	</a:t>
            </a:r>
            <a:r>
              <a:rPr sz="2800" b="1" spc="-5" dirty="0">
                <a:latin typeface="Calibri"/>
                <a:cs typeface="Calibri"/>
              </a:rPr>
              <a:t>functional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anatomic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ts val="3195"/>
              </a:lnSpc>
            </a:pPr>
            <a:r>
              <a:rPr sz="2800" spc="-5" dirty="0">
                <a:latin typeface="Calibri"/>
                <a:cs typeface="Calibri"/>
              </a:rPr>
              <a:t>changes in </a:t>
            </a:r>
            <a:r>
              <a:rPr sz="2800" spc="-10" dirty="0">
                <a:latin typeface="Calibri"/>
                <a:cs typeface="Calibri"/>
              </a:rPr>
              <a:t>small arteries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arterioles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1" y="4267200"/>
            <a:ext cx="742861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63093"/>
            <a:ext cx="84582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Mechanisms </a:t>
            </a:r>
            <a:r>
              <a:rPr sz="4400" dirty="0"/>
              <a:t>of</a:t>
            </a:r>
            <a:r>
              <a:rPr sz="4400" spc="-60" dirty="0"/>
              <a:t> </a:t>
            </a:r>
            <a:r>
              <a:rPr sz="4400" spc="-10" dirty="0"/>
              <a:t>Hypertension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914401"/>
            <a:ext cx="7617459" cy="521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15" dirty="0">
                <a:latin typeface="Calibri"/>
                <a:cs typeface="Calibri"/>
              </a:rPr>
              <a:t>Intravascular</a:t>
            </a:r>
            <a:r>
              <a:rPr sz="2700" b="1" spc="-5" dirty="0">
                <a:latin typeface="Calibri"/>
                <a:cs typeface="Calibri"/>
              </a:rPr>
              <a:t> </a:t>
            </a:r>
            <a:r>
              <a:rPr sz="2700" b="1" spc="-20" dirty="0">
                <a:latin typeface="Calibri"/>
                <a:cs typeface="Calibri"/>
              </a:rPr>
              <a:t>Volume</a:t>
            </a:r>
            <a:endParaRPr sz="2700">
              <a:latin typeface="Calibri"/>
              <a:cs typeface="Calibri"/>
            </a:endParaRPr>
          </a:p>
          <a:p>
            <a:pPr marL="756285" marR="152400" lvl="1" indent="-287020">
              <a:lnSpc>
                <a:spcPts val="2300"/>
              </a:lnSpc>
              <a:spcBef>
                <a:spcPts val="57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Sodium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predominantly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b="1" spc="-10" dirty="0">
                <a:latin typeface="Calibri"/>
                <a:cs typeface="Calibri"/>
              </a:rPr>
              <a:t>extracellular </a:t>
            </a:r>
            <a:r>
              <a:rPr sz="2400" b="1" dirty="0">
                <a:latin typeface="Calibri"/>
                <a:cs typeface="Calibri"/>
              </a:rPr>
              <a:t>ion </a:t>
            </a:r>
            <a:r>
              <a:rPr sz="2400" b="1" spc="-5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primary  determinant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extracellular fluid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volume</a:t>
            </a:r>
            <a:endParaRPr sz="2400">
              <a:latin typeface="Calibri"/>
              <a:cs typeface="Calibri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When NaCl </a:t>
            </a:r>
            <a:r>
              <a:rPr sz="2400" spc="-20" dirty="0">
                <a:latin typeface="Calibri"/>
                <a:cs typeface="Calibri"/>
              </a:rPr>
              <a:t>intake </a:t>
            </a:r>
            <a:r>
              <a:rPr sz="2400" spc="-15" dirty="0">
                <a:latin typeface="Calibri"/>
                <a:cs typeface="Calibri"/>
              </a:rPr>
              <a:t>exceeds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capacity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kidney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  </a:t>
            </a:r>
            <a:r>
              <a:rPr sz="2400" spc="-25" dirty="0">
                <a:latin typeface="Calibri"/>
                <a:cs typeface="Calibri"/>
              </a:rPr>
              <a:t>excrete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sodium</a:t>
            </a:r>
            <a:endParaRPr sz="2400">
              <a:latin typeface="Calibri"/>
              <a:cs typeface="Calibri"/>
            </a:endParaRPr>
          </a:p>
          <a:p>
            <a:pPr marL="756285" marR="381635" lvl="1" indent="-287020">
              <a:lnSpc>
                <a:spcPct val="8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0" dirty="0">
                <a:latin typeface="Calibri"/>
                <a:cs typeface="Calibri"/>
              </a:rPr>
              <a:t>Vascular </a:t>
            </a:r>
            <a:r>
              <a:rPr sz="2400" spc="-10" dirty="0">
                <a:latin typeface="Calibri"/>
                <a:cs typeface="Calibri"/>
              </a:rPr>
              <a:t>volume </a:t>
            </a:r>
            <a:r>
              <a:rPr sz="2400" dirty="0">
                <a:latin typeface="Calibri"/>
                <a:cs typeface="Calibri"/>
              </a:rPr>
              <a:t>initially </a:t>
            </a:r>
            <a:r>
              <a:rPr sz="2400" spc="-10" dirty="0">
                <a:latin typeface="Calibri"/>
                <a:cs typeface="Calibri"/>
              </a:rPr>
              <a:t>expands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cardiac </a:t>
            </a:r>
            <a:r>
              <a:rPr sz="2400" spc="-5" dirty="0">
                <a:latin typeface="Calibri"/>
                <a:cs typeface="Calibri"/>
              </a:rPr>
              <a:t>output  increases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3229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5" dirty="0">
                <a:latin typeface="Calibri"/>
                <a:cs typeface="Calibri"/>
              </a:rPr>
              <a:t>Autonomic Nervous</a:t>
            </a:r>
            <a:r>
              <a:rPr sz="2700" b="1" spc="-20" dirty="0">
                <a:latin typeface="Calibri"/>
                <a:cs typeface="Calibri"/>
              </a:rPr>
              <a:t> </a:t>
            </a:r>
            <a:r>
              <a:rPr sz="2700" b="1" spc="-25" dirty="0">
                <a:latin typeface="Calibri"/>
                <a:cs typeface="Calibri"/>
              </a:rPr>
              <a:t>System</a:t>
            </a:r>
            <a:endParaRPr sz="2700">
              <a:latin typeface="Calibri"/>
              <a:cs typeface="Calibri"/>
            </a:endParaRPr>
          </a:p>
          <a:p>
            <a:pPr marL="756285" lvl="1" indent="-287020">
              <a:lnSpc>
                <a:spcPts val="2590"/>
              </a:lnSpc>
              <a:spcBef>
                <a:spcPts val="1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homeostasis </a:t>
            </a:r>
            <a:r>
              <a:rPr sz="2400" dirty="0">
                <a:latin typeface="Calibri"/>
                <a:cs typeface="Calibri"/>
              </a:rPr>
              <a:t>via </a:t>
            </a:r>
            <a:r>
              <a:rPr sz="2400" b="1" spc="-10" dirty="0">
                <a:latin typeface="Calibri"/>
                <a:cs typeface="Calibri"/>
              </a:rPr>
              <a:t>pressure</a:t>
            </a:r>
            <a:r>
              <a:rPr sz="2400" spc="-10" dirty="0">
                <a:latin typeface="Calibri"/>
                <a:cs typeface="Calibri"/>
              </a:rPr>
              <a:t>, </a:t>
            </a:r>
            <a:r>
              <a:rPr sz="2400" b="1" spc="-5" dirty="0">
                <a:latin typeface="Calibri"/>
                <a:cs typeface="Calibri"/>
              </a:rPr>
              <a:t>volume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chemoreceptor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ts val="2590"/>
              </a:lnSpc>
            </a:pPr>
            <a:r>
              <a:rPr sz="2400" spc="-5" dirty="0">
                <a:latin typeface="Calibri"/>
                <a:cs typeface="Calibri"/>
              </a:rPr>
              <a:t>signals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Adrenergic </a:t>
            </a:r>
            <a:r>
              <a:rPr sz="2400" spc="-20" dirty="0">
                <a:latin typeface="Calibri"/>
                <a:cs typeface="Calibri"/>
              </a:rPr>
              <a:t>reflexes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b="1" dirty="0">
                <a:latin typeface="Calibri"/>
                <a:cs typeface="Calibri"/>
              </a:rPr>
              <a:t>short</a:t>
            </a:r>
            <a:r>
              <a:rPr sz="2400" b="1" spc="-10" dirty="0">
                <a:latin typeface="Calibri"/>
                <a:cs typeface="Calibri"/>
              </a:rPr>
              <a:t> term</a:t>
            </a:r>
            <a:r>
              <a:rPr sz="2400" spc="-1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756285" marR="600075" lvl="1" indent="-287020">
              <a:lnSpc>
                <a:spcPts val="2310"/>
              </a:lnSpc>
              <a:spcBef>
                <a:spcPts val="55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Adrenergic </a:t>
            </a:r>
            <a:r>
              <a:rPr sz="2400" spc="-5" dirty="0">
                <a:latin typeface="Calibri"/>
                <a:cs typeface="Calibri"/>
              </a:rPr>
              <a:t>function,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concert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" dirty="0">
                <a:latin typeface="Calibri"/>
                <a:cs typeface="Calibri"/>
              </a:rPr>
              <a:t>hormonal </a:t>
            </a:r>
            <a:r>
              <a:rPr sz="2400" dirty="0">
                <a:latin typeface="Calibri"/>
                <a:cs typeface="Calibri"/>
              </a:rPr>
              <a:t>and  </a:t>
            </a:r>
            <a:r>
              <a:rPr sz="2400" spc="-10" dirty="0">
                <a:latin typeface="Calibri"/>
                <a:cs typeface="Calibri"/>
              </a:rPr>
              <a:t>volume-related </a:t>
            </a:r>
            <a:r>
              <a:rPr sz="2400" spc="-20" dirty="0">
                <a:latin typeface="Calibri"/>
                <a:cs typeface="Calibri"/>
              </a:rPr>
              <a:t>factors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b="1" spc="-5" dirty="0">
                <a:latin typeface="Calibri"/>
                <a:cs typeface="Calibri"/>
              </a:rPr>
              <a:t>long-term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regulation</a:t>
            </a:r>
            <a:endParaRPr sz="2400">
              <a:latin typeface="Calibri"/>
              <a:cs typeface="Calibri"/>
            </a:endParaRPr>
          </a:p>
          <a:p>
            <a:pPr marL="756285" marR="7620" lvl="1" indent="-287020">
              <a:lnSpc>
                <a:spcPts val="23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three </a:t>
            </a:r>
            <a:r>
              <a:rPr sz="2400" spc="-5" dirty="0">
                <a:latin typeface="Calibri"/>
                <a:cs typeface="Calibri"/>
              </a:rPr>
              <a:t>endogenous </a:t>
            </a:r>
            <a:r>
              <a:rPr sz="2400" spc="-10" dirty="0">
                <a:latin typeface="Calibri"/>
                <a:cs typeface="Calibri"/>
              </a:rPr>
              <a:t>catecholamines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b="1" spc="-5" dirty="0">
                <a:latin typeface="Calibri"/>
                <a:cs typeface="Calibri"/>
              </a:rPr>
              <a:t>norepinephrine,  epinephrine, </a:t>
            </a:r>
            <a:r>
              <a:rPr sz="2400" b="1" dirty="0">
                <a:latin typeface="Calibri"/>
                <a:cs typeface="Calibri"/>
              </a:rPr>
              <a:t>and dopamine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80010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Mechanisms </a:t>
            </a:r>
            <a:r>
              <a:rPr sz="4400" dirty="0"/>
              <a:t>of</a:t>
            </a:r>
            <a:r>
              <a:rPr sz="4400" spc="-60" dirty="0"/>
              <a:t> </a:t>
            </a:r>
            <a:r>
              <a:rPr sz="4400" spc="-10" dirty="0"/>
              <a:t>Hypertension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07340" y="1455165"/>
            <a:ext cx="3596640" cy="373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Renin-Angiotensin-  Aldosterone</a:t>
            </a:r>
            <a:endParaRPr sz="3200">
              <a:latin typeface="Calibri"/>
              <a:cs typeface="Calibri"/>
            </a:endParaRPr>
          </a:p>
          <a:p>
            <a:pPr marL="756285" marR="543560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160" dirty="0">
                <a:latin typeface="Calibri"/>
                <a:cs typeface="Calibri"/>
              </a:rPr>
              <a:t>V</a:t>
            </a:r>
            <a:r>
              <a:rPr sz="2800" b="1" spc="-5" dirty="0">
                <a:latin typeface="Calibri"/>
                <a:cs typeface="Calibri"/>
              </a:rPr>
              <a:t>aso</a:t>
            </a:r>
            <a:r>
              <a:rPr sz="2800" b="1" spc="-20" dirty="0">
                <a:latin typeface="Calibri"/>
                <a:cs typeface="Calibri"/>
              </a:rPr>
              <a:t>c</a:t>
            </a:r>
            <a:r>
              <a:rPr sz="2800" b="1" spc="-5" dirty="0">
                <a:latin typeface="Calibri"/>
                <a:cs typeface="Calibri"/>
              </a:rPr>
              <a:t>on</a:t>
            </a:r>
            <a:r>
              <a:rPr sz="2800" b="1" spc="-50" dirty="0">
                <a:latin typeface="Calibri"/>
                <a:cs typeface="Calibri"/>
              </a:rPr>
              <a:t>s</a:t>
            </a:r>
            <a:r>
              <a:rPr sz="2800" b="1" spc="-5" dirty="0">
                <a:latin typeface="Calibri"/>
                <a:cs typeface="Calibri"/>
              </a:rPr>
              <a:t>tri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-30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or  </a:t>
            </a:r>
            <a:r>
              <a:rPr sz="2800" spc="-15" dirty="0">
                <a:latin typeface="Calibri"/>
                <a:cs typeface="Calibri"/>
              </a:rPr>
              <a:t>properties </a:t>
            </a:r>
            <a:r>
              <a:rPr sz="2800" spc="-10" dirty="0">
                <a:latin typeface="Calibri"/>
                <a:cs typeface="Calibri"/>
              </a:rPr>
              <a:t>of  </a:t>
            </a:r>
            <a:r>
              <a:rPr sz="2800" b="1" spc="-10" dirty="0">
                <a:latin typeface="Calibri"/>
                <a:cs typeface="Calibri"/>
              </a:rPr>
              <a:t>angiotensin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II</a:t>
            </a:r>
            <a:endParaRPr sz="2800">
              <a:latin typeface="Calibri"/>
              <a:cs typeface="Calibri"/>
            </a:endParaRPr>
          </a:p>
          <a:p>
            <a:pPr marL="756285" marR="290830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o</a:t>
            </a:r>
            <a:r>
              <a:rPr sz="2800" b="1" spc="-5" dirty="0">
                <a:latin typeface="Calibri"/>
                <a:cs typeface="Calibri"/>
              </a:rPr>
              <a:t>di</a:t>
            </a:r>
            <a:r>
              <a:rPr sz="2800" b="1" spc="-20" dirty="0">
                <a:latin typeface="Calibri"/>
                <a:cs typeface="Calibri"/>
              </a:rPr>
              <a:t>u</a:t>
            </a:r>
            <a:r>
              <a:rPr sz="2800" b="1" spc="-5" dirty="0">
                <a:latin typeface="Calibri"/>
                <a:cs typeface="Calibri"/>
              </a:rPr>
              <a:t>m</a:t>
            </a:r>
            <a:r>
              <a:rPr sz="2800" b="1" spc="-10" dirty="0">
                <a:latin typeface="Calibri"/>
                <a:cs typeface="Calibri"/>
              </a:rPr>
              <a:t>-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35" dirty="0">
                <a:latin typeface="Calibri"/>
                <a:cs typeface="Calibri"/>
              </a:rPr>
              <a:t>e</a:t>
            </a:r>
            <a:r>
              <a:rPr sz="2800" b="1" spc="-30" dirty="0">
                <a:latin typeface="Calibri"/>
                <a:cs typeface="Calibri"/>
              </a:rPr>
              <a:t>t</a:t>
            </a:r>
            <a:r>
              <a:rPr sz="2800" b="1" spc="-5" dirty="0">
                <a:latin typeface="Calibri"/>
                <a:cs typeface="Calibri"/>
              </a:rPr>
              <a:t>ai</a:t>
            </a:r>
            <a:r>
              <a:rPr sz="2800" b="1" spc="-15" dirty="0">
                <a:latin typeface="Calibri"/>
                <a:cs typeface="Calibri"/>
              </a:rPr>
              <a:t>n</a:t>
            </a:r>
            <a:r>
              <a:rPr sz="2800" b="1" spc="-5" dirty="0">
                <a:latin typeface="Calibri"/>
                <a:cs typeface="Calibri"/>
              </a:rPr>
              <a:t>ing  </a:t>
            </a:r>
            <a:r>
              <a:rPr sz="2800" spc="-15" dirty="0">
                <a:latin typeface="Calibri"/>
                <a:cs typeface="Calibri"/>
              </a:rPr>
              <a:t>properties </a:t>
            </a:r>
            <a:r>
              <a:rPr sz="2800" spc="-10" dirty="0">
                <a:latin typeface="Calibri"/>
                <a:cs typeface="Calibri"/>
              </a:rPr>
              <a:t>of  </a:t>
            </a:r>
            <a:r>
              <a:rPr sz="2800" b="1" spc="-15" dirty="0">
                <a:latin typeface="Calibri"/>
                <a:cs typeface="Calibri"/>
              </a:rPr>
              <a:t>aldosterone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14800" y="1219250"/>
            <a:ext cx="4800600" cy="5219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8991600" cy="12740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1955" marR="5080" indent="-8813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Mechanisms </a:t>
            </a:r>
            <a:r>
              <a:rPr spc="-5" dirty="0"/>
              <a:t>of </a:t>
            </a:r>
            <a:r>
              <a:rPr spc="-10" dirty="0"/>
              <a:t>Hypertension:  </a:t>
            </a:r>
            <a:r>
              <a:rPr spc="-30" dirty="0"/>
              <a:t>Vascular</a:t>
            </a:r>
            <a:r>
              <a:rPr spc="-10" dirty="0"/>
              <a:t> Mechanisms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7061"/>
            <a:ext cx="8027034" cy="443357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5" dirty="0">
                <a:latin typeface="Calibri"/>
                <a:cs typeface="Calibri"/>
              </a:rPr>
              <a:t>Vascular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radius</a:t>
            </a:r>
            <a:endParaRPr sz="3200">
              <a:latin typeface="Calibri"/>
              <a:cs typeface="Calibri"/>
            </a:endParaRPr>
          </a:p>
          <a:p>
            <a:pPr marL="756285" marR="5080" lvl="1" indent="-287020">
              <a:lnSpc>
                <a:spcPts val="3020"/>
              </a:lnSpc>
              <a:spcBef>
                <a:spcPts val="74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15" dirty="0">
                <a:latin typeface="Calibri"/>
                <a:cs typeface="Calibri"/>
              </a:rPr>
              <a:t>Resistance to </a:t>
            </a:r>
            <a:r>
              <a:rPr sz="2800" b="1" spc="-5" dirty="0">
                <a:latin typeface="Calibri"/>
                <a:cs typeface="Calibri"/>
              </a:rPr>
              <a:t>flow </a:t>
            </a:r>
            <a:r>
              <a:rPr sz="2800" spc="-10" dirty="0">
                <a:latin typeface="Calibri"/>
                <a:cs typeface="Calibri"/>
              </a:rPr>
              <a:t>varies </a:t>
            </a:r>
            <a:r>
              <a:rPr sz="2800" spc="-25" dirty="0">
                <a:latin typeface="Calibri"/>
                <a:cs typeface="Calibri"/>
              </a:rPr>
              <a:t>inversely </a:t>
            </a:r>
            <a:r>
              <a:rPr sz="2800" spc="-5" dirty="0">
                <a:latin typeface="Calibri"/>
                <a:cs typeface="Calibri"/>
              </a:rPr>
              <a:t>with the </a:t>
            </a:r>
            <a:r>
              <a:rPr sz="2800" b="1" spc="-10" dirty="0">
                <a:latin typeface="Calibri"/>
                <a:cs typeface="Calibri"/>
              </a:rPr>
              <a:t>fourth  power </a:t>
            </a:r>
            <a:r>
              <a:rPr sz="2800" b="1" spc="-5" dirty="0">
                <a:latin typeface="Calibri"/>
                <a:cs typeface="Calibri"/>
              </a:rPr>
              <a:t>of the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radius</a:t>
            </a:r>
            <a:r>
              <a:rPr sz="2800" spc="-15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Compliance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10" dirty="0">
                <a:latin typeface="Calibri"/>
                <a:cs typeface="Calibri"/>
              </a:rPr>
              <a:t>resistance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arteries</a:t>
            </a:r>
            <a:endParaRPr sz="3200">
              <a:latin typeface="Calibri"/>
              <a:cs typeface="Calibri"/>
            </a:endParaRPr>
          </a:p>
          <a:p>
            <a:pPr marL="756285" marR="213360" lvl="1" indent="-287020">
              <a:lnSpc>
                <a:spcPts val="3030"/>
              </a:lnSpc>
              <a:spcBef>
                <a:spcPts val="73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latin typeface="Calibri"/>
                <a:cs typeface="Calibri"/>
              </a:rPr>
              <a:t>High </a:t>
            </a:r>
            <a:r>
              <a:rPr sz="2800" b="1" spc="-10" dirty="0">
                <a:latin typeface="Calibri"/>
                <a:cs typeface="Calibri"/>
              </a:rPr>
              <a:t>degree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10" dirty="0">
                <a:latin typeface="Calibri"/>
                <a:cs typeface="Calibri"/>
              </a:rPr>
              <a:t>elasticity: </a:t>
            </a:r>
            <a:r>
              <a:rPr sz="2800" spc="-15" dirty="0">
                <a:latin typeface="Calibri"/>
                <a:cs typeface="Calibri"/>
              </a:rPr>
              <a:t>accommodate </a:t>
            </a:r>
            <a:r>
              <a:rPr sz="2800" dirty="0">
                <a:latin typeface="Calibri"/>
                <a:cs typeface="Calibri"/>
              </a:rPr>
              <a:t>an  </a:t>
            </a:r>
            <a:r>
              <a:rPr sz="2800" spc="-10" dirty="0">
                <a:latin typeface="Calibri"/>
                <a:cs typeface="Calibri"/>
              </a:rPr>
              <a:t>increase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volume </a:t>
            </a:r>
            <a:r>
              <a:rPr sz="2800" spc="-5" dirty="0">
                <a:latin typeface="Calibri"/>
                <a:cs typeface="Calibri"/>
              </a:rPr>
              <a:t>with </a:t>
            </a:r>
            <a:r>
              <a:rPr sz="2800" spc="-15" dirty="0">
                <a:latin typeface="Calibri"/>
                <a:cs typeface="Calibri"/>
              </a:rPr>
              <a:t>relatively little </a:t>
            </a:r>
            <a:r>
              <a:rPr sz="2800" spc="-10" dirty="0">
                <a:latin typeface="Calibri"/>
                <a:cs typeface="Calibri"/>
              </a:rPr>
              <a:t>change </a:t>
            </a:r>
            <a:r>
              <a:rPr sz="2800" spc="-5" dirty="0">
                <a:latin typeface="Calibri"/>
                <a:cs typeface="Calibri"/>
              </a:rPr>
              <a:t>in  </a:t>
            </a:r>
            <a:r>
              <a:rPr sz="2800" spc="-15" dirty="0">
                <a:latin typeface="Calibri"/>
                <a:cs typeface="Calibri"/>
              </a:rPr>
              <a:t>pressure,</a:t>
            </a:r>
            <a:endParaRPr sz="2800">
              <a:latin typeface="Calibri"/>
              <a:cs typeface="Calibri"/>
            </a:endParaRPr>
          </a:p>
          <a:p>
            <a:pPr marL="756285" marR="527050" lvl="1" indent="-287020" algn="just">
              <a:lnSpc>
                <a:spcPct val="90000"/>
              </a:lnSpc>
              <a:spcBef>
                <a:spcPts val="615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10" dirty="0">
                <a:latin typeface="Calibri"/>
                <a:cs typeface="Calibri"/>
              </a:rPr>
              <a:t>Semi-rigid vascular </a:t>
            </a:r>
            <a:r>
              <a:rPr sz="2800" b="1" spc="-25" dirty="0">
                <a:latin typeface="Calibri"/>
                <a:cs typeface="Calibri"/>
              </a:rPr>
              <a:t>system: </a:t>
            </a:r>
            <a:r>
              <a:rPr sz="2800" spc="-10" dirty="0">
                <a:latin typeface="Calibri"/>
                <a:cs typeface="Calibri"/>
              </a:rPr>
              <a:t>small </a:t>
            </a:r>
            <a:r>
              <a:rPr sz="2800" spc="-15" dirty="0">
                <a:latin typeface="Calibri"/>
                <a:cs typeface="Calibri"/>
              </a:rPr>
              <a:t>increment </a:t>
            </a:r>
            <a:r>
              <a:rPr sz="2800" spc="-5" dirty="0">
                <a:latin typeface="Calibri"/>
                <a:cs typeface="Calibri"/>
              </a:rPr>
              <a:t>in  </a:t>
            </a:r>
            <a:r>
              <a:rPr sz="2800" spc="-10" dirty="0">
                <a:latin typeface="Calibri"/>
                <a:cs typeface="Calibri"/>
              </a:rPr>
              <a:t>volume induces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5" dirty="0">
                <a:latin typeface="Calibri"/>
                <a:cs typeface="Calibri"/>
              </a:rPr>
              <a:t>relatively </a:t>
            </a:r>
            <a:r>
              <a:rPr sz="2800" spc="-20" dirty="0">
                <a:latin typeface="Calibri"/>
                <a:cs typeface="Calibri"/>
              </a:rPr>
              <a:t>large </a:t>
            </a:r>
            <a:r>
              <a:rPr sz="2800" spc="-15" dirty="0">
                <a:latin typeface="Calibri"/>
                <a:cs typeface="Calibri"/>
              </a:rPr>
              <a:t>increment </a:t>
            </a:r>
            <a:r>
              <a:rPr sz="2800" spc="-10" dirty="0">
                <a:latin typeface="Calibri"/>
                <a:cs typeface="Calibri"/>
              </a:rPr>
              <a:t>of  </a:t>
            </a:r>
            <a:r>
              <a:rPr sz="2800" spc="-15" dirty="0">
                <a:latin typeface="Calibri"/>
                <a:cs typeface="Calibri"/>
              </a:rPr>
              <a:t>pressure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837" y="2203526"/>
            <a:ext cx="3102763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FFFF00"/>
                </a:solidFill>
              </a:rPr>
              <a:t>Compli</a:t>
            </a:r>
            <a:r>
              <a:rPr sz="3200" spc="-40" dirty="0">
                <a:solidFill>
                  <a:srgbClr val="FFFF00"/>
                </a:solidFill>
              </a:rPr>
              <a:t>c</a:t>
            </a:r>
            <a:r>
              <a:rPr sz="3200" spc="-50" dirty="0">
                <a:solidFill>
                  <a:srgbClr val="FFFF00"/>
                </a:solidFill>
              </a:rPr>
              <a:t>a</a:t>
            </a:r>
            <a:r>
              <a:rPr sz="3200" spc="-5" dirty="0">
                <a:solidFill>
                  <a:srgbClr val="FFFF00"/>
                </a:solidFill>
              </a:rPr>
              <a:t>tions  of         </a:t>
            </a:r>
            <a:r>
              <a:rPr sz="3200" spc="-10" dirty="0">
                <a:solidFill>
                  <a:srgbClr val="FFFF00"/>
                </a:solidFill>
              </a:rPr>
              <a:t>Hypertension</a:t>
            </a:r>
          </a:p>
        </p:txBody>
      </p:sp>
      <p:sp>
        <p:nvSpPr>
          <p:cNvPr id="3" name="object 3"/>
          <p:cNvSpPr/>
          <p:nvPr/>
        </p:nvSpPr>
        <p:spPr>
          <a:xfrm>
            <a:off x="3200400" y="533425"/>
            <a:ext cx="5860288" cy="6000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57200" y="1066800"/>
            <a:ext cx="8229600" cy="5134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847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97840" algn="l"/>
                <a:tab pos="498475" algn="l"/>
              </a:tabLst>
            </a:pPr>
            <a:r>
              <a:rPr spc="-15" dirty="0"/>
              <a:t>Larger </a:t>
            </a:r>
            <a:r>
              <a:rPr spc="-10" dirty="0"/>
              <a:t>arteries </a:t>
            </a:r>
            <a:r>
              <a:rPr spc="-5" dirty="0"/>
              <a:t>(&gt;</a:t>
            </a:r>
            <a:r>
              <a:rPr spc="20" dirty="0"/>
              <a:t> </a:t>
            </a:r>
            <a:r>
              <a:rPr spc="-5" dirty="0"/>
              <a:t>1mm)</a:t>
            </a:r>
          </a:p>
          <a:p>
            <a:pPr marL="899160" lvl="1" indent="-287020">
              <a:lnSpc>
                <a:spcPts val="2380"/>
              </a:lnSpc>
              <a:spcBef>
                <a:spcPts val="10"/>
              </a:spcBef>
              <a:buFont typeface="Arial"/>
              <a:buChar char="–"/>
              <a:tabLst>
                <a:tab pos="899160" algn="l"/>
                <a:tab pos="899794" algn="l"/>
              </a:tabLst>
            </a:pPr>
            <a:r>
              <a:rPr sz="2200" spc="-10" dirty="0">
                <a:latin typeface="Calibri"/>
                <a:cs typeface="Calibri"/>
              </a:rPr>
              <a:t>Internal </a:t>
            </a:r>
            <a:r>
              <a:rPr sz="2200" spc="-5" dirty="0">
                <a:latin typeface="Calibri"/>
                <a:cs typeface="Calibri"/>
              </a:rPr>
              <a:t>elastic lamina is </a:t>
            </a:r>
            <a:r>
              <a:rPr sz="2200" b="1" spc="-15" dirty="0">
                <a:latin typeface="Calibri"/>
                <a:cs typeface="Calibri"/>
              </a:rPr>
              <a:t>thickened</a:t>
            </a:r>
            <a:r>
              <a:rPr sz="2200" spc="-15" dirty="0">
                <a:latin typeface="Calibri"/>
                <a:cs typeface="Calibri"/>
              </a:rPr>
              <a:t>, </a:t>
            </a:r>
            <a:r>
              <a:rPr sz="2200" spc="-5" dirty="0">
                <a:latin typeface="Calibri"/>
                <a:cs typeface="Calibri"/>
              </a:rPr>
              <a:t>smooth muscle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endParaRPr sz="2200">
              <a:latin typeface="Calibri"/>
              <a:cs typeface="Calibri"/>
            </a:endParaRPr>
          </a:p>
          <a:p>
            <a:pPr marL="899160">
              <a:lnSpc>
                <a:spcPts val="2380"/>
              </a:lnSpc>
            </a:pPr>
            <a:r>
              <a:rPr sz="2200" spc="-10" dirty="0"/>
              <a:t>hypertrophied </a:t>
            </a:r>
            <a:r>
              <a:rPr sz="2200" b="0" spc="-5" dirty="0">
                <a:latin typeface="Calibri"/>
                <a:cs typeface="Calibri"/>
              </a:rPr>
              <a:t>and </a:t>
            </a:r>
            <a:r>
              <a:rPr sz="2200" spc="-10" dirty="0"/>
              <a:t>fibrous </a:t>
            </a:r>
            <a:r>
              <a:rPr sz="2200" spc="-5" dirty="0"/>
              <a:t>tissue </a:t>
            </a:r>
            <a:r>
              <a:rPr sz="2200" b="0" spc="-5" dirty="0">
                <a:latin typeface="Calibri"/>
                <a:cs typeface="Calibri"/>
              </a:rPr>
              <a:t>is</a:t>
            </a:r>
            <a:r>
              <a:rPr sz="2200" b="0" spc="45" dirty="0">
                <a:latin typeface="Calibri"/>
                <a:cs typeface="Calibri"/>
              </a:rPr>
              <a:t> </a:t>
            </a:r>
            <a:r>
              <a:rPr sz="2200" b="0" spc="-10" dirty="0">
                <a:latin typeface="Calibri"/>
                <a:cs typeface="Calibri"/>
              </a:rPr>
              <a:t>deposited</a:t>
            </a:r>
            <a:endParaRPr sz="2200">
              <a:latin typeface="Calibri"/>
              <a:cs typeface="Calibri"/>
            </a:endParaRPr>
          </a:p>
          <a:p>
            <a:pPr marL="899160" lvl="1" indent="-287020">
              <a:lnSpc>
                <a:spcPts val="2375"/>
              </a:lnSpc>
              <a:buFont typeface="Arial"/>
              <a:buChar char="–"/>
              <a:tabLst>
                <a:tab pos="899160" algn="l"/>
                <a:tab pos="899794" algn="l"/>
              </a:tabLst>
            </a:pP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vessels </a:t>
            </a:r>
            <a:r>
              <a:rPr sz="2200" b="1" spc="-15" dirty="0">
                <a:latin typeface="Calibri"/>
                <a:cs typeface="Calibri"/>
              </a:rPr>
              <a:t>dilate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become </a:t>
            </a:r>
            <a:r>
              <a:rPr sz="2200" b="1" spc="-10" dirty="0">
                <a:latin typeface="Calibri"/>
                <a:cs typeface="Calibri"/>
              </a:rPr>
              <a:t>tortuous</a:t>
            </a:r>
            <a:r>
              <a:rPr sz="2200" spc="-10" dirty="0">
                <a:latin typeface="Calibri"/>
                <a:cs typeface="Calibri"/>
              </a:rPr>
              <a:t>, </a:t>
            </a:r>
            <a:r>
              <a:rPr sz="2200" spc="-5" dirty="0">
                <a:latin typeface="Calibri"/>
                <a:cs typeface="Calibri"/>
              </a:rPr>
              <a:t>and their </a:t>
            </a:r>
            <a:r>
              <a:rPr sz="2200" spc="-10" dirty="0">
                <a:latin typeface="Calibri"/>
                <a:cs typeface="Calibri"/>
              </a:rPr>
              <a:t>walls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become</a:t>
            </a:r>
            <a:endParaRPr sz="2200">
              <a:latin typeface="Calibri"/>
              <a:cs typeface="Calibri"/>
            </a:endParaRPr>
          </a:p>
          <a:p>
            <a:pPr marL="899160">
              <a:lnSpc>
                <a:spcPts val="2370"/>
              </a:lnSpc>
            </a:pPr>
            <a:r>
              <a:rPr sz="2200" spc="-5" dirty="0"/>
              <a:t>less </a:t>
            </a:r>
            <a:r>
              <a:rPr sz="2200" spc="-10" dirty="0"/>
              <a:t>compliant</a:t>
            </a:r>
            <a:r>
              <a:rPr sz="2200" b="0" spc="-1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498475" indent="-342900">
              <a:lnSpc>
                <a:spcPts val="2995"/>
              </a:lnSpc>
              <a:buFont typeface="Arial"/>
              <a:buChar char="•"/>
              <a:tabLst>
                <a:tab pos="497840" algn="l"/>
                <a:tab pos="498475" algn="l"/>
              </a:tabLst>
            </a:pPr>
            <a:r>
              <a:rPr spc="-5" dirty="0"/>
              <a:t>Smaller </a:t>
            </a:r>
            <a:r>
              <a:rPr spc="-10" dirty="0"/>
              <a:t>arteries </a:t>
            </a:r>
            <a:r>
              <a:rPr spc="-5" dirty="0"/>
              <a:t>(&lt;</a:t>
            </a:r>
            <a:r>
              <a:rPr spc="25" dirty="0"/>
              <a:t> </a:t>
            </a:r>
            <a:r>
              <a:rPr spc="-5" dirty="0"/>
              <a:t>1mm)</a:t>
            </a:r>
          </a:p>
          <a:p>
            <a:pPr marL="899160" lvl="1" indent="-28702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899160" algn="l"/>
                <a:tab pos="899794" algn="l"/>
              </a:tabLst>
            </a:pPr>
            <a:r>
              <a:rPr sz="2200" spc="-15" dirty="0">
                <a:latin typeface="Calibri"/>
                <a:cs typeface="Calibri"/>
              </a:rPr>
              <a:t>hyaline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arteriosclerosis</a:t>
            </a:r>
            <a:endParaRPr sz="2200">
              <a:latin typeface="Calibri"/>
              <a:cs typeface="Calibri"/>
            </a:endParaRPr>
          </a:p>
          <a:p>
            <a:pPr marL="899160" lvl="1" indent="-287020">
              <a:lnSpc>
                <a:spcPct val="100000"/>
              </a:lnSpc>
              <a:buFont typeface="Arial"/>
              <a:buChar char="–"/>
              <a:tabLst>
                <a:tab pos="899160" algn="l"/>
                <a:tab pos="899794" algn="l"/>
              </a:tabLst>
            </a:pPr>
            <a:r>
              <a:rPr sz="2200" spc="-5" dirty="0">
                <a:latin typeface="Calibri"/>
                <a:cs typeface="Calibri"/>
              </a:rPr>
              <a:t>lumen </a:t>
            </a:r>
            <a:r>
              <a:rPr sz="2200" spc="-15" dirty="0">
                <a:latin typeface="Calibri"/>
                <a:cs typeface="Calibri"/>
              </a:rPr>
              <a:t>narrows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aneurysms</a:t>
            </a:r>
            <a:endParaRPr sz="2200">
              <a:latin typeface="Calibri"/>
              <a:cs typeface="Calibri"/>
            </a:endParaRPr>
          </a:p>
          <a:p>
            <a:pPr marL="899160" lvl="1" indent="-287020">
              <a:lnSpc>
                <a:spcPct val="100000"/>
              </a:lnSpc>
              <a:buFont typeface="Arial"/>
              <a:buChar char="–"/>
              <a:tabLst>
                <a:tab pos="899160" algn="l"/>
                <a:tab pos="899794" algn="l"/>
              </a:tabLst>
            </a:pPr>
            <a:r>
              <a:rPr sz="2200" b="1" spc="-20" dirty="0">
                <a:latin typeface="Calibri"/>
                <a:cs typeface="Calibri"/>
              </a:rPr>
              <a:t>Atheroma </a:t>
            </a:r>
            <a:r>
              <a:rPr sz="2200" spc="-10" dirty="0">
                <a:latin typeface="Calibri"/>
                <a:cs typeface="Calibri"/>
              </a:rPr>
              <a:t>develops </a:t>
            </a:r>
            <a:r>
              <a:rPr sz="2200" spc="-5" dirty="0">
                <a:latin typeface="Calibri"/>
                <a:cs typeface="Calibri"/>
              </a:rPr>
              <a:t>: </a:t>
            </a:r>
            <a:r>
              <a:rPr sz="2200" spc="-10" dirty="0">
                <a:latin typeface="Calibri"/>
                <a:cs typeface="Calibri"/>
              </a:rPr>
              <a:t>coronary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cerebrovascular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disease</a:t>
            </a:r>
            <a:endParaRPr sz="2200">
              <a:latin typeface="Calibri"/>
              <a:cs typeface="Calibri"/>
            </a:endParaRPr>
          </a:p>
          <a:p>
            <a:pPr marL="1298575" lvl="2" indent="-229235">
              <a:lnSpc>
                <a:spcPts val="2270"/>
              </a:lnSpc>
              <a:spcBef>
                <a:spcPts val="10"/>
              </a:spcBef>
              <a:buFont typeface="Arial"/>
              <a:buChar char="•"/>
              <a:tabLst>
                <a:tab pos="1298575" algn="l"/>
                <a:tab pos="1299210" algn="l"/>
              </a:tabLst>
            </a:pPr>
            <a:r>
              <a:rPr sz="1900" b="1" spc="-5" dirty="0">
                <a:solidFill>
                  <a:srgbClr val="FF0000"/>
                </a:solidFill>
                <a:latin typeface="Calibri"/>
                <a:cs typeface="Calibri"/>
              </a:rPr>
              <a:t>Risk </a:t>
            </a:r>
            <a:r>
              <a:rPr sz="1900" b="1" spc="-15" dirty="0">
                <a:solidFill>
                  <a:srgbClr val="FF0000"/>
                </a:solidFill>
                <a:latin typeface="Calibri"/>
                <a:cs typeface="Calibri"/>
              </a:rPr>
              <a:t>factor</a:t>
            </a:r>
            <a:r>
              <a:rPr sz="1900" spc="-15" dirty="0">
                <a:latin typeface="Calibri"/>
                <a:cs typeface="Calibri"/>
              </a:rPr>
              <a:t>: </a:t>
            </a:r>
            <a:r>
              <a:rPr sz="1900" spc="-5" dirty="0">
                <a:latin typeface="Calibri"/>
                <a:cs typeface="Calibri"/>
              </a:rPr>
              <a:t>smoking, </a:t>
            </a:r>
            <a:r>
              <a:rPr sz="1900" spc="-10" dirty="0">
                <a:latin typeface="Calibri"/>
                <a:cs typeface="Calibri"/>
              </a:rPr>
              <a:t>hyperlipidaemia,</a:t>
            </a:r>
            <a:r>
              <a:rPr sz="1900" spc="1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diabetes</a:t>
            </a:r>
            <a:endParaRPr sz="1900">
              <a:latin typeface="Calibri"/>
              <a:cs typeface="Calibri"/>
            </a:endParaRPr>
          </a:p>
          <a:p>
            <a:pPr marL="498475" indent="-342900">
              <a:lnSpc>
                <a:spcPts val="2690"/>
              </a:lnSpc>
              <a:buFont typeface="Arial"/>
              <a:buChar char="•"/>
              <a:tabLst>
                <a:tab pos="497840" algn="l"/>
                <a:tab pos="498475" algn="l"/>
              </a:tabLst>
            </a:pPr>
            <a:r>
              <a:rPr b="0" spc="-10" dirty="0">
                <a:latin typeface="Calibri"/>
                <a:cs typeface="Calibri"/>
              </a:rPr>
              <a:t>This changes </a:t>
            </a:r>
            <a:r>
              <a:rPr b="0" spc="-5" dirty="0">
                <a:latin typeface="Calibri"/>
                <a:cs typeface="Calibri"/>
              </a:rPr>
              <a:t>in the </a:t>
            </a:r>
            <a:r>
              <a:rPr b="0" spc="-10" dirty="0">
                <a:latin typeface="Calibri"/>
                <a:cs typeface="Calibri"/>
              </a:rPr>
              <a:t>vasculature often </a:t>
            </a:r>
            <a:r>
              <a:rPr spc="-15" dirty="0"/>
              <a:t>perpetuate</a:t>
            </a:r>
            <a:r>
              <a:rPr spc="80" dirty="0"/>
              <a:t> </a:t>
            </a:r>
            <a:r>
              <a:rPr b="0" spc="-5" dirty="0">
                <a:latin typeface="Calibri"/>
                <a:cs typeface="Calibri"/>
              </a:rPr>
              <a:t>and</a:t>
            </a:r>
          </a:p>
          <a:p>
            <a:pPr marL="498475">
              <a:lnSpc>
                <a:spcPts val="2700"/>
              </a:lnSpc>
            </a:pPr>
            <a:r>
              <a:rPr spc="-25" dirty="0"/>
              <a:t>aggravate</a:t>
            </a:r>
            <a:r>
              <a:rPr spc="5" dirty="0"/>
              <a:t> </a:t>
            </a:r>
            <a:r>
              <a:rPr b="0" spc="-10" dirty="0">
                <a:latin typeface="Calibri"/>
                <a:cs typeface="Calibri"/>
              </a:rPr>
              <a:t>hypertension</a:t>
            </a:r>
          </a:p>
          <a:p>
            <a:pPr marL="899160" lvl="1" indent="-28702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899160" algn="l"/>
                <a:tab pos="899794" algn="l"/>
              </a:tabLst>
            </a:pPr>
            <a:r>
              <a:rPr sz="2200" spc="-5" dirty="0">
                <a:latin typeface="Calibri"/>
                <a:cs typeface="Calibri"/>
              </a:rPr>
              <a:t>Increasing </a:t>
            </a:r>
            <a:r>
              <a:rPr sz="2200" spc="-15" dirty="0">
                <a:latin typeface="Calibri"/>
                <a:cs typeface="Calibri"/>
              </a:rPr>
              <a:t>peripheral </a:t>
            </a:r>
            <a:r>
              <a:rPr sz="2200" spc="-10" dirty="0">
                <a:latin typeface="Calibri"/>
                <a:cs typeface="Calibri"/>
              </a:rPr>
              <a:t>vascular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resistance</a:t>
            </a:r>
            <a:endParaRPr sz="2200">
              <a:latin typeface="Calibri"/>
              <a:cs typeface="Calibri"/>
            </a:endParaRPr>
          </a:p>
          <a:p>
            <a:pPr marL="899160" lvl="1" indent="-287020">
              <a:lnSpc>
                <a:spcPct val="100000"/>
              </a:lnSpc>
              <a:buFont typeface="Arial"/>
              <a:buChar char="–"/>
              <a:tabLst>
                <a:tab pos="899160" algn="l"/>
                <a:tab pos="899794" algn="l"/>
              </a:tabLst>
            </a:pPr>
            <a:r>
              <a:rPr sz="2200" spc="-10" dirty="0">
                <a:latin typeface="Calibri"/>
                <a:cs typeface="Calibri"/>
              </a:rPr>
              <a:t>Reducing renal </a:t>
            </a:r>
            <a:r>
              <a:rPr sz="2200" spc="-5" dirty="0">
                <a:latin typeface="Calibri"/>
                <a:cs typeface="Calibri"/>
              </a:rPr>
              <a:t>blood </a:t>
            </a:r>
            <a:r>
              <a:rPr sz="2200" spc="-10" dirty="0">
                <a:latin typeface="Calibri"/>
                <a:cs typeface="Calibri"/>
              </a:rPr>
              <a:t>flow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86868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Complications: </a:t>
            </a:r>
            <a:r>
              <a:rPr sz="4400" spc="-5" dirty="0"/>
              <a:t>Blood</a:t>
            </a:r>
            <a:r>
              <a:rPr sz="4400" spc="-65" dirty="0"/>
              <a:t> </a:t>
            </a:r>
            <a:r>
              <a:rPr sz="4400" spc="-40" dirty="0"/>
              <a:t>Vessels</a:t>
            </a:r>
            <a:endParaRPr sz="4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8392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FFFF00"/>
                </a:solidFill>
              </a:rPr>
              <a:t>Complications: </a:t>
            </a:r>
            <a:r>
              <a:rPr sz="4400" spc="-5" dirty="0">
                <a:solidFill>
                  <a:srgbClr val="FFFF00"/>
                </a:solidFill>
              </a:rPr>
              <a:t>Blood</a:t>
            </a:r>
            <a:r>
              <a:rPr sz="4400" spc="-65" dirty="0">
                <a:solidFill>
                  <a:srgbClr val="FFFF00"/>
                </a:solidFill>
              </a:rPr>
              <a:t> </a:t>
            </a:r>
            <a:r>
              <a:rPr sz="4400" spc="-40" dirty="0">
                <a:solidFill>
                  <a:srgbClr val="FFFF00"/>
                </a:solidFill>
              </a:rPr>
              <a:t>Vessels</a:t>
            </a:r>
            <a:endParaRPr sz="4400">
              <a:solidFill>
                <a:srgbClr val="FFFF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5171" y="2514600"/>
            <a:ext cx="3925443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1447800"/>
            <a:ext cx="4343400" cy="50726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91465"/>
            <a:ext cx="8686799" cy="12740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94715">
              <a:lnSpc>
                <a:spcPct val="100000"/>
              </a:lnSpc>
              <a:spcBef>
                <a:spcPts val="95"/>
              </a:spcBef>
            </a:pPr>
            <a:r>
              <a:rPr lang="en-US" spc="-10" dirty="0" smtClean="0"/>
              <a:t>     </a:t>
            </a:r>
            <a:r>
              <a:rPr spc="-10" smtClean="0"/>
              <a:t>Complications</a:t>
            </a:r>
            <a:r>
              <a:rPr spc="-10"/>
              <a:t>: </a:t>
            </a:r>
            <a:r>
              <a:rPr lang="en-US" spc="-10" dirty="0" smtClean="0"/>
              <a:t/>
            </a:r>
            <a:br>
              <a:rPr lang="en-US" spc="-10" dirty="0" smtClean="0"/>
            </a:br>
            <a:r>
              <a:rPr spc="-10" smtClean="0"/>
              <a:t> </a:t>
            </a:r>
            <a:r>
              <a:rPr lang="en-US" spc="-10" dirty="0" smtClean="0"/>
              <a:t>     </a:t>
            </a:r>
            <a:r>
              <a:rPr spc="-25" smtClean="0"/>
              <a:t>Central </a:t>
            </a:r>
            <a:r>
              <a:rPr spc="-5" dirty="0"/>
              <a:t>nervous</a:t>
            </a:r>
            <a:r>
              <a:rPr spc="-15" dirty="0"/>
              <a:t> </a:t>
            </a:r>
            <a:r>
              <a:rPr spc="-35"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4166"/>
            <a:ext cx="7770495" cy="447421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25" dirty="0">
                <a:latin typeface="Calibri"/>
                <a:cs typeface="Calibri"/>
              </a:rPr>
              <a:t>Stroke </a:t>
            </a:r>
            <a:r>
              <a:rPr sz="3000" spc="-10" dirty="0">
                <a:latin typeface="Calibri"/>
                <a:cs typeface="Calibri"/>
              </a:rPr>
              <a:t>most common complication</a:t>
            </a:r>
            <a:endParaRPr sz="3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4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Cerebral </a:t>
            </a:r>
            <a:r>
              <a:rPr sz="2600" spc="-5" dirty="0">
                <a:latin typeface="Calibri"/>
                <a:cs typeface="Calibri"/>
              </a:rPr>
              <a:t>haemorrhage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infarction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0" dirty="0">
                <a:latin typeface="Calibri"/>
                <a:cs typeface="Calibri"/>
              </a:rPr>
              <a:t>Subarachnoid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haemorrhage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0" dirty="0">
                <a:latin typeface="Calibri"/>
                <a:cs typeface="Calibri"/>
              </a:rPr>
              <a:t>Hypertensive encephalopathy </a:t>
            </a:r>
            <a:r>
              <a:rPr sz="3000" dirty="0">
                <a:latin typeface="Calibri"/>
                <a:cs typeface="Calibri"/>
              </a:rPr>
              <a:t>– </a:t>
            </a:r>
            <a:r>
              <a:rPr sz="3000" spc="-30" dirty="0">
                <a:latin typeface="Calibri"/>
                <a:cs typeface="Calibri"/>
              </a:rPr>
              <a:t>rare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conditions</a:t>
            </a:r>
            <a:endParaRPr sz="3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High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BP</a:t>
            </a:r>
            <a:endParaRPr sz="2600">
              <a:latin typeface="Calibri"/>
              <a:cs typeface="Calibri"/>
            </a:endParaRPr>
          </a:p>
          <a:p>
            <a:pPr marL="756285" marR="222250" lvl="1" indent="-287020" algn="just">
              <a:lnSpc>
                <a:spcPts val="2810"/>
              </a:lnSpc>
              <a:spcBef>
                <a:spcPts val="665"/>
              </a:spcBef>
              <a:buFont typeface="Arial"/>
              <a:buChar char="–"/>
              <a:tabLst>
                <a:tab pos="756920" algn="l"/>
              </a:tabLst>
            </a:pPr>
            <a:r>
              <a:rPr sz="2600" b="1" spc="-5" dirty="0">
                <a:latin typeface="Calibri"/>
                <a:cs typeface="Calibri"/>
              </a:rPr>
              <a:t>Neurological </a:t>
            </a:r>
            <a:r>
              <a:rPr sz="2600" b="1" spc="-10" dirty="0">
                <a:latin typeface="Calibri"/>
                <a:cs typeface="Calibri"/>
              </a:rPr>
              <a:t>symptoms: </a:t>
            </a:r>
            <a:r>
              <a:rPr sz="2600" spc="-10" dirty="0">
                <a:latin typeface="Calibri"/>
                <a:cs typeface="Calibri"/>
              </a:rPr>
              <a:t>transient </a:t>
            </a:r>
            <a:r>
              <a:rPr sz="2600" spc="-5" dirty="0">
                <a:latin typeface="Calibri"/>
                <a:cs typeface="Calibri"/>
              </a:rPr>
              <a:t>disturbances of  speech or </a:t>
            </a:r>
            <a:r>
              <a:rPr sz="2600" dirty="0">
                <a:latin typeface="Calibri"/>
                <a:cs typeface="Calibri"/>
              </a:rPr>
              <a:t>vision, </a:t>
            </a:r>
            <a:r>
              <a:rPr sz="2600" spc="-5" dirty="0">
                <a:latin typeface="Calibri"/>
                <a:cs typeface="Calibri"/>
              </a:rPr>
              <a:t>paraesthesiae, </a:t>
            </a:r>
            <a:r>
              <a:rPr sz="2600" spc="-10" dirty="0">
                <a:latin typeface="Calibri"/>
                <a:cs typeface="Calibri"/>
              </a:rPr>
              <a:t>disorientation, </a:t>
            </a:r>
            <a:r>
              <a:rPr sz="2600" spc="-5" dirty="0">
                <a:latin typeface="Calibri"/>
                <a:cs typeface="Calibri"/>
              </a:rPr>
              <a:t>fits  </a:t>
            </a:r>
            <a:r>
              <a:rPr sz="2600" dirty="0">
                <a:latin typeface="Calibri"/>
                <a:cs typeface="Calibri"/>
              </a:rPr>
              <a:t>and loss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consciousness.</a:t>
            </a:r>
            <a:endParaRPr sz="2600">
              <a:latin typeface="Calibri"/>
              <a:cs typeface="Calibri"/>
            </a:endParaRPr>
          </a:p>
          <a:p>
            <a:pPr marL="355600" marR="480695" indent="-342900" algn="just">
              <a:lnSpc>
                <a:spcPts val="3240"/>
              </a:lnSpc>
              <a:spcBef>
                <a:spcPts val="700"/>
              </a:spcBef>
              <a:buFont typeface="Arial"/>
              <a:buChar char="•"/>
              <a:tabLst>
                <a:tab pos="355600" algn="l"/>
              </a:tabLst>
            </a:pPr>
            <a:r>
              <a:rPr sz="3000" b="1" spc="-5" dirty="0">
                <a:latin typeface="Calibri"/>
                <a:cs typeface="Calibri"/>
              </a:rPr>
              <a:t>Neurological </a:t>
            </a:r>
            <a:r>
              <a:rPr sz="3000" b="1" spc="-10" dirty="0">
                <a:latin typeface="Calibri"/>
                <a:cs typeface="Calibri"/>
              </a:rPr>
              <a:t>deficit </a:t>
            </a:r>
            <a:r>
              <a:rPr sz="3000" b="1" dirty="0">
                <a:latin typeface="Calibri"/>
                <a:cs typeface="Calibri"/>
              </a:rPr>
              <a:t>- </a:t>
            </a:r>
            <a:r>
              <a:rPr sz="3000" spc="-10" dirty="0">
                <a:latin typeface="Calibri"/>
                <a:cs typeface="Calibri"/>
              </a:rPr>
              <a:t>usually </a:t>
            </a:r>
            <a:r>
              <a:rPr sz="3000" spc="-20" dirty="0">
                <a:latin typeface="Calibri"/>
                <a:cs typeface="Calibri"/>
              </a:rPr>
              <a:t>reversible </a:t>
            </a:r>
            <a:r>
              <a:rPr sz="3000" dirty="0">
                <a:latin typeface="Calibri"/>
                <a:cs typeface="Calibri"/>
              </a:rPr>
              <a:t>if the  </a:t>
            </a:r>
            <a:r>
              <a:rPr sz="3000" spc="-15" dirty="0">
                <a:latin typeface="Calibri"/>
                <a:cs typeface="Calibri"/>
              </a:rPr>
              <a:t>hypertension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-15" dirty="0">
                <a:latin typeface="Calibri"/>
                <a:cs typeface="Calibri"/>
              </a:rPr>
              <a:t>properly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controlled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91465"/>
            <a:ext cx="8610600" cy="12740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94715">
              <a:lnSpc>
                <a:spcPct val="100000"/>
              </a:lnSpc>
              <a:spcBef>
                <a:spcPts val="95"/>
              </a:spcBef>
            </a:pPr>
            <a:r>
              <a:rPr lang="en-US" spc="-10" dirty="0" smtClean="0"/>
              <a:t>       </a:t>
            </a:r>
            <a:r>
              <a:rPr spc="-10" smtClean="0">
                <a:solidFill>
                  <a:srgbClr val="FFFF00"/>
                </a:solidFill>
              </a:rPr>
              <a:t>Complications</a:t>
            </a:r>
            <a:r>
              <a:rPr spc="-10">
                <a:solidFill>
                  <a:srgbClr val="FFFF00"/>
                </a:solidFill>
              </a:rPr>
              <a:t>:  </a:t>
            </a:r>
            <a:r>
              <a:rPr lang="en-US" spc="-10" dirty="0" smtClean="0">
                <a:solidFill>
                  <a:srgbClr val="FFFF00"/>
                </a:solidFill>
              </a:rPr>
              <a:t/>
            </a:r>
            <a:br>
              <a:rPr lang="en-US" spc="-10" dirty="0" smtClean="0">
                <a:solidFill>
                  <a:srgbClr val="FFFF00"/>
                </a:solidFill>
              </a:rPr>
            </a:br>
            <a:r>
              <a:rPr lang="en-US" spc="-10" dirty="0" smtClean="0">
                <a:solidFill>
                  <a:srgbClr val="FFFF00"/>
                </a:solidFill>
              </a:rPr>
              <a:t>      </a:t>
            </a:r>
            <a:r>
              <a:rPr spc="-25" smtClean="0">
                <a:solidFill>
                  <a:srgbClr val="FFFF00"/>
                </a:solidFill>
              </a:rPr>
              <a:t>Central </a:t>
            </a:r>
            <a:r>
              <a:rPr spc="-5" dirty="0">
                <a:solidFill>
                  <a:srgbClr val="FFFF00"/>
                </a:solidFill>
              </a:rPr>
              <a:t>nervous</a:t>
            </a:r>
            <a:r>
              <a:rPr spc="-15" dirty="0">
                <a:solidFill>
                  <a:srgbClr val="FFFF00"/>
                </a:solidFill>
              </a:rPr>
              <a:t> </a:t>
            </a:r>
            <a:r>
              <a:rPr spc="-35" dirty="0">
                <a:solidFill>
                  <a:srgbClr val="FFFF00"/>
                </a:solidFill>
              </a:rPr>
              <a:t>system</a:t>
            </a:r>
          </a:p>
        </p:txBody>
      </p:sp>
      <p:sp>
        <p:nvSpPr>
          <p:cNvPr id="3" name="object 3"/>
          <p:cNvSpPr/>
          <p:nvPr/>
        </p:nvSpPr>
        <p:spPr>
          <a:xfrm>
            <a:off x="2133600" y="1524000"/>
            <a:ext cx="49530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ESC/ESH 2013/2018&#10;Definitions and classification of office blood pressure levels&#10;Category SBP DBP&#10;Optimal &lt; 120 and &lt; 80&#10;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7391400" cy="562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140" y="0"/>
            <a:ext cx="882385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spc="-10" dirty="0" smtClean="0"/>
              <a:t>     </a:t>
            </a:r>
            <a:r>
              <a:rPr sz="4400" spc="-10" smtClean="0"/>
              <a:t>Complications</a:t>
            </a:r>
            <a:r>
              <a:rPr sz="4400" spc="-10" dirty="0"/>
              <a:t>:</a:t>
            </a:r>
            <a:r>
              <a:rPr sz="4400" spc="-90" dirty="0"/>
              <a:t> </a:t>
            </a:r>
            <a:r>
              <a:rPr sz="4400" spc="-10" dirty="0"/>
              <a:t>Retina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83540" y="762000"/>
            <a:ext cx="4949190" cy="540904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5080" indent="-342900">
              <a:lnSpc>
                <a:spcPts val="2880"/>
              </a:lnSpc>
              <a:spcBef>
                <a:spcPts val="7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>
                <a:latin typeface="Calibri"/>
                <a:cs typeface="Calibri"/>
              </a:rPr>
              <a:t>Optic </a:t>
            </a:r>
            <a:r>
              <a:rPr sz="3000" b="1" spc="-10" dirty="0">
                <a:latin typeface="Calibri"/>
                <a:cs typeface="Calibri"/>
              </a:rPr>
              <a:t>fundi </a:t>
            </a:r>
            <a:r>
              <a:rPr sz="3000" dirty="0">
                <a:latin typeface="Calibri"/>
                <a:cs typeface="Calibri"/>
              </a:rPr>
              <a:t>- </a:t>
            </a:r>
            <a:r>
              <a:rPr sz="3000" spc="-10" dirty="0">
                <a:latin typeface="Calibri"/>
                <a:cs typeface="Calibri"/>
              </a:rPr>
              <a:t>gradation </a:t>
            </a:r>
            <a:r>
              <a:rPr sz="3000" spc="-5" dirty="0">
                <a:latin typeface="Calibri"/>
                <a:cs typeface="Calibri"/>
              </a:rPr>
              <a:t>of  changes </a:t>
            </a:r>
            <a:r>
              <a:rPr sz="3000" spc="-20" dirty="0">
                <a:latin typeface="Calibri"/>
                <a:cs typeface="Calibri"/>
              </a:rPr>
              <a:t>linked </a:t>
            </a:r>
            <a:r>
              <a:rPr sz="3000" spc="-10" dirty="0">
                <a:latin typeface="Calibri"/>
                <a:cs typeface="Calibri"/>
              </a:rPr>
              <a:t>to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severity 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hypertension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5" dirty="0">
                <a:latin typeface="Calibri"/>
                <a:cs typeface="Calibri"/>
              </a:rPr>
              <a:t>Cotton wool</a:t>
            </a:r>
            <a:r>
              <a:rPr sz="3000" b="1" spc="-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exudates</a:t>
            </a:r>
            <a:endParaRPr sz="3000">
              <a:latin typeface="Calibri"/>
              <a:cs typeface="Calibri"/>
            </a:endParaRPr>
          </a:p>
          <a:p>
            <a:pPr marL="756285" marR="1120140" lvl="1" indent="-287020">
              <a:lnSpc>
                <a:spcPct val="80000"/>
              </a:lnSpc>
              <a:spcBef>
                <a:spcPts val="64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Associated </a:t>
            </a:r>
            <a:r>
              <a:rPr sz="2600" dirty="0">
                <a:latin typeface="Calibri"/>
                <a:cs typeface="Calibri"/>
              </a:rPr>
              <a:t>with </a:t>
            </a:r>
            <a:r>
              <a:rPr sz="2600" spc="-10" dirty="0">
                <a:latin typeface="Calibri"/>
                <a:cs typeface="Calibri"/>
              </a:rPr>
              <a:t>retinal  </a:t>
            </a:r>
            <a:r>
              <a:rPr sz="2600" dirty="0">
                <a:latin typeface="Calibri"/>
                <a:cs typeface="Calibri"/>
              </a:rPr>
              <a:t>ischaemia </a:t>
            </a:r>
            <a:r>
              <a:rPr sz="2600" spc="-5" dirty="0">
                <a:latin typeface="Calibri"/>
                <a:cs typeface="Calibri"/>
              </a:rPr>
              <a:t>or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infarction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ts val="3115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20" dirty="0">
                <a:latin typeface="Calibri"/>
                <a:cs typeface="Calibri"/>
              </a:rPr>
              <a:t>Fade </a:t>
            </a:r>
            <a:r>
              <a:rPr sz="2600" dirty="0">
                <a:latin typeface="Calibri"/>
                <a:cs typeface="Calibri"/>
              </a:rPr>
              <a:t>in a </a:t>
            </a:r>
            <a:r>
              <a:rPr sz="2600" spc="-25" dirty="0">
                <a:latin typeface="Calibri"/>
                <a:cs typeface="Calibri"/>
              </a:rPr>
              <a:t>few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weeks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ts val="359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0" dirty="0">
                <a:latin typeface="Calibri"/>
                <a:cs typeface="Calibri"/>
              </a:rPr>
              <a:t>Hard</a:t>
            </a:r>
            <a:r>
              <a:rPr sz="3000" b="1" spc="-40" dirty="0">
                <a:latin typeface="Calibri"/>
                <a:cs typeface="Calibri"/>
              </a:rPr>
              <a:t> </a:t>
            </a:r>
            <a:r>
              <a:rPr sz="3000" b="1" spc="-20" dirty="0">
                <a:latin typeface="Calibri"/>
                <a:cs typeface="Calibri"/>
              </a:rPr>
              <a:t>exudates</a:t>
            </a:r>
            <a:endParaRPr sz="3000">
              <a:latin typeface="Calibri"/>
              <a:cs typeface="Calibri"/>
            </a:endParaRPr>
          </a:p>
          <a:p>
            <a:pPr marL="756285" marR="933450" lvl="1" indent="-287020">
              <a:lnSpc>
                <a:spcPts val="2500"/>
              </a:lnSpc>
              <a:spcBef>
                <a:spcPts val="62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Assoicated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diabetic  </a:t>
            </a:r>
            <a:r>
              <a:rPr sz="2600" spc="-10" dirty="0">
                <a:latin typeface="Calibri"/>
                <a:cs typeface="Calibri"/>
              </a:rPr>
              <a:t>retinopathy</a:t>
            </a:r>
            <a:endParaRPr sz="2600">
              <a:latin typeface="Calibri"/>
              <a:cs typeface="Calibri"/>
            </a:endParaRPr>
          </a:p>
          <a:p>
            <a:pPr marL="756285" marR="60325" lvl="1" indent="-287020">
              <a:lnSpc>
                <a:spcPts val="2500"/>
              </a:lnSpc>
              <a:spcBef>
                <a:spcPts val="61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small, white, dense deposits</a:t>
            </a:r>
            <a:r>
              <a:rPr sz="2600" spc="-1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  </a:t>
            </a:r>
            <a:r>
              <a:rPr sz="2600" dirty="0">
                <a:latin typeface="Calibri"/>
                <a:cs typeface="Calibri"/>
              </a:rPr>
              <a:t>lipid</a:t>
            </a:r>
            <a:endParaRPr sz="2600">
              <a:latin typeface="Calibri"/>
              <a:cs typeface="Calibri"/>
            </a:endParaRPr>
          </a:p>
          <a:p>
            <a:pPr marL="756285" marR="1174115" lvl="1" indent="-287020">
              <a:lnSpc>
                <a:spcPct val="80000"/>
              </a:lnSpc>
              <a:spcBef>
                <a:spcPts val="64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microaneurysms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(‘dot’  </a:t>
            </a:r>
            <a:r>
              <a:rPr sz="2600" spc="-5" dirty="0">
                <a:latin typeface="Calibri"/>
                <a:cs typeface="Calibri"/>
              </a:rPr>
              <a:t>haemorrhages)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0" y="838199"/>
            <a:ext cx="3429000" cy="2895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0" y="3776852"/>
            <a:ext cx="3505200" cy="3081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228600"/>
            <a:ext cx="7391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Complications:</a:t>
            </a:r>
            <a:r>
              <a:rPr sz="4400" spc="-90" dirty="0"/>
              <a:t> </a:t>
            </a:r>
            <a:r>
              <a:rPr sz="4400" spc="-15" dirty="0"/>
              <a:t>Retina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28600" y="1143000"/>
            <a:ext cx="4361561" cy="4736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51628" y="1066800"/>
            <a:ext cx="4380865" cy="5393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5" dirty="0">
                <a:latin typeface="Calibri"/>
                <a:cs typeface="Calibri"/>
              </a:rPr>
              <a:t>Grade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413384" lvl="1" indent="-22923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000" spc="-5" dirty="0">
                <a:latin typeface="Calibri"/>
                <a:cs typeface="Calibri"/>
              </a:rPr>
              <a:t>Arteriolar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thickening</a:t>
            </a:r>
            <a:endParaRPr sz="2000">
              <a:latin typeface="Calibri"/>
              <a:cs typeface="Calibri"/>
            </a:endParaRPr>
          </a:p>
          <a:p>
            <a:pPr marL="413384" lvl="1" indent="-229235">
              <a:lnSpc>
                <a:spcPct val="100000"/>
              </a:lnSpc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000" spc="-25" dirty="0">
                <a:latin typeface="Calibri"/>
                <a:cs typeface="Calibri"/>
              </a:rPr>
              <a:t>Tortuosity</a:t>
            </a:r>
            <a:endParaRPr sz="2000">
              <a:latin typeface="Calibri"/>
              <a:cs typeface="Calibri"/>
            </a:endParaRPr>
          </a:p>
          <a:p>
            <a:pPr marL="413384" lvl="1" indent="-229235">
              <a:lnSpc>
                <a:spcPts val="2385"/>
              </a:lnSpc>
              <a:spcBef>
                <a:spcPts val="5"/>
              </a:spcBef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000" spc="-5" dirty="0">
                <a:latin typeface="Calibri"/>
                <a:cs typeface="Calibri"/>
              </a:rPr>
              <a:t>Increased </a:t>
            </a:r>
            <a:r>
              <a:rPr sz="2000" spc="-10" dirty="0">
                <a:latin typeface="Calibri"/>
                <a:cs typeface="Calibri"/>
              </a:rPr>
              <a:t>reflectiveness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b="1" spc="-5" dirty="0">
                <a:latin typeface="Calibri"/>
                <a:cs typeface="Calibri"/>
              </a:rPr>
              <a:t>silver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wiring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ts val="286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5" dirty="0">
                <a:latin typeface="Calibri"/>
                <a:cs typeface="Calibri"/>
              </a:rPr>
              <a:t>Grade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  <a:p>
            <a:pPr marL="413384" lvl="1" indent="-229235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000" spc="-10" dirty="0">
                <a:latin typeface="Calibri"/>
                <a:cs typeface="Calibri"/>
              </a:rPr>
              <a:t>Grade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  <a:p>
            <a:pPr marL="413384" marR="506095" lvl="1" indent="-228600">
              <a:lnSpc>
                <a:spcPct val="100000"/>
              </a:lnSpc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000" spc="-5" dirty="0">
                <a:latin typeface="Calibri"/>
                <a:cs typeface="Calibri"/>
              </a:rPr>
              <a:t>Constriction of </a:t>
            </a:r>
            <a:r>
              <a:rPr sz="2000" spc="-10" dirty="0">
                <a:latin typeface="Calibri"/>
                <a:cs typeface="Calibri"/>
              </a:rPr>
              <a:t>veins at </a:t>
            </a:r>
            <a:r>
              <a:rPr sz="2000" spc="-5" dirty="0">
                <a:latin typeface="Calibri"/>
                <a:cs typeface="Calibri"/>
              </a:rPr>
              <a:t>arterial  crossings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b="1" spc="-10" dirty="0">
                <a:latin typeface="Calibri"/>
                <a:cs typeface="Calibri"/>
              </a:rPr>
              <a:t>arteriovenous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nipping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ts val="285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5" dirty="0">
                <a:latin typeface="Calibri"/>
                <a:cs typeface="Calibri"/>
              </a:rPr>
              <a:t>Grade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413384" lvl="1" indent="-22923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000" spc="-10" dirty="0">
                <a:latin typeface="Calibri"/>
                <a:cs typeface="Calibri"/>
              </a:rPr>
              <a:t>Grade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  <a:p>
            <a:pPr marL="413384" marR="100330" lvl="1" indent="-228600">
              <a:lnSpc>
                <a:spcPct val="100000"/>
              </a:lnSpc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000" b="1" spc="-5" dirty="0">
                <a:latin typeface="Calibri"/>
                <a:cs typeface="Calibri"/>
              </a:rPr>
              <a:t>Retinal </a:t>
            </a:r>
            <a:r>
              <a:rPr sz="2000" b="1" dirty="0">
                <a:latin typeface="Calibri"/>
                <a:cs typeface="Calibri"/>
              </a:rPr>
              <a:t>ischaemia </a:t>
            </a:r>
            <a:r>
              <a:rPr sz="2000" dirty="0">
                <a:latin typeface="Calibri"/>
                <a:cs typeface="Calibri"/>
              </a:rPr>
              <a:t>- </a:t>
            </a:r>
            <a:r>
              <a:rPr sz="2000" spc="-5" dirty="0">
                <a:latin typeface="Calibri"/>
                <a:cs typeface="Calibri"/>
              </a:rPr>
              <a:t>flame-shaped or  blot haemorrhages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‘</a:t>
            </a:r>
            <a:r>
              <a:rPr sz="2000" b="1" spc="-10" dirty="0">
                <a:latin typeface="Calibri"/>
                <a:cs typeface="Calibri"/>
              </a:rPr>
              <a:t>cotton </a:t>
            </a:r>
            <a:r>
              <a:rPr sz="2000" b="1" spc="-5" dirty="0">
                <a:latin typeface="Calibri"/>
                <a:cs typeface="Calibri"/>
              </a:rPr>
              <a:t>wool</a:t>
            </a:r>
            <a:r>
              <a:rPr sz="2000" spc="-5" dirty="0">
                <a:latin typeface="Calibri"/>
                <a:cs typeface="Calibri"/>
              </a:rPr>
              <a:t>’  </a:t>
            </a:r>
            <a:r>
              <a:rPr sz="2000" spc="-15" dirty="0">
                <a:latin typeface="Calibri"/>
                <a:cs typeface="Calibri"/>
              </a:rPr>
              <a:t>exudates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ts val="2855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5" dirty="0">
                <a:latin typeface="Calibri"/>
                <a:cs typeface="Calibri"/>
              </a:rPr>
              <a:t>Grade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  <a:p>
            <a:pPr marL="413384" lvl="1" indent="-229235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000" spc="-10" dirty="0">
                <a:latin typeface="Calibri"/>
                <a:cs typeface="Calibri"/>
              </a:rPr>
              <a:t>Grade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  <a:p>
            <a:pPr marL="413384" lvl="1" indent="-229235">
              <a:lnSpc>
                <a:spcPct val="100000"/>
              </a:lnSpc>
              <a:buFont typeface="Arial"/>
              <a:buChar char="•"/>
              <a:tabLst>
                <a:tab pos="413384" algn="l"/>
                <a:tab pos="414020" algn="l"/>
              </a:tabLst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apilloedema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228600"/>
            <a:ext cx="71628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Complications:</a:t>
            </a:r>
            <a:r>
              <a:rPr sz="4400" spc="-80" dirty="0"/>
              <a:t> </a:t>
            </a:r>
            <a:r>
              <a:rPr sz="4400" dirty="0"/>
              <a:t>Heart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85061"/>
            <a:ext cx="8013065" cy="477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5" dirty="0">
                <a:latin typeface="Calibri"/>
                <a:cs typeface="Calibri"/>
              </a:rPr>
              <a:t>Coronary </a:t>
            </a:r>
            <a:r>
              <a:rPr sz="2700" b="1" spc="-10" dirty="0">
                <a:latin typeface="Calibri"/>
                <a:cs typeface="Calibri"/>
              </a:rPr>
              <a:t>artery</a:t>
            </a:r>
            <a:r>
              <a:rPr sz="2700" b="1" spc="1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disease</a:t>
            </a:r>
            <a:endParaRPr sz="2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0" dirty="0">
                <a:latin typeface="Calibri"/>
                <a:cs typeface="Calibri"/>
              </a:rPr>
              <a:t>Very </a:t>
            </a:r>
            <a:r>
              <a:rPr sz="2400" spc="-5" dirty="0">
                <a:latin typeface="Calibri"/>
                <a:cs typeface="Calibri"/>
              </a:rPr>
              <a:t>high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incidence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Ressure </a:t>
            </a:r>
            <a:r>
              <a:rPr sz="2400" dirty="0">
                <a:latin typeface="Calibri"/>
                <a:cs typeface="Calibri"/>
              </a:rPr>
              <a:t>load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heart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may </a:t>
            </a:r>
            <a:r>
              <a:rPr sz="2400" dirty="0">
                <a:latin typeface="Calibri"/>
                <a:cs typeface="Calibri"/>
              </a:rPr>
              <a:t>lead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left ventricular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hypertrophy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ts val="2875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forceful </a:t>
            </a:r>
            <a:r>
              <a:rPr sz="2400" spc="-10" dirty="0">
                <a:latin typeface="Calibri"/>
                <a:cs typeface="Calibri"/>
              </a:rPr>
              <a:t>apex beat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fourth </a:t>
            </a:r>
            <a:r>
              <a:rPr sz="2400" spc="-5" dirty="0">
                <a:latin typeface="Calibri"/>
                <a:cs typeface="Calibri"/>
              </a:rPr>
              <a:t>heart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sound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32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15" dirty="0">
                <a:latin typeface="Calibri"/>
                <a:cs typeface="Calibri"/>
              </a:rPr>
              <a:t>Atrial</a:t>
            </a:r>
            <a:r>
              <a:rPr sz="2700" b="1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fibrillation</a:t>
            </a:r>
            <a:endParaRPr sz="2700">
              <a:latin typeface="Calibri"/>
              <a:cs typeface="Calibri"/>
            </a:endParaRPr>
          </a:p>
          <a:p>
            <a:pPr marL="756285" lvl="1" indent="-287020">
              <a:lnSpc>
                <a:spcPts val="259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diastolic dysfunction </a:t>
            </a:r>
            <a:r>
              <a:rPr sz="2400" spc="-5" dirty="0">
                <a:latin typeface="Calibri"/>
                <a:cs typeface="Calibri"/>
              </a:rPr>
              <a:t>caused </a:t>
            </a:r>
            <a:r>
              <a:rPr sz="2400" spc="-10" dirty="0">
                <a:latin typeface="Calibri"/>
                <a:cs typeface="Calibri"/>
              </a:rPr>
              <a:t>by left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ventricular</a:t>
            </a:r>
            <a:endParaRPr sz="2400">
              <a:latin typeface="Calibri"/>
              <a:cs typeface="Calibri"/>
            </a:endParaRPr>
          </a:p>
          <a:p>
            <a:pPr marL="756285">
              <a:lnSpc>
                <a:spcPts val="2590"/>
              </a:lnSpc>
            </a:pPr>
            <a:r>
              <a:rPr sz="2400" spc="-15" dirty="0">
                <a:latin typeface="Calibri"/>
                <a:cs typeface="Calibri"/>
              </a:rPr>
              <a:t>hypertrophy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ts val="2875"/>
              </a:lnSpc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effects </a:t>
            </a:r>
            <a:r>
              <a:rPr sz="2400" spc="-10" dirty="0">
                <a:latin typeface="Calibri"/>
                <a:cs typeface="Calibri"/>
              </a:rPr>
              <a:t>of coronary </a:t>
            </a:r>
            <a:r>
              <a:rPr sz="2400" spc="-5" dirty="0">
                <a:latin typeface="Calibri"/>
                <a:cs typeface="Calibri"/>
              </a:rPr>
              <a:t>artery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disease.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32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10" dirty="0">
                <a:latin typeface="Calibri"/>
                <a:cs typeface="Calibri"/>
              </a:rPr>
              <a:t>Left ventricular </a:t>
            </a:r>
            <a:r>
              <a:rPr sz="2700" b="1" spc="-15" dirty="0">
                <a:latin typeface="Calibri"/>
                <a:cs typeface="Calibri"/>
              </a:rPr>
              <a:t>failure </a:t>
            </a:r>
            <a:r>
              <a:rPr sz="2700" b="1" dirty="0">
                <a:latin typeface="Calibri"/>
                <a:cs typeface="Calibri"/>
              </a:rPr>
              <a:t>- </a:t>
            </a:r>
            <a:r>
              <a:rPr sz="2700" spc="-15" dirty="0">
                <a:latin typeface="Calibri"/>
                <a:cs typeface="Calibri"/>
              </a:rPr>
              <a:t>severe</a:t>
            </a:r>
            <a:r>
              <a:rPr sz="2700" spc="4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hypertension</a:t>
            </a:r>
            <a:endParaRPr sz="2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Absence of </a:t>
            </a:r>
            <a:r>
              <a:rPr sz="2400" spc="-10" dirty="0">
                <a:latin typeface="Calibri"/>
                <a:cs typeface="Calibri"/>
              </a:rPr>
              <a:t>coronary </a:t>
            </a:r>
            <a:r>
              <a:rPr sz="2400" spc="-5" dirty="0">
                <a:latin typeface="Calibri"/>
                <a:cs typeface="Calibri"/>
              </a:rPr>
              <a:t>artery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disease</a:t>
            </a:r>
            <a:endParaRPr sz="2400">
              <a:latin typeface="Calibri"/>
              <a:cs typeface="Calibri"/>
            </a:endParaRPr>
          </a:p>
          <a:p>
            <a:pPr marL="756285" marR="5080" lvl="1" indent="-287020">
              <a:lnSpc>
                <a:spcPts val="2300"/>
              </a:lnSpc>
              <a:spcBef>
                <a:spcPts val="55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Risk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factor: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impaired </a:t>
            </a:r>
            <a:r>
              <a:rPr sz="2400" spc="-10" dirty="0">
                <a:latin typeface="Calibri"/>
                <a:cs typeface="Calibri"/>
              </a:rPr>
              <a:t>renal </a:t>
            </a:r>
            <a:r>
              <a:rPr sz="2400" spc="-5" dirty="0">
                <a:latin typeface="Calibri"/>
                <a:cs typeface="Calibri"/>
              </a:rPr>
              <a:t>function,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20" dirty="0">
                <a:latin typeface="Calibri"/>
                <a:cs typeface="Calibri"/>
              </a:rPr>
              <a:t>therefore </a:t>
            </a:r>
            <a:r>
              <a:rPr sz="2400" spc="-5" dirty="0">
                <a:latin typeface="Calibri"/>
                <a:cs typeface="Calibri"/>
              </a:rPr>
              <a:t>sodium  </a:t>
            </a:r>
            <a:r>
              <a:rPr sz="2400" spc="-10" dirty="0">
                <a:latin typeface="Calibri"/>
                <a:cs typeface="Calibri"/>
              </a:rPr>
              <a:t>retention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63093"/>
            <a:ext cx="76962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spc="-10" dirty="0" smtClean="0"/>
              <a:t>  </a:t>
            </a:r>
            <a:r>
              <a:rPr sz="4400" spc="-10" smtClean="0"/>
              <a:t>Complications</a:t>
            </a:r>
            <a:r>
              <a:rPr sz="4400" spc="-10" dirty="0"/>
              <a:t>:</a:t>
            </a:r>
            <a:r>
              <a:rPr sz="4400" spc="-90" dirty="0"/>
              <a:t> </a:t>
            </a:r>
            <a:r>
              <a:rPr sz="4400" spc="-10" dirty="0"/>
              <a:t>Kidneys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34770"/>
            <a:ext cx="7952740" cy="474472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353060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Major </a:t>
            </a:r>
            <a:r>
              <a:rPr sz="3000" spc="-5" dirty="0">
                <a:latin typeface="Calibri"/>
                <a:cs typeface="Calibri"/>
              </a:rPr>
              <a:t>risk </a:t>
            </a:r>
            <a:r>
              <a:rPr sz="3000" spc="-15" dirty="0">
                <a:latin typeface="Calibri"/>
                <a:cs typeface="Calibri"/>
              </a:rPr>
              <a:t>factor </a:t>
            </a:r>
            <a:r>
              <a:rPr sz="3000" spc="-25" dirty="0">
                <a:latin typeface="Calibri"/>
                <a:cs typeface="Calibri"/>
              </a:rPr>
              <a:t>for </a:t>
            </a:r>
            <a:r>
              <a:rPr sz="3000" spc="-10" dirty="0">
                <a:latin typeface="Calibri"/>
                <a:cs typeface="Calibri"/>
              </a:rPr>
              <a:t>renal </a:t>
            </a:r>
            <a:r>
              <a:rPr sz="3000" dirty="0">
                <a:latin typeface="Calibri"/>
                <a:cs typeface="Calibri"/>
              </a:rPr>
              <a:t>injury and </a:t>
            </a:r>
            <a:r>
              <a:rPr sz="3000" b="1" spc="-15" dirty="0">
                <a:latin typeface="Calibri"/>
                <a:cs typeface="Calibri"/>
              </a:rPr>
              <a:t>end-stage  </a:t>
            </a:r>
            <a:r>
              <a:rPr sz="3000" b="1" spc="-10" dirty="0">
                <a:latin typeface="Calibri"/>
                <a:cs typeface="Calibri"/>
              </a:rPr>
              <a:t>renal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disease</a:t>
            </a:r>
            <a:endParaRPr sz="3000">
              <a:latin typeface="Calibri"/>
              <a:cs typeface="Calibri"/>
            </a:endParaRPr>
          </a:p>
          <a:p>
            <a:pPr marL="355600" marR="412115" indent="-342900">
              <a:lnSpc>
                <a:spcPts val="324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5" dirty="0">
                <a:latin typeface="Calibri"/>
                <a:cs typeface="Calibri"/>
              </a:rPr>
              <a:t>Atherosclerotic</a:t>
            </a:r>
            <a:r>
              <a:rPr sz="3000" spc="-15" dirty="0">
                <a:latin typeface="Calibri"/>
                <a:cs typeface="Calibri"/>
              </a:rPr>
              <a:t>, hypertension-related </a:t>
            </a:r>
            <a:r>
              <a:rPr sz="3000" spc="-10" dirty="0">
                <a:latin typeface="Calibri"/>
                <a:cs typeface="Calibri"/>
              </a:rPr>
              <a:t>vascular  </a:t>
            </a:r>
            <a:r>
              <a:rPr sz="3000" spc="-5" dirty="0">
                <a:latin typeface="Calibri"/>
                <a:cs typeface="Calibri"/>
              </a:rPr>
              <a:t>lesions </a:t>
            </a:r>
            <a:r>
              <a:rPr sz="3000" dirty="0">
                <a:latin typeface="Calibri"/>
                <a:cs typeface="Calibri"/>
              </a:rPr>
              <a:t>- </a:t>
            </a:r>
            <a:r>
              <a:rPr sz="3000" b="1" spc="-10" dirty="0">
                <a:latin typeface="Calibri"/>
                <a:cs typeface="Calibri"/>
              </a:rPr>
              <a:t>preglomerular arterioles</a:t>
            </a:r>
            <a:endParaRPr sz="3000">
              <a:latin typeface="Calibri"/>
              <a:cs typeface="Calibri"/>
            </a:endParaRPr>
          </a:p>
          <a:p>
            <a:pPr marL="756285" marR="415290" lvl="1" indent="-287020">
              <a:lnSpc>
                <a:spcPts val="2810"/>
              </a:lnSpc>
              <a:spcBef>
                <a:spcPts val="64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Resulting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b="1" dirty="0">
                <a:latin typeface="Calibri"/>
                <a:cs typeface="Calibri"/>
              </a:rPr>
              <a:t>ischemic </a:t>
            </a:r>
            <a:r>
              <a:rPr sz="2600" b="1" spc="-10" dirty="0">
                <a:latin typeface="Calibri"/>
                <a:cs typeface="Calibri"/>
              </a:rPr>
              <a:t>changes </a:t>
            </a:r>
            <a:r>
              <a:rPr sz="2600" dirty="0">
                <a:latin typeface="Calibri"/>
                <a:cs typeface="Calibri"/>
              </a:rPr>
              <a:t>in the glomeruli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  </a:t>
            </a:r>
            <a:r>
              <a:rPr sz="2600" spc="-5" dirty="0">
                <a:latin typeface="Calibri"/>
                <a:cs typeface="Calibri"/>
              </a:rPr>
              <a:t>postglomerular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structures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ts val="2965"/>
              </a:lnSpc>
              <a:spcBef>
                <a:spcPts val="27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This </a:t>
            </a:r>
            <a:r>
              <a:rPr sz="2600" dirty="0">
                <a:latin typeface="Calibri"/>
                <a:cs typeface="Calibri"/>
              </a:rPr>
              <a:t>leads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b="1" spc="-5" dirty="0">
                <a:latin typeface="Calibri"/>
                <a:cs typeface="Calibri"/>
              </a:rPr>
              <a:t>reduced GFR </a:t>
            </a:r>
            <a:r>
              <a:rPr sz="2600" dirty="0">
                <a:latin typeface="Calibri"/>
                <a:cs typeface="Calibri"/>
              </a:rPr>
              <a:t>and, </a:t>
            </a:r>
            <a:r>
              <a:rPr sz="2600" spc="-30" dirty="0">
                <a:latin typeface="Calibri"/>
                <a:cs typeface="Calibri"/>
              </a:rPr>
              <a:t>finally, </a:t>
            </a:r>
            <a:r>
              <a:rPr sz="2600" dirty="0">
                <a:latin typeface="Calibri"/>
                <a:cs typeface="Calibri"/>
              </a:rPr>
              <a:t>a </a:t>
            </a:r>
            <a:r>
              <a:rPr sz="2600" spc="-5" dirty="0">
                <a:latin typeface="Calibri"/>
                <a:cs typeface="Calibri"/>
              </a:rPr>
              <a:t>reduction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endParaRPr sz="2600">
              <a:latin typeface="Calibri"/>
              <a:cs typeface="Calibri"/>
            </a:endParaRPr>
          </a:p>
          <a:p>
            <a:pPr marL="756285">
              <a:lnSpc>
                <a:spcPts val="2965"/>
              </a:lnSpc>
            </a:pPr>
            <a:r>
              <a:rPr sz="2600" b="1" dirty="0">
                <a:latin typeface="Calibri"/>
                <a:cs typeface="Calibri"/>
              </a:rPr>
              <a:t>Na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b="1" spc="-20" dirty="0">
                <a:latin typeface="Calibri"/>
                <a:cs typeface="Calibri"/>
              </a:rPr>
              <a:t>water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excretion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activation of </a:t>
            </a:r>
            <a:r>
              <a:rPr sz="2600" dirty="0">
                <a:latin typeface="Calibri"/>
                <a:cs typeface="Calibri"/>
              </a:rPr>
              <a:t>the </a:t>
            </a:r>
            <a:r>
              <a:rPr sz="2600" spc="-5" dirty="0">
                <a:latin typeface="Calibri"/>
                <a:cs typeface="Calibri"/>
              </a:rPr>
              <a:t>renin-angiotensin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system</a:t>
            </a:r>
            <a:endParaRPr sz="2600">
              <a:latin typeface="Calibri"/>
              <a:cs typeface="Calibri"/>
            </a:endParaRPr>
          </a:p>
          <a:p>
            <a:pPr marL="355600" marR="5080" indent="-342900">
              <a:lnSpc>
                <a:spcPts val="324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20" dirty="0">
                <a:latin typeface="Calibri"/>
                <a:cs typeface="Calibri"/>
              </a:rPr>
              <a:t>May </a:t>
            </a:r>
            <a:r>
              <a:rPr sz="3000" spc="-5" dirty="0">
                <a:latin typeface="Calibri"/>
                <a:cs typeface="Calibri"/>
              </a:rPr>
              <a:t>cause </a:t>
            </a:r>
            <a:r>
              <a:rPr sz="3000" spc="-15" dirty="0">
                <a:latin typeface="Calibri"/>
                <a:cs typeface="Calibri"/>
              </a:rPr>
              <a:t>proteinuria </a:t>
            </a:r>
            <a:r>
              <a:rPr sz="3000" spc="-5" dirty="0">
                <a:latin typeface="Calibri"/>
                <a:cs typeface="Calibri"/>
              </a:rPr>
              <a:t>(&gt;3 </a:t>
            </a:r>
            <a:r>
              <a:rPr sz="3000" spc="20" dirty="0">
                <a:latin typeface="Calibri"/>
                <a:cs typeface="Calibri"/>
              </a:rPr>
              <a:t>g/24 </a:t>
            </a:r>
            <a:r>
              <a:rPr sz="3000" spc="-5" dirty="0">
                <a:latin typeface="Calibri"/>
                <a:cs typeface="Calibri"/>
              </a:rPr>
              <a:t>h) or </a:t>
            </a:r>
            <a:r>
              <a:rPr sz="3000" dirty="0">
                <a:latin typeface="Calibri"/>
                <a:cs typeface="Calibri"/>
              </a:rPr>
              <a:t>if </a:t>
            </a:r>
            <a:r>
              <a:rPr sz="3000" spc="-15" dirty="0">
                <a:latin typeface="Calibri"/>
                <a:cs typeface="Calibri"/>
              </a:rPr>
              <a:t>untreated  </a:t>
            </a:r>
            <a:r>
              <a:rPr sz="3000" dirty="0">
                <a:latin typeface="Calibri"/>
                <a:cs typeface="Calibri"/>
              </a:rPr>
              <a:t>it </a:t>
            </a:r>
            <a:r>
              <a:rPr sz="3000" spc="-20" dirty="0">
                <a:latin typeface="Calibri"/>
                <a:cs typeface="Calibri"/>
              </a:rPr>
              <a:t>may </a:t>
            </a:r>
            <a:r>
              <a:rPr sz="3000" spc="-5" dirty="0">
                <a:latin typeface="Calibri"/>
                <a:cs typeface="Calibri"/>
              </a:rPr>
              <a:t>cause </a:t>
            </a:r>
            <a:r>
              <a:rPr sz="3000" b="1" spc="-15" dirty="0">
                <a:latin typeface="Calibri"/>
                <a:cs typeface="Calibri"/>
              </a:rPr>
              <a:t>Progressive </a:t>
            </a:r>
            <a:r>
              <a:rPr sz="3000" b="1" spc="-10" dirty="0">
                <a:latin typeface="Calibri"/>
                <a:cs typeface="Calibri"/>
              </a:rPr>
              <a:t>renal</a:t>
            </a:r>
            <a:r>
              <a:rPr sz="3000" b="1" spc="-35" dirty="0">
                <a:latin typeface="Calibri"/>
                <a:cs typeface="Calibri"/>
              </a:rPr>
              <a:t> </a:t>
            </a:r>
            <a:r>
              <a:rPr sz="3000" b="1" spc="-15" dirty="0">
                <a:latin typeface="Calibri"/>
                <a:cs typeface="Calibri"/>
              </a:rPr>
              <a:t>failure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ummary of office BP thresholds for treatment&#10;Office SBP treatment threshold (mmHg)&#10;Age&#10;Group DBP&#10;treatment&#10;threshold&#10;+ S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33400"/>
            <a:ext cx="7239000" cy="5513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61594"/>
            <a:ext cx="853439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spc="-20" dirty="0" smtClean="0"/>
              <a:t>  </a:t>
            </a:r>
            <a:r>
              <a:rPr sz="4400" spc="-20" smtClean="0"/>
              <a:t>Investigation</a:t>
            </a:r>
            <a:r>
              <a:rPr sz="4400" spc="-20" dirty="0"/>
              <a:t>: </a:t>
            </a:r>
            <a:r>
              <a:rPr sz="4400"/>
              <a:t>All</a:t>
            </a:r>
            <a:r>
              <a:rPr sz="4400" spc="-110"/>
              <a:t> </a:t>
            </a:r>
            <a:r>
              <a:rPr sz="4400" spc="-10" smtClean="0"/>
              <a:t>patients</a:t>
            </a:r>
            <a:r>
              <a:rPr lang="en-US" sz="4400" spc="-10" dirty="0" smtClean="0"/>
              <a:t>   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58235"/>
            <a:ext cx="7300595" cy="343979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Urinalysis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5" dirty="0">
                <a:latin typeface="Calibri"/>
                <a:cs typeface="Calibri"/>
              </a:rPr>
              <a:t>blood, </a:t>
            </a:r>
            <a:r>
              <a:rPr sz="3200" spc="-15" dirty="0">
                <a:latin typeface="Calibri"/>
                <a:cs typeface="Calibri"/>
              </a:rPr>
              <a:t>protein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glucose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Blood </a:t>
            </a:r>
            <a:r>
              <a:rPr sz="3200" spc="-10" dirty="0">
                <a:latin typeface="Calibri"/>
                <a:cs typeface="Calibri"/>
              </a:rPr>
              <a:t>urea, electrolytes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10" dirty="0">
                <a:latin typeface="Calibri"/>
                <a:cs typeface="Calibri"/>
              </a:rPr>
              <a:t> creatinine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Blood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glucose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Serum </a:t>
            </a:r>
            <a:r>
              <a:rPr sz="3200" spc="-20" dirty="0">
                <a:latin typeface="Calibri"/>
                <a:cs typeface="Calibri"/>
              </a:rPr>
              <a:t>total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HDL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cholesterol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12-lead </a:t>
            </a:r>
            <a:r>
              <a:rPr sz="3200" spc="-25" dirty="0">
                <a:latin typeface="Calibri"/>
                <a:cs typeface="Calibri"/>
              </a:rPr>
              <a:t>ECG </a:t>
            </a:r>
            <a:r>
              <a:rPr sz="3200" dirty="0">
                <a:latin typeface="Calibri"/>
                <a:cs typeface="Calibri"/>
              </a:rPr>
              <a:t>- </a:t>
            </a:r>
            <a:r>
              <a:rPr sz="3200" spc="-10" dirty="0">
                <a:latin typeface="Calibri"/>
                <a:cs typeface="Calibri"/>
              </a:rPr>
              <a:t>left </a:t>
            </a:r>
            <a:r>
              <a:rPr sz="3200" spc="-5" dirty="0">
                <a:latin typeface="Calibri"/>
                <a:cs typeface="Calibri"/>
              </a:rPr>
              <a:t>ventricular </a:t>
            </a:r>
            <a:r>
              <a:rPr sz="3200" spc="-35" dirty="0">
                <a:latin typeface="Calibri"/>
                <a:cs typeface="Calibri"/>
              </a:rPr>
              <a:t>hypertrophy,  </a:t>
            </a:r>
            <a:r>
              <a:rPr sz="3200" spc="-10" dirty="0">
                <a:latin typeface="Calibri"/>
                <a:cs typeface="Calibri"/>
              </a:rPr>
              <a:t>coronary </a:t>
            </a:r>
            <a:r>
              <a:rPr sz="3200" spc="-5" dirty="0">
                <a:latin typeface="Calibri"/>
                <a:cs typeface="Calibri"/>
              </a:rPr>
              <a:t>artery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disease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6868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Investigation: </a:t>
            </a:r>
            <a:r>
              <a:rPr sz="4400" spc="-5" dirty="0"/>
              <a:t>Selected</a:t>
            </a:r>
            <a:r>
              <a:rPr sz="4400" spc="-105" dirty="0"/>
              <a:t> </a:t>
            </a:r>
            <a:r>
              <a:rPr sz="4400" spc="-10" dirty="0"/>
              <a:t>patients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455165"/>
            <a:ext cx="7644765" cy="422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8199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Chest </a:t>
            </a:r>
            <a:r>
              <a:rPr sz="3200" b="1" spc="-25" dirty="0">
                <a:latin typeface="Calibri"/>
                <a:cs typeface="Calibri"/>
              </a:rPr>
              <a:t>X-ray</a:t>
            </a:r>
            <a:r>
              <a:rPr sz="3200" spc="-25" dirty="0">
                <a:latin typeface="Calibri"/>
                <a:cs typeface="Calibri"/>
              </a:rPr>
              <a:t>: </a:t>
            </a:r>
            <a:r>
              <a:rPr sz="3200" spc="-30" dirty="0">
                <a:latin typeface="Calibri"/>
                <a:cs typeface="Calibri"/>
              </a:rPr>
              <a:t>cardiomegaly, </a:t>
            </a:r>
            <a:r>
              <a:rPr sz="3200" spc="-5" dirty="0">
                <a:latin typeface="Calibri"/>
                <a:cs typeface="Calibri"/>
              </a:rPr>
              <a:t>heart </a:t>
            </a:r>
            <a:r>
              <a:rPr sz="3200" spc="-15" dirty="0">
                <a:latin typeface="Calibri"/>
                <a:cs typeface="Calibri"/>
              </a:rPr>
              <a:t>failure,  coarctation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the aorta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Ambulatory </a:t>
            </a:r>
            <a:r>
              <a:rPr sz="3200" b="1" dirty="0">
                <a:latin typeface="Calibri"/>
                <a:cs typeface="Calibri"/>
              </a:rPr>
              <a:t>BP </a:t>
            </a:r>
            <a:r>
              <a:rPr sz="3200" b="1" spc="-10" dirty="0">
                <a:latin typeface="Calibri"/>
                <a:cs typeface="Calibri"/>
              </a:rPr>
              <a:t>recording</a:t>
            </a:r>
            <a:r>
              <a:rPr sz="3200" spc="-10" dirty="0">
                <a:latin typeface="Calibri"/>
                <a:cs typeface="Calibri"/>
              </a:rPr>
              <a:t>: </a:t>
            </a:r>
            <a:r>
              <a:rPr sz="3200" spc="-5" dirty="0">
                <a:latin typeface="Calibri"/>
                <a:cs typeface="Calibri"/>
              </a:rPr>
              <a:t>assess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borderline 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‘white </a:t>
            </a:r>
            <a:r>
              <a:rPr sz="3200" spc="10" dirty="0">
                <a:latin typeface="Calibri"/>
                <a:cs typeface="Calibri"/>
              </a:rPr>
              <a:t>coat’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hypertension</a:t>
            </a:r>
            <a:endParaRPr sz="3200">
              <a:latin typeface="Calibri"/>
              <a:cs typeface="Calibri"/>
            </a:endParaRPr>
          </a:p>
          <a:p>
            <a:pPr marL="355600" marR="76390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5" dirty="0">
                <a:latin typeface="Calibri"/>
                <a:cs typeface="Calibri"/>
              </a:rPr>
              <a:t>Echocardiogram</a:t>
            </a:r>
            <a:r>
              <a:rPr sz="3200" spc="-15" dirty="0">
                <a:latin typeface="Calibri"/>
                <a:cs typeface="Calibri"/>
              </a:rPr>
              <a:t>: </a:t>
            </a:r>
            <a:r>
              <a:rPr sz="3200" spc="-10" dirty="0">
                <a:latin typeface="Calibri"/>
                <a:cs typeface="Calibri"/>
              </a:rPr>
              <a:t>detect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quantify left  ventricular</a:t>
            </a:r>
            <a:r>
              <a:rPr sz="3200" spc="-20" dirty="0">
                <a:latin typeface="Calibri"/>
                <a:cs typeface="Calibri"/>
              </a:rPr>
              <a:t> hypertrophy</a:t>
            </a:r>
            <a:endParaRPr sz="3200">
              <a:latin typeface="Calibri"/>
              <a:cs typeface="Calibri"/>
            </a:endParaRPr>
          </a:p>
          <a:p>
            <a:pPr marL="355600" marR="346075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5" dirty="0">
                <a:latin typeface="Calibri"/>
                <a:cs typeface="Calibri"/>
              </a:rPr>
              <a:t>Renal </a:t>
            </a:r>
            <a:r>
              <a:rPr sz="3200" b="1" spc="-5" dirty="0">
                <a:latin typeface="Calibri"/>
                <a:cs typeface="Calibri"/>
              </a:rPr>
              <a:t>ultrasound</a:t>
            </a:r>
            <a:r>
              <a:rPr sz="3200" spc="-5" dirty="0">
                <a:latin typeface="Calibri"/>
                <a:cs typeface="Calibri"/>
              </a:rPr>
              <a:t>: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detect possible renal  </a:t>
            </a:r>
            <a:r>
              <a:rPr sz="3200" spc="-5" dirty="0">
                <a:latin typeface="Calibri"/>
                <a:cs typeface="Calibri"/>
              </a:rPr>
              <a:t>disease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61594"/>
            <a:ext cx="8915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spc="-20" dirty="0" smtClean="0"/>
              <a:t>  </a:t>
            </a:r>
            <a:r>
              <a:rPr sz="4400" spc="-20" smtClean="0"/>
              <a:t>Investigation</a:t>
            </a:r>
            <a:r>
              <a:rPr sz="4400" spc="-20" dirty="0"/>
              <a:t>: </a:t>
            </a:r>
            <a:r>
              <a:rPr sz="4400" spc="-5" dirty="0"/>
              <a:t>Selected</a:t>
            </a:r>
            <a:r>
              <a:rPr sz="4400" spc="-105" dirty="0"/>
              <a:t> </a:t>
            </a:r>
            <a:r>
              <a:rPr sz="4400" spc="-10" dirty="0"/>
              <a:t>patients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219201"/>
            <a:ext cx="7617460" cy="4415952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274320" indent="-342900">
              <a:lnSpc>
                <a:spcPts val="346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5" dirty="0">
                <a:latin typeface="Calibri"/>
                <a:cs typeface="Calibri"/>
              </a:rPr>
              <a:t>Renal </a:t>
            </a:r>
            <a:r>
              <a:rPr sz="3200" b="1" spc="-10" dirty="0">
                <a:latin typeface="Calibri"/>
                <a:cs typeface="Calibri"/>
              </a:rPr>
              <a:t>angiography</a:t>
            </a:r>
            <a:r>
              <a:rPr sz="3200" spc="-10" dirty="0">
                <a:latin typeface="Calibri"/>
                <a:cs typeface="Calibri"/>
              </a:rPr>
              <a:t>: detect 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confirm  </a:t>
            </a:r>
            <a:r>
              <a:rPr sz="3200" spc="-5" dirty="0">
                <a:latin typeface="Calibri"/>
                <a:cs typeface="Calibri"/>
              </a:rPr>
              <a:t>presence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renal artery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stenosis</a:t>
            </a:r>
            <a:endParaRPr sz="3200">
              <a:latin typeface="Calibri"/>
              <a:cs typeface="Calibri"/>
            </a:endParaRPr>
          </a:p>
          <a:p>
            <a:pPr marL="355600" marR="931544" indent="-342900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Urinary </a:t>
            </a:r>
            <a:r>
              <a:rPr sz="3200" b="1" spc="-10" dirty="0">
                <a:latin typeface="Calibri"/>
                <a:cs typeface="Calibri"/>
              </a:rPr>
              <a:t>catecholamines</a:t>
            </a:r>
            <a:r>
              <a:rPr sz="3200" spc="-10" dirty="0">
                <a:latin typeface="Calibri"/>
                <a:cs typeface="Calibri"/>
              </a:rPr>
              <a:t>: </a:t>
            </a:r>
            <a:r>
              <a:rPr sz="3200" spc="-5" dirty="0">
                <a:latin typeface="Calibri"/>
                <a:cs typeface="Calibri"/>
              </a:rPr>
              <a:t>possible  </a:t>
            </a:r>
            <a:r>
              <a:rPr sz="3200" spc="-10" dirty="0">
                <a:latin typeface="Calibri"/>
                <a:cs typeface="Calibri"/>
              </a:rPr>
              <a:t>phaeochromocytoma</a:t>
            </a:r>
            <a:endParaRPr sz="3200">
              <a:latin typeface="Calibri"/>
              <a:cs typeface="Calibri"/>
            </a:endParaRPr>
          </a:p>
          <a:p>
            <a:pPr marL="355600" marR="334645" indent="-342900" algn="just">
              <a:lnSpc>
                <a:spcPts val="346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Urinary </a:t>
            </a:r>
            <a:r>
              <a:rPr sz="3200" b="1" spc="-5" dirty="0">
                <a:latin typeface="Calibri"/>
                <a:cs typeface="Calibri"/>
              </a:rPr>
              <a:t>cortisol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dexamethasone  </a:t>
            </a:r>
            <a:r>
              <a:rPr sz="3200" b="1" spc="-5" dirty="0">
                <a:latin typeface="Calibri"/>
                <a:cs typeface="Calibri"/>
              </a:rPr>
              <a:t>suppression </a:t>
            </a:r>
            <a:r>
              <a:rPr sz="3200" b="1" spc="-15" dirty="0">
                <a:latin typeface="Calibri"/>
                <a:cs typeface="Calibri"/>
              </a:rPr>
              <a:t>test</a:t>
            </a:r>
            <a:r>
              <a:rPr sz="3200" spc="-15" dirty="0">
                <a:latin typeface="Calibri"/>
                <a:cs typeface="Calibri"/>
              </a:rPr>
              <a:t>: </a:t>
            </a:r>
            <a:r>
              <a:rPr sz="3200" spc="-5" dirty="0">
                <a:latin typeface="Calibri"/>
                <a:cs typeface="Calibri"/>
              </a:rPr>
              <a:t>possible </a:t>
            </a:r>
            <a:r>
              <a:rPr sz="3200" spc="-15" dirty="0">
                <a:latin typeface="Calibri"/>
                <a:cs typeface="Calibri"/>
              </a:rPr>
              <a:t>Cushing’s  syndrome</a:t>
            </a:r>
            <a:endParaRPr sz="3200">
              <a:latin typeface="Calibri"/>
              <a:cs typeface="Calibri"/>
            </a:endParaRPr>
          </a:p>
          <a:p>
            <a:pPr marL="355600" marR="5080" indent="-342900" algn="just">
              <a:lnSpc>
                <a:spcPts val="346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Plasma </a:t>
            </a:r>
            <a:r>
              <a:rPr sz="3200" b="1" spc="-10" dirty="0">
                <a:latin typeface="Calibri"/>
                <a:cs typeface="Calibri"/>
              </a:rPr>
              <a:t>renin </a:t>
            </a:r>
            <a:r>
              <a:rPr sz="3200" b="1" dirty="0">
                <a:latin typeface="Calibri"/>
                <a:cs typeface="Calibri"/>
              </a:rPr>
              <a:t>activity and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aldosterone</a:t>
            </a:r>
            <a:r>
              <a:rPr sz="3200" spc="-10" dirty="0">
                <a:latin typeface="Calibri"/>
                <a:cs typeface="Calibri"/>
              </a:rPr>
              <a:t>:  </a:t>
            </a:r>
            <a:r>
              <a:rPr sz="3200" spc="-5" dirty="0">
                <a:latin typeface="Calibri"/>
                <a:cs typeface="Calibri"/>
              </a:rPr>
              <a:t>possible primary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aldosteronism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Office BP treatment targets in hypertensive patients-&#10;General recommendations&#10;Class/LevelRecommendation&#10;I A&#10;The first obj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7543800" cy="5659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Nonpharmacological Interventions&#10;2017 Hypertension Guideline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ategories of BP in Adults* ACC/AHA 2017&#10;*Individuals with SBP and DBP in 2 categories should be&#10;designated to the higher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228600"/>
            <a:ext cx="4419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Management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83540" y="1066801"/>
            <a:ext cx="8070215" cy="4683461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Initially </a:t>
            </a:r>
            <a:r>
              <a:rPr sz="3200" spc="-10" dirty="0">
                <a:latin typeface="Calibri"/>
                <a:cs typeface="Calibri"/>
              </a:rPr>
              <a:t>there </a:t>
            </a:r>
            <a:r>
              <a:rPr sz="3200" spc="-5" dirty="0">
                <a:latin typeface="Calibri"/>
                <a:cs typeface="Calibri"/>
              </a:rPr>
              <a:t>should be </a:t>
            </a:r>
            <a:r>
              <a:rPr sz="3200" spc="-15" dirty="0">
                <a:latin typeface="Calibri"/>
                <a:cs typeface="Calibri"/>
              </a:rPr>
              <a:t>complete </a:t>
            </a:r>
            <a:r>
              <a:rPr sz="3200" b="1" spc="-5" dirty="0">
                <a:latin typeface="Calibri"/>
                <a:cs typeface="Calibri"/>
              </a:rPr>
              <a:t>assessment  </a:t>
            </a:r>
            <a:r>
              <a:rPr sz="3200" spc="-5" dirty="0">
                <a:latin typeface="Calibri"/>
                <a:cs typeface="Calibri"/>
              </a:rPr>
              <a:t>with </a:t>
            </a:r>
            <a:r>
              <a:rPr sz="3200" b="1" spc="-15" dirty="0">
                <a:latin typeface="Calibri"/>
                <a:cs typeface="Calibri"/>
              </a:rPr>
              <a:t>repeated </a:t>
            </a:r>
            <a:r>
              <a:rPr sz="3200" b="1" dirty="0">
                <a:latin typeface="Calibri"/>
                <a:cs typeface="Calibri"/>
              </a:rPr>
              <a:t>BP </a:t>
            </a:r>
            <a:r>
              <a:rPr sz="3200" b="1" spc="-10" dirty="0">
                <a:latin typeface="Calibri"/>
                <a:cs typeface="Calibri"/>
              </a:rPr>
              <a:t>measurements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dirty="0">
                <a:latin typeface="Calibri"/>
                <a:cs typeface="Calibri"/>
              </a:rPr>
              <a:t>6 </a:t>
            </a:r>
            <a:r>
              <a:rPr sz="3200" spc="-5" dirty="0">
                <a:latin typeface="Calibri"/>
                <a:cs typeface="Calibri"/>
              </a:rPr>
              <a:t>months  </a:t>
            </a:r>
            <a:r>
              <a:rPr sz="3200" spc="-10" dirty="0">
                <a:latin typeface="Calibri"/>
                <a:cs typeface="Calibri"/>
              </a:rPr>
              <a:t>until </a:t>
            </a:r>
            <a:r>
              <a:rPr sz="3200" spc="-5" dirty="0">
                <a:latin typeface="Calibri"/>
                <a:cs typeface="Calibri"/>
              </a:rPr>
              <a:t>its not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severe.</a:t>
            </a:r>
            <a:endParaRPr sz="3200">
              <a:latin typeface="Calibri"/>
              <a:cs typeface="Calibri"/>
            </a:endParaRPr>
          </a:p>
          <a:p>
            <a:pPr marL="355600" marR="469265" indent="-342900" algn="just">
              <a:lnSpc>
                <a:spcPct val="9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Advice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b="1" spc="-5" dirty="0">
                <a:latin typeface="Calibri"/>
                <a:cs typeface="Calibri"/>
              </a:rPr>
              <a:t>non-pharmacological </a:t>
            </a:r>
            <a:r>
              <a:rPr sz="3200" b="1" spc="-10" dirty="0">
                <a:latin typeface="Calibri"/>
                <a:cs typeface="Calibri"/>
              </a:rPr>
              <a:t>measures  (Life-style changes) </a:t>
            </a:r>
            <a:r>
              <a:rPr sz="3200" spc="-5" dirty="0">
                <a:latin typeface="Calibri"/>
                <a:cs typeface="Calibri"/>
              </a:rPr>
              <a:t>should be given prior </a:t>
            </a:r>
            <a:r>
              <a:rPr sz="3200" spc="-25" dirty="0">
                <a:latin typeface="Calibri"/>
                <a:cs typeface="Calibri"/>
              </a:rPr>
              <a:t>to 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initiation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drug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40" dirty="0">
                <a:latin typeface="Calibri"/>
                <a:cs typeface="Calibri"/>
              </a:rPr>
              <a:t>therapy.</a:t>
            </a:r>
            <a:endParaRPr sz="3200">
              <a:latin typeface="Calibri"/>
              <a:cs typeface="Calibri"/>
            </a:endParaRPr>
          </a:p>
          <a:p>
            <a:pPr marL="355600" marR="292735" indent="-342900" algn="just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25" dirty="0">
                <a:latin typeface="Calibri"/>
                <a:cs typeface="Calibri"/>
              </a:rPr>
              <a:t>target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~140 </a:t>
            </a:r>
            <a:r>
              <a:rPr sz="3200" b="1" dirty="0">
                <a:latin typeface="Calibri"/>
                <a:cs typeface="Calibri"/>
              </a:rPr>
              <a:t>mm </a:t>
            </a:r>
            <a:r>
              <a:rPr sz="3200" b="1" spc="-10" dirty="0">
                <a:latin typeface="Calibri"/>
                <a:cs typeface="Calibri"/>
              </a:rPr>
              <a:t>Hg </a:t>
            </a:r>
            <a:r>
              <a:rPr sz="3200" spc="-25" dirty="0">
                <a:latin typeface="Calibri"/>
                <a:cs typeface="Calibri"/>
              </a:rPr>
              <a:t>systolic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b="1" dirty="0">
                <a:latin typeface="Calibri"/>
                <a:cs typeface="Calibri"/>
              </a:rPr>
              <a:t>≈85 </a:t>
            </a:r>
            <a:r>
              <a:rPr sz="3200" b="1" spc="-5" dirty="0">
                <a:latin typeface="Calibri"/>
                <a:cs typeface="Calibri"/>
              </a:rPr>
              <a:t>mm  </a:t>
            </a:r>
            <a:r>
              <a:rPr sz="3200" b="1" dirty="0">
                <a:latin typeface="Calibri"/>
                <a:cs typeface="Calibri"/>
              </a:rPr>
              <a:t>Hg </a:t>
            </a:r>
            <a:r>
              <a:rPr sz="3200" spc="-15" dirty="0">
                <a:latin typeface="Calibri"/>
                <a:cs typeface="Calibri"/>
              </a:rPr>
              <a:t>diastolic </a:t>
            </a:r>
            <a:r>
              <a:rPr sz="3200" spc="-5" dirty="0">
                <a:latin typeface="Calibri"/>
                <a:cs typeface="Calibri"/>
              </a:rPr>
              <a:t>blood </a:t>
            </a:r>
            <a:r>
              <a:rPr sz="3200" spc="-15" dirty="0">
                <a:latin typeface="Calibri"/>
                <a:cs typeface="Calibri"/>
              </a:rPr>
              <a:t>pressure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recommended.</a:t>
            </a:r>
            <a:endParaRPr sz="3200">
              <a:latin typeface="Calibri"/>
              <a:cs typeface="Calibri"/>
            </a:endParaRPr>
          </a:p>
          <a:p>
            <a:pPr marL="756285" marR="626745" indent="-287020" algn="just">
              <a:lnSpc>
                <a:spcPts val="3020"/>
              </a:lnSpc>
              <a:spcBef>
                <a:spcPts val="685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0" dirty="0">
                <a:latin typeface="Calibri"/>
                <a:cs typeface="Calibri"/>
              </a:rPr>
              <a:t>Diabetes, renal impairment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5" dirty="0">
                <a:latin typeface="Calibri"/>
                <a:cs typeface="Calibri"/>
              </a:rPr>
              <a:t>established CVS  </a:t>
            </a:r>
            <a:r>
              <a:rPr sz="2800" spc="-10" dirty="0">
                <a:latin typeface="Calibri"/>
                <a:cs typeface="Calibri"/>
              </a:rPr>
              <a:t>disease </a:t>
            </a:r>
            <a:r>
              <a:rPr sz="2800" spc="-5" dirty="0">
                <a:latin typeface="Calibri"/>
                <a:cs typeface="Calibri"/>
              </a:rPr>
              <a:t>≈130/80 mmHg is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recommended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Nonpharmacological Interventions&#10;COR LOE&#10;Recommendations for Nonpharmacological&#10;Interventions&#10;I A&#10;Weight loss is recommen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Rationale for initial two drug-combination therapy&#10;in most patients&#10;• Greater BP reduction even vs maximum dose monothera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239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ore drug treatment strategy for&#10;uncomplicated hypertension&#10;The core algorithm is also appropriate for most patients with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rug treatment strategy for hypertension&#10;+ DM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61594"/>
            <a:ext cx="8534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Pharmocological</a:t>
            </a:r>
            <a:r>
              <a:rPr sz="4400" spc="-125" dirty="0"/>
              <a:t> </a:t>
            </a:r>
            <a:r>
              <a:rPr sz="4400" spc="-10" dirty="0"/>
              <a:t>Management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219201"/>
            <a:ext cx="7890509" cy="425154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Decision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commence specific drug </a:t>
            </a:r>
            <a:r>
              <a:rPr sz="3200" spc="-15" dirty="0">
                <a:latin typeface="Calibri"/>
                <a:cs typeface="Calibri"/>
              </a:rPr>
              <a:t>therapy </a:t>
            </a:r>
            <a:r>
              <a:rPr sz="3200" dirty="0">
                <a:latin typeface="Calibri"/>
                <a:cs typeface="Calibri"/>
              </a:rPr>
              <a:t>-  </a:t>
            </a:r>
            <a:r>
              <a:rPr sz="3200" spc="-5" dirty="0">
                <a:latin typeface="Calibri"/>
                <a:cs typeface="Calibri"/>
              </a:rPr>
              <a:t>only </a:t>
            </a:r>
            <a:r>
              <a:rPr sz="3200" spc="-15" dirty="0">
                <a:latin typeface="Calibri"/>
                <a:cs typeface="Calibri"/>
              </a:rPr>
              <a:t>after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careful </a:t>
            </a:r>
            <a:r>
              <a:rPr sz="3200" spc="-5" dirty="0">
                <a:latin typeface="Calibri"/>
                <a:cs typeface="Calibri"/>
              </a:rPr>
              <a:t>period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assessment </a:t>
            </a:r>
            <a:r>
              <a:rPr sz="3200" dirty="0">
                <a:latin typeface="Calibri"/>
                <a:cs typeface="Calibri"/>
              </a:rPr>
              <a:t>with  </a:t>
            </a:r>
            <a:r>
              <a:rPr sz="3200" spc="-20" dirty="0">
                <a:latin typeface="Calibri"/>
                <a:cs typeface="Calibri"/>
              </a:rPr>
              <a:t>lifestyle </a:t>
            </a:r>
            <a:r>
              <a:rPr sz="3200" spc="-5" dirty="0">
                <a:latin typeface="Calibri"/>
                <a:cs typeface="Calibri"/>
              </a:rPr>
              <a:t>changes, of up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6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months.</a:t>
            </a:r>
            <a:endParaRPr sz="3200">
              <a:latin typeface="Calibri"/>
              <a:cs typeface="Calibri"/>
            </a:endParaRPr>
          </a:p>
          <a:p>
            <a:pPr marL="756285" marR="120014" indent="-287020" algn="just">
              <a:lnSpc>
                <a:spcPts val="3020"/>
              </a:lnSpc>
              <a:spcBef>
                <a:spcPts val="74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5" dirty="0">
                <a:latin typeface="Calibri"/>
                <a:cs typeface="Calibri"/>
              </a:rPr>
              <a:t>Unless its </a:t>
            </a:r>
            <a:r>
              <a:rPr sz="2800" spc="-10" dirty="0">
                <a:latin typeface="Calibri"/>
                <a:cs typeface="Calibri"/>
              </a:rPr>
              <a:t>not </a:t>
            </a:r>
            <a:r>
              <a:rPr sz="2800" spc="-15" dirty="0">
                <a:latin typeface="Calibri"/>
                <a:cs typeface="Calibri"/>
              </a:rPr>
              <a:t>having </a:t>
            </a:r>
            <a:r>
              <a:rPr sz="2800" spc="-5" dirty="0">
                <a:latin typeface="Calibri"/>
                <a:cs typeface="Calibri"/>
              </a:rPr>
              <a:t>end </a:t>
            </a:r>
            <a:r>
              <a:rPr sz="2800" spc="-20" dirty="0">
                <a:latin typeface="Calibri"/>
                <a:cs typeface="Calibri"/>
              </a:rPr>
              <a:t>organ </a:t>
            </a:r>
            <a:r>
              <a:rPr sz="2800" spc="-10" dirty="0">
                <a:latin typeface="Calibri"/>
                <a:cs typeface="Calibri"/>
              </a:rPr>
              <a:t>damage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other  </a:t>
            </a:r>
            <a:r>
              <a:rPr sz="2800" spc="-20" dirty="0">
                <a:latin typeface="Calibri"/>
                <a:cs typeface="Calibri"/>
              </a:rPr>
              <a:t>hyperetensive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complications</a:t>
            </a:r>
            <a:endParaRPr sz="2800">
              <a:latin typeface="Calibri"/>
              <a:cs typeface="Calibri"/>
            </a:endParaRPr>
          </a:p>
          <a:p>
            <a:pPr marL="355600" marR="182880" indent="-342900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Aim, plan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side </a:t>
            </a:r>
            <a:r>
              <a:rPr sz="3200" spc="-25" dirty="0">
                <a:latin typeface="Calibri"/>
                <a:cs typeface="Calibri"/>
              </a:rPr>
              <a:t>effect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drug </a:t>
            </a:r>
            <a:r>
              <a:rPr sz="3200" spc="-10" dirty="0">
                <a:latin typeface="Calibri"/>
                <a:cs typeface="Calibri"/>
              </a:rPr>
              <a:t>treatment </a:t>
            </a:r>
            <a:r>
              <a:rPr sz="3200" dirty="0">
                <a:latin typeface="Calibri"/>
                <a:cs typeface="Calibri"/>
              </a:rPr>
              <a:t>-  </a:t>
            </a:r>
            <a:r>
              <a:rPr sz="3200" spc="-15" dirty="0">
                <a:latin typeface="Calibri"/>
                <a:cs typeface="Calibri"/>
              </a:rPr>
              <a:t>carefully </a:t>
            </a:r>
            <a:r>
              <a:rPr sz="3200" spc="-10" dirty="0">
                <a:latin typeface="Calibri"/>
                <a:cs typeface="Calibri"/>
              </a:rPr>
              <a:t>explained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patient.</a:t>
            </a:r>
            <a:endParaRPr sz="3200">
              <a:latin typeface="Calibri"/>
              <a:cs typeface="Calibri"/>
            </a:endParaRPr>
          </a:p>
          <a:p>
            <a:pPr marL="355600" marR="1122045" indent="-342900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Patient </a:t>
            </a:r>
            <a:r>
              <a:rPr sz="3200" spc="-10" dirty="0">
                <a:latin typeface="Calibri"/>
                <a:cs typeface="Calibri"/>
              </a:rPr>
              <a:t>compliance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very essential </a:t>
            </a:r>
            <a:r>
              <a:rPr sz="3200" spc="-30" dirty="0">
                <a:latin typeface="Calibri"/>
                <a:cs typeface="Calibri"/>
              </a:rPr>
              <a:t>for  </a:t>
            </a:r>
            <a:r>
              <a:rPr sz="3200" spc="-15" dirty="0">
                <a:latin typeface="Calibri"/>
                <a:cs typeface="Calibri"/>
              </a:rPr>
              <a:t>efficacy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drugs </a:t>
            </a:r>
            <a:r>
              <a:rPr sz="3200" dirty="0">
                <a:latin typeface="Calibri"/>
                <a:cs typeface="Calibri"/>
              </a:rPr>
              <a:t>– long </a:t>
            </a:r>
            <a:r>
              <a:rPr sz="3200" spc="-10" dirty="0">
                <a:latin typeface="Calibri"/>
                <a:cs typeface="Calibri"/>
              </a:rPr>
              <a:t>term results.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rug treatment strategy for hypertension and&#10;hear failure with reduced ejection fractio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rug treatment strategy for hypertension and CKD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rug treatment strategy for hypertension and AF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Best Proven Nonpharmacological Interventions for Prevention and&#10;Treatment of Hypertension* (cont.)&#10;Nonpharmacologica&#10;l In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461594"/>
            <a:ext cx="4166997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Hyper</a:t>
            </a:r>
            <a:r>
              <a:rPr sz="4400" spc="-55" dirty="0"/>
              <a:t>t</a:t>
            </a:r>
            <a:r>
              <a:rPr sz="4400" spc="-5" dirty="0"/>
              <a:t>ensi</a:t>
            </a:r>
            <a:r>
              <a:rPr sz="4400" spc="-20" dirty="0"/>
              <a:t>o</a:t>
            </a:r>
            <a:r>
              <a:rPr sz="4400" dirty="0"/>
              <a:t>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31365"/>
            <a:ext cx="7938134" cy="4221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6677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High </a:t>
            </a:r>
            <a:r>
              <a:rPr sz="3200" dirty="0">
                <a:latin typeface="Calibri"/>
                <a:cs typeface="Calibri"/>
              </a:rPr>
              <a:t>BP </a:t>
            </a:r>
            <a:r>
              <a:rPr sz="3200" spc="-10" dirty="0">
                <a:latin typeface="Calibri"/>
                <a:cs typeface="Calibri"/>
              </a:rPr>
              <a:t>is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trait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5" dirty="0">
                <a:latin typeface="Calibri"/>
                <a:cs typeface="Calibri"/>
              </a:rPr>
              <a:t>opposed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specific  disease.</a:t>
            </a:r>
            <a:endParaRPr sz="3200">
              <a:latin typeface="Calibri"/>
              <a:cs typeface="Calibri"/>
            </a:endParaRPr>
          </a:p>
          <a:p>
            <a:pPr marL="355600" marR="111315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Represents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quantitative rather </a:t>
            </a:r>
            <a:r>
              <a:rPr sz="3200" dirty="0">
                <a:latin typeface="Calibri"/>
                <a:cs typeface="Calibri"/>
              </a:rPr>
              <a:t>than a  </a:t>
            </a:r>
            <a:r>
              <a:rPr sz="3200" spc="-15" dirty="0">
                <a:latin typeface="Calibri"/>
                <a:cs typeface="Calibri"/>
              </a:rPr>
              <a:t>qualitative </a:t>
            </a:r>
            <a:r>
              <a:rPr sz="3200" spc="-5" dirty="0">
                <a:latin typeface="Calibri"/>
                <a:cs typeface="Calibri"/>
              </a:rPr>
              <a:t>deviation </a:t>
            </a:r>
            <a:r>
              <a:rPr sz="3200" spc="-15" dirty="0">
                <a:latin typeface="Calibri"/>
                <a:cs typeface="Calibri"/>
              </a:rPr>
              <a:t>from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normal.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Level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BP </a:t>
            </a:r>
            <a:r>
              <a:rPr sz="3200" spc="-15" dirty="0">
                <a:latin typeface="Calibri"/>
                <a:cs typeface="Calibri"/>
              </a:rPr>
              <a:t>at </a:t>
            </a:r>
            <a:r>
              <a:rPr sz="3200" dirty="0">
                <a:latin typeface="Calibri"/>
                <a:cs typeface="Calibri"/>
              </a:rPr>
              <a:t>which the </a:t>
            </a:r>
            <a:r>
              <a:rPr sz="3200" spc="-10" dirty="0">
                <a:latin typeface="Calibri"/>
                <a:cs typeface="Calibri"/>
              </a:rPr>
              <a:t>benefits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treatment  </a:t>
            </a:r>
            <a:r>
              <a:rPr sz="3200" spc="-5" dirty="0">
                <a:latin typeface="Calibri"/>
                <a:cs typeface="Calibri"/>
              </a:rPr>
              <a:t>outweigh the </a:t>
            </a:r>
            <a:r>
              <a:rPr sz="3200" spc="-15" dirty="0">
                <a:latin typeface="Calibri"/>
                <a:cs typeface="Calibri"/>
              </a:rPr>
              <a:t>costs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hazards.</a:t>
            </a:r>
            <a:endParaRPr sz="3200">
              <a:latin typeface="Calibri"/>
              <a:cs typeface="Calibri"/>
            </a:endParaRPr>
          </a:p>
          <a:p>
            <a:pPr marL="355600" marR="29845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Hypertension </a:t>
            </a:r>
            <a:r>
              <a:rPr sz="3200" dirty="0">
                <a:latin typeface="Calibri"/>
                <a:cs typeface="Calibri"/>
              </a:rPr>
              <a:t>is a </a:t>
            </a:r>
            <a:r>
              <a:rPr sz="3200" spc="-5" dirty="0">
                <a:latin typeface="Calibri"/>
                <a:cs typeface="Calibri"/>
              </a:rPr>
              <a:t>condition </a:t>
            </a:r>
            <a:r>
              <a:rPr sz="3200" dirty="0">
                <a:latin typeface="Calibri"/>
                <a:cs typeface="Calibri"/>
              </a:rPr>
              <a:t>in which </a:t>
            </a:r>
            <a:r>
              <a:rPr sz="3200" spc="-5" dirty="0">
                <a:latin typeface="Calibri"/>
                <a:cs typeface="Calibri"/>
              </a:rPr>
              <a:t>arterial  </a:t>
            </a:r>
            <a:r>
              <a:rPr sz="3200" dirty="0">
                <a:latin typeface="Calibri"/>
                <a:cs typeface="Calibri"/>
              </a:rPr>
              <a:t>BP is </a:t>
            </a:r>
            <a:r>
              <a:rPr sz="3200" spc="-10" dirty="0">
                <a:latin typeface="Calibri"/>
                <a:cs typeface="Calibri"/>
              </a:rPr>
              <a:t>chronically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elevated.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• A SPC strategy to improve BP control:&#10;– Preferred use of two-drug combination for the initial&#10;treatment of most patient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8915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Pharmacological</a:t>
            </a:r>
            <a:r>
              <a:rPr sz="4400" spc="-75" dirty="0"/>
              <a:t> </a:t>
            </a:r>
            <a:r>
              <a:rPr sz="4400" spc="-10" dirty="0"/>
              <a:t>Management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07340" y="914400"/>
            <a:ext cx="4384675" cy="5048177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The drugs </a:t>
            </a:r>
            <a:r>
              <a:rPr sz="2700" spc="-10" dirty="0">
                <a:latin typeface="Calibri"/>
                <a:cs typeface="Calibri"/>
              </a:rPr>
              <a:t>commonly </a:t>
            </a:r>
            <a:r>
              <a:rPr sz="2700" spc="-5" dirty="0">
                <a:latin typeface="Calibri"/>
                <a:cs typeface="Calibri"/>
              </a:rPr>
              <a:t>used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to  treat </a:t>
            </a:r>
            <a:r>
              <a:rPr sz="2700" spc="-5" dirty="0">
                <a:latin typeface="Calibri"/>
                <a:cs typeface="Calibri"/>
              </a:rPr>
              <a:t>HT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are</a:t>
            </a:r>
            <a:endParaRPr sz="2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10" dirty="0">
                <a:latin typeface="Calibri"/>
                <a:cs typeface="Calibri"/>
              </a:rPr>
              <a:t>Alpha-blockers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b="1" spc="-10" dirty="0">
                <a:latin typeface="Calibri"/>
                <a:cs typeface="Calibri"/>
              </a:rPr>
              <a:t>Aldosterone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antagonists</a:t>
            </a:r>
            <a:endParaRPr sz="2400">
              <a:latin typeface="Calibri"/>
              <a:cs typeface="Calibri"/>
            </a:endParaRPr>
          </a:p>
          <a:p>
            <a:pPr marL="756285" marR="676275" lvl="1" indent="-287020">
              <a:lnSpc>
                <a:spcPts val="2300"/>
              </a:lnSpc>
              <a:spcBef>
                <a:spcPts val="560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10" dirty="0">
                <a:latin typeface="Calibri"/>
                <a:cs typeface="Calibri"/>
              </a:rPr>
              <a:t>Angiotensin-converting  </a:t>
            </a:r>
            <a:r>
              <a:rPr sz="2400" b="1" spc="-5" dirty="0">
                <a:latin typeface="Calibri"/>
                <a:cs typeface="Calibri"/>
              </a:rPr>
              <a:t>enzyme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inhibitors</a:t>
            </a:r>
            <a:endParaRPr sz="2400">
              <a:latin typeface="Calibri"/>
              <a:cs typeface="Calibri"/>
            </a:endParaRPr>
          </a:p>
          <a:p>
            <a:pPr marL="756285" marR="735330" lvl="1" indent="-287020">
              <a:lnSpc>
                <a:spcPts val="231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10" dirty="0">
                <a:latin typeface="Calibri"/>
                <a:cs typeface="Calibri"/>
              </a:rPr>
              <a:t>Angiotensin </a:t>
            </a:r>
            <a:r>
              <a:rPr sz="2400" b="1" dirty="0">
                <a:latin typeface="Calibri"/>
                <a:cs typeface="Calibri"/>
              </a:rPr>
              <a:t>II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receptor  </a:t>
            </a:r>
            <a:r>
              <a:rPr sz="2400" b="1" spc="-15" dirty="0">
                <a:latin typeface="Calibri"/>
                <a:cs typeface="Calibri"/>
              </a:rPr>
              <a:t>blockers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15" dirty="0">
                <a:latin typeface="Calibri"/>
                <a:cs typeface="Calibri"/>
              </a:rPr>
              <a:t>Beta-blockers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b="1" spc="-5" dirty="0">
                <a:latin typeface="Calibri"/>
                <a:cs typeface="Calibri"/>
              </a:rPr>
              <a:t>Calcium channel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blockers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b="1" spc="-10" dirty="0">
                <a:latin typeface="Calibri"/>
                <a:cs typeface="Calibri"/>
              </a:rPr>
              <a:t>Centrally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acting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sz="2400" b="1" spc="-10" dirty="0">
                <a:latin typeface="Calibri"/>
                <a:cs typeface="Calibri"/>
              </a:rPr>
              <a:t>Diuretics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b="1" spc="-10" dirty="0">
                <a:latin typeface="Calibri"/>
                <a:cs typeface="Calibri"/>
              </a:rPr>
              <a:t>Renin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inhibitors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b="1" spc="-20" dirty="0">
                <a:latin typeface="Calibri"/>
                <a:cs typeface="Calibri"/>
              </a:rPr>
              <a:t>Vasodilators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0" y="1219198"/>
            <a:ext cx="36576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61594"/>
            <a:ext cx="84582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FF00"/>
                </a:solidFill>
              </a:rPr>
              <a:t>Pharmocological</a:t>
            </a:r>
            <a:r>
              <a:rPr sz="4400" spc="-125" dirty="0">
                <a:solidFill>
                  <a:srgbClr val="FFFF00"/>
                </a:solidFill>
              </a:rPr>
              <a:t> </a:t>
            </a:r>
            <a:r>
              <a:rPr sz="4400" spc="-10" dirty="0">
                <a:solidFill>
                  <a:srgbClr val="FFFF00"/>
                </a:solidFill>
              </a:rPr>
              <a:t>Management</a:t>
            </a:r>
            <a:endParaRPr sz="4400">
              <a:solidFill>
                <a:srgbClr val="FFFF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371600"/>
            <a:ext cx="91440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61594"/>
            <a:ext cx="87630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FFFF00"/>
                </a:solidFill>
              </a:rPr>
              <a:t>Pharmacological</a:t>
            </a:r>
            <a:r>
              <a:rPr sz="4400" spc="-75" dirty="0">
                <a:solidFill>
                  <a:srgbClr val="FFFF00"/>
                </a:solidFill>
              </a:rPr>
              <a:t> </a:t>
            </a:r>
            <a:r>
              <a:rPr sz="4400" spc="-10" dirty="0">
                <a:solidFill>
                  <a:srgbClr val="FFFF00"/>
                </a:solidFill>
              </a:rPr>
              <a:t>Management</a:t>
            </a:r>
            <a:endParaRPr sz="4400">
              <a:solidFill>
                <a:srgbClr val="FFFF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910969"/>
            <a:ext cx="9131045" cy="4185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654975"/>
            <a:ext cx="9143999" cy="250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61594"/>
            <a:ext cx="86868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FFFF00"/>
                </a:solidFill>
              </a:rPr>
              <a:t>Pharmacological</a:t>
            </a:r>
            <a:r>
              <a:rPr sz="4400" spc="-75" dirty="0">
                <a:solidFill>
                  <a:srgbClr val="FFFF00"/>
                </a:solidFill>
              </a:rPr>
              <a:t> </a:t>
            </a:r>
            <a:r>
              <a:rPr sz="4400" spc="-10" dirty="0">
                <a:solidFill>
                  <a:srgbClr val="FFFF00"/>
                </a:solidFill>
              </a:rPr>
              <a:t>Management</a:t>
            </a:r>
            <a:endParaRPr sz="4400">
              <a:solidFill>
                <a:srgbClr val="FFFF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54975"/>
            <a:ext cx="9144000" cy="4589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Jnc 8 blood pressure algorithm analy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onclusions&#10;• BP measurement:&#10;– Wider use of out of office BP measurement with ABPM&#10;and/or HBPM especially HBOM, is an op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ypertency: Hypertensive Urgency Vs Emergenc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ypertency: July 2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ypertension in icu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61594"/>
            <a:ext cx="80772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Hypertension </a:t>
            </a:r>
            <a:r>
              <a:rPr sz="4400" dirty="0"/>
              <a:t>and </a:t>
            </a:r>
            <a:r>
              <a:rPr sz="4400" spc="-5" dirty="0"/>
              <a:t>Its</a:t>
            </a:r>
            <a:r>
              <a:rPr sz="4400" spc="-110" dirty="0"/>
              <a:t> </a:t>
            </a:r>
            <a:r>
              <a:rPr sz="4400" spc="-5" dirty="0"/>
              <a:t>risk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74394"/>
            <a:ext cx="8227060" cy="4522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leading causes of </a:t>
            </a:r>
            <a:r>
              <a:rPr sz="2800" dirty="0">
                <a:latin typeface="Calibri"/>
                <a:cs typeface="Calibri"/>
              </a:rPr>
              <a:t>the global </a:t>
            </a:r>
            <a:r>
              <a:rPr sz="2800" spc="-15" dirty="0">
                <a:latin typeface="Calibri"/>
                <a:cs typeface="Calibri"/>
              </a:rPr>
              <a:t>burden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disease.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ts val="324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Approximately </a:t>
            </a:r>
            <a:r>
              <a:rPr sz="2800" dirty="0">
                <a:latin typeface="Calibri"/>
                <a:cs typeface="Calibri"/>
              </a:rPr>
              <a:t>7.6 </a:t>
            </a:r>
            <a:r>
              <a:rPr sz="2800" spc="-5" dirty="0">
                <a:latin typeface="Calibri"/>
                <a:cs typeface="Calibri"/>
              </a:rPr>
              <a:t>million </a:t>
            </a:r>
            <a:r>
              <a:rPr sz="2800" spc="-10" dirty="0">
                <a:latin typeface="Calibri"/>
                <a:cs typeface="Calibri"/>
              </a:rPr>
              <a:t>deaths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(13</a:t>
            </a:r>
            <a:endParaRPr sz="2800">
              <a:latin typeface="Calibri"/>
              <a:cs typeface="Calibri"/>
            </a:endParaRPr>
          </a:p>
          <a:p>
            <a:pPr marL="355600" marR="1045210">
              <a:lnSpc>
                <a:spcPts val="2880"/>
              </a:lnSpc>
              <a:spcBef>
                <a:spcPts val="335"/>
              </a:spcBef>
            </a:pPr>
            <a:r>
              <a:rPr sz="2800" dirty="0">
                <a:latin typeface="Calibri"/>
                <a:cs typeface="Calibri"/>
              </a:rPr>
              <a:t>–15%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total) </a:t>
            </a:r>
            <a:r>
              <a:rPr sz="2800" dirty="0">
                <a:latin typeface="Calibri"/>
                <a:cs typeface="Calibri"/>
              </a:rPr>
              <a:t>and 92 </a:t>
            </a:r>
            <a:r>
              <a:rPr sz="2800" spc="-5" dirty="0">
                <a:latin typeface="Calibri"/>
                <a:cs typeface="Calibri"/>
              </a:rPr>
              <a:t>million disability-  </a:t>
            </a:r>
            <a:r>
              <a:rPr sz="2800" spc="-10" dirty="0">
                <a:latin typeface="Calibri"/>
                <a:cs typeface="Calibri"/>
              </a:rPr>
              <a:t>adjusted </a:t>
            </a:r>
            <a:r>
              <a:rPr sz="2800" spc="-25" dirty="0">
                <a:latin typeface="Calibri"/>
                <a:cs typeface="Calibri"/>
              </a:rPr>
              <a:t>life </a:t>
            </a:r>
            <a:r>
              <a:rPr sz="2800" spc="-20" dirty="0">
                <a:latin typeface="Calibri"/>
                <a:cs typeface="Calibri"/>
              </a:rPr>
              <a:t>years </a:t>
            </a:r>
            <a:r>
              <a:rPr sz="2800" spc="-10" dirty="0">
                <a:latin typeface="Calibri"/>
                <a:cs typeface="Calibri"/>
              </a:rPr>
              <a:t>worldwide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(2001)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Doubles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risk of </a:t>
            </a:r>
            <a:r>
              <a:rPr sz="2800" spc="-15" dirty="0">
                <a:latin typeface="Calibri"/>
                <a:cs typeface="Calibri"/>
              </a:rPr>
              <a:t>cardiovascular</a:t>
            </a:r>
            <a:r>
              <a:rPr sz="2800" spc="-5" dirty="0">
                <a:latin typeface="Calibri"/>
                <a:cs typeface="Calibri"/>
              </a:rPr>
              <a:t> diseases</a:t>
            </a:r>
            <a:endParaRPr sz="2800">
              <a:latin typeface="Calibri"/>
              <a:cs typeface="Calibri"/>
            </a:endParaRPr>
          </a:p>
          <a:p>
            <a:pPr marL="355600" marR="111760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often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associated </a:t>
            </a:r>
            <a:r>
              <a:rPr sz="2800" dirty="0">
                <a:latin typeface="Calibri"/>
                <a:cs typeface="Calibri"/>
              </a:rPr>
              <a:t>with </a:t>
            </a:r>
            <a:r>
              <a:rPr sz="2800" spc="-5" dirty="0">
                <a:latin typeface="Calibri"/>
                <a:cs typeface="Calibri"/>
              </a:rPr>
              <a:t>additional </a:t>
            </a:r>
            <a:r>
              <a:rPr sz="2800" spc="-15" dirty="0">
                <a:latin typeface="Calibri"/>
                <a:cs typeface="Calibri"/>
              </a:rPr>
              <a:t>cardiovascular  </a:t>
            </a:r>
            <a:r>
              <a:rPr sz="2800" spc="-10" dirty="0">
                <a:latin typeface="Calibri"/>
                <a:cs typeface="Calibri"/>
              </a:rPr>
              <a:t>disease </a:t>
            </a:r>
            <a:r>
              <a:rPr sz="2800" spc="-5" dirty="0">
                <a:latin typeface="Calibri"/>
                <a:cs typeface="Calibri"/>
              </a:rPr>
              <a:t>risk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factors.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ts val="288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Antihypertensive therapy </a:t>
            </a:r>
            <a:r>
              <a:rPr sz="2800" spc="-5" dirty="0">
                <a:latin typeface="Calibri"/>
                <a:cs typeface="Calibri"/>
              </a:rPr>
              <a:t>clearly </a:t>
            </a:r>
            <a:r>
              <a:rPr sz="2800" spc="-10" dirty="0">
                <a:latin typeface="Calibri"/>
                <a:cs typeface="Calibri"/>
              </a:rPr>
              <a:t>reduces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risks 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cardiovascular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renal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disease</a:t>
            </a:r>
            <a:endParaRPr sz="2800">
              <a:latin typeface="Calibri"/>
              <a:cs typeface="Calibri"/>
            </a:endParaRPr>
          </a:p>
          <a:p>
            <a:pPr marL="355600" marR="273685" indent="-342900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But </a:t>
            </a:r>
            <a:r>
              <a:rPr sz="2800" spc="-15" dirty="0">
                <a:latin typeface="Calibri"/>
                <a:cs typeface="Calibri"/>
              </a:rPr>
              <a:t>large </a:t>
            </a:r>
            <a:r>
              <a:rPr sz="2800" spc="-10" dirty="0">
                <a:latin typeface="Calibri"/>
                <a:cs typeface="Calibri"/>
              </a:rPr>
              <a:t>segments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hypertensive  </a:t>
            </a:r>
            <a:r>
              <a:rPr sz="2800" spc="-10" dirty="0">
                <a:latin typeface="Calibri"/>
                <a:cs typeface="Calibri"/>
              </a:rPr>
              <a:t>population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either </a:t>
            </a:r>
            <a:r>
              <a:rPr sz="2800" spc="-20" dirty="0">
                <a:latin typeface="Calibri"/>
                <a:cs typeface="Calibri"/>
              </a:rPr>
              <a:t>untreated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inadequately  </a:t>
            </a:r>
            <a:r>
              <a:rPr sz="2800" spc="-15" dirty="0">
                <a:latin typeface="Calibri"/>
                <a:cs typeface="Calibri"/>
              </a:rPr>
              <a:t>treated.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ypertency: Hypertensive Urgency Vs Emergenc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ypertency: hypertensive emergency and urgency treat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Diagnosis Of Hypertensive Urgenc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2964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josh farkas 💊 on Twitter: &quot;the NEJM article directly contradict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PPT - Hypertensive Emergency PowerPoint Presentation, fre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ypertensive Urgency Guidelines Jn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The evaluation of hypertension urgency and emergency | Download T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ypertensive Emergency (Common Cross-Cover Calls)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Don't Let Hypertension Stress You 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263093"/>
            <a:ext cx="701039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Malignant</a:t>
            </a:r>
            <a:r>
              <a:rPr sz="4400" spc="-75" dirty="0"/>
              <a:t> </a:t>
            </a:r>
            <a:r>
              <a:rPr sz="4400" spc="-15" dirty="0"/>
              <a:t>hypertension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4939" y="1087881"/>
            <a:ext cx="8648700" cy="5512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20" dirty="0">
                <a:latin typeface="Calibri"/>
                <a:cs typeface="Calibri"/>
              </a:rPr>
              <a:t>Patient </a:t>
            </a:r>
            <a:r>
              <a:rPr sz="2500" spc="-10" dirty="0">
                <a:latin typeface="Calibri"/>
                <a:cs typeface="Calibri"/>
              </a:rPr>
              <a:t>should </a:t>
            </a:r>
            <a:r>
              <a:rPr sz="2500" spc="-5" dirty="0">
                <a:latin typeface="Calibri"/>
                <a:cs typeface="Calibri"/>
              </a:rPr>
              <a:t>be </a:t>
            </a:r>
            <a:r>
              <a:rPr sz="2500" spc="-15" dirty="0">
                <a:latin typeface="Calibri"/>
                <a:cs typeface="Calibri"/>
              </a:rPr>
              <a:t>hospitalized </a:t>
            </a:r>
            <a:r>
              <a:rPr sz="2500" spc="-10" dirty="0">
                <a:latin typeface="Calibri"/>
                <a:cs typeface="Calibri"/>
              </a:rPr>
              <a:t>immediately </a:t>
            </a:r>
            <a:r>
              <a:rPr sz="2500" spc="-5" dirty="0">
                <a:latin typeface="Calibri"/>
                <a:cs typeface="Calibri"/>
              </a:rPr>
              <a:t>in </a:t>
            </a:r>
            <a:r>
              <a:rPr sz="2500" spc="-10" dirty="0">
                <a:latin typeface="Calibri"/>
                <a:cs typeface="Calibri"/>
              </a:rPr>
              <a:t>case</a:t>
            </a:r>
            <a:r>
              <a:rPr sz="2500" spc="16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of</a:t>
            </a:r>
            <a:endParaRPr sz="25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5" dirty="0">
                <a:latin typeface="Calibri"/>
                <a:cs typeface="Calibri"/>
              </a:rPr>
              <a:t>severe </a:t>
            </a:r>
            <a:r>
              <a:rPr sz="2200" spc="-10" dirty="0">
                <a:latin typeface="Calibri"/>
                <a:cs typeface="Calibri"/>
              </a:rPr>
              <a:t>hypertension (diastolic pressure &gt;140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mmHg),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malignant </a:t>
            </a:r>
            <a:r>
              <a:rPr sz="2200" spc="-10" dirty="0">
                <a:latin typeface="Calibri"/>
                <a:cs typeface="Calibri"/>
              </a:rPr>
              <a:t>hypertension </a:t>
            </a:r>
            <a:r>
              <a:rPr sz="2200" spc="-15" dirty="0">
                <a:latin typeface="Calibri"/>
                <a:cs typeface="Calibri"/>
              </a:rPr>
              <a:t>(grades </a:t>
            </a:r>
            <a:r>
              <a:rPr sz="2200" spc="-5" dirty="0">
                <a:latin typeface="Calibri"/>
                <a:cs typeface="Calibri"/>
              </a:rPr>
              <a:t>3 or 4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retinopathy),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latin typeface="Calibri"/>
                <a:cs typeface="Calibri"/>
              </a:rPr>
              <a:t>hypertensive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encephalopathy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ts val="263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Calibri"/>
                <a:cs typeface="Calibri"/>
              </a:rPr>
              <a:t>Or with </a:t>
            </a:r>
            <a:r>
              <a:rPr sz="2200" spc="-15" dirty="0">
                <a:latin typeface="Calibri"/>
                <a:cs typeface="Calibri"/>
              </a:rPr>
              <a:t>severe </a:t>
            </a:r>
            <a:r>
              <a:rPr sz="2200" spc="-10" dirty="0">
                <a:latin typeface="Calibri"/>
                <a:cs typeface="Calibri"/>
              </a:rPr>
              <a:t>hypertensive complications, such </a:t>
            </a:r>
            <a:r>
              <a:rPr sz="2200" dirty="0">
                <a:latin typeface="Calibri"/>
                <a:cs typeface="Calibri"/>
              </a:rPr>
              <a:t>as </a:t>
            </a:r>
            <a:r>
              <a:rPr sz="2200" spc="-15" dirty="0">
                <a:latin typeface="Calibri"/>
                <a:cs typeface="Calibri"/>
              </a:rPr>
              <a:t>cardiac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failure,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BP </a:t>
            </a:r>
            <a:r>
              <a:rPr sz="2500" spc="-10" dirty="0">
                <a:latin typeface="Calibri"/>
                <a:cs typeface="Calibri"/>
              </a:rPr>
              <a:t>should </a:t>
            </a:r>
            <a:r>
              <a:rPr sz="2500" b="1" spc="-5" dirty="0">
                <a:latin typeface="Calibri"/>
                <a:cs typeface="Calibri"/>
              </a:rPr>
              <a:t>not be </a:t>
            </a:r>
            <a:r>
              <a:rPr sz="2500" b="1" spc="-10" dirty="0">
                <a:latin typeface="Calibri"/>
                <a:cs typeface="Calibri"/>
              </a:rPr>
              <a:t>reduced </a:t>
            </a:r>
            <a:r>
              <a:rPr sz="2500" b="1" spc="-15" dirty="0">
                <a:latin typeface="Calibri"/>
                <a:cs typeface="Calibri"/>
              </a:rPr>
              <a:t>too </a:t>
            </a:r>
            <a:r>
              <a:rPr sz="2500" b="1" spc="-10" dirty="0">
                <a:latin typeface="Calibri"/>
                <a:cs typeface="Calibri"/>
              </a:rPr>
              <a:t>rapidly </a:t>
            </a:r>
            <a:r>
              <a:rPr sz="2500" spc="-5" dirty="0">
                <a:latin typeface="Calibri"/>
                <a:cs typeface="Calibri"/>
              </a:rPr>
              <a:t>- </a:t>
            </a:r>
            <a:r>
              <a:rPr sz="2500" spc="-10" dirty="0">
                <a:latin typeface="Calibri"/>
                <a:cs typeface="Calibri"/>
              </a:rPr>
              <a:t>cerebral, renal, retinal or  </a:t>
            </a:r>
            <a:r>
              <a:rPr sz="2500" spc="-20" dirty="0">
                <a:latin typeface="Calibri"/>
                <a:cs typeface="Calibri"/>
              </a:rPr>
              <a:t>myocardial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infarction</a:t>
            </a:r>
            <a:endParaRPr sz="2500">
              <a:latin typeface="Calibri"/>
              <a:cs typeface="Calibri"/>
            </a:endParaRPr>
          </a:p>
          <a:p>
            <a:pPr marL="355600" marR="29845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Reduce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0" dirty="0">
                <a:latin typeface="Calibri"/>
                <a:cs typeface="Calibri"/>
              </a:rPr>
              <a:t>diastolic </a:t>
            </a:r>
            <a:r>
              <a:rPr sz="2500" spc="-5" dirty="0">
                <a:latin typeface="Calibri"/>
                <a:cs typeface="Calibri"/>
              </a:rPr>
              <a:t>blood </a:t>
            </a:r>
            <a:r>
              <a:rPr sz="2500" spc="-15" dirty="0">
                <a:latin typeface="Calibri"/>
                <a:cs typeface="Calibri"/>
              </a:rPr>
              <a:t>pressure to </a:t>
            </a:r>
            <a:r>
              <a:rPr sz="2500" b="1" spc="-10" dirty="0">
                <a:latin typeface="Calibri"/>
                <a:cs typeface="Calibri"/>
              </a:rPr>
              <a:t>100–110 mmHg </a:t>
            </a:r>
            <a:r>
              <a:rPr sz="2500" spc="-15" dirty="0">
                <a:latin typeface="Calibri"/>
                <a:cs typeface="Calibri"/>
              </a:rPr>
              <a:t>over </a:t>
            </a:r>
            <a:r>
              <a:rPr sz="2500" spc="-5" dirty="0">
                <a:latin typeface="Calibri"/>
                <a:cs typeface="Calibri"/>
              </a:rPr>
              <a:t>24–  48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hours.</a:t>
            </a:r>
            <a:endParaRPr sz="2500">
              <a:latin typeface="Calibri"/>
              <a:cs typeface="Calibri"/>
            </a:endParaRPr>
          </a:p>
          <a:p>
            <a:pPr marL="756285" lvl="1" indent="-287020">
              <a:lnSpc>
                <a:spcPts val="2635"/>
              </a:lnSpc>
              <a:spcBef>
                <a:spcPts val="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latin typeface="Calibri"/>
                <a:cs typeface="Calibri"/>
              </a:rPr>
              <a:t>Achieved </a:t>
            </a:r>
            <a:r>
              <a:rPr sz="2200" spc="-5" dirty="0">
                <a:latin typeface="Calibri"/>
                <a:cs typeface="Calibri"/>
              </a:rPr>
              <a:t>with </a:t>
            </a:r>
            <a:r>
              <a:rPr sz="2200" spc="-15" dirty="0">
                <a:latin typeface="Calibri"/>
                <a:cs typeface="Calibri"/>
              </a:rPr>
              <a:t>oral </a:t>
            </a:r>
            <a:r>
              <a:rPr sz="2200" spc="-10" dirty="0">
                <a:latin typeface="Calibri"/>
                <a:cs typeface="Calibri"/>
              </a:rPr>
              <a:t>medication, </a:t>
            </a:r>
            <a:r>
              <a:rPr sz="2200" dirty="0">
                <a:latin typeface="Calibri"/>
                <a:cs typeface="Calibri"/>
              </a:rPr>
              <a:t>e.g.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amlodipine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99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Then </a:t>
            </a:r>
            <a:r>
              <a:rPr sz="2500" spc="-5" dirty="0">
                <a:latin typeface="Calibri"/>
                <a:cs typeface="Calibri"/>
              </a:rPr>
              <a:t>BP </a:t>
            </a:r>
            <a:r>
              <a:rPr sz="2500" spc="-15" dirty="0">
                <a:latin typeface="Calibri"/>
                <a:cs typeface="Calibri"/>
              </a:rPr>
              <a:t>can </a:t>
            </a:r>
            <a:r>
              <a:rPr sz="2500" spc="-5" dirty="0">
                <a:latin typeface="Calibri"/>
                <a:cs typeface="Calibri"/>
              </a:rPr>
              <a:t>be </a:t>
            </a:r>
            <a:r>
              <a:rPr sz="2500" spc="-10" dirty="0">
                <a:latin typeface="Calibri"/>
                <a:cs typeface="Calibri"/>
              </a:rPr>
              <a:t>normalized </a:t>
            </a:r>
            <a:r>
              <a:rPr sz="2500" spc="-15" dirty="0">
                <a:latin typeface="Calibri"/>
                <a:cs typeface="Calibri"/>
              </a:rPr>
              <a:t>over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5" dirty="0">
                <a:latin typeface="Calibri"/>
                <a:cs typeface="Calibri"/>
              </a:rPr>
              <a:t>next </a:t>
            </a:r>
            <a:r>
              <a:rPr sz="2500" spc="5" dirty="0">
                <a:latin typeface="Calibri"/>
                <a:cs typeface="Calibri"/>
              </a:rPr>
              <a:t>2–3</a:t>
            </a:r>
            <a:r>
              <a:rPr sz="2500" spc="8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days.</a:t>
            </a:r>
            <a:endParaRPr sz="2500">
              <a:latin typeface="Calibri"/>
              <a:cs typeface="Calibri"/>
            </a:endParaRPr>
          </a:p>
          <a:p>
            <a:pPr marL="355600" marR="55244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When </a:t>
            </a:r>
            <a:r>
              <a:rPr sz="2500" spc="-15" dirty="0">
                <a:latin typeface="Calibri"/>
                <a:cs typeface="Calibri"/>
              </a:rPr>
              <a:t>rapid control </a:t>
            </a:r>
            <a:r>
              <a:rPr sz="2500" dirty="0">
                <a:latin typeface="Calibri"/>
                <a:cs typeface="Calibri"/>
              </a:rPr>
              <a:t>of </a:t>
            </a:r>
            <a:r>
              <a:rPr sz="2500" spc="-5" dirty="0">
                <a:latin typeface="Calibri"/>
                <a:cs typeface="Calibri"/>
              </a:rPr>
              <a:t>blood </a:t>
            </a:r>
            <a:r>
              <a:rPr sz="2500" spc="-15" dirty="0">
                <a:latin typeface="Calibri"/>
                <a:cs typeface="Calibri"/>
              </a:rPr>
              <a:t>pressure </a:t>
            </a:r>
            <a:r>
              <a:rPr sz="2500" spc="-5" dirty="0">
                <a:latin typeface="Calibri"/>
                <a:cs typeface="Calibri"/>
              </a:rPr>
              <a:t>is </a:t>
            </a:r>
            <a:r>
              <a:rPr sz="2500" spc="-10" dirty="0">
                <a:latin typeface="Calibri"/>
                <a:cs typeface="Calibri"/>
              </a:rPr>
              <a:t>required </a:t>
            </a:r>
            <a:r>
              <a:rPr sz="2500" dirty="0">
                <a:latin typeface="Calibri"/>
                <a:cs typeface="Calibri"/>
              </a:rPr>
              <a:t>(e.g. </a:t>
            </a:r>
            <a:r>
              <a:rPr sz="2500" spc="-5" dirty="0">
                <a:latin typeface="Calibri"/>
                <a:cs typeface="Calibri"/>
              </a:rPr>
              <a:t>in an  </a:t>
            </a:r>
            <a:r>
              <a:rPr sz="2500" dirty="0">
                <a:latin typeface="Calibri"/>
                <a:cs typeface="Calibri"/>
              </a:rPr>
              <a:t>aortic </a:t>
            </a:r>
            <a:r>
              <a:rPr sz="2500" spc="-5" dirty="0">
                <a:latin typeface="Calibri"/>
                <a:cs typeface="Calibri"/>
              </a:rPr>
              <a:t>dissection), the </a:t>
            </a:r>
            <a:r>
              <a:rPr sz="2500" spc="-10" dirty="0">
                <a:latin typeface="Calibri"/>
                <a:cs typeface="Calibri"/>
              </a:rPr>
              <a:t>agent </a:t>
            </a:r>
            <a:r>
              <a:rPr sz="2500" spc="-5" dirty="0">
                <a:latin typeface="Calibri"/>
                <a:cs typeface="Calibri"/>
              </a:rPr>
              <a:t>of choice is </a:t>
            </a:r>
            <a:r>
              <a:rPr sz="2500" spc="-10" dirty="0">
                <a:latin typeface="Calibri"/>
                <a:cs typeface="Calibri"/>
              </a:rPr>
              <a:t>IV sodium nitroprusside  </a:t>
            </a:r>
            <a:r>
              <a:rPr sz="2500" spc="-5" dirty="0">
                <a:latin typeface="Calibri"/>
                <a:cs typeface="Calibri"/>
              </a:rPr>
              <a:t>or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labetalol</a:t>
            </a:r>
            <a:endParaRPr sz="2500">
              <a:latin typeface="Calibri"/>
              <a:cs typeface="Calibri"/>
            </a:endParaRPr>
          </a:p>
          <a:p>
            <a:pPr marL="355600" marR="84455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The infusion dosage must </a:t>
            </a:r>
            <a:r>
              <a:rPr sz="2500" spc="-5" dirty="0">
                <a:latin typeface="Calibri"/>
                <a:cs typeface="Calibri"/>
              </a:rPr>
              <a:t>be </a:t>
            </a:r>
            <a:r>
              <a:rPr sz="2500" spc="-15" dirty="0">
                <a:latin typeface="Calibri"/>
                <a:cs typeface="Calibri"/>
              </a:rPr>
              <a:t>titrated against </a:t>
            </a:r>
            <a:r>
              <a:rPr sz="2500" spc="-5" dirty="0">
                <a:latin typeface="Calibri"/>
                <a:cs typeface="Calibri"/>
              </a:rPr>
              <a:t>the blood </a:t>
            </a:r>
            <a:r>
              <a:rPr sz="2500" spc="-15" dirty="0">
                <a:latin typeface="Calibri"/>
                <a:cs typeface="Calibri"/>
              </a:rPr>
              <a:t>pressure  </a:t>
            </a:r>
            <a:r>
              <a:rPr sz="2500" spc="-10" dirty="0">
                <a:latin typeface="Calibri"/>
                <a:cs typeface="Calibri"/>
              </a:rPr>
              <a:t>response.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Measurement of BP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ypertency: Hypertensive Urgency Bp Go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186944"/>
            <a:ext cx="891539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 smtClean="0"/>
              <a:t>  </a:t>
            </a:r>
            <a:r>
              <a:rPr sz="4400" spc="-5" smtClean="0"/>
              <a:t>Hypertension </a:t>
            </a:r>
            <a:r>
              <a:rPr sz="4400" dirty="0"/>
              <a:t>in</a:t>
            </a:r>
            <a:r>
              <a:rPr sz="4400" spc="-135" dirty="0"/>
              <a:t> </a:t>
            </a:r>
            <a:r>
              <a:rPr sz="4400" spc="-10" dirty="0"/>
              <a:t>Pregnancy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94640" y="961390"/>
            <a:ext cx="8056880" cy="49707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68300" marR="19050" indent="-342900">
              <a:lnSpc>
                <a:spcPts val="2920"/>
              </a:lnSpc>
              <a:spcBef>
                <a:spcPts val="459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spc="-15" dirty="0">
                <a:latin typeface="Calibri"/>
                <a:cs typeface="Calibri"/>
              </a:rPr>
              <a:t>There are </a:t>
            </a:r>
            <a:r>
              <a:rPr sz="2700" spc="-10" dirty="0">
                <a:latin typeface="Calibri"/>
                <a:cs typeface="Calibri"/>
              </a:rPr>
              <a:t>three </a:t>
            </a:r>
            <a:r>
              <a:rPr sz="2700" dirty="0">
                <a:latin typeface="Calibri"/>
                <a:cs typeface="Calibri"/>
              </a:rPr>
              <a:t>types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spc="-10" dirty="0">
                <a:latin typeface="Calibri"/>
                <a:cs typeface="Calibri"/>
              </a:rPr>
              <a:t>hypertension </a:t>
            </a:r>
            <a:r>
              <a:rPr sz="2700" spc="-5" dirty="0">
                <a:latin typeface="Calibri"/>
                <a:cs typeface="Calibri"/>
              </a:rPr>
              <a:t>seen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-114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pregnant  women:</a:t>
            </a:r>
            <a:endParaRPr sz="2700">
              <a:latin typeface="Calibri"/>
              <a:cs typeface="Calibri"/>
            </a:endParaRPr>
          </a:p>
          <a:p>
            <a:pPr marL="768985" lvl="1" indent="-287020">
              <a:lnSpc>
                <a:spcPct val="100000"/>
              </a:lnSpc>
              <a:spcBef>
                <a:spcPts val="254"/>
              </a:spcBef>
              <a:buFont typeface="Arial"/>
              <a:buChar char="–"/>
              <a:tabLst>
                <a:tab pos="769620" algn="l"/>
              </a:tabLst>
            </a:pPr>
            <a:r>
              <a:rPr sz="2400" spc="-10" dirty="0">
                <a:latin typeface="Calibri"/>
                <a:cs typeface="Calibri"/>
              </a:rPr>
              <a:t>Chronic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pre-existing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hypertension</a:t>
            </a:r>
            <a:endParaRPr sz="2400">
              <a:latin typeface="Calibri"/>
              <a:cs typeface="Calibri"/>
            </a:endParaRPr>
          </a:p>
          <a:p>
            <a:pPr marL="768985" lvl="1" indent="-28702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69620" algn="l"/>
              </a:tabLst>
            </a:pPr>
            <a:r>
              <a:rPr sz="2400" spc="-10" dirty="0">
                <a:latin typeface="Calibri"/>
                <a:cs typeface="Calibri"/>
              </a:rPr>
              <a:t>Gestational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hypertension</a:t>
            </a:r>
            <a:endParaRPr sz="2400">
              <a:latin typeface="Calibri"/>
              <a:cs typeface="Calibri"/>
            </a:endParaRPr>
          </a:p>
          <a:p>
            <a:pPr marL="768985" lvl="1" indent="-28702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69620" algn="l"/>
              </a:tabLst>
            </a:pPr>
            <a:r>
              <a:rPr sz="2400" spc="-5" dirty="0">
                <a:latin typeface="Calibri"/>
                <a:cs typeface="Calibri"/>
              </a:rPr>
              <a:t>Pre-eclampsia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eclampsia</a:t>
            </a:r>
            <a:endParaRPr sz="2400">
              <a:latin typeface="Calibri"/>
              <a:cs typeface="Calibri"/>
            </a:endParaRPr>
          </a:p>
          <a:p>
            <a:pPr marL="368300" marR="17780" indent="-342900">
              <a:lnSpc>
                <a:spcPts val="2920"/>
              </a:lnSpc>
              <a:spcBef>
                <a:spcPts val="67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spc="-10" dirty="0">
                <a:latin typeface="Calibri"/>
                <a:cs typeface="Calibri"/>
              </a:rPr>
              <a:t>1</a:t>
            </a:r>
            <a:r>
              <a:rPr sz="2700" spc="-15" baseline="24691" dirty="0">
                <a:latin typeface="Calibri"/>
                <a:cs typeface="Calibri"/>
              </a:rPr>
              <a:t>st </a:t>
            </a:r>
            <a:r>
              <a:rPr sz="2700" dirty="0">
                <a:latin typeface="Calibri"/>
                <a:cs typeface="Calibri"/>
              </a:rPr>
              <a:t>line </a:t>
            </a:r>
            <a:r>
              <a:rPr sz="2700" spc="-15" dirty="0">
                <a:latin typeface="Calibri"/>
                <a:cs typeface="Calibri"/>
              </a:rPr>
              <a:t>therapy: </a:t>
            </a:r>
            <a:r>
              <a:rPr sz="2700" b="1" spc="-10" dirty="0">
                <a:latin typeface="Calibri"/>
                <a:cs typeface="Calibri"/>
              </a:rPr>
              <a:t>Methyldopa </a:t>
            </a:r>
            <a:r>
              <a:rPr sz="2700" spc="-5" dirty="0">
                <a:latin typeface="Calibri"/>
                <a:cs typeface="Calibri"/>
              </a:rPr>
              <a:t>(no </a:t>
            </a:r>
            <a:r>
              <a:rPr sz="2700" spc="-15" dirty="0">
                <a:latin typeface="Calibri"/>
                <a:cs typeface="Calibri"/>
              </a:rPr>
              <a:t>adverse </a:t>
            </a:r>
            <a:r>
              <a:rPr sz="2700" spc="-20" dirty="0">
                <a:latin typeface="Calibri"/>
                <a:cs typeface="Calibri"/>
              </a:rPr>
              <a:t>effects </a:t>
            </a:r>
            <a:r>
              <a:rPr sz="2700" spc="-5" dirty="0">
                <a:latin typeface="Calibri"/>
                <a:cs typeface="Calibri"/>
              </a:rPr>
              <a:t>on </a:t>
            </a:r>
            <a:r>
              <a:rPr sz="2700" spc="-10" dirty="0">
                <a:latin typeface="Calibri"/>
                <a:cs typeface="Calibri"/>
              </a:rPr>
              <a:t>the  </a:t>
            </a:r>
            <a:r>
              <a:rPr sz="2700" spc="-15" dirty="0">
                <a:latin typeface="Calibri"/>
                <a:cs typeface="Calibri"/>
              </a:rPr>
              <a:t>fetus)</a:t>
            </a:r>
            <a:endParaRPr sz="270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spc="-5" dirty="0">
                <a:latin typeface="Calibri"/>
                <a:cs typeface="Calibri"/>
              </a:rPr>
              <a:t>2</a:t>
            </a:r>
            <a:r>
              <a:rPr sz="2700" spc="-7" baseline="24691" dirty="0">
                <a:latin typeface="Calibri"/>
                <a:cs typeface="Calibri"/>
              </a:rPr>
              <a:t>nd </a:t>
            </a:r>
            <a:r>
              <a:rPr sz="2700" dirty="0">
                <a:latin typeface="Calibri"/>
                <a:cs typeface="Calibri"/>
              </a:rPr>
              <a:t>line </a:t>
            </a:r>
            <a:r>
              <a:rPr sz="2700" spc="-10" dirty="0">
                <a:latin typeface="Calibri"/>
                <a:cs typeface="Calibri"/>
              </a:rPr>
              <a:t>agents: </a:t>
            </a:r>
            <a:r>
              <a:rPr sz="2700" b="1" spc="-10" dirty="0">
                <a:latin typeface="Calibri"/>
                <a:cs typeface="Calibri"/>
              </a:rPr>
              <a:t>Nifedipine </a:t>
            </a:r>
            <a:r>
              <a:rPr sz="2700" b="1" dirty="0">
                <a:latin typeface="Calibri"/>
                <a:cs typeface="Calibri"/>
              </a:rPr>
              <a:t>and</a:t>
            </a:r>
            <a:r>
              <a:rPr sz="2700" b="1" spc="-204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labetalol</a:t>
            </a:r>
            <a:r>
              <a:rPr sz="2700" spc="-10" dirty="0"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  <a:p>
            <a:pPr marL="3683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spc="-5" dirty="0">
                <a:latin typeface="Calibri"/>
                <a:cs typeface="Calibri"/>
              </a:rPr>
              <a:t>The </a:t>
            </a:r>
            <a:r>
              <a:rPr sz="2700" spc="-25" dirty="0">
                <a:latin typeface="Calibri"/>
                <a:cs typeface="Calibri"/>
              </a:rPr>
              <a:t>target </a:t>
            </a:r>
            <a:r>
              <a:rPr sz="2700" spc="-5" dirty="0">
                <a:latin typeface="Calibri"/>
                <a:cs typeface="Calibri"/>
              </a:rPr>
              <a:t>blood </a:t>
            </a:r>
            <a:r>
              <a:rPr sz="2700" spc="-15" dirty="0">
                <a:latin typeface="Calibri"/>
                <a:cs typeface="Calibri"/>
              </a:rPr>
              <a:t>pressure </a:t>
            </a:r>
            <a:r>
              <a:rPr sz="2700" spc="-5" dirty="0">
                <a:latin typeface="Calibri"/>
                <a:cs typeface="Calibri"/>
              </a:rPr>
              <a:t>should be &lt;150/100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mmHg</a:t>
            </a:r>
            <a:endParaRPr sz="2700">
              <a:latin typeface="Calibri"/>
              <a:cs typeface="Calibri"/>
            </a:endParaRPr>
          </a:p>
          <a:p>
            <a:pPr marL="368300" marR="368300" indent="-342900">
              <a:lnSpc>
                <a:spcPts val="2920"/>
              </a:lnSpc>
              <a:spcBef>
                <a:spcPts val="69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700" b="1" spc="-10" dirty="0">
                <a:latin typeface="Calibri"/>
                <a:cs typeface="Calibri"/>
              </a:rPr>
              <a:t>Gestational hypertension: </a:t>
            </a:r>
            <a:r>
              <a:rPr sz="2700" spc="-5" dirty="0">
                <a:latin typeface="Calibri"/>
                <a:cs typeface="Calibri"/>
              </a:rPr>
              <a:t>&gt;140/90 </a:t>
            </a:r>
            <a:r>
              <a:rPr sz="2700" dirty="0">
                <a:latin typeface="Calibri"/>
                <a:cs typeface="Calibri"/>
              </a:rPr>
              <a:t>mmHg in the </a:t>
            </a:r>
            <a:r>
              <a:rPr sz="2700" b="1" dirty="0">
                <a:latin typeface="Calibri"/>
                <a:cs typeface="Calibri"/>
              </a:rPr>
              <a:t>2</a:t>
            </a:r>
            <a:r>
              <a:rPr sz="2700" b="1" baseline="24691" dirty="0">
                <a:latin typeface="Calibri"/>
                <a:cs typeface="Calibri"/>
              </a:rPr>
              <a:t>nd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trimester </a:t>
            </a:r>
            <a:r>
              <a:rPr sz="2700" dirty="0">
                <a:latin typeface="Calibri"/>
                <a:cs typeface="Calibri"/>
              </a:rPr>
              <a:t>in a </a:t>
            </a:r>
            <a:r>
              <a:rPr sz="2700" spc="-10" dirty="0">
                <a:latin typeface="Calibri"/>
                <a:cs typeface="Calibri"/>
              </a:rPr>
              <a:t>previously normotensive woman.</a:t>
            </a:r>
            <a:endParaRPr sz="2700">
              <a:latin typeface="Calibri"/>
              <a:cs typeface="Calibri"/>
            </a:endParaRPr>
          </a:p>
          <a:p>
            <a:pPr marL="768985" lvl="1" indent="-287020">
              <a:lnSpc>
                <a:spcPct val="100000"/>
              </a:lnSpc>
              <a:spcBef>
                <a:spcPts val="254"/>
              </a:spcBef>
              <a:buFont typeface="Arial"/>
              <a:buChar char="–"/>
              <a:tabLst>
                <a:tab pos="769620" algn="l"/>
              </a:tabLst>
            </a:pPr>
            <a:r>
              <a:rPr sz="2400" dirty="0">
                <a:latin typeface="Calibri"/>
                <a:cs typeface="Calibri"/>
              </a:rPr>
              <a:t>risk </a:t>
            </a:r>
            <a:r>
              <a:rPr sz="2400" spc="-5" dirty="0">
                <a:latin typeface="Calibri"/>
                <a:cs typeface="Calibri"/>
              </a:rPr>
              <a:t>of developing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pre-eclampsia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186944"/>
            <a:ext cx="579119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spc="-5" dirty="0" smtClean="0"/>
              <a:t>    </a:t>
            </a:r>
            <a:r>
              <a:rPr sz="4400" spc="-5" smtClean="0"/>
              <a:t>P</a:t>
            </a:r>
            <a:r>
              <a:rPr sz="4400" spc="-55" smtClean="0"/>
              <a:t>r</a:t>
            </a:r>
            <a:r>
              <a:rPr sz="4400" smtClean="0"/>
              <a:t>e</a:t>
            </a:r>
            <a:r>
              <a:rPr sz="4400" spc="-5" smtClean="0"/>
              <a:t>-e</a:t>
            </a:r>
            <a:r>
              <a:rPr sz="4400" spc="10" smtClean="0"/>
              <a:t>c</a:t>
            </a:r>
            <a:r>
              <a:rPr sz="4400" smtClean="0"/>
              <a:t>lam</a:t>
            </a:r>
            <a:r>
              <a:rPr sz="4400" spc="-20" smtClean="0"/>
              <a:t>p</a:t>
            </a:r>
            <a:r>
              <a:rPr sz="4400" smtClean="0"/>
              <a:t>sia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07340" y="1098549"/>
            <a:ext cx="8268970" cy="503237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Multi-system </a:t>
            </a:r>
            <a:r>
              <a:rPr sz="2200" spc="-10" dirty="0">
                <a:latin typeface="Calibri"/>
                <a:cs typeface="Calibri"/>
              </a:rPr>
              <a:t>disorder that </a:t>
            </a:r>
            <a:r>
              <a:rPr sz="2200" spc="-15" dirty="0">
                <a:latin typeface="Calibri"/>
                <a:cs typeface="Calibri"/>
              </a:rPr>
              <a:t>occurs after </a:t>
            </a:r>
            <a:r>
              <a:rPr sz="2200" spc="-5" dirty="0">
                <a:latin typeface="Calibri"/>
                <a:cs typeface="Calibri"/>
              </a:rPr>
              <a:t>20 </a:t>
            </a:r>
            <a:r>
              <a:rPr sz="2200" spc="-15" dirty="0">
                <a:latin typeface="Calibri"/>
                <a:cs typeface="Calibri"/>
              </a:rPr>
              <a:t>weeks’ gestation </a:t>
            </a:r>
            <a:r>
              <a:rPr sz="2200" spc="-10" dirty="0">
                <a:latin typeface="Calibri"/>
                <a:cs typeface="Calibri"/>
              </a:rPr>
              <a:t>consisting  </a:t>
            </a:r>
            <a:r>
              <a:rPr sz="2200" spc="-5" dirty="0">
                <a:latin typeface="Calibri"/>
                <a:cs typeface="Calibri"/>
              </a:rPr>
              <a:t>of: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Hypertension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Oedema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ts val="2395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Proteinuria </a:t>
            </a:r>
            <a:r>
              <a:rPr sz="2000" spc="-5" dirty="0">
                <a:latin typeface="Calibri"/>
                <a:cs typeface="Calibri"/>
              </a:rPr>
              <a:t>(&gt;0.3 </a:t>
            </a:r>
            <a:r>
              <a:rPr sz="2000" spc="15" dirty="0">
                <a:latin typeface="Calibri"/>
                <a:cs typeface="Calibri"/>
              </a:rPr>
              <a:t>g/24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hours).</a:t>
            </a:r>
            <a:endParaRPr sz="2000">
              <a:latin typeface="Calibri"/>
              <a:cs typeface="Calibri"/>
            </a:endParaRPr>
          </a:p>
          <a:p>
            <a:pPr marL="355600" marR="86995" indent="-342900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These patients </a:t>
            </a:r>
            <a:r>
              <a:rPr sz="2200" spc="-5" dirty="0">
                <a:latin typeface="Calibri"/>
                <a:cs typeface="Calibri"/>
              </a:rPr>
              <a:t>should be </a:t>
            </a:r>
            <a:r>
              <a:rPr sz="2200" spc="-15" dirty="0">
                <a:latin typeface="Calibri"/>
                <a:cs typeface="Calibri"/>
              </a:rPr>
              <a:t>admitted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5" dirty="0">
                <a:latin typeface="Calibri"/>
                <a:cs typeface="Calibri"/>
              </a:rPr>
              <a:t>treated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hypertension </a:t>
            </a:r>
            <a:r>
              <a:rPr sz="2200" spc="-5" dirty="0">
                <a:latin typeface="Calibri"/>
                <a:cs typeface="Calibri"/>
              </a:rPr>
              <a:t>with  </a:t>
            </a:r>
            <a:r>
              <a:rPr sz="2200" spc="-10" dirty="0">
                <a:latin typeface="Calibri"/>
                <a:cs typeface="Calibri"/>
              </a:rPr>
              <a:t>regular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BP </a:t>
            </a:r>
            <a:r>
              <a:rPr sz="2000" spc="-5" dirty="0">
                <a:latin typeface="Calibri"/>
                <a:cs typeface="Calibri"/>
              </a:rPr>
              <a:t>measurements (4 times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daily)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blood </a:t>
            </a:r>
            <a:r>
              <a:rPr sz="2000" spc="-10" dirty="0">
                <a:latin typeface="Calibri"/>
                <a:cs typeface="Calibri"/>
              </a:rPr>
              <a:t>tests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2–3/week.</a:t>
            </a:r>
            <a:endParaRPr sz="2000">
              <a:latin typeface="Calibri"/>
              <a:cs typeface="Calibri"/>
            </a:endParaRPr>
          </a:p>
          <a:p>
            <a:pPr marL="756285" marR="554990" lvl="1" indent="-287020">
              <a:lnSpc>
                <a:spcPct val="80000"/>
              </a:lnSpc>
              <a:spcBef>
                <a:spcPts val="484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close </a:t>
            </a:r>
            <a:r>
              <a:rPr sz="2000" spc="-20" dirty="0">
                <a:latin typeface="Calibri"/>
                <a:cs typeface="Calibri"/>
              </a:rPr>
              <a:t>fetal </a:t>
            </a:r>
            <a:r>
              <a:rPr sz="2000" spc="-5" dirty="0">
                <a:latin typeface="Calibri"/>
                <a:cs typeface="Calibri"/>
              </a:rPr>
              <a:t>monitoring </a:t>
            </a:r>
            <a:r>
              <a:rPr sz="2000" dirty="0">
                <a:latin typeface="Calibri"/>
                <a:cs typeface="Calibri"/>
              </a:rPr>
              <a:t>due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risks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placental </a:t>
            </a:r>
            <a:r>
              <a:rPr sz="2000" spc="-5" dirty="0">
                <a:latin typeface="Calibri"/>
                <a:cs typeface="Calibri"/>
              </a:rPr>
              <a:t>insufficiency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10" dirty="0">
                <a:latin typeface="Calibri"/>
                <a:cs typeface="Calibri"/>
              </a:rPr>
              <a:t>intrauterine growth retardation.</a:t>
            </a:r>
            <a:endParaRPr sz="2000">
              <a:latin typeface="Calibri"/>
              <a:cs typeface="Calibri"/>
            </a:endParaRPr>
          </a:p>
          <a:p>
            <a:pPr marL="355600" marR="391795" indent="-342900">
              <a:lnSpc>
                <a:spcPts val="2110"/>
              </a:lnSpc>
              <a:spcBef>
                <a:spcPts val="5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Patients </a:t>
            </a:r>
            <a:r>
              <a:rPr sz="2200" spc="-5" dirty="0">
                <a:latin typeface="Calibri"/>
                <a:cs typeface="Calibri"/>
              </a:rPr>
              <a:t>who </a:t>
            </a:r>
            <a:r>
              <a:rPr sz="2200" spc="-15" dirty="0">
                <a:latin typeface="Calibri"/>
                <a:cs typeface="Calibri"/>
              </a:rPr>
              <a:t>progress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b="1" spc="-10" dirty="0">
                <a:latin typeface="Calibri"/>
                <a:cs typeface="Calibri"/>
              </a:rPr>
              <a:t>eclampsia (convulsions) </a:t>
            </a:r>
            <a:r>
              <a:rPr sz="2200" spc="-10" dirty="0">
                <a:latin typeface="Calibri"/>
                <a:cs typeface="Calibri"/>
              </a:rPr>
              <a:t>and/or </a:t>
            </a:r>
            <a:r>
              <a:rPr sz="2200" b="1" spc="-10" dirty="0">
                <a:latin typeface="Calibri"/>
                <a:cs typeface="Calibri"/>
              </a:rPr>
              <a:t>HELLP  </a:t>
            </a:r>
            <a:r>
              <a:rPr sz="2200" spc="-10" dirty="0">
                <a:latin typeface="Calibri"/>
                <a:cs typeface="Calibri"/>
              </a:rPr>
              <a:t>(haemolysis, </a:t>
            </a:r>
            <a:r>
              <a:rPr sz="2200" spc="-15" dirty="0">
                <a:latin typeface="Calibri"/>
                <a:cs typeface="Calibri"/>
              </a:rPr>
              <a:t>elevated </a:t>
            </a:r>
            <a:r>
              <a:rPr sz="2200" spc="-10" dirty="0">
                <a:latin typeface="Calibri"/>
                <a:cs typeface="Calibri"/>
              </a:rPr>
              <a:t>liver enzymes, </a:t>
            </a:r>
            <a:r>
              <a:rPr sz="2200" spc="-5" dirty="0">
                <a:latin typeface="Calibri"/>
                <a:cs typeface="Calibri"/>
              </a:rPr>
              <a:t>low </a:t>
            </a:r>
            <a:r>
              <a:rPr sz="2200" spc="-15" dirty="0">
                <a:latin typeface="Calibri"/>
                <a:cs typeface="Calibri"/>
              </a:rPr>
              <a:t>platelet count) syndrome  </a:t>
            </a:r>
            <a:r>
              <a:rPr sz="2200" spc="-5" dirty="0">
                <a:latin typeface="Calibri"/>
                <a:cs typeface="Calibri"/>
              </a:rPr>
              <a:t>should be </a:t>
            </a:r>
            <a:r>
              <a:rPr sz="2200" spc="-15" dirty="0">
                <a:latin typeface="Calibri"/>
                <a:cs typeface="Calibri"/>
              </a:rPr>
              <a:t>admitted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critical </a:t>
            </a:r>
            <a:r>
              <a:rPr sz="2200" spc="-15" dirty="0">
                <a:latin typeface="Calibri"/>
                <a:cs typeface="Calibri"/>
              </a:rPr>
              <a:t>care </a:t>
            </a:r>
            <a:r>
              <a:rPr sz="2200" spc="-10" dirty="0">
                <a:latin typeface="Calibri"/>
                <a:cs typeface="Calibri"/>
              </a:rPr>
              <a:t>unit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(CCU)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ts val="2160"/>
              </a:lnSpc>
              <a:spcBef>
                <a:spcPts val="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intravenous hydralazine, labetalol, </a:t>
            </a:r>
            <a:r>
              <a:rPr sz="2000" dirty="0">
                <a:latin typeface="Calibri"/>
                <a:cs typeface="Calibri"/>
              </a:rPr>
              <a:t>and magnesium </a:t>
            </a:r>
            <a:r>
              <a:rPr sz="2000" spc="-10" dirty="0">
                <a:latin typeface="Calibri"/>
                <a:cs typeface="Calibri"/>
              </a:rPr>
              <a:t>sulphate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(for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convulsions)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Prompt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delivery.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461594"/>
            <a:ext cx="342899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Prognosis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28084"/>
            <a:ext cx="7999730" cy="431228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Depends on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5" dirty="0">
                <a:latin typeface="Calibri"/>
                <a:cs typeface="Calibri"/>
              </a:rPr>
              <a:t>number of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features:</a:t>
            </a:r>
            <a:endParaRPr sz="2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Level </a:t>
            </a:r>
            <a:r>
              <a:rPr sz="2400" spc="-5" dirty="0">
                <a:latin typeface="Calibri"/>
                <a:cs typeface="Calibri"/>
              </a:rPr>
              <a:t>of blood</a:t>
            </a:r>
            <a:r>
              <a:rPr sz="2400" spc="-10" dirty="0">
                <a:latin typeface="Calibri"/>
                <a:cs typeface="Calibri"/>
              </a:rPr>
              <a:t> pressure</a:t>
            </a:r>
            <a:endParaRPr sz="2400">
              <a:latin typeface="Calibri"/>
              <a:cs typeface="Calibri"/>
            </a:endParaRPr>
          </a:p>
          <a:p>
            <a:pPr marL="756285" marR="344805" lvl="1" indent="-287020">
              <a:lnSpc>
                <a:spcPts val="2590"/>
              </a:lnSpc>
              <a:spcBef>
                <a:spcPts val="6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Presence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20" dirty="0">
                <a:latin typeface="Calibri"/>
                <a:cs typeface="Calibri"/>
              </a:rPr>
              <a:t>target-organ </a:t>
            </a:r>
            <a:r>
              <a:rPr sz="2400" spc="-5" dirty="0">
                <a:latin typeface="Calibri"/>
                <a:cs typeface="Calibri"/>
              </a:rPr>
              <a:t>changes (retinal, renal, </a:t>
            </a:r>
            <a:r>
              <a:rPr sz="2400" spc="-15" dirty="0">
                <a:latin typeface="Calibri"/>
                <a:cs typeface="Calibri"/>
              </a:rPr>
              <a:t>cardiac 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vascular)</a:t>
            </a:r>
            <a:endParaRPr sz="2400">
              <a:latin typeface="Calibri"/>
              <a:cs typeface="Calibri"/>
            </a:endParaRPr>
          </a:p>
          <a:p>
            <a:pPr marL="756285" marR="272415" lvl="1" indent="-287020">
              <a:lnSpc>
                <a:spcPts val="259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Co-existing </a:t>
            </a:r>
            <a:r>
              <a:rPr sz="2400" dirty="0">
                <a:latin typeface="Calibri"/>
                <a:cs typeface="Calibri"/>
              </a:rPr>
              <a:t>risk </a:t>
            </a:r>
            <a:r>
              <a:rPr sz="2400" spc="-20" dirty="0">
                <a:latin typeface="Calibri"/>
                <a:cs typeface="Calibri"/>
              </a:rPr>
              <a:t>factors for </a:t>
            </a:r>
            <a:r>
              <a:rPr sz="2400" spc="-10" dirty="0">
                <a:latin typeface="Calibri"/>
                <a:cs typeface="Calibri"/>
              </a:rPr>
              <a:t>cardiovascular </a:t>
            </a:r>
            <a:r>
              <a:rPr sz="2400" spc="-5" dirty="0">
                <a:latin typeface="Calibri"/>
                <a:cs typeface="Calibri"/>
              </a:rPr>
              <a:t>disease, such 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hyperlipidaemia, </a:t>
            </a:r>
            <a:r>
              <a:rPr sz="2400" spc="-10" dirty="0">
                <a:latin typeface="Calibri"/>
                <a:cs typeface="Calibri"/>
              </a:rPr>
              <a:t>diabetes, </a:t>
            </a:r>
            <a:r>
              <a:rPr sz="2400" spc="-5" dirty="0">
                <a:latin typeface="Calibri"/>
                <a:cs typeface="Calibri"/>
              </a:rPr>
              <a:t>smoking, </a:t>
            </a:r>
            <a:r>
              <a:rPr sz="2400" spc="-25" dirty="0">
                <a:latin typeface="Calibri"/>
                <a:cs typeface="Calibri"/>
              </a:rPr>
              <a:t>obesity, </a:t>
            </a:r>
            <a:r>
              <a:rPr sz="2400" dirty="0">
                <a:latin typeface="Calibri"/>
                <a:cs typeface="Calibri"/>
              </a:rPr>
              <a:t>male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sex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54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Age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-10" dirty="0">
                <a:latin typeface="Calibri"/>
                <a:cs typeface="Calibri"/>
              </a:rPr>
              <a:t>presentation.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6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20" dirty="0">
                <a:latin typeface="Calibri"/>
                <a:cs typeface="Calibri"/>
              </a:rPr>
              <a:t>Several </a:t>
            </a:r>
            <a:r>
              <a:rPr sz="2700" spc="-10" dirty="0">
                <a:latin typeface="Calibri"/>
                <a:cs typeface="Calibri"/>
              </a:rPr>
              <a:t>studies </a:t>
            </a:r>
            <a:r>
              <a:rPr sz="2700" spc="-20" dirty="0">
                <a:latin typeface="Calibri"/>
                <a:cs typeface="Calibri"/>
              </a:rPr>
              <a:t>have </a:t>
            </a:r>
            <a:r>
              <a:rPr sz="2700" spc="-10" dirty="0">
                <a:latin typeface="Calibri"/>
                <a:cs typeface="Calibri"/>
              </a:rPr>
              <a:t>confirmed that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15" dirty="0">
                <a:latin typeface="Calibri"/>
                <a:cs typeface="Calibri"/>
              </a:rPr>
              <a:t>treatment </a:t>
            </a:r>
            <a:r>
              <a:rPr sz="2700" spc="-5" dirty="0">
                <a:latin typeface="Calibri"/>
                <a:cs typeface="Calibri"/>
              </a:rPr>
              <a:t>of  </a:t>
            </a:r>
            <a:r>
              <a:rPr sz="2700" spc="-10" dirty="0">
                <a:latin typeface="Calibri"/>
                <a:cs typeface="Calibri"/>
              </a:rPr>
              <a:t>hypertension, even </a:t>
            </a:r>
            <a:r>
              <a:rPr sz="2700" dirty="0">
                <a:latin typeface="Calibri"/>
                <a:cs typeface="Calibri"/>
              </a:rPr>
              <a:t>mild </a:t>
            </a:r>
            <a:r>
              <a:rPr sz="2700" spc="-10" dirty="0">
                <a:latin typeface="Calibri"/>
                <a:cs typeface="Calibri"/>
              </a:rPr>
              <a:t>hypertension, </a:t>
            </a:r>
            <a:r>
              <a:rPr sz="2700" dirty="0">
                <a:latin typeface="Calibri"/>
                <a:cs typeface="Calibri"/>
              </a:rPr>
              <a:t>will </a:t>
            </a:r>
            <a:r>
              <a:rPr sz="2700" spc="-10" dirty="0">
                <a:latin typeface="Calibri"/>
                <a:cs typeface="Calibri"/>
              </a:rPr>
              <a:t>reduce </a:t>
            </a:r>
            <a:r>
              <a:rPr sz="2700" dirty="0">
                <a:latin typeface="Calibri"/>
                <a:cs typeface="Calibri"/>
              </a:rPr>
              <a:t>the  risk </a:t>
            </a:r>
            <a:r>
              <a:rPr sz="2700" spc="-5" dirty="0">
                <a:latin typeface="Calibri"/>
                <a:cs typeface="Calibri"/>
              </a:rPr>
              <a:t>not only </a:t>
            </a:r>
            <a:r>
              <a:rPr sz="2700" dirty="0">
                <a:latin typeface="Calibri"/>
                <a:cs typeface="Calibri"/>
              </a:rPr>
              <a:t>of </a:t>
            </a:r>
            <a:r>
              <a:rPr sz="2700" spc="-35" dirty="0">
                <a:latin typeface="Calibri"/>
                <a:cs typeface="Calibri"/>
              </a:rPr>
              <a:t>stroke </a:t>
            </a:r>
            <a:r>
              <a:rPr sz="2700" spc="-5" dirty="0">
                <a:latin typeface="Calibri"/>
                <a:cs typeface="Calibri"/>
              </a:rPr>
              <a:t>but of </a:t>
            </a:r>
            <a:r>
              <a:rPr sz="2700" spc="-15" dirty="0">
                <a:latin typeface="Calibri"/>
                <a:cs typeface="Calibri"/>
              </a:rPr>
              <a:t>coronary </a:t>
            </a:r>
            <a:r>
              <a:rPr sz="2700" spc="-10" dirty="0">
                <a:latin typeface="Calibri"/>
                <a:cs typeface="Calibri"/>
              </a:rPr>
              <a:t>artery </a:t>
            </a:r>
            <a:r>
              <a:rPr sz="2700" spc="-5" dirty="0">
                <a:latin typeface="Calibri"/>
                <a:cs typeface="Calibri"/>
              </a:rPr>
              <a:t>disease </a:t>
            </a:r>
            <a:r>
              <a:rPr sz="2700" dirty="0">
                <a:latin typeface="Calibri"/>
                <a:cs typeface="Calibri"/>
              </a:rPr>
              <a:t>as  </a:t>
            </a:r>
            <a:r>
              <a:rPr sz="2700" spc="-5" dirty="0">
                <a:latin typeface="Calibri"/>
                <a:cs typeface="Calibri"/>
              </a:rPr>
              <a:t>well.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371600"/>
            <a:ext cx="4572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Accurate Measurement of BP in the Office&#10;COR LOE&#10;Recommendation for Accurate Measurement of&#10;BP in the Office&#10;I C-EO&#10;For d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Screening and Diagnosis of Hypertension&#10;Optimal BP&#10;&lt;120/80&#10;Normal BP&#10;&lt;120-129/80-84&#10;High normal BP&#10;130-139/85-89&#10;Hyperten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3400"/>
            <a:ext cx="6686550" cy="5324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219</TotalTime>
  <Words>1717</Words>
  <Application>Microsoft Office PowerPoint</Application>
  <PresentationFormat>On-screen Show (4:3)</PresentationFormat>
  <Paragraphs>266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Concourse</vt:lpstr>
      <vt:lpstr>Cardio-Vascular Disease</vt:lpstr>
      <vt:lpstr>Slide 2</vt:lpstr>
      <vt:lpstr>Slide 3</vt:lpstr>
      <vt:lpstr>Slide 4</vt:lpstr>
      <vt:lpstr>Hypertension</vt:lpstr>
      <vt:lpstr>Hypertension and Its risk</vt:lpstr>
      <vt:lpstr>Slide 7</vt:lpstr>
      <vt:lpstr>Slide 8</vt:lpstr>
      <vt:lpstr>Slide 9</vt:lpstr>
      <vt:lpstr>Slide 10</vt:lpstr>
      <vt:lpstr>Slide 11</vt:lpstr>
      <vt:lpstr>Slide 12</vt:lpstr>
      <vt:lpstr>    Etiology</vt:lpstr>
      <vt:lpstr>Slide 14</vt:lpstr>
      <vt:lpstr>Slide 15</vt:lpstr>
      <vt:lpstr>Essential hypertension</vt:lpstr>
      <vt:lpstr>Essential hypertension</vt:lpstr>
      <vt:lpstr>Essential hypertension</vt:lpstr>
      <vt:lpstr>Secondary Hypertension</vt:lpstr>
      <vt:lpstr>Secondary Hypertension</vt:lpstr>
      <vt:lpstr>Mechanisms of Hypertension</vt:lpstr>
      <vt:lpstr>Mechanisms of Hypertension</vt:lpstr>
      <vt:lpstr>Mechanisms of Hypertension</vt:lpstr>
      <vt:lpstr>Mechanisms of Hypertension:  Vascular Mechanisms</vt:lpstr>
      <vt:lpstr>Complications  of         Hypertension</vt:lpstr>
      <vt:lpstr>Complications: Blood Vessels</vt:lpstr>
      <vt:lpstr>Complications: Blood Vessels</vt:lpstr>
      <vt:lpstr>     Complications:        Central nervous system</vt:lpstr>
      <vt:lpstr>       Complications:         Central nervous system</vt:lpstr>
      <vt:lpstr>     Complications: Retina</vt:lpstr>
      <vt:lpstr>Complications: Retina</vt:lpstr>
      <vt:lpstr>Complications: Heart</vt:lpstr>
      <vt:lpstr>  Complications: Kidneys</vt:lpstr>
      <vt:lpstr>Slide 34</vt:lpstr>
      <vt:lpstr>  Investigation: All patients   </vt:lpstr>
      <vt:lpstr>Investigation: Selected patients</vt:lpstr>
      <vt:lpstr>  Investigation: Selected patients</vt:lpstr>
      <vt:lpstr>Slide 38</vt:lpstr>
      <vt:lpstr>Slide 39</vt:lpstr>
      <vt:lpstr>Management</vt:lpstr>
      <vt:lpstr>Slide 41</vt:lpstr>
      <vt:lpstr>Slide 42</vt:lpstr>
      <vt:lpstr>Slide 43</vt:lpstr>
      <vt:lpstr>Slide 44</vt:lpstr>
      <vt:lpstr>Pharmocological Management</vt:lpstr>
      <vt:lpstr>Slide 46</vt:lpstr>
      <vt:lpstr>Slide 47</vt:lpstr>
      <vt:lpstr>Slide 48</vt:lpstr>
      <vt:lpstr>Slide 49</vt:lpstr>
      <vt:lpstr>Slide 50</vt:lpstr>
      <vt:lpstr>Pharmacological Management</vt:lpstr>
      <vt:lpstr>Pharmocological Management</vt:lpstr>
      <vt:lpstr>Pharmacological Management</vt:lpstr>
      <vt:lpstr>Pharmacological Management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Malignant hypertension</vt:lpstr>
      <vt:lpstr>Slide 70</vt:lpstr>
      <vt:lpstr>  Hypertension in Pregnancy</vt:lpstr>
      <vt:lpstr>    Pre-eclampsia</vt:lpstr>
      <vt:lpstr>Prognosis</vt:lpstr>
      <vt:lpstr>Slide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Cardio-Vascular Disease</dc:title>
  <dc:creator>deepak gupta</dc:creator>
  <cp:lastModifiedBy>acer</cp:lastModifiedBy>
  <cp:revision>28</cp:revision>
  <dcterms:created xsi:type="dcterms:W3CDTF">2020-04-03T15:07:18Z</dcterms:created>
  <dcterms:modified xsi:type="dcterms:W3CDTF">2020-04-26T06:25:49Z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2016-06-30T00:00:00Z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2020-04-03T00:00:00Z</vt:filetime>
  </property>
</Properties>
</file>