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4"/>
  </p:notesMasterIdLst>
  <p:sldIdLst>
    <p:sldId id="415" r:id="rId2"/>
    <p:sldId id="257" r:id="rId3"/>
    <p:sldId id="258" r:id="rId4"/>
    <p:sldId id="259" r:id="rId5"/>
    <p:sldId id="260" r:id="rId6"/>
    <p:sldId id="335" r:id="rId7"/>
    <p:sldId id="261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262" r:id="rId16"/>
    <p:sldId id="263" r:id="rId17"/>
    <p:sldId id="264" r:id="rId18"/>
    <p:sldId id="265" r:id="rId19"/>
    <p:sldId id="266" r:id="rId20"/>
    <p:sldId id="343" r:id="rId21"/>
    <p:sldId id="344" r:id="rId22"/>
    <p:sldId id="345" r:id="rId23"/>
    <p:sldId id="346" r:id="rId24"/>
    <p:sldId id="348" r:id="rId25"/>
    <p:sldId id="267" r:id="rId26"/>
    <p:sldId id="349" r:id="rId27"/>
    <p:sldId id="350" r:id="rId28"/>
    <p:sldId id="268" r:id="rId29"/>
    <p:sldId id="351" r:id="rId30"/>
    <p:sldId id="269" r:id="rId31"/>
    <p:sldId id="270" r:id="rId32"/>
    <p:sldId id="271" r:id="rId33"/>
    <p:sldId id="272" r:id="rId34"/>
    <p:sldId id="397" r:id="rId35"/>
    <p:sldId id="273" r:id="rId36"/>
    <p:sldId id="274" r:id="rId37"/>
    <p:sldId id="352" r:id="rId38"/>
    <p:sldId id="353" r:id="rId39"/>
    <p:sldId id="275" r:id="rId40"/>
    <p:sldId id="276" r:id="rId41"/>
    <p:sldId id="355" r:id="rId42"/>
    <p:sldId id="356" r:id="rId43"/>
    <p:sldId id="357" r:id="rId44"/>
    <p:sldId id="362" r:id="rId45"/>
    <p:sldId id="360" r:id="rId46"/>
    <p:sldId id="278" r:id="rId47"/>
    <p:sldId id="279" r:id="rId48"/>
    <p:sldId id="280" r:id="rId49"/>
    <p:sldId id="281" r:id="rId50"/>
    <p:sldId id="282" r:id="rId51"/>
    <p:sldId id="283" r:id="rId52"/>
    <p:sldId id="284" r:id="rId53"/>
    <p:sldId id="285" r:id="rId54"/>
    <p:sldId id="286" r:id="rId55"/>
    <p:sldId id="287" r:id="rId56"/>
    <p:sldId id="288" r:id="rId57"/>
    <p:sldId id="289" r:id="rId58"/>
    <p:sldId id="290" r:id="rId59"/>
    <p:sldId id="291" r:id="rId60"/>
    <p:sldId id="363" r:id="rId61"/>
    <p:sldId id="364" r:id="rId62"/>
    <p:sldId id="365" r:id="rId63"/>
    <p:sldId id="292" r:id="rId64"/>
    <p:sldId id="293" r:id="rId65"/>
    <p:sldId id="294" r:id="rId66"/>
    <p:sldId id="295" r:id="rId67"/>
    <p:sldId id="296" r:id="rId68"/>
    <p:sldId id="297" r:id="rId69"/>
    <p:sldId id="298" r:id="rId70"/>
    <p:sldId id="299" r:id="rId71"/>
    <p:sldId id="300" r:id="rId72"/>
    <p:sldId id="399" r:id="rId73"/>
    <p:sldId id="405" r:id="rId74"/>
    <p:sldId id="400" r:id="rId75"/>
    <p:sldId id="409" r:id="rId76"/>
    <p:sldId id="411" r:id="rId77"/>
    <p:sldId id="403" r:id="rId78"/>
    <p:sldId id="371" r:id="rId79"/>
    <p:sldId id="372" r:id="rId80"/>
    <p:sldId id="407" r:id="rId81"/>
    <p:sldId id="373" r:id="rId82"/>
    <p:sldId id="374" r:id="rId83"/>
    <p:sldId id="303" r:id="rId84"/>
    <p:sldId id="304" r:id="rId85"/>
    <p:sldId id="376" r:id="rId86"/>
    <p:sldId id="377" r:id="rId87"/>
    <p:sldId id="378" r:id="rId88"/>
    <p:sldId id="379" r:id="rId89"/>
    <p:sldId id="380" r:id="rId90"/>
    <p:sldId id="381" r:id="rId91"/>
    <p:sldId id="382" r:id="rId92"/>
    <p:sldId id="383" r:id="rId93"/>
    <p:sldId id="384" r:id="rId94"/>
    <p:sldId id="385" r:id="rId95"/>
    <p:sldId id="386" r:id="rId96"/>
    <p:sldId id="387" r:id="rId97"/>
    <p:sldId id="388" r:id="rId98"/>
    <p:sldId id="389" r:id="rId99"/>
    <p:sldId id="390" r:id="rId100"/>
    <p:sldId id="391" r:id="rId101"/>
    <p:sldId id="392" r:id="rId102"/>
    <p:sldId id="393" r:id="rId103"/>
    <p:sldId id="394" r:id="rId104"/>
    <p:sldId id="395" r:id="rId105"/>
    <p:sldId id="308" r:id="rId106"/>
    <p:sldId id="309" r:id="rId107"/>
    <p:sldId id="310" r:id="rId108"/>
    <p:sldId id="413" r:id="rId109"/>
    <p:sldId id="311" r:id="rId110"/>
    <p:sldId id="312" r:id="rId111"/>
    <p:sldId id="313" r:id="rId112"/>
    <p:sldId id="314" r:id="rId113"/>
    <p:sldId id="315" r:id="rId114"/>
    <p:sldId id="316" r:id="rId115"/>
    <p:sldId id="317" r:id="rId116"/>
    <p:sldId id="318" r:id="rId117"/>
    <p:sldId id="319" r:id="rId118"/>
    <p:sldId id="320" r:id="rId119"/>
    <p:sldId id="321" r:id="rId120"/>
    <p:sldId id="322" r:id="rId121"/>
    <p:sldId id="323" r:id="rId122"/>
    <p:sldId id="324" r:id="rId123"/>
    <p:sldId id="325" r:id="rId124"/>
    <p:sldId id="326" r:id="rId125"/>
    <p:sldId id="327" r:id="rId126"/>
    <p:sldId id="328" r:id="rId127"/>
    <p:sldId id="329" r:id="rId128"/>
    <p:sldId id="330" r:id="rId129"/>
    <p:sldId id="331" r:id="rId130"/>
    <p:sldId id="332" r:id="rId131"/>
    <p:sldId id="333" r:id="rId132"/>
    <p:sldId id="417" r:id="rId133"/>
  </p:sldIdLst>
  <p:sldSz cx="9144000" cy="6858000" type="screen4x3"/>
  <p:notesSz cx="9144000" cy="6858000"/>
  <p:embeddedFontLst>
    <p:embeddedFont>
      <p:font typeface="Calibri" pitchFamily="34" charset="0"/>
      <p:regular r:id="rId135"/>
      <p:bold r:id="rId136"/>
      <p:italic r:id="rId137"/>
      <p:boldItalic r:id="rId138"/>
    </p:embeddedFont>
    <p:embeddedFont>
      <p:font typeface="Arial Narrow" pitchFamily="34" charset="0"/>
      <p:regular r:id="rId139"/>
      <p:bold r:id="rId140"/>
      <p:italic r:id="rId141"/>
      <p:boldItalic r:id="rId142"/>
    </p:embeddedFont>
    <p:embeddedFont>
      <p:font typeface="宋体" pitchFamily="2" charset="-122"/>
      <p:regular r:id="rId1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font" Target="fonts/font4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font" Target="fonts/font5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font" Target="fonts/font6.fntdata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font" Target="fonts/font1.fntdata"/><Relationship Id="rId143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font" Target="fonts/font7.fntdata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3E855-97B1-4636-89C8-17F06CC0D8AA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D5EA2-4B0A-4B12-A996-45B9E6352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430031-2E18-48A4-845D-508D26F5971D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68551" y="1164158"/>
            <a:ext cx="6406896" cy="2038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5940" y="1762709"/>
            <a:ext cx="2884804" cy="3714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06499" y="461899"/>
            <a:ext cx="5731001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034" y="1761489"/>
            <a:ext cx="8075930" cy="411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ltGray">
          <a:xfrm>
            <a:off x="0" y="0"/>
            <a:ext cx="9144000" cy="307777"/>
          </a:xfrm>
          <a:prstGeom prst="rect">
            <a:avLst/>
          </a:prstGeom>
          <a:solidFill>
            <a:srgbClr val="C00000"/>
          </a:solidFill>
          <a:ln>
            <a:solidFill>
              <a:schemeClr val="accent3">
                <a:lumMod val="60000"/>
                <a:lumOff val="40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en-US" sz="14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ltGray">
          <a:xfrm>
            <a:off x="152400" y="5257801"/>
            <a:ext cx="8763000" cy="1323439"/>
          </a:xfrm>
          <a:prstGeom prst="rect">
            <a:avLst/>
          </a:prstGeom>
          <a:solidFill>
            <a:srgbClr val="0066CC"/>
          </a:solidFill>
          <a:ln w="3175">
            <a:solidFill>
              <a:srgbClr val="FFFFFF"/>
            </a:solidFill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66"/>
                </a:solidFill>
                <a:latin typeface="+mj-lt"/>
              </a:rPr>
              <a:t>DR.  SANDEEP  RAI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00"/>
                </a:solidFill>
                <a:latin typeface="Arial Narrow" pitchFamily="34" charset="0"/>
              </a:rPr>
              <a:t>PROFESSOR &amp; UNIT HEAD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00"/>
                </a:solidFill>
                <a:latin typeface="Arial Narrow" pitchFamily="34" charset="0"/>
              </a:rPr>
              <a:t>POST GRADUATE DEPARTMENT OF MEDICINE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00"/>
                </a:solidFill>
                <a:latin typeface="Arial Narrow" pitchFamily="34" charset="0"/>
              </a:rPr>
              <a:t>MGM INSTITUTE OF HEALTH SCIENCES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00"/>
                </a:solidFill>
                <a:latin typeface="Arial Narrow" pitchFamily="34" charset="0"/>
              </a:rPr>
              <a:t>NAVI MUMBAI</a:t>
            </a:r>
          </a:p>
        </p:txBody>
      </p:sp>
      <p:pic>
        <p:nvPicPr>
          <p:cNvPr id="7172" name="Picture 9" descr="RisingKundaliniBlueSmallLetter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43200"/>
            <a:ext cx="2057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ltGray">
          <a:xfrm>
            <a:off x="2286000" y="914400"/>
            <a:ext cx="6400800" cy="403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67586" name="AutoShape 2" descr="Who Is Shri Mataji - Sahaja Yoga Meditation"/>
          <p:cNvSpPr>
            <a:spLocks noChangeAspect="1" noChangeArrowheads="1"/>
          </p:cNvSpPr>
          <p:nvPr/>
        </p:nvSpPr>
        <p:spPr bwMode="auto">
          <a:xfrm>
            <a:off x="155575" y="-990600"/>
            <a:ext cx="1381125" cy="2076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588" name="AutoShape 4" descr="Who Is Shri Mataji - Sahaja Yoga Meditation"/>
          <p:cNvSpPr>
            <a:spLocks noChangeAspect="1" noChangeArrowheads="1"/>
          </p:cNvSpPr>
          <p:nvPr/>
        </p:nvSpPr>
        <p:spPr bwMode="auto">
          <a:xfrm>
            <a:off x="155575" y="-990600"/>
            <a:ext cx="1381125" cy="2076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590" name="AutoShape 6" descr="Who Is Shri Mataji - Sahaja Yoga Meditation"/>
          <p:cNvSpPr>
            <a:spLocks noChangeAspect="1" noChangeArrowheads="1"/>
          </p:cNvSpPr>
          <p:nvPr/>
        </p:nvSpPr>
        <p:spPr bwMode="auto">
          <a:xfrm>
            <a:off x="155575" y="-990600"/>
            <a:ext cx="1381125" cy="2076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592" name="AutoShape 8" descr="Who Is Shri Mataji - Sahaja Yoga Meditation"/>
          <p:cNvSpPr>
            <a:spLocks noChangeAspect="1" noChangeArrowheads="1"/>
          </p:cNvSpPr>
          <p:nvPr/>
        </p:nvSpPr>
        <p:spPr bwMode="auto">
          <a:xfrm>
            <a:off x="155575" y="-990600"/>
            <a:ext cx="1381125" cy="2076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7593" name="Picture 9" descr="C:\Users\acer\Desktop\SHRI MATAJ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1000"/>
            <a:ext cx="2057400" cy="2286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140454" y="3244334"/>
            <a:ext cx="2863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pc="-5" dirty="0" smtClean="0">
                <a:solidFill>
                  <a:srgbClr val="FF0000"/>
                </a:solidFill>
                <a:cs typeface="Calibri"/>
              </a:rPr>
              <a:t>Sudden cardiac </a:t>
            </a:r>
            <a:r>
              <a:rPr lang="en-US" b="1" i="1" dirty="0" smtClean="0">
                <a:solidFill>
                  <a:srgbClr val="FF0000"/>
                </a:solidFill>
                <a:cs typeface="Calibri"/>
              </a:rPr>
              <a:t>death (SCD)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0" y="30480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spc="-5" dirty="0" smtClean="0">
                <a:solidFill>
                  <a:srgbClr val="FF0000"/>
                </a:solidFill>
                <a:cs typeface="Calibri"/>
              </a:rPr>
              <a:t>Sudden cardiac  Arrest &amp; Sudden </a:t>
            </a:r>
            <a:r>
              <a:rPr lang="en-US" sz="2800" b="1" i="1" dirty="0" smtClean="0">
                <a:solidFill>
                  <a:srgbClr val="FF0000"/>
                </a:solidFill>
                <a:cs typeface="Calibri"/>
              </a:rPr>
              <a:t>death (SCD</a:t>
            </a:r>
            <a:r>
              <a:rPr lang="en-US" sz="2400" b="1" i="1" dirty="0" smtClean="0">
                <a:solidFill>
                  <a:srgbClr val="FF0000"/>
                </a:solidFill>
                <a:cs typeface="Calibri"/>
              </a:rPr>
              <a:t>) 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6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86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/>
      <p:bldP spid="28677" grpId="0" build="allAtOnce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38" name="Picture 2" descr="SUDDEN CARDIAC ARREST&#10;Return of circulation and survival rates as a result of&#10;defibrillation decreases almost linearly fro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8482" name="Picture 2" descr="Cardiac arrest and sudden cardiac dea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9506" name="Picture 2" descr="Cardiac arrest and sudden cardiac dea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0530" name="Picture 2" descr="Cardiac arrest and sudden cardiac dea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1554" name="Picture 2" descr="Cardiac arrest and sudden cardiac dea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2578" name="Picture 2" descr="Cardiac arrest and sudden cardiac dea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2678" y="1"/>
            <a:ext cx="7835900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spc="-70" dirty="0" smtClean="0"/>
              <a:t>                       SUMMARY</a:t>
            </a:r>
            <a:br>
              <a:rPr lang="en-US" sz="4000" spc="-70" dirty="0" smtClean="0"/>
            </a:br>
            <a:r>
              <a:rPr sz="4000" spc="-70" smtClean="0"/>
              <a:t>ADULT </a:t>
            </a:r>
            <a:r>
              <a:rPr sz="4000" spc="-15" dirty="0"/>
              <a:t>CARDIAC </a:t>
            </a:r>
            <a:r>
              <a:rPr sz="4000" spc="-20" dirty="0"/>
              <a:t>ARREST</a:t>
            </a:r>
            <a:r>
              <a:rPr sz="4000" spc="25" dirty="0"/>
              <a:t> </a:t>
            </a:r>
            <a:r>
              <a:rPr sz="4000" spc="-20" dirty="0"/>
              <a:t>ALGORITHM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535940" y="1701139"/>
            <a:ext cx="8073390" cy="4280659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000" b="1" i="1" dirty="0">
                <a:latin typeface="Calibri"/>
                <a:cs typeface="Calibri"/>
              </a:rPr>
              <a:t>CPR</a:t>
            </a:r>
            <a:r>
              <a:rPr sz="2000" b="1" i="1" spc="-20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Quality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Push 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hard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(≥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2 inches) and </a:t>
            </a:r>
            <a:r>
              <a:rPr sz="2000" b="1" spc="-15" dirty="0">
                <a:solidFill>
                  <a:srgbClr val="FF0000"/>
                </a:solidFill>
                <a:latin typeface="Calibri"/>
                <a:cs typeface="Calibri"/>
              </a:rPr>
              <a:t>fast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(≥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100 bpm) and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allow 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chest</a:t>
            </a:r>
            <a:r>
              <a:rPr sz="2000" b="1" spc="-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recoil</a:t>
            </a:r>
            <a:endParaRPr sz="2000">
              <a:solidFill>
                <a:srgbClr val="FF0000"/>
              </a:solidFill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Minimize</a:t>
            </a:r>
            <a:r>
              <a:rPr sz="20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interruptions</a:t>
            </a:r>
            <a:endParaRPr sz="2000">
              <a:solidFill>
                <a:srgbClr val="FF0000"/>
              </a:solidFill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dirty="0">
                <a:latin typeface="Calibri"/>
                <a:cs typeface="Calibri"/>
              </a:rPr>
              <a:t>Do </a:t>
            </a:r>
            <a:r>
              <a:rPr sz="2000" spc="-5" dirty="0">
                <a:latin typeface="Calibri"/>
                <a:cs typeface="Calibri"/>
              </a:rPr>
              <a:t>not </a:t>
            </a:r>
            <a:r>
              <a:rPr sz="2000" spc="-10" dirty="0">
                <a:latin typeface="Calibri"/>
                <a:cs typeface="Calibri"/>
              </a:rPr>
              <a:t>over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ventilate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5" dirty="0">
                <a:latin typeface="Calibri"/>
                <a:cs typeface="Calibri"/>
              </a:rPr>
              <a:t>If </a:t>
            </a:r>
            <a:r>
              <a:rPr sz="2000" dirty="0">
                <a:latin typeface="Calibri"/>
                <a:cs typeface="Calibri"/>
              </a:rPr>
              <a:t>no </a:t>
            </a:r>
            <a:r>
              <a:rPr sz="2000" spc="-5" dirty="0">
                <a:latin typeface="Calibri"/>
                <a:cs typeface="Calibri"/>
              </a:rPr>
              <a:t>advanced </a:t>
            </a:r>
            <a:r>
              <a:rPr sz="2000" spc="-30" dirty="0">
                <a:latin typeface="Calibri"/>
                <a:cs typeface="Calibri"/>
              </a:rPr>
              <a:t>airway,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30:2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compression </a:t>
            </a:r>
            <a:r>
              <a:rPr sz="2000" spc="-15" dirty="0">
                <a:solidFill>
                  <a:srgbClr val="FF0000"/>
                </a:solidFill>
                <a:latin typeface="Calibri"/>
                <a:cs typeface="Calibri"/>
              </a:rPr>
              <a:t>to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ventilation</a:t>
            </a:r>
            <a:r>
              <a:rPr sz="20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FF0000"/>
                </a:solidFill>
                <a:latin typeface="Calibri"/>
                <a:cs typeface="Calibri"/>
              </a:rPr>
              <a:t>ratio</a:t>
            </a:r>
            <a:endParaRPr sz="2000">
              <a:solidFill>
                <a:srgbClr val="FF0000"/>
              </a:solidFill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10" dirty="0">
                <a:latin typeface="Calibri"/>
                <a:cs typeface="Calibri"/>
              </a:rPr>
              <a:t>Quantitative </a:t>
            </a:r>
            <a:r>
              <a:rPr sz="2000" spc="-20" dirty="0">
                <a:latin typeface="Calibri"/>
                <a:cs typeface="Calibri"/>
              </a:rPr>
              <a:t>waveform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capnography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b="1" i="1" spc="-5" dirty="0">
                <a:latin typeface="Calibri"/>
                <a:cs typeface="Calibri"/>
              </a:rPr>
              <a:t>Shock</a:t>
            </a:r>
            <a:r>
              <a:rPr sz="2000" b="1" i="1" spc="-25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Energy</a:t>
            </a:r>
            <a:endParaRPr sz="2000">
              <a:latin typeface="Calibri"/>
              <a:cs typeface="Calibri"/>
            </a:endParaRPr>
          </a:p>
          <a:p>
            <a:pPr marL="201930" marR="5080" indent="-201930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201930" algn="l"/>
              </a:tabLst>
            </a:pP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Biphasic</a:t>
            </a:r>
            <a:r>
              <a:rPr sz="2000" dirty="0">
                <a:latin typeface="Calibri"/>
                <a:cs typeface="Calibri"/>
              </a:rPr>
              <a:t>: Biphasic </a:t>
            </a:r>
            <a:r>
              <a:rPr sz="2000" spc="-10" dirty="0">
                <a:latin typeface="Calibri"/>
                <a:cs typeface="Calibri"/>
              </a:rPr>
              <a:t>more effective </a:t>
            </a:r>
            <a:r>
              <a:rPr sz="2000" dirty="0">
                <a:latin typeface="Calibri"/>
                <a:cs typeface="Calibri"/>
              </a:rPr>
              <a:t>than </a:t>
            </a:r>
            <a:r>
              <a:rPr sz="2000" spc="-5" dirty="0">
                <a:latin typeface="Calibri"/>
                <a:cs typeface="Calibri"/>
              </a:rPr>
              <a:t>older monophasic </a:t>
            </a:r>
            <a:r>
              <a:rPr sz="2000" spc="-20" dirty="0">
                <a:latin typeface="Calibri"/>
                <a:cs typeface="Calibri"/>
              </a:rPr>
              <a:t>waveforms. </a:t>
            </a:r>
            <a:r>
              <a:rPr sz="2000" spc="-10" dirty="0">
                <a:latin typeface="Calibri"/>
                <a:cs typeface="Calibri"/>
              </a:rPr>
              <a:t>Follow </a:t>
            </a:r>
            <a:r>
              <a:rPr sz="20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C00000"/>
                </a:solidFill>
                <a:latin typeface="Calibri"/>
                <a:cs typeface="Calibri"/>
              </a:rPr>
              <a:t>manufacturer recommendation </a:t>
            </a:r>
            <a:r>
              <a:rPr sz="2000" spc="-5" dirty="0">
                <a:latin typeface="Calibri"/>
                <a:cs typeface="Calibri"/>
              </a:rPr>
              <a:t>(e.g.,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initial dose of 120 </a:t>
            </a:r>
            <a:r>
              <a:rPr sz="2000" spc="-15" dirty="0">
                <a:solidFill>
                  <a:srgbClr val="FF0000"/>
                </a:solidFill>
                <a:latin typeface="Calibri"/>
                <a:cs typeface="Calibri"/>
              </a:rPr>
              <a:t>to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200 J</a:t>
            </a:r>
            <a:r>
              <a:rPr sz="2000" spc="-5" dirty="0">
                <a:latin typeface="Calibri"/>
                <a:cs typeface="Calibri"/>
              </a:rPr>
              <a:t>); if  unknown, use maximum </a:t>
            </a:r>
            <a:r>
              <a:rPr sz="2000" spc="-10" dirty="0">
                <a:latin typeface="Calibri"/>
                <a:cs typeface="Calibri"/>
              </a:rPr>
              <a:t>available. </a:t>
            </a:r>
            <a:r>
              <a:rPr sz="2000" spc="-5" dirty="0">
                <a:latin typeface="Calibri"/>
                <a:cs typeface="Calibri"/>
              </a:rPr>
              <a:t>Second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10" dirty="0">
                <a:latin typeface="Calibri"/>
                <a:cs typeface="Calibri"/>
              </a:rPr>
              <a:t>subsequent </a:t>
            </a:r>
            <a:r>
              <a:rPr sz="2000" spc="-5" dirty="0">
                <a:latin typeface="Calibri"/>
                <a:cs typeface="Calibri"/>
              </a:rPr>
              <a:t>doses should  </a:t>
            </a:r>
            <a:r>
              <a:rPr sz="2000" dirty="0">
                <a:latin typeface="Calibri"/>
                <a:cs typeface="Calibri"/>
              </a:rPr>
              <a:t>be </a:t>
            </a:r>
            <a:r>
              <a:rPr sz="2000" spc="-5" dirty="0">
                <a:latin typeface="Calibri"/>
                <a:cs typeface="Calibri"/>
              </a:rPr>
              <a:t>equivalent,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5" dirty="0">
                <a:latin typeface="Calibri"/>
                <a:cs typeface="Calibri"/>
              </a:rPr>
              <a:t>higher doses should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considered.</a:t>
            </a:r>
            <a:endParaRPr sz="2000">
              <a:latin typeface="Calibri"/>
              <a:cs typeface="Calibri"/>
            </a:endParaRPr>
          </a:p>
          <a:p>
            <a:pPr marL="196850" indent="-184785" algn="just">
              <a:lnSpc>
                <a:spcPct val="100000"/>
              </a:lnSpc>
              <a:spcBef>
                <a:spcPts val="484"/>
              </a:spcBef>
              <a:buChar char="•"/>
              <a:tabLst>
                <a:tab pos="197485" algn="l"/>
              </a:tabLst>
            </a:pP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Monophasic</a:t>
            </a:r>
            <a:r>
              <a:rPr sz="2000" dirty="0">
                <a:latin typeface="Calibri"/>
                <a:cs typeface="Calibri"/>
              </a:rPr>
              <a:t>: </a:t>
            </a: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360</a:t>
            </a:r>
            <a:r>
              <a:rPr sz="20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J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ACLS </a:t>
            </a:r>
            <a:r>
              <a:rPr spc="-15" dirty="0"/>
              <a:t>ALGORITHM</a:t>
            </a:r>
            <a:r>
              <a:rPr spc="-90" dirty="0"/>
              <a:t> </a:t>
            </a:r>
            <a:r>
              <a:rPr spc="-5" dirty="0"/>
              <a:t>Cont…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371600"/>
            <a:ext cx="7125970" cy="4100481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2000" b="1" i="1" spc="-5" dirty="0">
                <a:solidFill>
                  <a:srgbClr val="FF0000"/>
                </a:solidFill>
                <a:latin typeface="Calibri"/>
                <a:cs typeface="Calibri"/>
              </a:rPr>
              <a:t>Return of </a:t>
            </a:r>
            <a:r>
              <a:rPr sz="2000" b="1" i="1" spc="-10" dirty="0">
                <a:solidFill>
                  <a:srgbClr val="FF0000"/>
                </a:solidFill>
                <a:latin typeface="Calibri"/>
                <a:cs typeface="Calibri"/>
              </a:rPr>
              <a:t>Spontaneous</a:t>
            </a:r>
            <a:r>
              <a:rPr sz="2000" b="1" i="1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i="1" spc="-5" dirty="0">
                <a:solidFill>
                  <a:srgbClr val="FF0000"/>
                </a:solidFill>
                <a:latin typeface="Calibri"/>
                <a:cs typeface="Calibri"/>
              </a:rPr>
              <a:t>Circulation</a:t>
            </a:r>
            <a:endParaRPr sz="2000">
              <a:solidFill>
                <a:srgbClr val="FF0000"/>
              </a:solidFill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10" dirty="0">
                <a:latin typeface="Calibri"/>
                <a:cs typeface="Calibri"/>
              </a:rPr>
              <a:t>Return </a:t>
            </a:r>
            <a:r>
              <a:rPr sz="2000" dirty="0">
                <a:latin typeface="Calibri"/>
                <a:cs typeface="Calibri"/>
              </a:rPr>
              <a:t>of </a:t>
            </a:r>
            <a:r>
              <a:rPr sz="2000" spc="-5" dirty="0">
                <a:latin typeface="Calibri"/>
                <a:cs typeface="Calibri"/>
              </a:rPr>
              <a:t>pulse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5" dirty="0">
                <a:latin typeface="Calibri"/>
                <a:cs typeface="Calibri"/>
              </a:rPr>
              <a:t>blood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pressure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4"/>
              </a:spcBef>
              <a:buChar char="•"/>
              <a:tabLst>
                <a:tab pos="197485" algn="l"/>
              </a:tabLst>
            </a:pPr>
            <a:r>
              <a:rPr sz="2000" dirty="0">
                <a:latin typeface="Calibri"/>
                <a:cs typeface="Calibri"/>
              </a:rPr>
              <a:t>Sudden </a:t>
            </a:r>
            <a:r>
              <a:rPr sz="2000" spc="-10" dirty="0">
                <a:latin typeface="Calibri"/>
                <a:cs typeface="Calibri"/>
              </a:rPr>
              <a:t>sustained </a:t>
            </a:r>
            <a:r>
              <a:rPr sz="2000" spc="-5" dirty="0">
                <a:latin typeface="Calibri"/>
                <a:cs typeface="Calibri"/>
              </a:rPr>
              <a:t>increase in </a:t>
            </a:r>
            <a:r>
              <a:rPr sz="2000" spc="-10" dirty="0">
                <a:latin typeface="Calibri"/>
                <a:cs typeface="Calibri"/>
              </a:rPr>
              <a:t>PETCO2 </a:t>
            </a:r>
            <a:r>
              <a:rPr sz="2000" spc="-5" dirty="0">
                <a:latin typeface="Calibri"/>
                <a:cs typeface="Calibri"/>
              </a:rPr>
              <a:t>(typically </a:t>
            </a:r>
            <a:r>
              <a:rPr sz="2000" dirty="0">
                <a:latin typeface="Calibri"/>
                <a:cs typeface="Calibri"/>
              </a:rPr>
              <a:t>≥ 40 mm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Hg)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5" dirty="0">
                <a:latin typeface="Calibri"/>
                <a:cs typeface="Calibri"/>
              </a:rPr>
              <a:t>Spontaneous arterial </a:t>
            </a:r>
            <a:r>
              <a:rPr sz="2000" spc="-10" dirty="0">
                <a:latin typeface="Calibri"/>
                <a:cs typeface="Calibri"/>
              </a:rPr>
              <a:t>pressure </a:t>
            </a:r>
            <a:r>
              <a:rPr sz="2000" spc="-20" dirty="0">
                <a:latin typeface="Calibri"/>
                <a:cs typeface="Calibri"/>
              </a:rPr>
              <a:t>waves </a:t>
            </a:r>
            <a:r>
              <a:rPr sz="2000" spc="-5" dirty="0">
                <a:latin typeface="Calibri"/>
                <a:cs typeface="Calibri"/>
              </a:rPr>
              <a:t>with </a:t>
            </a:r>
            <a:r>
              <a:rPr sz="2000" spc="-10">
                <a:latin typeface="Calibri"/>
                <a:cs typeface="Calibri"/>
              </a:rPr>
              <a:t>intra-arterial</a:t>
            </a:r>
            <a:r>
              <a:rPr sz="2000" spc="145">
                <a:latin typeface="Calibri"/>
                <a:cs typeface="Calibri"/>
              </a:rPr>
              <a:t> </a:t>
            </a:r>
            <a:r>
              <a:rPr sz="2000" spc="-5" smtClean="0">
                <a:latin typeface="Calibri"/>
                <a:cs typeface="Calibri"/>
              </a:rPr>
              <a:t>monitoring</a:t>
            </a:r>
            <a:endParaRPr lang="en-US" sz="2000" spc="-5" dirty="0" smtClean="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endParaRPr lang="en-US" sz="2000" spc="-5" dirty="0" smtClean="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endParaRPr lang="en-US" sz="2000" spc="-5" dirty="0" smtClean="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b="1" i="1" spc="-5" dirty="0">
                <a:solidFill>
                  <a:srgbClr val="FF0000"/>
                </a:solidFill>
                <a:latin typeface="Calibri"/>
                <a:cs typeface="Calibri"/>
              </a:rPr>
              <a:t>Advanced</a:t>
            </a:r>
            <a:r>
              <a:rPr sz="2000" b="1" i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Calibri"/>
                <a:cs typeface="Calibri"/>
              </a:rPr>
              <a:t>Airway</a:t>
            </a:r>
            <a:endParaRPr sz="2000">
              <a:solidFill>
                <a:srgbClr val="FF0000"/>
              </a:solidFill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5" dirty="0">
                <a:latin typeface="Calibri"/>
                <a:cs typeface="Calibri"/>
              </a:rPr>
              <a:t>Supraglottic advanced </a:t>
            </a:r>
            <a:r>
              <a:rPr sz="2000" spc="-10" dirty="0">
                <a:latin typeface="Calibri"/>
                <a:cs typeface="Calibri"/>
              </a:rPr>
              <a:t>airway </a:t>
            </a:r>
            <a:r>
              <a:rPr sz="2000" dirty="0">
                <a:latin typeface="Calibri"/>
                <a:cs typeface="Calibri"/>
              </a:rPr>
              <a:t>or ET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intubation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25" dirty="0">
                <a:latin typeface="Calibri"/>
                <a:cs typeface="Calibri"/>
              </a:rPr>
              <a:t>Waveform </a:t>
            </a:r>
            <a:r>
              <a:rPr sz="2000" spc="-10" dirty="0">
                <a:latin typeface="Calibri"/>
                <a:cs typeface="Calibri"/>
              </a:rPr>
              <a:t>capnography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spc="-5" dirty="0">
                <a:latin typeface="Calibri"/>
                <a:cs typeface="Calibri"/>
              </a:rPr>
              <a:t>confirm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5" dirty="0">
                <a:latin typeface="Calibri"/>
                <a:cs typeface="Calibri"/>
              </a:rPr>
              <a:t>monitor </a:t>
            </a:r>
            <a:r>
              <a:rPr sz="2000" dirty="0">
                <a:latin typeface="Calibri"/>
                <a:cs typeface="Calibri"/>
              </a:rPr>
              <a:t>ET tube</a:t>
            </a:r>
            <a:r>
              <a:rPr sz="2000" spc="-10" dirty="0">
                <a:latin typeface="Calibri"/>
                <a:cs typeface="Calibri"/>
              </a:rPr>
              <a:t> placement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dirty="0">
                <a:latin typeface="Calibri"/>
                <a:cs typeface="Calibri"/>
              </a:rPr>
              <a:t>8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dirty="0">
                <a:latin typeface="Calibri"/>
                <a:cs typeface="Calibri"/>
              </a:rPr>
              <a:t>10 </a:t>
            </a:r>
            <a:r>
              <a:rPr sz="2000" spc="-10" dirty="0">
                <a:latin typeface="Calibri"/>
                <a:cs typeface="Calibri"/>
              </a:rPr>
              <a:t>breaths </a:t>
            </a:r>
            <a:r>
              <a:rPr sz="2000" spc="-5" dirty="0">
                <a:latin typeface="Calibri"/>
                <a:cs typeface="Calibri"/>
              </a:rPr>
              <a:t>per minute with continuous chest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compressions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ACLS </a:t>
            </a:r>
            <a:r>
              <a:rPr spc="-15" dirty="0"/>
              <a:t>ALGORITHM</a:t>
            </a:r>
            <a:r>
              <a:rPr spc="-90" dirty="0"/>
              <a:t> </a:t>
            </a:r>
            <a:r>
              <a:rPr spc="-5" dirty="0"/>
              <a:t>Cont…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488156"/>
            <a:ext cx="7976870" cy="484427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2000" b="1" i="1" spc="-5" dirty="0">
                <a:latin typeface="Calibri"/>
                <a:cs typeface="Calibri"/>
              </a:rPr>
              <a:t>Drug</a:t>
            </a:r>
            <a:r>
              <a:rPr sz="2000" b="1" i="1" spc="-25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Therapy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Font typeface="Calibri"/>
              <a:buChar char="•"/>
              <a:tabLst>
                <a:tab pos="197485" algn="l"/>
              </a:tabLst>
            </a:pP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Epinephrine </a:t>
            </a:r>
            <a:r>
              <a:rPr sz="2000" b="1" spc="-20" dirty="0">
                <a:latin typeface="Calibri"/>
                <a:cs typeface="Calibri"/>
              </a:rPr>
              <a:t>IV/IO </a:t>
            </a:r>
            <a:r>
              <a:rPr sz="2000" b="1" dirty="0">
                <a:latin typeface="Calibri"/>
                <a:cs typeface="Calibri"/>
              </a:rPr>
              <a:t>Dose: 1 mg </a:t>
            </a:r>
            <a:r>
              <a:rPr sz="2000" b="1" spc="-10" dirty="0">
                <a:latin typeface="Calibri"/>
                <a:cs typeface="Calibri"/>
              </a:rPr>
              <a:t>every </a:t>
            </a:r>
            <a:r>
              <a:rPr sz="2000" b="1" dirty="0">
                <a:latin typeface="Calibri"/>
                <a:cs typeface="Calibri"/>
              </a:rPr>
              <a:t>3 </a:t>
            </a:r>
            <a:r>
              <a:rPr sz="2000" b="1" spc="-10" dirty="0">
                <a:latin typeface="Calibri"/>
                <a:cs typeface="Calibri"/>
              </a:rPr>
              <a:t>to </a:t>
            </a:r>
            <a:r>
              <a:rPr sz="2000" b="1" dirty="0">
                <a:latin typeface="Calibri"/>
                <a:cs typeface="Calibri"/>
              </a:rPr>
              <a:t>5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minutes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4"/>
              </a:spcBef>
              <a:buClr>
                <a:srgbClr val="000000"/>
              </a:buClr>
              <a:buChar char="•"/>
              <a:tabLst>
                <a:tab pos="197485" algn="l"/>
              </a:tabLst>
            </a:pP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Amiodarone </a:t>
            </a:r>
            <a:r>
              <a:rPr sz="2000" b="1" spc="-20" dirty="0">
                <a:latin typeface="Calibri"/>
                <a:cs typeface="Calibri"/>
              </a:rPr>
              <a:t>IV/IO </a:t>
            </a:r>
            <a:r>
              <a:rPr sz="2000" b="1" spc="-5" dirty="0">
                <a:latin typeface="Calibri"/>
                <a:cs typeface="Calibri"/>
              </a:rPr>
              <a:t>Dose: </a:t>
            </a:r>
            <a:r>
              <a:rPr sz="2000" b="1" spc="-15" dirty="0">
                <a:latin typeface="Calibri"/>
                <a:cs typeface="Calibri"/>
              </a:rPr>
              <a:t>first </a:t>
            </a:r>
            <a:r>
              <a:rPr sz="2000" b="1" dirty="0">
                <a:latin typeface="Calibri"/>
                <a:cs typeface="Calibri"/>
              </a:rPr>
              <a:t>dose </a:t>
            </a:r>
            <a:r>
              <a:rPr sz="2000" b="1" spc="-5" dirty="0">
                <a:latin typeface="Calibri"/>
                <a:cs typeface="Calibri"/>
              </a:rPr>
              <a:t>is </a:t>
            </a:r>
            <a:r>
              <a:rPr sz="2000" b="1" dirty="0">
                <a:latin typeface="Calibri"/>
                <a:cs typeface="Calibri"/>
              </a:rPr>
              <a:t>300 mg bolus, second dose </a:t>
            </a:r>
            <a:r>
              <a:rPr sz="2000" b="1" spc="-5" dirty="0">
                <a:latin typeface="Calibri"/>
                <a:cs typeface="Calibri"/>
              </a:rPr>
              <a:t>is </a:t>
            </a:r>
            <a:r>
              <a:rPr sz="2000" b="1" dirty="0">
                <a:latin typeface="Calibri"/>
                <a:cs typeface="Calibri"/>
              </a:rPr>
              <a:t>150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mg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b="1" i="1" spc="-10" dirty="0">
                <a:latin typeface="Calibri"/>
                <a:cs typeface="Calibri"/>
              </a:rPr>
              <a:t>Reversible</a:t>
            </a:r>
            <a:r>
              <a:rPr sz="2000" b="1" i="1" spc="-3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Causes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Hypovolemia</a:t>
            </a:r>
            <a:endParaRPr sz="2000">
              <a:solidFill>
                <a:srgbClr val="FF0000"/>
              </a:solidFill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Hypoxia</a:t>
            </a:r>
            <a:endParaRPr sz="2000">
              <a:solidFill>
                <a:srgbClr val="FF0000"/>
              </a:solidFill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H+(acidosis)</a:t>
            </a:r>
            <a:endParaRPr sz="2000">
              <a:solidFill>
                <a:srgbClr val="FF0000"/>
              </a:solidFill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Hypothermia</a:t>
            </a:r>
            <a:endParaRPr sz="2000">
              <a:solidFill>
                <a:srgbClr val="FF0000"/>
              </a:solidFill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Hypo-/hyperkalemia</a:t>
            </a:r>
            <a:endParaRPr sz="2000">
              <a:solidFill>
                <a:srgbClr val="FF0000"/>
              </a:solidFill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15" dirty="0">
                <a:latin typeface="Calibri"/>
                <a:cs typeface="Calibri"/>
              </a:rPr>
              <a:t>Tamponade,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cardiac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4"/>
              </a:spcBef>
              <a:buChar char="•"/>
              <a:tabLst>
                <a:tab pos="197485" algn="l"/>
              </a:tabLst>
            </a:pPr>
            <a:r>
              <a:rPr sz="2000" spc="-40" dirty="0">
                <a:latin typeface="Calibri"/>
                <a:cs typeface="Calibri"/>
              </a:rPr>
              <a:t>Toxins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75"/>
              </a:spcBef>
              <a:buChar char="•"/>
              <a:tabLst>
                <a:tab pos="197485" algn="l"/>
              </a:tabLst>
            </a:pPr>
            <a:r>
              <a:rPr sz="2000" spc="-30" dirty="0">
                <a:latin typeface="Calibri"/>
                <a:cs typeface="Calibri"/>
              </a:rPr>
              <a:t>Tension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pneumothorax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10" dirty="0">
                <a:latin typeface="Calibri"/>
                <a:cs typeface="Calibri"/>
              </a:rPr>
              <a:t>Thrombosis, </a:t>
            </a:r>
            <a:r>
              <a:rPr sz="2000" spc="-5" dirty="0">
                <a:latin typeface="Calibri"/>
                <a:cs typeface="Calibri"/>
              </a:rPr>
              <a:t>pulmonary or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coronary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7507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00" y="2514600"/>
            <a:ext cx="64008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0" spc="-10" dirty="0">
                <a:latin typeface="Calibri"/>
                <a:cs typeface="Calibri"/>
              </a:rPr>
              <a:t>SELF-ASSESSMENT </a:t>
            </a:r>
            <a:r>
              <a:rPr sz="4000" i="0" spc="-15" dirty="0">
                <a:latin typeface="Calibri"/>
                <a:cs typeface="Calibri"/>
              </a:rPr>
              <a:t>FOR</a:t>
            </a:r>
            <a:r>
              <a:rPr sz="4000" i="0" spc="-20" dirty="0">
                <a:latin typeface="Calibri"/>
                <a:cs typeface="Calibri"/>
              </a:rPr>
              <a:t> </a:t>
            </a:r>
            <a:r>
              <a:rPr sz="4000" i="0" spc="-25" dirty="0">
                <a:latin typeface="Calibri"/>
                <a:cs typeface="Calibri"/>
              </a:rPr>
              <a:t>ACLS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2" name="Picture 2" descr="SUDDEN CARDIAC ARREST&#10;After 5 min, survival rates are no better than 25-30% in&#10;out of hospital setting&#10;Outcome in ICU and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07261"/>
            <a:ext cx="8066405" cy="3343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1. </a:t>
            </a:r>
            <a:r>
              <a:rPr sz="3200" dirty="0">
                <a:latin typeface="Calibri"/>
                <a:cs typeface="Calibri"/>
              </a:rPr>
              <a:t>What is the </a:t>
            </a:r>
            <a:r>
              <a:rPr sz="3200" spc="-10" dirty="0">
                <a:latin typeface="Calibri"/>
                <a:cs typeface="Calibri"/>
              </a:rPr>
              <a:t>longest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10" dirty="0">
                <a:latin typeface="Calibri"/>
                <a:cs typeface="Calibri"/>
              </a:rPr>
              <a:t>rescuer </a:t>
            </a:r>
            <a:r>
              <a:rPr sz="3200" spc="-5" dirty="0">
                <a:latin typeface="Calibri"/>
                <a:cs typeface="Calibri"/>
              </a:rPr>
              <a:t>should </a:t>
            </a:r>
            <a:r>
              <a:rPr sz="3200" dirty="0">
                <a:latin typeface="Calibri"/>
                <a:cs typeface="Calibri"/>
              </a:rPr>
              <a:t>pause </a:t>
            </a:r>
            <a:r>
              <a:rPr sz="3200" spc="-45" dirty="0">
                <a:latin typeface="Calibri"/>
                <a:cs typeface="Calibri"/>
              </a:rPr>
              <a:t>to  </a:t>
            </a:r>
            <a:r>
              <a:rPr sz="3200" dirty="0">
                <a:latin typeface="Calibri"/>
                <a:cs typeface="Calibri"/>
              </a:rPr>
              <a:t>check </a:t>
            </a:r>
            <a:r>
              <a:rPr sz="3200" spc="-30" dirty="0">
                <a:latin typeface="Calibri"/>
                <a:cs typeface="Calibri"/>
              </a:rPr>
              <a:t>for 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pulse?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20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seconds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10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seconds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dirty="0">
                <a:latin typeface="Calibri"/>
                <a:cs typeface="Calibri"/>
              </a:rPr>
              <a:t>5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seconds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65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Less </a:t>
            </a:r>
            <a:r>
              <a:rPr sz="3200" dirty="0">
                <a:latin typeface="Calibri"/>
                <a:cs typeface="Calibri"/>
              </a:rPr>
              <a:t>than 2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seconds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507945"/>
            <a:ext cx="8074025" cy="2660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7685" algn="l"/>
              </a:tabLst>
            </a:pPr>
            <a:r>
              <a:rPr sz="3200" spc="-5" dirty="0">
                <a:latin typeface="Calibri"/>
                <a:cs typeface="Calibri"/>
              </a:rPr>
              <a:t>1.	</a:t>
            </a:r>
            <a:r>
              <a:rPr sz="3200" dirty="0">
                <a:latin typeface="Calibri"/>
                <a:cs typeface="Calibri"/>
              </a:rPr>
              <a:t>B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400">
              <a:latin typeface="Calibri"/>
              <a:cs typeface="Calibri"/>
            </a:endParaRPr>
          </a:p>
          <a:p>
            <a:pPr marL="355600" marR="5080" algn="just">
              <a:lnSpc>
                <a:spcPct val="100000"/>
              </a:lnSpc>
              <a:spcBef>
                <a:spcPts val="5"/>
              </a:spcBef>
            </a:pPr>
            <a:r>
              <a:rPr sz="3200" dirty="0">
                <a:latin typeface="Calibri"/>
                <a:cs typeface="Calibri"/>
              </a:rPr>
              <a:t>Pulse </a:t>
            </a:r>
            <a:r>
              <a:rPr sz="3200" spc="-5" dirty="0">
                <a:latin typeface="Calibri"/>
                <a:cs typeface="Calibri"/>
              </a:rPr>
              <a:t>checks </a:t>
            </a:r>
            <a:r>
              <a:rPr sz="3200" spc="-15" dirty="0">
                <a:latin typeface="Calibri"/>
                <a:cs typeface="Calibri"/>
              </a:rPr>
              <a:t>are </a:t>
            </a:r>
            <a:r>
              <a:rPr sz="3200" spc="-5" dirty="0">
                <a:latin typeface="Calibri"/>
                <a:cs typeface="Calibri"/>
              </a:rPr>
              <a:t>limited </a:t>
            </a:r>
            <a:r>
              <a:rPr sz="3200" spc="-15" dirty="0">
                <a:latin typeface="Calibri"/>
                <a:cs typeface="Calibri"/>
              </a:rPr>
              <a:t>to </a:t>
            </a:r>
            <a:r>
              <a:rPr sz="3200" spc="-5" dirty="0">
                <a:latin typeface="Calibri"/>
                <a:cs typeface="Calibri"/>
              </a:rPr>
              <a:t>no </a:t>
            </a:r>
            <a:r>
              <a:rPr sz="3200" spc="-10" dirty="0">
                <a:latin typeface="Calibri"/>
                <a:cs typeface="Calibri"/>
              </a:rPr>
              <a:t>more </a:t>
            </a:r>
            <a:r>
              <a:rPr sz="3200" dirty="0">
                <a:latin typeface="Calibri"/>
                <a:cs typeface="Calibri"/>
              </a:rPr>
              <a:t>than </a:t>
            </a:r>
            <a:r>
              <a:rPr sz="3200" spc="-5" dirty="0">
                <a:latin typeface="Calibri"/>
                <a:cs typeface="Calibri"/>
              </a:rPr>
              <a:t>10  </a:t>
            </a:r>
            <a:r>
              <a:rPr sz="3200" spc="-10" dirty="0">
                <a:latin typeface="Calibri"/>
                <a:cs typeface="Calibri"/>
              </a:rPr>
              <a:t>seconds. </a:t>
            </a:r>
            <a:r>
              <a:rPr sz="3200" dirty="0">
                <a:latin typeface="Calibri"/>
                <a:cs typeface="Calibri"/>
              </a:rPr>
              <a:t>If </a:t>
            </a:r>
            <a:r>
              <a:rPr sz="3200" spc="-15" dirty="0">
                <a:latin typeface="Calibri"/>
                <a:cs typeface="Calibri"/>
              </a:rPr>
              <a:t>you </a:t>
            </a:r>
            <a:r>
              <a:rPr sz="3200" spc="-10" dirty="0">
                <a:latin typeface="Calibri"/>
                <a:cs typeface="Calibri"/>
              </a:rPr>
              <a:t>are unsure </a:t>
            </a:r>
            <a:r>
              <a:rPr sz="3200" spc="-5" dirty="0">
                <a:latin typeface="Calibri"/>
                <a:cs typeface="Calibri"/>
              </a:rPr>
              <a:t>whether </a:t>
            </a:r>
            <a:r>
              <a:rPr sz="3200" dirty="0">
                <a:latin typeface="Calibri"/>
                <a:cs typeface="Calibri"/>
              </a:rPr>
              <a:t>a pulse </a:t>
            </a:r>
            <a:r>
              <a:rPr sz="3200" spc="5" dirty="0">
                <a:latin typeface="Calibri"/>
                <a:cs typeface="Calibri"/>
              </a:rPr>
              <a:t>is  </a:t>
            </a:r>
            <a:r>
              <a:rPr sz="3200" spc="-10" dirty="0">
                <a:latin typeface="Calibri"/>
                <a:cs typeface="Calibri"/>
              </a:rPr>
              <a:t>present, </a:t>
            </a:r>
            <a:r>
              <a:rPr sz="3200" spc="-5" dirty="0">
                <a:latin typeface="Calibri"/>
                <a:cs typeface="Calibri"/>
              </a:rPr>
              <a:t>begin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CPR.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826484"/>
            <a:ext cx="8041005" cy="392747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dirty="0">
                <a:latin typeface="Calibri"/>
                <a:cs typeface="Calibri"/>
              </a:rPr>
              <a:t>2. </a:t>
            </a: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15" dirty="0">
                <a:latin typeface="Calibri"/>
                <a:cs typeface="Calibri"/>
              </a:rPr>
              <a:t>following are </a:t>
            </a:r>
            <a:r>
              <a:rPr sz="3200" spc="-5" dirty="0">
                <a:latin typeface="Calibri"/>
                <a:cs typeface="Calibri"/>
              </a:rPr>
              <a:t>included </a:t>
            </a:r>
            <a:r>
              <a:rPr sz="3200" dirty="0">
                <a:latin typeface="Calibri"/>
                <a:cs typeface="Calibri"/>
              </a:rPr>
              <a:t>in the </a:t>
            </a:r>
            <a:r>
              <a:rPr sz="3200" spc="-10" dirty="0">
                <a:latin typeface="Calibri"/>
                <a:cs typeface="Calibri"/>
              </a:rPr>
              <a:t>ACLS</a:t>
            </a:r>
            <a:r>
              <a:rPr sz="3200" spc="10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Survey:</a:t>
            </a:r>
            <a:endParaRPr sz="3200">
              <a:latin typeface="Calibri"/>
              <a:cs typeface="Calibri"/>
            </a:endParaRPr>
          </a:p>
          <a:p>
            <a:pPr marL="527685" marR="600075" indent="-515620">
              <a:lnSpc>
                <a:spcPct val="100000"/>
              </a:lnSpc>
              <a:spcBef>
                <a:spcPts val="765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0" dirty="0">
                <a:latin typeface="Calibri"/>
                <a:cs typeface="Calibri"/>
              </a:rPr>
              <a:t>Airway, </a:t>
            </a:r>
            <a:r>
              <a:rPr sz="3200" spc="-5" dirty="0">
                <a:latin typeface="Calibri"/>
                <a:cs typeface="Calibri"/>
              </a:rPr>
              <a:t>Breathing, </a:t>
            </a:r>
            <a:r>
              <a:rPr sz="3200" spc="-10" dirty="0">
                <a:latin typeface="Calibri"/>
                <a:cs typeface="Calibri"/>
              </a:rPr>
              <a:t>Circulation, </a:t>
            </a:r>
            <a:r>
              <a:rPr sz="3200" spc="-20" dirty="0">
                <a:latin typeface="Calibri"/>
                <a:cs typeface="Calibri"/>
              </a:rPr>
              <a:t>Differential  </a:t>
            </a:r>
            <a:r>
              <a:rPr sz="3200" spc="-5" dirty="0">
                <a:latin typeface="Calibri"/>
                <a:cs typeface="Calibri"/>
              </a:rPr>
              <a:t>Diagnosis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0" dirty="0">
                <a:latin typeface="Calibri"/>
                <a:cs typeface="Calibri"/>
              </a:rPr>
              <a:t>Airway, </a:t>
            </a:r>
            <a:r>
              <a:rPr sz="3200" spc="-5" dirty="0">
                <a:latin typeface="Calibri"/>
                <a:cs typeface="Calibri"/>
              </a:rPr>
              <a:t>Breathing, </a:t>
            </a:r>
            <a:r>
              <a:rPr sz="3200" spc="-10" dirty="0">
                <a:latin typeface="Calibri"/>
                <a:cs typeface="Calibri"/>
              </a:rPr>
              <a:t>Circulation,</a:t>
            </a:r>
            <a:r>
              <a:rPr sz="3200" spc="7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Defibrillation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10" dirty="0">
                <a:latin typeface="Calibri"/>
                <a:cs typeface="Calibri"/>
              </a:rPr>
              <a:t>Assessment, </a:t>
            </a:r>
            <a:r>
              <a:rPr sz="3200" spc="-5" dirty="0">
                <a:latin typeface="Calibri"/>
                <a:cs typeface="Calibri"/>
              </a:rPr>
              <a:t>Breathing,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Circulation,</a:t>
            </a:r>
            <a:endParaRPr sz="3200">
              <a:latin typeface="Calibri"/>
              <a:cs typeface="Calibri"/>
            </a:endParaRPr>
          </a:p>
          <a:p>
            <a:pPr marL="527685">
              <a:lnSpc>
                <a:spcPct val="100000"/>
              </a:lnSpc>
            </a:pPr>
            <a:r>
              <a:rPr sz="3200" spc="-10" dirty="0">
                <a:latin typeface="Calibri"/>
                <a:cs typeface="Calibri"/>
              </a:rPr>
              <a:t>Defibrillation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 startAt="4"/>
              <a:tabLst>
                <a:tab pos="527685" algn="l"/>
                <a:tab pos="528320" algn="l"/>
              </a:tabLst>
            </a:pPr>
            <a:r>
              <a:rPr sz="3200" spc="-50" dirty="0">
                <a:latin typeface="Calibri"/>
                <a:cs typeface="Calibri"/>
              </a:rPr>
              <a:t>Airway, </a:t>
            </a:r>
            <a:r>
              <a:rPr sz="3200" spc="-5" dirty="0">
                <a:latin typeface="Calibri"/>
                <a:cs typeface="Calibri"/>
              </a:rPr>
              <a:t>Breathing, CPR, </a:t>
            </a:r>
            <a:r>
              <a:rPr sz="3200" spc="-20" dirty="0">
                <a:latin typeface="Calibri"/>
                <a:cs typeface="Calibri"/>
              </a:rPr>
              <a:t>Differential</a:t>
            </a:r>
            <a:r>
              <a:rPr sz="3200" spc="5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Diagnosis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3581527"/>
            <a:ext cx="6635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2.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166874"/>
            <a:ext cx="8069580" cy="3343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3. What </a:t>
            </a:r>
            <a:r>
              <a:rPr sz="3200" dirty="0">
                <a:latin typeface="Calibri"/>
                <a:cs typeface="Calibri"/>
              </a:rPr>
              <a:t>is the </a:t>
            </a:r>
            <a:r>
              <a:rPr sz="3200" spc="-15" dirty="0">
                <a:latin typeface="Calibri"/>
                <a:cs typeface="Calibri"/>
              </a:rPr>
              <a:t>role </a:t>
            </a:r>
            <a:r>
              <a:rPr sz="3200" dirty="0">
                <a:latin typeface="Calibri"/>
                <a:cs typeface="Calibri"/>
              </a:rPr>
              <a:t>of the </a:t>
            </a:r>
            <a:r>
              <a:rPr sz="3200" spc="-10" dirty="0">
                <a:latin typeface="Calibri"/>
                <a:cs typeface="Calibri"/>
              </a:rPr>
              <a:t>second </a:t>
            </a:r>
            <a:r>
              <a:rPr sz="3200" spc="-5" dirty="0">
                <a:latin typeface="Calibri"/>
                <a:cs typeface="Calibri"/>
              </a:rPr>
              <a:t>rescuer during 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15" dirty="0">
                <a:latin typeface="Calibri"/>
                <a:cs typeface="Calibri"/>
              </a:rPr>
              <a:t>cardiac arrest</a:t>
            </a:r>
            <a:r>
              <a:rPr sz="3200" dirty="0">
                <a:latin typeface="Calibri"/>
                <a:cs typeface="Calibri"/>
              </a:rPr>
              <a:t> scenario?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Summon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help.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65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20" dirty="0">
                <a:latin typeface="Calibri"/>
                <a:cs typeface="Calibri"/>
              </a:rPr>
              <a:t>Retrieve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AED.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20" dirty="0">
                <a:latin typeface="Calibri"/>
                <a:cs typeface="Calibri"/>
              </a:rPr>
              <a:t>Perform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ventilations.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All </a:t>
            </a:r>
            <a:r>
              <a:rPr sz="3200" dirty="0">
                <a:latin typeface="Calibri"/>
                <a:cs typeface="Calibri"/>
              </a:rPr>
              <a:t>of the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above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752470"/>
            <a:ext cx="8072120" cy="21723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3.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D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4400">
              <a:latin typeface="Calibri"/>
              <a:cs typeface="Calibri"/>
            </a:endParaRPr>
          </a:p>
          <a:p>
            <a:pPr marL="355600" marR="5080">
              <a:lnSpc>
                <a:spcPct val="100000"/>
              </a:lnSpc>
              <a:tabLst>
                <a:tab pos="1283335" algn="l"/>
                <a:tab pos="3190240" algn="l"/>
                <a:tab pos="3722370" algn="l"/>
                <a:tab pos="4504055" algn="l"/>
                <a:tab pos="6345555" algn="l"/>
                <a:tab pos="7162800" algn="l"/>
              </a:tabLst>
            </a:pPr>
            <a:r>
              <a:rPr sz="3200" spc="-254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110" dirty="0">
                <a:latin typeface="Calibri"/>
                <a:cs typeface="Calibri"/>
              </a:rPr>
              <a:t>k</a:t>
            </a:r>
            <a:r>
              <a:rPr sz="3200" dirty="0">
                <a:latin typeface="Calibri"/>
                <a:cs typeface="Calibri"/>
              </a:rPr>
              <a:t>e	</a:t>
            </a:r>
            <a:r>
              <a:rPr sz="3200" spc="5" dirty="0">
                <a:latin typeface="Calibri"/>
                <a:cs typeface="Calibri"/>
              </a:rPr>
              <a:t>a</a:t>
            </a:r>
            <a:r>
              <a:rPr sz="3200" spc="-5" dirty="0">
                <a:latin typeface="Calibri"/>
                <a:cs typeface="Calibri"/>
              </a:rPr>
              <a:t>d</a:t>
            </a:r>
            <a:r>
              <a:rPr sz="3200" spc="-40" dirty="0">
                <a:latin typeface="Calibri"/>
                <a:cs typeface="Calibri"/>
              </a:rPr>
              <a:t>v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30" dirty="0">
                <a:latin typeface="Calibri"/>
                <a:cs typeface="Calibri"/>
              </a:rPr>
              <a:t>n</a:t>
            </a:r>
            <a:r>
              <a:rPr sz="3200" spc="-4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25" dirty="0">
                <a:latin typeface="Calibri"/>
                <a:cs typeface="Calibri"/>
              </a:rPr>
              <a:t>g</a:t>
            </a:r>
            <a:r>
              <a:rPr sz="3200" dirty="0">
                <a:latin typeface="Calibri"/>
                <a:cs typeface="Calibri"/>
              </a:rPr>
              <a:t>e	of	</a:t>
            </a:r>
            <a:r>
              <a:rPr sz="3200" spc="5" dirty="0">
                <a:latin typeface="Calibri"/>
                <a:cs typeface="Calibri"/>
              </a:rPr>
              <a:t>a</a:t>
            </a:r>
            <a:r>
              <a:rPr sz="3200" spc="-70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y	</a:t>
            </a:r>
            <a:r>
              <a:rPr sz="3200" spc="-15" dirty="0">
                <a:latin typeface="Calibri"/>
                <a:cs typeface="Calibri"/>
              </a:rPr>
              <a:t>b</a:t>
            </a:r>
            <a:r>
              <a:rPr sz="3200" spc="-25" dirty="0">
                <a:latin typeface="Calibri"/>
                <a:cs typeface="Calibri"/>
              </a:rPr>
              <a:t>y</a:t>
            </a:r>
            <a:r>
              <a:rPr sz="3200" spc="-40" dirty="0">
                <a:latin typeface="Calibri"/>
                <a:cs typeface="Calibri"/>
              </a:rPr>
              <a:t>st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5" dirty="0">
                <a:latin typeface="Calibri"/>
                <a:cs typeface="Calibri"/>
              </a:rPr>
              <a:t>n</a:t>
            </a:r>
            <a:r>
              <a:rPr sz="3200" spc="-5" dirty="0">
                <a:latin typeface="Calibri"/>
                <a:cs typeface="Calibri"/>
              </a:rPr>
              <a:t>de</a:t>
            </a:r>
            <a:r>
              <a:rPr sz="3200" dirty="0">
                <a:latin typeface="Calibri"/>
                <a:cs typeface="Calibri"/>
              </a:rPr>
              <a:t>r	and	enli</a:t>
            </a:r>
            <a:r>
              <a:rPr sz="3200" spc="-35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t  their </a:t>
            </a:r>
            <a:r>
              <a:rPr sz="3200" spc="-5" dirty="0">
                <a:latin typeface="Calibri"/>
                <a:cs typeface="Calibri"/>
              </a:rPr>
              <a:t>help based </a:t>
            </a:r>
            <a:r>
              <a:rPr sz="3200" dirty="0">
                <a:latin typeface="Calibri"/>
                <a:cs typeface="Calibri"/>
              </a:rPr>
              <a:t>on </a:t>
            </a:r>
            <a:r>
              <a:rPr sz="3200" spc="-5" dirty="0">
                <a:latin typeface="Calibri"/>
                <a:cs typeface="Calibri"/>
              </a:rPr>
              <a:t>their skill</a:t>
            </a:r>
            <a:r>
              <a:rPr sz="3200" spc="3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level.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166874"/>
            <a:ext cx="8071484" cy="3343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tabLst>
                <a:tab pos="466725" algn="l"/>
                <a:tab pos="1667510" algn="l"/>
                <a:tab pos="2150745" algn="l"/>
                <a:tab pos="2849245" algn="l"/>
                <a:tab pos="4514850" algn="l"/>
                <a:tab pos="4912995" algn="l"/>
                <a:tab pos="5622925" algn="l"/>
                <a:tab pos="6177915" algn="l"/>
                <a:tab pos="7719059" algn="l"/>
              </a:tabLst>
            </a:pPr>
            <a:r>
              <a:rPr sz="3200" spc="-5" dirty="0">
                <a:latin typeface="Calibri"/>
                <a:cs typeface="Calibri"/>
              </a:rPr>
              <a:t>4</a:t>
            </a:r>
            <a:r>
              <a:rPr sz="3200" dirty="0">
                <a:latin typeface="Calibri"/>
                <a:cs typeface="Calibri"/>
              </a:rPr>
              <a:t>.		Which	of	the	</a:t>
            </a:r>
            <a:r>
              <a:rPr sz="3200" spc="-65" dirty="0">
                <a:latin typeface="Calibri"/>
                <a:cs typeface="Calibri"/>
              </a:rPr>
              <a:t>f</a:t>
            </a:r>
            <a:r>
              <a:rPr sz="3200" spc="-5" dirty="0">
                <a:latin typeface="Calibri"/>
                <a:cs typeface="Calibri"/>
              </a:rPr>
              <a:t>oll</a:t>
            </a:r>
            <a:r>
              <a:rPr sz="3200" spc="-20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wing	</a:t>
            </a:r>
            <a:r>
              <a:rPr sz="3200" spc="-5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s	</a:t>
            </a:r>
            <a:r>
              <a:rPr sz="3200" spc="-5" dirty="0">
                <a:latin typeface="Calibri"/>
                <a:cs typeface="Calibri"/>
              </a:rPr>
              <a:t>no</a:t>
            </a:r>
            <a:r>
              <a:rPr sz="3200" dirty="0">
                <a:latin typeface="Calibri"/>
                <a:cs typeface="Calibri"/>
              </a:rPr>
              <a:t>t	an	</a:t>
            </a:r>
            <a:r>
              <a:rPr sz="3200" spc="-50" dirty="0">
                <a:latin typeface="Calibri"/>
                <a:cs typeface="Calibri"/>
              </a:rPr>
              <a:t>e</a:t>
            </a:r>
            <a:r>
              <a:rPr sz="3200" spc="-55" dirty="0">
                <a:latin typeface="Calibri"/>
                <a:cs typeface="Calibri"/>
              </a:rPr>
              <a:t>x</a:t>
            </a:r>
            <a:r>
              <a:rPr sz="3200" dirty="0">
                <a:latin typeface="Calibri"/>
                <a:cs typeface="Calibri"/>
              </a:rPr>
              <a:t>amp</a:t>
            </a:r>
            <a:r>
              <a:rPr sz="3200" spc="-10" dirty="0">
                <a:latin typeface="Calibri"/>
                <a:cs typeface="Calibri"/>
              </a:rPr>
              <a:t>l</a:t>
            </a:r>
            <a:r>
              <a:rPr sz="3200" dirty="0">
                <a:latin typeface="Calibri"/>
                <a:cs typeface="Calibri"/>
              </a:rPr>
              <a:t>e	of  an </a:t>
            </a:r>
            <a:r>
              <a:rPr sz="3200" spc="-5" dirty="0">
                <a:latin typeface="Calibri"/>
                <a:cs typeface="Calibri"/>
              </a:rPr>
              <a:t>advanced </a:t>
            </a:r>
            <a:r>
              <a:rPr sz="3200" spc="-15" dirty="0">
                <a:latin typeface="Calibri"/>
                <a:cs typeface="Calibri"/>
              </a:rPr>
              <a:t>airways?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10" dirty="0">
                <a:latin typeface="Calibri"/>
                <a:cs typeface="Calibri"/>
              </a:rPr>
              <a:t>Oropharyngeal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airway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65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10" dirty="0">
                <a:latin typeface="Calibri"/>
                <a:cs typeface="Calibri"/>
              </a:rPr>
              <a:t>Esophageal-tracheal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tube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Laryngeal </a:t>
            </a:r>
            <a:r>
              <a:rPr sz="3200" dirty="0">
                <a:latin typeface="Calibri"/>
                <a:cs typeface="Calibri"/>
              </a:rPr>
              <a:t>mask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airway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Combitube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3581527"/>
            <a:ext cx="6635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4.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3088" y="2401948"/>
            <a:ext cx="1016000" cy="0"/>
          </a:xfrm>
          <a:custGeom>
            <a:avLst/>
            <a:gdLst/>
            <a:ahLst/>
            <a:cxnLst/>
            <a:rect l="l" t="t" r="r" b="b"/>
            <a:pathLst>
              <a:path w="1016000">
                <a:moveTo>
                  <a:pt x="0" y="0"/>
                </a:moveTo>
                <a:lnTo>
                  <a:pt x="1015615" y="0"/>
                </a:lnTo>
              </a:path>
            </a:pathLst>
          </a:custGeom>
          <a:ln w="264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1923033"/>
            <a:ext cx="8072120" cy="38309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5"/>
              </a:spcBef>
              <a:tabLst>
                <a:tab pos="4019550" algn="l"/>
              </a:tabLst>
            </a:pPr>
            <a:r>
              <a:rPr sz="3200" spc="-5" dirty="0">
                <a:latin typeface="Calibri"/>
                <a:cs typeface="Calibri"/>
              </a:rPr>
              <a:t>5.  </a:t>
            </a:r>
            <a:r>
              <a:rPr sz="3200" spc="415" dirty="0">
                <a:latin typeface="Calibri"/>
                <a:cs typeface="Calibri"/>
              </a:rPr>
              <a:t> </a:t>
            </a:r>
            <a:r>
              <a:rPr sz="3200" spc="-85" dirty="0">
                <a:latin typeface="Calibri"/>
                <a:cs typeface="Calibri"/>
              </a:rPr>
              <a:t>You   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should	in </a:t>
            </a:r>
            <a:r>
              <a:rPr sz="3200" dirty="0">
                <a:latin typeface="Calibri"/>
                <a:cs typeface="Calibri"/>
              </a:rPr>
              <a:t>an individual with  </a:t>
            </a:r>
            <a:r>
              <a:rPr sz="3200" spc="-5" dirty="0">
                <a:latin typeface="Calibri"/>
                <a:cs typeface="Calibri"/>
              </a:rPr>
              <a:t>ventricular </a:t>
            </a:r>
            <a:r>
              <a:rPr sz="3200" spc="-10" dirty="0">
                <a:latin typeface="Calibri"/>
                <a:cs typeface="Calibri"/>
              </a:rPr>
              <a:t>fibrillation </a:t>
            </a:r>
            <a:r>
              <a:rPr sz="3200" spc="-5" dirty="0">
                <a:latin typeface="Calibri"/>
                <a:cs typeface="Calibri"/>
              </a:rPr>
              <a:t>immediately </a:t>
            </a:r>
            <a:r>
              <a:rPr sz="3200" spc="-10" dirty="0">
                <a:latin typeface="Calibri"/>
                <a:cs typeface="Calibri"/>
              </a:rPr>
              <a:t>following </a:t>
            </a:r>
            <a:r>
              <a:rPr sz="3200" dirty="0">
                <a:latin typeface="Calibri"/>
                <a:cs typeface="Calibri"/>
              </a:rPr>
              <a:t>a  </a:t>
            </a:r>
            <a:r>
              <a:rPr sz="3200" spc="-5" dirty="0">
                <a:latin typeface="Calibri"/>
                <a:cs typeface="Calibri"/>
              </a:rPr>
              <a:t>shock.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15" dirty="0">
                <a:latin typeface="Calibri"/>
                <a:cs typeface="Calibri"/>
              </a:rPr>
              <a:t>Resume </a:t>
            </a:r>
            <a:r>
              <a:rPr sz="3200" spc="-5" dirty="0">
                <a:latin typeface="Calibri"/>
                <a:cs typeface="Calibri"/>
              </a:rPr>
              <a:t>CPR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65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Check heart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35" dirty="0">
                <a:latin typeface="Calibri"/>
                <a:cs typeface="Calibri"/>
              </a:rPr>
              <a:t>rate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20" dirty="0">
                <a:latin typeface="Calibri"/>
                <a:cs typeface="Calibri"/>
              </a:rPr>
              <a:t>Analyze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rhythm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10" dirty="0">
                <a:latin typeface="Calibri"/>
                <a:cs typeface="Calibri"/>
              </a:rPr>
              <a:t>Give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amiodarone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996311"/>
            <a:ext cx="2423795" cy="16846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5.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4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3200" spc="-10" dirty="0">
                <a:latin typeface="Calibri"/>
                <a:cs typeface="Calibri"/>
              </a:rPr>
              <a:t>Resume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CPR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 descr="SUDDEN CARDIAC ARREST&#10;When the mechanism is pulseless VT, the outcome is&#10;best&#10;VF is the next most successful&#10;Asystole and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6520" y="2645788"/>
            <a:ext cx="1014730" cy="0"/>
          </a:xfrm>
          <a:custGeom>
            <a:avLst/>
            <a:gdLst/>
            <a:ahLst/>
            <a:cxnLst/>
            <a:rect l="l" t="t" r="r" b="b"/>
            <a:pathLst>
              <a:path w="1014730">
                <a:moveTo>
                  <a:pt x="0" y="0"/>
                </a:moveTo>
                <a:lnTo>
                  <a:pt x="1014421" y="0"/>
                </a:lnTo>
              </a:path>
            </a:pathLst>
          </a:custGeom>
          <a:ln w="264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2166874"/>
            <a:ext cx="8074025" cy="3343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tabLst>
                <a:tab pos="1556385" algn="l"/>
              </a:tabLst>
            </a:pPr>
            <a:r>
              <a:rPr sz="3200" spc="-5" dirty="0">
                <a:latin typeface="Calibri"/>
                <a:cs typeface="Calibri"/>
              </a:rPr>
              <a:t>6.		joules (J) </a:t>
            </a:r>
            <a:r>
              <a:rPr sz="3200" spc="-15" dirty="0">
                <a:latin typeface="Calibri"/>
                <a:cs typeface="Calibri"/>
              </a:rPr>
              <a:t>are </a:t>
            </a:r>
            <a:r>
              <a:rPr sz="3200" spc="-10" dirty="0">
                <a:latin typeface="Calibri"/>
                <a:cs typeface="Calibri"/>
              </a:rPr>
              <a:t>delivered </a:t>
            </a:r>
            <a:r>
              <a:rPr sz="3200" spc="-5" dirty="0">
                <a:latin typeface="Calibri"/>
                <a:cs typeface="Calibri"/>
              </a:rPr>
              <a:t>per shock </a:t>
            </a:r>
            <a:r>
              <a:rPr sz="3200" dirty="0">
                <a:latin typeface="Calibri"/>
                <a:cs typeface="Calibri"/>
              </a:rPr>
              <a:t>when  </a:t>
            </a:r>
            <a:r>
              <a:rPr sz="3200" spc="-5" dirty="0">
                <a:latin typeface="Calibri"/>
                <a:cs typeface="Calibri"/>
              </a:rPr>
              <a:t>using </a:t>
            </a:r>
            <a:r>
              <a:rPr sz="3200" dirty="0">
                <a:latin typeface="Calibri"/>
                <a:cs typeface="Calibri"/>
              </a:rPr>
              <a:t>a monophasic</a:t>
            </a:r>
            <a:r>
              <a:rPr sz="3200" spc="40" dirty="0">
                <a:latin typeface="Calibri"/>
                <a:cs typeface="Calibri"/>
              </a:rPr>
              <a:t> </a:t>
            </a:r>
            <a:r>
              <a:rPr sz="3200" spc="-35" dirty="0">
                <a:latin typeface="Calibri"/>
                <a:cs typeface="Calibri"/>
              </a:rPr>
              <a:t>defibrillator.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3200" dirty="0">
                <a:latin typeface="Calibri"/>
                <a:cs typeface="Calibri"/>
              </a:rPr>
              <a:t>a)	</a:t>
            </a:r>
            <a:r>
              <a:rPr sz="3200" spc="-5" dirty="0">
                <a:latin typeface="Calibri"/>
                <a:cs typeface="Calibri"/>
              </a:rPr>
              <a:t>200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527685" algn="l"/>
              </a:tabLst>
            </a:pPr>
            <a:r>
              <a:rPr sz="3200" spc="-5" dirty="0">
                <a:latin typeface="Calibri"/>
                <a:cs typeface="Calibri"/>
              </a:rPr>
              <a:t>b)	150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3200" dirty="0">
                <a:latin typeface="Calibri"/>
                <a:cs typeface="Calibri"/>
              </a:rPr>
              <a:t>c)	</a:t>
            </a:r>
            <a:r>
              <a:rPr sz="3200" spc="-5" dirty="0">
                <a:latin typeface="Calibri"/>
                <a:cs typeface="Calibri"/>
              </a:rPr>
              <a:t>300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527685" algn="l"/>
              </a:tabLst>
            </a:pPr>
            <a:r>
              <a:rPr sz="3200" spc="-5" dirty="0">
                <a:latin typeface="Calibri"/>
                <a:cs typeface="Calibri"/>
              </a:rPr>
              <a:t>d)	360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996311"/>
            <a:ext cx="986790" cy="16846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6.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D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4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3200" spc="-5" dirty="0">
                <a:latin typeface="Calibri"/>
                <a:cs typeface="Calibri"/>
              </a:rPr>
              <a:t>360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313089"/>
            <a:ext cx="8024495" cy="295338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3200" spc="-5" dirty="0">
                <a:latin typeface="Calibri"/>
                <a:cs typeface="Calibri"/>
              </a:rPr>
              <a:t>7. </a:t>
            </a:r>
            <a:r>
              <a:rPr sz="3200" dirty="0">
                <a:latin typeface="Calibri"/>
                <a:cs typeface="Calibri"/>
              </a:rPr>
              <a:t>Which of the </a:t>
            </a:r>
            <a:r>
              <a:rPr sz="3200" spc="-15" dirty="0">
                <a:latin typeface="Calibri"/>
                <a:cs typeface="Calibri"/>
              </a:rPr>
              <a:t>following </a:t>
            </a:r>
            <a:r>
              <a:rPr sz="3200" spc="-5" dirty="0">
                <a:latin typeface="Calibri"/>
                <a:cs typeface="Calibri"/>
              </a:rPr>
              <a:t>is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10" dirty="0">
                <a:latin typeface="Calibri"/>
                <a:cs typeface="Calibri"/>
              </a:rPr>
              <a:t>shockable</a:t>
            </a:r>
            <a:r>
              <a:rPr sz="3200" spc="6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rhythm?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20" dirty="0">
                <a:latin typeface="Calibri"/>
                <a:cs typeface="Calibri"/>
              </a:rPr>
              <a:t>Ventricular</a:t>
            </a:r>
            <a:r>
              <a:rPr sz="3200" spc="-5" dirty="0">
                <a:latin typeface="Calibri"/>
                <a:cs typeface="Calibri"/>
              </a:rPr>
              <a:t> fibrillation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20" dirty="0">
                <a:latin typeface="Calibri"/>
                <a:cs typeface="Calibri"/>
              </a:rPr>
              <a:t>Ventricular tachycardia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(pulseless)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0" dirty="0">
                <a:latin typeface="Calibri"/>
                <a:cs typeface="Calibri"/>
              </a:rPr>
              <a:t>Torsades </a:t>
            </a:r>
            <a:r>
              <a:rPr sz="3200" dirty="0">
                <a:latin typeface="Calibri"/>
                <a:cs typeface="Calibri"/>
              </a:rPr>
              <a:t>de</a:t>
            </a:r>
            <a:r>
              <a:rPr sz="3200" spc="4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pointes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All </a:t>
            </a:r>
            <a:r>
              <a:rPr sz="3200" dirty="0">
                <a:latin typeface="Calibri"/>
                <a:cs typeface="Calibri"/>
              </a:rPr>
              <a:t>of the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above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996311"/>
            <a:ext cx="2964815" cy="16846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7.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D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4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3200" spc="-5" dirty="0">
                <a:latin typeface="Calibri"/>
                <a:cs typeface="Calibri"/>
              </a:rPr>
              <a:t>All </a:t>
            </a:r>
            <a:r>
              <a:rPr sz="3200" dirty="0">
                <a:latin typeface="Calibri"/>
                <a:cs typeface="Calibri"/>
              </a:rPr>
              <a:t>of the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above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923033"/>
            <a:ext cx="8072120" cy="38309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8. An </a:t>
            </a:r>
            <a:r>
              <a:rPr sz="3200" dirty="0">
                <a:latin typeface="Calibri"/>
                <a:cs typeface="Calibri"/>
              </a:rPr>
              <a:t>individual </a:t>
            </a:r>
            <a:r>
              <a:rPr sz="3200" spc="-10" dirty="0">
                <a:latin typeface="Calibri"/>
                <a:cs typeface="Calibri"/>
              </a:rPr>
              <a:t>presents </a:t>
            </a:r>
            <a:r>
              <a:rPr sz="3200" dirty="0">
                <a:latin typeface="Calibri"/>
                <a:cs typeface="Calibri"/>
              </a:rPr>
              <a:t>with </a:t>
            </a:r>
            <a:r>
              <a:rPr sz="3200" spc="-15" dirty="0">
                <a:latin typeface="Calibri"/>
                <a:cs typeface="Calibri"/>
              </a:rPr>
              <a:t>symptomatic  bradycardia. </a:t>
            </a:r>
            <a:r>
              <a:rPr sz="3200" spc="-5" dirty="0">
                <a:latin typeface="Calibri"/>
                <a:cs typeface="Calibri"/>
              </a:rPr>
              <a:t>Her heart </a:t>
            </a:r>
            <a:r>
              <a:rPr sz="3200" spc="-30" dirty="0">
                <a:latin typeface="Calibri"/>
                <a:cs typeface="Calibri"/>
              </a:rPr>
              <a:t>rate </a:t>
            </a:r>
            <a:r>
              <a:rPr sz="3200" spc="-5" dirty="0">
                <a:latin typeface="Calibri"/>
                <a:cs typeface="Calibri"/>
              </a:rPr>
              <a:t>is </a:t>
            </a:r>
            <a:r>
              <a:rPr sz="3200" dirty="0">
                <a:latin typeface="Calibri"/>
                <a:cs typeface="Calibri"/>
              </a:rPr>
              <a:t>32. Which of the  </a:t>
            </a:r>
            <a:r>
              <a:rPr sz="3200" spc="-15" dirty="0">
                <a:latin typeface="Calibri"/>
                <a:cs typeface="Calibri"/>
              </a:rPr>
              <a:t>following are </a:t>
            </a:r>
            <a:r>
              <a:rPr sz="3200" spc="-5" dirty="0">
                <a:latin typeface="Calibri"/>
                <a:cs typeface="Calibri"/>
              </a:rPr>
              <a:t>acceptable therapeutic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options?</a:t>
            </a:r>
            <a:endParaRPr sz="3200">
              <a:latin typeface="Calibri"/>
              <a:cs typeface="Calibri"/>
            </a:endParaRPr>
          </a:p>
          <a:p>
            <a:pPr marL="527685" indent="-515620" algn="just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8320" algn="l"/>
              </a:tabLst>
            </a:pPr>
            <a:r>
              <a:rPr sz="3200" spc="-20" dirty="0">
                <a:latin typeface="Calibri"/>
                <a:cs typeface="Calibri"/>
              </a:rPr>
              <a:t>Atropine</a:t>
            </a:r>
            <a:endParaRPr sz="3200">
              <a:latin typeface="Calibri"/>
              <a:cs typeface="Calibri"/>
            </a:endParaRPr>
          </a:p>
          <a:p>
            <a:pPr marL="527685" indent="-515620" algn="just">
              <a:lnSpc>
                <a:spcPct val="100000"/>
              </a:lnSpc>
              <a:spcBef>
                <a:spcPts val="765"/>
              </a:spcBef>
              <a:buAutoNum type="alphaLcParenR"/>
              <a:tabLst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Epinephrine</a:t>
            </a:r>
            <a:endParaRPr sz="3200">
              <a:latin typeface="Calibri"/>
              <a:cs typeface="Calibri"/>
            </a:endParaRPr>
          </a:p>
          <a:p>
            <a:pPr marL="527685" indent="-515620" algn="just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Dopamine</a:t>
            </a:r>
            <a:endParaRPr sz="3200">
              <a:latin typeface="Calibri"/>
              <a:cs typeface="Calibri"/>
            </a:endParaRPr>
          </a:p>
          <a:p>
            <a:pPr marL="527685" indent="-515620" algn="just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All </a:t>
            </a:r>
            <a:r>
              <a:rPr sz="3200" dirty="0">
                <a:latin typeface="Calibri"/>
                <a:cs typeface="Calibri"/>
              </a:rPr>
              <a:t>of the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above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020570"/>
            <a:ext cx="8074025" cy="36360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8.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D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400">
              <a:latin typeface="Calibri"/>
              <a:cs typeface="Calibri"/>
            </a:endParaRPr>
          </a:p>
          <a:p>
            <a:pPr marL="355600" marR="5080" algn="just">
              <a:lnSpc>
                <a:spcPct val="100000"/>
              </a:lnSpc>
            </a:pPr>
            <a:r>
              <a:rPr sz="3200" spc="-20" dirty="0">
                <a:latin typeface="Calibri"/>
                <a:cs typeface="Calibri"/>
              </a:rPr>
              <a:t>Atropine </a:t>
            </a:r>
            <a:r>
              <a:rPr sz="3200" spc="-5" dirty="0">
                <a:latin typeface="Calibri"/>
                <a:cs typeface="Calibri"/>
              </a:rPr>
              <a:t>is </a:t>
            </a:r>
            <a:r>
              <a:rPr sz="3200" dirty="0">
                <a:latin typeface="Calibri"/>
                <a:cs typeface="Calibri"/>
              </a:rPr>
              <a:t>the initial </a:t>
            </a:r>
            <a:r>
              <a:rPr sz="3200" spc="-15" dirty="0">
                <a:latin typeface="Calibri"/>
                <a:cs typeface="Calibri"/>
              </a:rPr>
              <a:t>treatment </a:t>
            </a:r>
            <a:r>
              <a:rPr sz="3200" spc="-30" dirty="0">
                <a:latin typeface="Calibri"/>
                <a:cs typeface="Calibri"/>
              </a:rPr>
              <a:t>for  </a:t>
            </a:r>
            <a:r>
              <a:rPr sz="3200" spc="-10" dirty="0">
                <a:latin typeface="Calibri"/>
                <a:cs typeface="Calibri"/>
              </a:rPr>
              <a:t>symptomatic </a:t>
            </a:r>
            <a:r>
              <a:rPr sz="3200" spc="-15" dirty="0">
                <a:latin typeface="Calibri"/>
                <a:cs typeface="Calibri"/>
              </a:rPr>
              <a:t>bradycardia. </a:t>
            </a:r>
            <a:r>
              <a:rPr sz="3200" dirty="0">
                <a:latin typeface="Calibri"/>
                <a:cs typeface="Calibri"/>
              </a:rPr>
              <a:t>If </a:t>
            </a:r>
            <a:r>
              <a:rPr sz="3200" spc="-10" dirty="0">
                <a:latin typeface="Calibri"/>
                <a:cs typeface="Calibri"/>
              </a:rPr>
              <a:t>unresponsive, </a:t>
            </a:r>
            <a:r>
              <a:rPr sz="3200" spc="5" dirty="0">
                <a:latin typeface="Calibri"/>
                <a:cs typeface="Calibri"/>
              </a:rPr>
              <a:t>IV  </a:t>
            </a:r>
            <a:r>
              <a:rPr sz="3200" dirty="0">
                <a:latin typeface="Calibri"/>
                <a:cs typeface="Calibri"/>
              </a:rPr>
              <a:t>dopamine or </a:t>
            </a:r>
            <a:r>
              <a:rPr sz="3200" spc="-5" dirty="0">
                <a:latin typeface="Calibri"/>
                <a:cs typeface="Calibri"/>
              </a:rPr>
              <a:t>epinephrine is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next </a:t>
            </a:r>
            <a:r>
              <a:rPr sz="3200" spc="-20" dirty="0">
                <a:latin typeface="Calibri"/>
                <a:cs typeface="Calibri"/>
              </a:rPr>
              <a:t>step.  </a:t>
            </a:r>
            <a:r>
              <a:rPr sz="3200" spc="-10" dirty="0">
                <a:latin typeface="Calibri"/>
                <a:cs typeface="Calibri"/>
              </a:rPr>
              <a:t>Pacing </a:t>
            </a:r>
            <a:r>
              <a:rPr sz="3200" spc="-20" dirty="0">
                <a:latin typeface="Calibri"/>
                <a:cs typeface="Calibri"/>
              </a:rPr>
              <a:t>may </a:t>
            </a:r>
            <a:r>
              <a:rPr sz="3200" spc="-5" dirty="0">
                <a:latin typeface="Calibri"/>
                <a:cs typeface="Calibri"/>
              </a:rPr>
              <a:t>be </a:t>
            </a:r>
            <a:r>
              <a:rPr sz="3200" spc="-25" dirty="0">
                <a:latin typeface="Calibri"/>
                <a:cs typeface="Calibri"/>
              </a:rPr>
              <a:t>effective </a:t>
            </a:r>
            <a:r>
              <a:rPr sz="3200" spc="-5" dirty="0">
                <a:latin typeface="Calibri"/>
                <a:cs typeface="Calibri"/>
              </a:rPr>
              <a:t>if other measures </a:t>
            </a:r>
            <a:r>
              <a:rPr sz="3200" spc="-20" dirty="0">
                <a:latin typeface="Calibri"/>
                <a:cs typeface="Calibri"/>
              </a:rPr>
              <a:t>fail  to </a:t>
            </a:r>
            <a:r>
              <a:rPr sz="3200" spc="-15" dirty="0">
                <a:latin typeface="Calibri"/>
                <a:cs typeface="Calibri"/>
              </a:rPr>
              <a:t>improve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3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rate.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4024" y="2645788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5">
                <a:moveTo>
                  <a:pt x="0" y="0"/>
                </a:moveTo>
                <a:lnTo>
                  <a:pt x="405280" y="0"/>
                </a:lnTo>
              </a:path>
            </a:pathLst>
          </a:custGeom>
          <a:ln w="264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60932" y="2645788"/>
            <a:ext cx="608330" cy="0"/>
          </a:xfrm>
          <a:custGeom>
            <a:avLst/>
            <a:gdLst/>
            <a:ahLst/>
            <a:cxnLst/>
            <a:rect l="l" t="t" r="r" b="b"/>
            <a:pathLst>
              <a:path w="608330">
                <a:moveTo>
                  <a:pt x="0" y="0"/>
                </a:moveTo>
                <a:lnTo>
                  <a:pt x="607920" y="0"/>
                </a:lnTo>
              </a:path>
            </a:pathLst>
          </a:custGeom>
          <a:ln w="264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2166874"/>
            <a:ext cx="8072120" cy="3343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tabLst>
                <a:tab pos="1532255" algn="l"/>
              </a:tabLst>
            </a:pPr>
            <a:r>
              <a:rPr sz="3200" spc="-5" dirty="0">
                <a:latin typeface="Calibri"/>
                <a:cs typeface="Calibri"/>
              </a:rPr>
              <a:t>9.		access is </a:t>
            </a:r>
            <a:r>
              <a:rPr sz="3200" spc="-25" dirty="0">
                <a:latin typeface="Calibri"/>
                <a:cs typeface="Calibri"/>
              </a:rPr>
              <a:t>preferred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15" dirty="0">
                <a:latin typeface="Calibri"/>
                <a:cs typeface="Calibri"/>
              </a:rPr>
              <a:t>arrest </a:t>
            </a:r>
            <a:r>
              <a:rPr sz="3200" dirty="0">
                <a:latin typeface="Calibri"/>
                <a:cs typeface="Calibri"/>
              </a:rPr>
              <a:t>due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spc="-15" dirty="0">
                <a:latin typeface="Calibri"/>
                <a:cs typeface="Calibri"/>
              </a:rPr>
              <a:t>easy  </a:t>
            </a:r>
            <a:r>
              <a:rPr sz="3200" dirty="0">
                <a:latin typeface="Calibri"/>
                <a:cs typeface="Calibri"/>
              </a:rPr>
              <a:t>access and no </a:t>
            </a:r>
            <a:r>
              <a:rPr sz="3200" spc="-10" dirty="0">
                <a:latin typeface="Calibri"/>
                <a:cs typeface="Calibri"/>
              </a:rPr>
              <a:t>interruption </a:t>
            </a:r>
            <a:r>
              <a:rPr sz="3200" spc="-5" dirty="0">
                <a:latin typeface="Calibri"/>
                <a:cs typeface="Calibri"/>
              </a:rPr>
              <a:t>in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CPR.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15" dirty="0">
                <a:latin typeface="Calibri"/>
                <a:cs typeface="Calibri"/>
              </a:rPr>
              <a:t>Central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65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15" dirty="0">
                <a:latin typeface="Calibri"/>
                <a:cs typeface="Calibri"/>
              </a:rPr>
              <a:t>Peripheral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10" dirty="0">
                <a:latin typeface="Calibri"/>
                <a:cs typeface="Calibri"/>
              </a:rPr>
              <a:t>Intraosseous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10" dirty="0">
                <a:latin typeface="Calibri"/>
                <a:cs typeface="Calibri"/>
              </a:rPr>
              <a:t>Endotracheal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996311"/>
            <a:ext cx="2063750" cy="16846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9. B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4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3200" spc="-60" dirty="0">
                <a:latin typeface="Calibri"/>
                <a:cs typeface="Calibri"/>
              </a:rPr>
              <a:t>P</a:t>
            </a:r>
            <a:r>
              <a:rPr sz="3200" dirty="0">
                <a:latin typeface="Calibri"/>
                <a:cs typeface="Calibri"/>
              </a:rPr>
              <a:t>eriphe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al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923033"/>
            <a:ext cx="8074025" cy="38309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10. </a:t>
            </a: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following </a:t>
            </a:r>
            <a:r>
              <a:rPr sz="3200" spc="-5" dirty="0">
                <a:latin typeface="Calibri"/>
                <a:cs typeface="Calibri"/>
              </a:rPr>
              <a:t>antiarrhythmic drug(s) </a:t>
            </a:r>
            <a:r>
              <a:rPr sz="3200" spc="-10" dirty="0">
                <a:latin typeface="Calibri"/>
                <a:cs typeface="Calibri"/>
              </a:rPr>
              <a:t>can </a:t>
            </a:r>
            <a:r>
              <a:rPr sz="3200" spc="-5" dirty="0">
                <a:latin typeface="Calibri"/>
                <a:cs typeface="Calibri"/>
              </a:rPr>
              <a:t>be  used </a:t>
            </a:r>
            <a:r>
              <a:rPr sz="3200" spc="-30" dirty="0">
                <a:latin typeface="Calibri"/>
                <a:cs typeface="Calibri"/>
              </a:rPr>
              <a:t>for </a:t>
            </a:r>
            <a:r>
              <a:rPr sz="3200" spc="-20" dirty="0">
                <a:latin typeface="Calibri"/>
                <a:cs typeface="Calibri"/>
              </a:rPr>
              <a:t>persistent </a:t>
            </a:r>
            <a:r>
              <a:rPr sz="3200" spc="-5" dirty="0">
                <a:latin typeface="Calibri"/>
                <a:cs typeface="Calibri"/>
              </a:rPr>
              <a:t>ventricular fibrillation </a:t>
            </a:r>
            <a:r>
              <a:rPr sz="3200" dirty="0">
                <a:latin typeface="Calibri"/>
                <a:cs typeface="Calibri"/>
              </a:rPr>
              <a:t>or  </a:t>
            </a:r>
            <a:r>
              <a:rPr sz="3200" spc="-5" dirty="0">
                <a:latin typeface="Calibri"/>
                <a:cs typeface="Calibri"/>
              </a:rPr>
              <a:t>pulseless </a:t>
            </a:r>
            <a:r>
              <a:rPr sz="3200" spc="-10" dirty="0">
                <a:latin typeface="Calibri"/>
                <a:cs typeface="Calibri"/>
              </a:rPr>
              <a:t>ventricular </a:t>
            </a:r>
            <a:r>
              <a:rPr sz="3200" spc="-20" dirty="0">
                <a:latin typeface="Calibri"/>
                <a:cs typeface="Calibri"/>
              </a:rPr>
              <a:t>tachycardia,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except:</a:t>
            </a:r>
            <a:endParaRPr sz="3200">
              <a:latin typeface="Calibri"/>
              <a:cs typeface="Calibri"/>
            </a:endParaRPr>
          </a:p>
          <a:p>
            <a:pPr marL="527685" indent="-515620" algn="just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8320" algn="l"/>
              </a:tabLst>
            </a:pPr>
            <a:r>
              <a:rPr sz="3200" spc="-10" dirty="0">
                <a:latin typeface="Calibri"/>
                <a:cs typeface="Calibri"/>
              </a:rPr>
              <a:t>Amiodarone</a:t>
            </a:r>
            <a:endParaRPr sz="3200">
              <a:latin typeface="Calibri"/>
              <a:cs typeface="Calibri"/>
            </a:endParaRPr>
          </a:p>
          <a:p>
            <a:pPr marL="527685" indent="-515620" algn="just">
              <a:lnSpc>
                <a:spcPct val="100000"/>
              </a:lnSpc>
              <a:spcBef>
                <a:spcPts val="765"/>
              </a:spcBef>
              <a:buAutoNum type="alphaLcParenR"/>
              <a:tabLst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Lidocaine</a:t>
            </a:r>
            <a:endParaRPr sz="3200">
              <a:latin typeface="Calibri"/>
              <a:cs typeface="Calibri"/>
            </a:endParaRPr>
          </a:p>
          <a:p>
            <a:pPr marL="527685" indent="-515620" algn="just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8320" algn="l"/>
              </a:tabLst>
            </a:pPr>
            <a:r>
              <a:rPr sz="3200" spc="-20" dirty="0">
                <a:latin typeface="Calibri"/>
                <a:cs typeface="Calibri"/>
              </a:rPr>
              <a:t>Atropine</a:t>
            </a:r>
            <a:endParaRPr sz="3200">
              <a:latin typeface="Calibri"/>
              <a:cs typeface="Calibri"/>
            </a:endParaRPr>
          </a:p>
          <a:p>
            <a:pPr marL="527685" indent="-515620" algn="just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8320" algn="l"/>
              </a:tabLst>
            </a:pPr>
            <a:r>
              <a:rPr sz="3200" dirty="0">
                <a:latin typeface="Calibri"/>
                <a:cs typeface="Calibri"/>
              </a:rPr>
              <a:t>Both A and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B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996311"/>
            <a:ext cx="2513330" cy="11830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10</a:t>
            </a:r>
            <a:r>
              <a:rPr sz="3200">
                <a:latin typeface="Calibri"/>
                <a:cs typeface="Calibri"/>
              </a:rPr>
              <a:t>.</a:t>
            </a:r>
            <a:r>
              <a:rPr sz="3200" spc="-5">
                <a:latin typeface="Calibri"/>
                <a:cs typeface="Calibri"/>
              </a:rPr>
              <a:t> </a:t>
            </a:r>
            <a:r>
              <a:rPr lang="en-US" sz="3200" spc="-5" dirty="0" smtClean="0">
                <a:latin typeface="Calibri"/>
                <a:cs typeface="Calibri"/>
              </a:rPr>
              <a:t>C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0" name="Picture 2" descr="The links include the following:&#10;Immediate recognition of cardiac arrest and&#10;activation of the emergency response system&#10;E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166874"/>
            <a:ext cx="8072755" cy="3343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11. Which of the </a:t>
            </a:r>
            <a:r>
              <a:rPr sz="3200" spc="-10" dirty="0">
                <a:latin typeface="Calibri"/>
                <a:cs typeface="Calibri"/>
              </a:rPr>
              <a:t>following </a:t>
            </a:r>
            <a:r>
              <a:rPr sz="3200" spc="-5" dirty="0">
                <a:latin typeface="Calibri"/>
                <a:cs typeface="Calibri"/>
              </a:rPr>
              <a:t>is </a:t>
            </a:r>
            <a:r>
              <a:rPr sz="3200" spc="-25" dirty="0">
                <a:latin typeface="Calibri"/>
                <a:cs typeface="Calibri"/>
              </a:rPr>
              <a:t>first </a:t>
            </a:r>
            <a:r>
              <a:rPr sz="3200" spc="5" dirty="0">
                <a:latin typeface="Calibri"/>
                <a:cs typeface="Calibri"/>
              </a:rPr>
              <a:t>line </a:t>
            </a:r>
            <a:r>
              <a:rPr sz="3200" spc="-10" dirty="0">
                <a:latin typeface="Calibri"/>
                <a:cs typeface="Calibri"/>
              </a:rPr>
              <a:t>treatment  </a:t>
            </a:r>
            <a:r>
              <a:rPr sz="3200" spc="-30" dirty="0">
                <a:latin typeface="Calibri"/>
                <a:cs typeface="Calibri"/>
              </a:rPr>
              <a:t>for</a:t>
            </a:r>
            <a:r>
              <a:rPr sz="3200" spc="-10" dirty="0">
                <a:latin typeface="Calibri"/>
                <a:cs typeface="Calibri"/>
              </a:rPr>
              <a:t> ACS?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Morphine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65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Aspirin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10" dirty="0">
                <a:latin typeface="Calibri"/>
                <a:cs typeface="Calibri"/>
              </a:rPr>
              <a:t>Nitroglycerin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All </a:t>
            </a:r>
            <a:r>
              <a:rPr sz="3200" dirty="0">
                <a:latin typeface="Calibri"/>
                <a:cs typeface="Calibri"/>
              </a:rPr>
              <a:t>of the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above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996311"/>
            <a:ext cx="2964815" cy="16846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11.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D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4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3200" spc="-5" dirty="0">
                <a:latin typeface="Calibri"/>
                <a:cs typeface="Calibri"/>
              </a:rPr>
              <a:t>All </a:t>
            </a:r>
            <a:r>
              <a:rPr sz="3200" dirty="0">
                <a:latin typeface="Calibri"/>
                <a:cs typeface="Calibri"/>
              </a:rPr>
              <a:t>of the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above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800600"/>
            <a:ext cx="9144000" cy="147732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</a:t>
            </a:r>
            <a:r>
              <a:rPr lang="en-US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</a:t>
            </a:r>
          </a:p>
          <a:p>
            <a:pPr algn="ctr" eaLnBrk="1" hangingPunct="1">
              <a:defRPr/>
            </a:pPr>
            <a:r>
              <a:rPr lang="en-US" sz="3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www.freemeditation.com</a:t>
            </a: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52400"/>
            <a:ext cx="4953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 descr="Signs and symptoms&#10;The most reliable sign is absence of pulse&#10;Unconsciousness/Unresponsiveness&#10;No respiratory movements&#10;No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1141" y="461899"/>
            <a:ext cx="45999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i="0" spc="-10" dirty="0">
                <a:latin typeface="Calibri"/>
                <a:cs typeface="Calibri"/>
              </a:rPr>
              <a:t>Acute</a:t>
            </a:r>
            <a:r>
              <a:rPr i="0" spc="-100" dirty="0">
                <a:latin typeface="Calibri"/>
                <a:cs typeface="Calibri"/>
              </a:rPr>
              <a:t> </a:t>
            </a:r>
            <a:r>
              <a:rPr i="0" spc="-10" dirty="0">
                <a:latin typeface="Calibri"/>
                <a:cs typeface="Calibri"/>
              </a:rPr>
              <a:t>Management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905000"/>
            <a:ext cx="8072755" cy="277896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Rapid </a:t>
            </a:r>
            <a:r>
              <a:rPr sz="3200" spc="-15" dirty="0">
                <a:latin typeface="Calibri"/>
                <a:cs typeface="Calibri"/>
              </a:rPr>
              <a:t>recovery </a:t>
            </a:r>
            <a:r>
              <a:rPr sz="3200" spc="-25" dirty="0">
                <a:latin typeface="Calibri"/>
                <a:cs typeface="Calibri"/>
              </a:rPr>
              <a:t>efforts </a:t>
            </a:r>
            <a:r>
              <a:rPr sz="3200" spc="-15" dirty="0">
                <a:latin typeface="Calibri"/>
                <a:cs typeface="Calibri"/>
              </a:rPr>
              <a:t>are </a:t>
            </a:r>
            <a:r>
              <a:rPr sz="3200" spc="-5" dirty="0">
                <a:latin typeface="Calibri"/>
                <a:cs typeface="Calibri"/>
              </a:rPr>
              <a:t>critical</a:t>
            </a:r>
            <a:endParaRPr sz="3200">
              <a:latin typeface="Calibri"/>
              <a:cs typeface="Calibri"/>
            </a:endParaRPr>
          </a:p>
          <a:p>
            <a:pPr marL="355600" marR="635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dirty="0">
                <a:latin typeface="Calibri"/>
                <a:cs typeface="Calibri"/>
              </a:rPr>
              <a:t>time </a:t>
            </a:r>
            <a:r>
              <a:rPr sz="3200" spc="-10" dirty="0">
                <a:latin typeface="Calibri"/>
                <a:cs typeface="Calibri"/>
              </a:rPr>
              <a:t>between onset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resuscitation </a:t>
            </a:r>
            <a:r>
              <a:rPr sz="3200" spc="-5" dirty="0">
                <a:latin typeface="Calibri"/>
                <a:cs typeface="Calibri"/>
              </a:rPr>
              <a:t>has 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15" dirty="0">
                <a:latin typeface="Calibri"/>
                <a:cs typeface="Calibri"/>
              </a:rPr>
              <a:t>dramatic </a:t>
            </a:r>
            <a:r>
              <a:rPr sz="3200" spc="-30" dirty="0">
                <a:latin typeface="Calibri"/>
                <a:cs typeface="Calibri"/>
              </a:rPr>
              <a:t>effect </a:t>
            </a:r>
            <a:r>
              <a:rPr sz="3200" dirty="0">
                <a:latin typeface="Calibri"/>
                <a:cs typeface="Calibri"/>
              </a:rPr>
              <a:t>on the </a:t>
            </a:r>
            <a:r>
              <a:rPr sz="3200" spc="-35" dirty="0">
                <a:latin typeface="Calibri"/>
                <a:cs typeface="Calibri"/>
              </a:rPr>
              <a:t>rate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6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success</a:t>
            </a:r>
            <a:endParaRPr sz="32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  <a:tab pos="2507615" algn="l"/>
                <a:tab pos="3618865" algn="l"/>
                <a:tab pos="5199380" algn="l"/>
                <a:tab pos="6534150" algn="l"/>
                <a:tab pos="7853045" algn="l"/>
              </a:tabLst>
            </a:pP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Ir</a:t>
            </a:r>
            <a:r>
              <a:rPr sz="3200" b="1" spc="-35" dirty="0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sz="3200" b="1" spc="-15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3200" b="1" spc="-30" dirty="0">
                <a:solidFill>
                  <a:srgbClr val="C00000"/>
                </a:solidFill>
                <a:latin typeface="Calibri"/>
                <a:cs typeface="Calibri"/>
              </a:rPr>
              <a:t>v</a:t>
            </a:r>
            <a:r>
              <a:rPr sz="3200" b="1" spc="-5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3200" b="1" spc="-50" dirty="0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sible	b</a:t>
            </a:r>
            <a:r>
              <a:rPr sz="3200" b="1" spc="-80" dirty="0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ain	da</a:t>
            </a:r>
            <a:r>
              <a:rPr sz="3200" b="1" spc="-15" dirty="0">
                <a:solidFill>
                  <a:srgbClr val="C00000"/>
                </a:solidFill>
                <a:latin typeface="Calibri"/>
                <a:cs typeface="Calibri"/>
              </a:rPr>
              <a:t>ma</a:t>
            </a:r>
            <a:r>
              <a:rPr sz="3200" b="1" spc="-35" dirty="0">
                <a:solidFill>
                  <a:srgbClr val="C00000"/>
                </a:solidFill>
                <a:latin typeface="Calibri"/>
                <a:cs typeface="Calibri"/>
              </a:rPr>
              <a:t>g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e	b</a:t>
            </a:r>
            <a:r>
              <a:rPr sz="3200" b="1" spc="-10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3200" b="1" spc="-5" dirty="0">
                <a:solidFill>
                  <a:srgbClr val="C00000"/>
                </a:solidFill>
                <a:latin typeface="Calibri"/>
                <a:cs typeface="Calibri"/>
              </a:rPr>
              <a:t>gi</a:t>
            </a:r>
            <a:r>
              <a:rPr sz="3200" b="1" spc="-10" dirty="0">
                <a:solidFill>
                  <a:srgbClr val="C00000"/>
                </a:solidFill>
                <a:latin typeface="Calibri"/>
                <a:cs typeface="Calibri"/>
              </a:rPr>
              <a:t>n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s	</a:t>
            </a:r>
            <a:r>
              <a:rPr sz="3200" b="1" spc="-5" dirty="0">
                <a:solidFill>
                  <a:srgbClr val="C00000"/>
                </a:solidFill>
                <a:latin typeface="Calibri"/>
                <a:cs typeface="Calibri"/>
              </a:rPr>
              <a:t>with</a:t>
            </a:r>
            <a:r>
              <a:rPr sz="3200" b="1" spc="-15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n	5  </a:t>
            </a:r>
            <a:r>
              <a:rPr sz="3200" b="1" spc="-10" dirty="0">
                <a:solidFill>
                  <a:srgbClr val="C00000"/>
                </a:solidFill>
                <a:latin typeface="Calibri"/>
                <a:cs typeface="Calibri"/>
              </a:rPr>
              <a:t>minutes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of</a:t>
            </a:r>
            <a:r>
              <a:rPr sz="32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C00000"/>
                </a:solidFill>
                <a:latin typeface="Calibri"/>
                <a:cs typeface="Calibri"/>
              </a:rPr>
              <a:t>arrest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6400" y="2286000"/>
            <a:ext cx="59436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0" spc="-10" dirty="0">
                <a:solidFill>
                  <a:srgbClr val="C00000"/>
                </a:solidFill>
                <a:latin typeface="Calibri"/>
                <a:cs typeface="Calibri"/>
              </a:rPr>
              <a:t>THE </a:t>
            </a:r>
            <a:r>
              <a:rPr sz="4000" i="0" spc="-5" dirty="0">
                <a:solidFill>
                  <a:srgbClr val="C00000"/>
                </a:solidFill>
                <a:latin typeface="Calibri"/>
                <a:cs typeface="Calibri"/>
              </a:rPr>
              <a:t>INITIAL</a:t>
            </a:r>
            <a:r>
              <a:rPr sz="4000" i="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000" i="0" spc="-15" dirty="0">
                <a:solidFill>
                  <a:srgbClr val="C00000"/>
                </a:solidFill>
                <a:latin typeface="Calibri"/>
                <a:cs typeface="Calibri"/>
              </a:rPr>
              <a:t>ASSESSMENT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0913" y="461899"/>
            <a:ext cx="52012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i="0" spc="-5" dirty="0">
                <a:latin typeface="Calibri"/>
                <a:cs typeface="Calibri"/>
              </a:rPr>
              <a:t>The Initial</a:t>
            </a:r>
            <a:r>
              <a:rPr i="0" spc="-45" dirty="0">
                <a:latin typeface="Calibri"/>
                <a:cs typeface="Calibri"/>
              </a:rPr>
              <a:t> </a:t>
            </a:r>
            <a:r>
              <a:rPr i="0" spc="-10" dirty="0">
                <a:latin typeface="Calibri"/>
                <a:cs typeface="Calibri"/>
              </a:rPr>
              <a:t>Assessment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971801"/>
            <a:ext cx="13144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latin typeface="Calibri"/>
                <a:cs typeface="Calibri"/>
              </a:rPr>
              <a:t>Ma</a:t>
            </a:r>
            <a:r>
              <a:rPr sz="3200" b="1" spc="-85" dirty="0">
                <a:latin typeface="Calibri"/>
                <a:cs typeface="Calibri"/>
              </a:rPr>
              <a:t>k</a:t>
            </a:r>
            <a:r>
              <a:rPr sz="3200" b="1" dirty="0">
                <a:latin typeface="Calibri"/>
                <a:cs typeface="Calibri"/>
              </a:rPr>
              <a:t>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32405" y="1971801"/>
            <a:ext cx="637667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46810" algn="l"/>
                <a:tab pos="2118995" algn="l"/>
                <a:tab pos="3487420" algn="l"/>
                <a:tab pos="4159885" algn="l"/>
                <a:tab pos="5255895" algn="l"/>
              </a:tabLst>
            </a:pPr>
            <a:r>
              <a:rPr sz="3200" b="1" dirty="0">
                <a:latin typeface="Calibri"/>
                <a:cs typeface="Calibri"/>
              </a:rPr>
              <a:t>su</a:t>
            </a:r>
            <a:r>
              <a:rPr sz="3200" b="1" spc="-35" dirty="0">
                <a:latin typeface="Calibri"/>
                <a:cs typeface="Calibri"/>
              </a:rPr>
              <a:t>r</a:t>
            </a:r>
            <a:r>
              <a:rPr sz="3200" b="1" dirty="0">
                <a:latin typeface="Calibri"/>
                <a:cs typeface="Calibri"/>
              </a:rPr>
              <a:t>e	the	s</a:t>
            </a:r>
            <a:r>
              <a:rPr sz="3200" b="1" spc="5" dirty="0">
                <a:latin typeface="Calibri"/>
                <a:cs typeface="Calibri"/>
              </a:rPr>
              <a:t>c</a:t>
            </a:r>
            <a:r>
              <a:rPr sz="3200" b="1" spc="-5" dirty="0">
                <a:latin typeface="Calibri"/>
                <a:cs typeface="Calibri"/>
              </a:rPr>
              <a:t>en</a:t>
            </a:r>
            <a:r>
              <a:rPr sz="3200" b="1" dirty="0">
                <a:latin typeface="Calibri"/>
                <a:cs typeface="Calibri"/>
              </a:rPr>
              <a:t>e	</a:t>
            </a:r>
            <a:r>
              <a:rPr sz="3200" b="1" spc="5" dirty="0">
                <a:latin typeface="Calibri"/>
                <a:cs typeface="Calibri"/>
              </a:rPr>
              <a:t>i</a:t>
            </a:r>
            <a:r>
              <a:rPr sz="3200" b="1" dirty="0">
                <a:latin typeface="Calibri"/>
                <a:cs typeface="Calibri"/>
              </a:rPr>
              <a:t>s	s</a:t>
            </a:r>
            <a:r>
              <a:rPr sz="3200" b="1" spc="-20" dirty="0">
                <a:latin typeface="Calibri"/>
                <a:cs typeface="Calibri"/>
              </a:rPr>
              <a:t>a</a:t>
            </a:r>
            <a:r>
              <a:rPr sz="3200" b="1" spc="-70" dirty="0">
                <a:latin typeface="Calibri"/>
                <a:cs typeface="Calibri"/>
              </a:rPr>
              <a:t>f</a:t>
            </a:r>
            <a:r>
              <a:rPr sz="3200" b="1" dirty="0">
                <a:latin typeface="Calibri"/>
                <a:cs typeface="Calibri"/>
              </a:rPr>
              <a:t>e	b</a:t>
            </a:r>
            <a:r>
              <a:rPr sz="3200" b="1" spc="-35" dirty="0">
                <a:latin typeface="Calibri"/>
                <a:cs typeface="Calibri"/>
              </a:rPr>
              <a:t>e</a:t>
            </a:r>
            <a:r>
              <a:rPr sz="3200" b="1" spc="-55" dirty="0">
                <a:latin typeface="Calibri"/>
                <a:cs typeface="Calibri"/>
              </a:rPr>
              <a:t>f</a:t>
            </a:r>
            <a:r>
              <a:rPr sz="3200" b="1" spc="10" dirty="0">
                <a:latin typeface="Calibri"/>
                <a:cs typeface="Calibri"/>
              </a:rPr>
              <a:t>o</a:t>
            </a:r>
            <a:r>
              <a:rPr sz="3200" b="1" spc="-35" dirty="0">
                <a:latin typeface="Calibri"/>
                <a:cs typeface="Calibri"/>
              </a:rPr>
              <a:t>r</a:t>
            </a:r>
            <a:r>
              <a:rPr sz="3200" b="1" dirty="0">
                <a:latin typeface="Calibri"/>
                <a:cs typeface="Calibri"/>
              </a:rPr>
              <a:t>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8839" y="2459177"/>
            <a:ext cx="453199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Calibri"/>
                <a:cs typeface="Calibri"/>
              </a:rPr>
              <a:t>approaching </a:t>
            </a:r>
            <a:r>
              <a:rPr sz="3200" b="1" dirty="0">
                <a:latin typeface="Calibri"/>
                <a:cs typeface="Calibri"/>
              </a:rPr>
              <a:t>the</a:t>
            </a:r>
            <a:r>
              <a:rPr sz="3200" b="1" spc="-10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individual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3045079"/>
            <a:ext cx="19069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  <a:tab pos="1225550" algn="l"/>
              </a:tabLst>
            </a:pPr>
            <a:r>
              <a:rPr sz="3200" b="1" spc="-5" dirty="0">
                <a:solidFill>
                  <a:srgbClr val="FF0000"/>
                </a:solidFill>
                <a:latin typeface="Calibri"/>
                <a:cs typeface="Calibri"/>
              </a:rPr>
              <a:t>Th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e	</a:t>
            </a:r>
            <a:r>
              <a:rPr sz="3200" b="1" spc="-5" dirty="0">
                <a:solidFill>
                  <a:srgbClr val="FF0000"/>
                </a:solidFill>
                <a:latin typeface="Calibri"/>
                <a:cs typeface="Calibri"/>
              </a:rPr>
              <a:t>fi</a:t>
            </a:r>
            <a:r>
              <a:rPr sz="3200" b="1" spc="-4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200" b="1" spc="-3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endParaRPr sz="320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62173" y="3045079"/>
            <a:ext cx="594868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02815" algn="l"/>
                <a:tab pos="2710180" algn="l"/>
                <a:tab pos="4388485" algn="l"/>
                <a:tab pos="5388610" algn="l"/>
              </a:tabLst>
            </a:pP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as</a:t>
            </a:r>
            <a:r>
              <a:rPr sz="3200" b="1" spc="1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3200" b="1" spc="-2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3200" b="1" spc="-1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3200" b="1" spc="-5" dirty="0">
                <a:solidFill>
                  <a:srgbClr val="FF0000"/>
                </a:solidFill>
                <a:latin typeface="Calibri"/>
                <a:cs typeface="Calibri"/>
              </a:rPr>
              <a:t>me</a:t>
            </a:r>
            <a:r>
              <a:rPr sz="3200" b="1" spc="-3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t	</a:t>
            </a:r>
            <a:r>
              <a:rPr sz="3200" b="1" spc="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s	</a:t>
            </a:r>
            <a:r>
              <a:rPr sz="3200" b="1" spc="-5" dirty="0">
                <a:solidFill>
                  <a:srgbClr val="FF0000"/>
                </a:solidFill>
                <a:latin typeface="Calibri"/>
                <a:cs typeface="Calibri"/>
              </a:rPr>
              <a:t>wh</a:t>
            </a:r>
            <a:r>
              <a:rPr sz="3200" b="1" spc="-3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ther	th</a:t>
            </a:r>
            <a:r>
              <a:rPr sz="3200" b="1" spc="-2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y	a</a:t>
            </a:r>
            <a:r>
              <a:rPr sz="3200" b="1" spc="-3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endParaRPr sz="320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3429000"/>
            <a:ext cx="8071484" cy="227606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865"/>
              </a:spcBef>
            </a:pPr>
            <a:r>
              <a:rPr sz="3200" b="1" spc="-5" dirty="0">
                <a:solidFill>
                  <a:srgbClr val="FF0000"/>
                </a:solidFill>
                <a:latin typeface="Calibri"/>
                <a:cs typeface="Calibri"/>
              </a:rPr>
              <a:t>conscious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or</a:t>
            </a:r>
            <a:r>
              <a:rPr sz="32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unconscious</a:t>
            </a:r>
            <a:endParaRPr sz="3200">
              <a:solidFill>
                <a:srgbClr val="FF0000"/>
              </a:solidFill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  <a:tab pos="836930" algn="l"/>
                <a:tab pos="3230245" algn="l"/>
                <a:tab pos="4243705" algn="l"/>
                <a:tab pos="5234305" algn="l"/>
                <a:tab pos="6068060" algn="l"/>
                <a:tab pos="7433945" algn="l"/>
              </a:tabLst>
            </a:pPr>
            <a:r>
              <a:rPr sz="3200" spc="-5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f	</a:t>
            </a:r>
            <a:r>
              <a:rPr sz="3200" spc="-5" dirty="0">
                <a:latin typeface="Calibri"/>
                <a:cs typeface="Calibri"/>
              </a:rPr>
              <a:t>un</a:t>
            </a:r>
            <a:r>
              <a:rPr sz="3200" spc="-25" dirty="0">
                <a:latin typeface="Calibri"/>
                <a:cs typeface="Calibri"/>
              </a:rPr>
              <a:t>c</a:t>
            </a:r>
            <a:r>
              <a:rPr sz="3200" spc="-5" dirty="0">
                <a:latin typeface="Calibri"/>
                <a:cs typeface="Calibri"/>
              </a:rPr>
              <a:t>onsc</a:t>
            </a:r>
            <a:r>
              <a:rPr sz="3200" spc="-15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ou</a:t>
            </a:r>
            <a:r>
              <a:rPr sz="3200" dirty="0">
                <a:latin typeface="Calibri"/>
                <a:cs typeface="Calibri"/>
              </a:rPr>
              <a:t>s,	</a:t>
            </a:r>
            <a:r>
              <a:rPr sz="3200" b="1" spc="-3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3200" b="1" spc="-4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art	wi</a:t>
            </a:r>
            <a:r>
              <a:rPr sz="3200" b="1" spc="1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h	BLS	</a:t>
            </a:r>
            <a:r>
              <a:rPr sz="3200" b="1" spc="1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3200" b="1" spc="-5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3200" b="1" spc="1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200" b="1" spc="-35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3200" b="1" spc="-2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5" dirty="0">
                <a:latin typeface="Calibri"/>
                <a:cs typeface="Calibri"/>
              </a:rPr>
              <a:t>a</a:t>
            </a:r>
            <a:r>
              <a:rPr sz="3200" spc="-5" dirty="0">
                <a:latin typeface="Calibri"/>
                <a:cs typeface="Calibri"/>
              </a:rPr>
              <a:t>nd  </a:t>
            </a:r>
            <a:r>
              <a:rPr sz="3200" spc="-10" dirty="0">
                <a:latin typeface="Calibri"/>
                <a:cs typeface="Calibri"/>
              </a:rPr>
              <a:t>move </a:t>
            </a:r>
            <a:r>
              <a:rPr sz="3200" dirty="0">
                <a:latin typeface="Calibri"/>
                <a:cs typeface="Calibri"/>
              </a:rPr>
              <a:t>on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spc="-10" dirty="0">
                <a:latin typeface="Calibri"/>
                <a:cs typeface="Calibri"/>
              </a:rPr>
              <a:t>ACLS</a:t>
            </a:r>
            <a:r>
              <a:rPr sz="3200" spc="4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Survey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If </a:t>
            </a:r>
            <a:r>
              <a:rPr sz="3200" spc="-10" dirty="0">
                <a:latin typeface="Calibri"/>
                <a:cs typeface="Calibri"/>
              </a:rPr>
              <a:t>conscious, </a:t>
            </a:r>
            <a:r>
              <a:rPr sz="3200" spc="-15" dirty="0">
                <a:latin typeface="Calibri"/>
                <a:cs typeface="Calibri"/>
              </a:rPr>
              <a:t>start </a:t>
            </a:r>
            <a:r>
              <a:rPr sz="3200" dirty="0">
                <a:latin typeface="Calibri"/>
                <a:cs typeface="Calibri"/>
              </a:rPr>
              <a:t>with </a:t>
            </a:r>
            <a:r>
              <a:rPr sz="3200" b="1" spc="-10" dirty="0">
                <a:solidFill>
                  <a:srgbClr val="FF0000"/>
                </a:solidFill>
                <a:latin typeface="Calibri"/>
                <a:cs typeface="Calibri"/>
              </a:rPr>
              <a:t>ACLS</a:t>
            </a:r>
            <a:r>
              <a:rPr sz="3200" b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Calibri"/>
                <a:cs typeface="Calibri"/>
              </a:rPr>
              <a:t>Survey</a:t>
            </a:r>
            <a:endParaRPr sz="3200" b="1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200" y="2438400"/>
            <a:ext cx="5562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i="0" spc="-10" dirty="0" smtClean="0">
                <a:solidFill>
                  <a:srgbClr val="C00000"/>
                </a:solidFill>
                <a:latin typeface="Calibri"/>
                <a:cs typeface="Calibri"/>
              </a:rPr>
              <a:t>  </a:t>
            </a:r>
            <a:r>
              <a:rPr i="0" spc="-10" smtClean="0">
                <a:solidFill>
                  <a:srgbClr val="C00000"/>
                </a:solidFill>
                <a:latin typeface="Calibri"/>
                <a:cs typeface="Calibri"/>
              </a:rPr>
              <a:t>BASIC </a:t>
            </a:r>
            <a:r>
              <a:rPr i="0" dirty="0">
                <a:solidFill>
                  <a:srgbClr val="C00000"/>
                </a:solidFill>
                <a:latin typeface="Calibri"/>
                <a:cs typeface="Calibri"/>
              </a:rPr>
              <a:t>LIFE</a:t>
            </a:r>
            <a:r>
              <a:rPr i="0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i="0" spc="-10" dirty="0">
                <a:solidFill>
                  <a:srgbClr val="C00000"/>
                </a:solidFill>
                <a:latin typeface="Calibri"/>
                <a:cs typeface="Calibri"/>
              </a:rPr>
              <a:t>SUPPORT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7834" y="496950"/>
            <a:ext cx="76250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0" spc="-35" dirty="0">
                <a:latin typeface="Calibri"/>
                <a:cs typeface="Calibri"/>
              </a:rPr>
              <a:t>INITIATING </a:t>
            </a:r>
            <a:r>
              <a:rPr sz="4000" i="0" spc="-10" dirty="0">
                <a:latin typeface="Calibri"/>
                <a:cs typeface="Calibri"/>
              </a:rPr>
              <a:t>THE CHAIN </a:t>
            </a:r>
            <a:r>
              <a:rPr sz="4000" i="0" spc="-5" dirty="0">
                <a:latin typeface="Calibri"/>
                <a:cs typeface="Calibri"/>
              </a:rPr>
              <a:t>OF</a:t>
            </a:r>
            <a:r>
              <a:rPr sz="4000" i="0" spc="-30" dirty="0">
                <a:latin typeface="Calibri"/>
                <a:cs typeface="Calibri"/>
              </a:rPr>
              <a:t> </a:t>
            </a:r>
            <a:r>
              <a:rPr sz="4000" i="0" spc="-40" dirty="0">
                <a:latin typeface="Calibri"/>
                <a:cs typeface="Calibri"/>
              </a:rPr>
              <a:t>SURVIVAL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607261"/>
            <a:ext cx="8072755" cy="1490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Early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initiation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of BLS </a:t>
            </a:r>
            <a:r>
              <a:rPr sz="3200" dirty="0">
                <a:latin typeface="Calibri"/>
                <a:cs typeface="Calibri"/>
              </a:rPr>
              <a:t>has </a:t>
            </a:r>
            <a:r>
              <a:rPr sz="3200" spc="-5" dirty="0">
                <a:latin typeface="Calibri"/>
                <a:cs typeface="Calibri"/>
              </a:rPr>
              <a:t>been shown </a:t>
            </a:r>
            <a:r>
              <a:rPr sz="3200" spc="-45" dirty="0">
                <a:latin typeface="Calibri"/>
                <a:cs typeface="Calibri"/>
              </a:rPr>
              <a:t>to  </a:t>
            </a:r>
            <a:r>
              <a:rPr sz="3200" spc="-5" dirty="0">
                <a:latin typeface="Calibri"/>
                <a:cs typeface="Calibri"/>
              </a:rPr>
              <a:t>increase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probability </a:t>
            </a:r>
            <a:r>
              <a:rPr sz="3200" dirty="0">
                <a:latin typeface="Calibri"/>
                <a:cs typeface="Calibri"/>
              </a:rPr>
              <a:t>of </a:t>
            </a:r>
            <a:r>
              <a:rPr sz="3200" spc="-5" dirty="0">
                <a:latin typeface="Calibri"/>
                <a:cs typeface="Calibri"/>
              </a:rPr>
              <a:t>survival </a:t>
            </a:r>
            <a:r>
              <a:rPr sz="3200" spc="-30" dirty="0">
                <a:latin typeface="Calibri"/>
                <a:cs typeface="Calibri"/>
              </a:rPr>
              <a:t>for </a:t>
            </a:r>
            <a:r>
              <a:rPr sz="3200" dirty="0">
                <a:latin typeface="Calibri"/>
                <a:cs typeface="Calibri"/>
              </a:rPr>
              <a:t>an  individual </a:t>
            </a:r>
            <a:r>
              <a:rPr sz="3200" spc="-5" dirty="0">
                <a:latin typeface="Calibri"/>
                <a:cs typeface="Calibri"/>
              </a:rPr>
              <a:t>dealing </a:t>
            </a:r>
            <a:r>
              <a:rPr sz="3200" dirty="0">
                <a:latin typeface="Calibri"/>
                <a:cs typeface="Calibri"/>
              </a:rPr>
              <a:t>with </a:t>
            </a:r>
            <a:r>
              <a:rPr sz="3200" spc="-15" dirty="0">
                <a:latin typeface="Calibri"/>
                <a:cs typeface="Calibri"/>
              </a:rPr>
              <a:t>cardiac</a:t>
            </a:r>
            <a:r>
              <a:rPr sz="3200" spc="4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arrest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3505200"/>
            <a:ext cx="9017638" cy="266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22626" y="461899"/>
            <a:ext cx="36969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i="0" spc="-5" dirty="0">
                <a:latin typeface="Calibri"/>
                <a:cs typeface="Calibri"/>
              </a:rPr>
              <a:t>INTRODUCTION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25954" y="1558493"/>
            <a:ext cx="37407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29080" algn="l"/>
                <a:tab pos="2827655" algn="l"/>
              </a:tabLst>
            </a:pPr>
            <a:r>
              <a:rPr sz="3200" b="1" i="1" spc="-25" dirty="0">
                <a:latin typeface="Calibri"/>
                <a:cs typeface="Calibri"/>
              </a:rPr>
              <a:t>c</a:t>
            </a:r>
            <a:r>
              <a:rPr sz="3200" b="1" i="1" dirty="0">
                <a:latin typeface="Calibri"/>
                <a:cs typeface="Calibri"/>
              </a:rPr>
              <a:t>a</a:t>
            </a:r>
            <a:r>
              <a:rPr sz="3200" b="1" i="1" spc="-15" dirty="0">
                <a:latin typeface="Calibri"/>
                <a:cs typeface="Calibri"/>
              </a:rPr>
              <a:t>r</a:t>
            </a:r>
            <a:r>
              <a:rPr sz="3200" b="1" i="1" dirty="0">
                <a:latin typeface="Calibri"/>
                <a:cs typeface="Calibri"/>
              </a:rPr>
              <a:t>di</a:t>
            </a:r>
            <a:r>
              <a:rPr sz="3200" b="1" i="1" spc="-10" dirty="0">
                <a:latin typeface="Calibri"/>
                <a:cs typeface="Calibri"/>
              </a:rPr>
              <a:t>a</a:t>
            </a:r>
            <a:r>
              <a:rPr sz="3200" b="1" i="1" dirty="0">
                <a:latin typeface="Calibri"/>
                <a:cs typeface="Calibri"/>
              </a:rPr>
              <a:t>c	arre</a:t>
            </a:r>
            <a:r>
              <a:rPr sz="3200" b="1" i="1" spc="-45" dirty="0">
                <a:latin typeface="Calibri"/>
                <a:cs typeface="Calibri"/>
              </a:rPr>
              <a:t>s</a:t>
            </a:r>
            <a:r>
              <a:rPr sz="3200" b="1" i="1" dirty="0">
                <a:latin typeface="Calibri"/>
                <a:cs typeface="Calibri"/>
              </a:rPr>
              <a:t>t	(S</a:t>
            </a:r>
            <a:r>
              <a:rPr sz="3200" b="1" i="1" spc="-15" dirty="0">
                <a:latin typeface="Calibri"/>
                <a:cs typeface="Calibri"/>
              </a:rPr>
              <a:t>C</a:t>
            </a:r>
            <a:r>
              <a:rPr sz="3200" b="1" i="1" dirty="0">
                <a:latin typeface="Calibri"/>
                <a:cs typeface="Calibri"/>
              </a:rPr>
              <a:t>A)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558493"/>
            <a:ext cx="1616710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2900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i="1" spc="-5" dirty="0">
                <a:latin typeface="Calibri"/>
                <a:cs typeface="Calibri"/>
              </a:rPr>
              <a:t>Sudden  cardiac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75661" y="1998091"/>
            <a:ext cx="38950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78890" algn="l"/>
                <a:tab pos="2466340" algn="l"/>
                <a:tab pos="3540760" algn="l"/>
              </a:tabLst>
            </a:pPr>
            <a:r>
              <a:rPr sz="3200" b="1" i="1" dirty="0">
                <a:latin typeface="Calibri"/>
                <a:cs typeface="Calibri"/>
              </a:rPr>
              <a:t>death	</a:t>
            </a:r>
            <a:r>
              <a:rPr sz="3200" b="1" i="1" spc="-15" dirty="0">
                <a:latin typeface="Calibri"/>
                <a:cs typeface="Calibri"/>
              </a:rPr>
              <a:t>(</a:t>
            </a:r>
            <a:r>
              <a:rPr sz="3200" b="1" i="1" spc="-5" dirty="0">
                <a:latin typeface="Calibri"/>
                <a:cs typeface="Calibri"/>
              </a:rPr>
              <a:t>SC</a:t>
            </a:r>
            <a:r>
              <a:rPr sz="3200" b="1" i="1" spc="-15" dirty="0">
                <a:latin typeface="Calibri"/>
                <a:cs typeface="Calibri"/>
              </a:rPr>
              <a:t>D</a:t>
            </a:r>
            <a:r>
              <a:rPr sz="3200" b="1" i="1" dirty="0">
                <a:latin typeface="Calibri"/>
                <a:cs typeface="Calibri"/>
              </a:rPr>
              <a:t>)	</a:t>
            </a:r>
            <a:r>
              <a:rPr sz="3200" spc="-40" dirty="0">
                <a:latin typeface="Calibri"/>
                <a:cs typeface="Calibri"/>
              </a:rPr>
              <a:t>r</a:t>
            </a:r>
            <a:r>
              <a:rPr sz="3200" spc="-25" dirty="0">
                <a:latin typeface="Calibri"/>
                <a:cs typeface="Calibri"/>
              </a:rPr>
              <a:t>e</a:t>
            </a:r>
            <a:r>
              <a:rPr sz="3200" spc="-95" dirty="0">
                <a:latin typeface="Calibri"/>
                <a:cs typeface="Calibri"/>
              </a:rPr>
              <a:t>f</a:t>
            </a:r>
            <a:r>
              <a:rPr sz="3200" dirty="0">
                <a:latin typeface="Calibri"/>
                <a:cs typeface="Calibri"/>
              </a:rPr>
              <a:t>er	</a:t>
            </a:r>
            <a:r>
              <a:rPr sz="3200" spc="-45" dirty="0">
                <a:latin typeface="Calibri"/>
                <a:cs typeface="Calibri"/>
              </a:rPr>
              <a:t>to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39" y="2437002"/>
            <a:ext cx="44380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33295" algn="l"/>
                <a:tab pos="3251200" algn="l"/>
              </a:tabLst>
            </a:pPr>
            <a:r>
              <a:rPr sz="3200" spc="-5" dirty="0">
                <a:latin typeface="Calibri"/>
                <a:cs typeface="Calibri"/>
              </a:rPr>
              <a:t>cessation	</a:t>
            </a:r>
            <a:r>
              <a:rPr sz="3200" dirty="0">
                <a:latin typeface="Calibri"/>
                <a:cs typeface="Calibri"/>
              </a:rPr>
              <a:t>of	</a:t>
            </a:r>
            <a:r>
              <a:rPr sz="3200" spc="-15" dirty="0">
                <a:latin typeface="Calibri"/>
                <a:cs typeface="Calibri"/>
              </a:rPr>
              <a:t>cardiac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72936" y="2437002"/>
            <a:ext cx="121793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activity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40804" y="1558493"/>
            <a:ext cx="2169160" cy="1392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ts val="3650"/>
              </a:lnSpc>
              <a:spcBef>
                <a:spcPts val="105"/>
              </a:spcBef>
              <a:tabLst>
                <a:tab pos="923290" algn="l"/>
              </a:tabLst>
            </a:pPr>
            <a:r>
              <a:rPr sz="3200" dirty="0">
                <a:latin typeface="Calibri"/>
                <a:cs typeface="Calibri"/>
              </a:rPr>
              <a:t>and	</a:t>
            </a:r>
            <a:r>
              <a:rPr sz="3200" b="1" i="1" spc="-5" dirty="0">
                <a:latin typeface="Calibri"/>
                <a:cs typeface="Calibri"/>
              </a:rPr>
              <a:t>sudden</a:t>
            </a:r>
            <a:endParaRPr sz="3200">
              <a:latin typeface="Calibri"/>
              <a:cs typeface="Calibri"/>
            </a:endParaRPr>
          </a:p>
          <a:p>
            <a:pPr marR="6350" algn="r">
              <a:lnSpc>
                <a:spcPts val="3454"/>
              </a:lnSpc>
              <a:tabLst>
                <a:tab pos="833755" algn="l"/>
              </a:tabLst>
            </a:pPr>
            <a:r>
              <a:rPr sz="3200" dirty="0">
                <a:latin typeface="Calibri"/>
                <a:cs typeface="Calibri"/>
              </a:rPr>
              <a:t>the	</a:t>
            </a:r>
            <a:r>
              <a:rPr sz="3200" spc="-5" dirty="0">
                <a:latin typeface="Calibri"/>
                <a:cs typeface="Calibri"/>
              </a:rPr>
              <a:t>sud</a:t>
            </a:r>
            <a:r>
              <a:rPr sz="3200" spc="5" dirty="0">
                <a:latin typeface="Calibri"/>
                <a:cs typeface="Calibri"/>
              </a:rPr>
              <a:t>d</a:t>
            </a:r>
            <a:r>
              <a:rPr sz="3200" dirty="0">
                <a:latin typeface="Calibri"/>
                <a:cs typeface="Calibri"/>
              </a:rPr>
              <a:t>en</a:t>
            </a:r>
            <a:endParaRPr sz="3200">
              <a:latin typeface="Calibri"/>
              <a:cs typeface="Calibri"/>
            </a:endParaRPr>
          </a:p>
          <a:p>
            <a:pPr marR="6985" algn="r">
              <a:lnSpc>
                <a:spcPts val="3650"/>
              </a:lnSpc>
            </a:pPr>
            <a:r>
              <a:rPr sz="3200" dirty="0">
                <a:latin typeface="Calibri"/>
                <a:cs typeface="Calibri"/>
              </a:rPr>
              <a:t>with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xfrm>
            <a:off x="534034" y="1600200"/>
            <a:ext cx="8075930" cy="4608954"/>
          </a:xfrm>
          <a:prstGeom prst="rect">
            <a:avLst/>
          </a:prstGeom>
        </p:spPr>
        <p:txBody>
          <a:bodyPr vert="horz" wrap="square" lIns="0" tIns="1127760" rIns="0" bIns="0" rtlCol="0">
            <a:spAutoFit/>
          </a:bodyPr>
          <a:lstStyle/>
          <a:p>
            <a:pPr marL="357505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hemodynamic</a:t>
            </a:r>
            <a:r>
              <a:rPr sz="3200" spc="10" dirty="0"/>
              <a:t> </a:t>
            </a:r>
            <a:r>
              <a:rPr sz="3200" spc="-10" dirty="0"/>
              <a:t>collapse</a:t>
            </a:r>
            <a:endParaRPr sz="3200"/>
          </a:p>
          <a:p>
            <a:pPr marL="1905">
              <a:lnSpc>
                <a:spcPct val="100000"/>
              </a:lnSpc>
              <a:spcBef>
                <a:spcPts val="35"/>
              </a:spcBef>
            </a:pPr>
            <a:endParaRPr sz="4100"/>
          </a:p>
          <a:p>
            <a:pPr marL="357505" marR="5080" indent="-342900">
              <a:lnSpc>
                <a:spcPts val="3460"/>
              </a:lnSpc>
              <a:buFont typeface="Arial"/>
              <a:buChar char="•"/>
              <a:tabLst>
                <a:tab pos="356870" algn="l"/>
                <a:tab pos="357505" algn="l"/>
                <a:tab pos="770255" algn="l"/>
                <a:tab pos="1369060" algn="l"/>
                <a:tab pos="3590290" algn="l"/>
                <a:tab pos="4295775" algn="l"/>
                <a:tab pos="6724015" algn="l"/>
              </a:tabLst>
            </a:pPr>
            <a:r>
              <a:rPr sz="3200" spc="-5" dirty="0"/>
              <a:t>I</a:t>
            </a:r>
            <a:r>
              <a:rPr sz="3200" dirty="0"/>
              <a:t>f	</a:t>
            </a:r>
            <a:r>
              <a:rPr sz="3200" spc="10" dirty="0"/>
              <a:t>a</a:t>
            </a:r>
            <a:r>
              <a:rPr sz="3200" dirty="0"/>
              <a:t>n	i</a:t>
            </a:r>
            <a:r>
              <a:rPr sz="3200" spc="-35" dirty="0"/>
              <a:t>n</a:t>
            </a:r>
            <a:r>
              <a:rPr sz="3200" spc="-30" dirty="0"/>
              <a:t>t</a:t>
            </a:r>
            <a:r>
              <a:rPr sz="3200" dirty="0"/>
              <a:t>e</a:t>
            </a:r>
            <a:r>
              <a:rPr sz="3200" spc="20" dirty="0"/>
              <a:t>r</a:t>
            </a:r>
            <a:r>
              <a:rPr sz="3200" spc="-35" dirty="0"/>
              <a:t>v</a:t>
            </a:r>
            <a:r>
              <a:rPr sz="3200" dirty="0"/>
              <a:t>e</a:t>
            </a:r>
            <a:r>
              <a:rPr sz="3200" spc="-25" dirty="0"/>
              <a:t>n</a:t>
            </a:r>
            <a:r>
              <a:rPr sz="3200" dirty="0"/>
              <a:t>t</a:t>
            </a:r>
            <a:r>
              <a:rPr sz="3200" spc="-10" dirty="0"/>
              <a:t>i</a:t>
            </a:r>
            <a:r>
              <a:rPr sz="3200" spc="-5" dirty="0"/>
              <a:t>o</a:t>
            </a:r>
            <a:r>
              <a:rPr sz="3200" dirty="0"/>
              <a:t>n	(eg	</a:t>
            </a:r>
            <a:r>
              <a:rPr sz="3200" spc="-5" dirty="0"/>
              <a:t>d</a:t>
            </a:r>
            <a:r>
              <a:rPr sz="3200" spc="-30" dirty="0"/>
              <a:t>e</a:t>
            </a:r>
            <a:r>
              <a:rPr sz="3200" spc="-5" dirty="0"/>
              <a:t>f</a:t>
            </a:r>
            <a:r>
              <a:rPr sz="3200" spc="-15" dirty="0"/>
              <a:t>i</a:t>
            </a:r>
            <a:r>
              <a:rPr sz="3200" spc="-5" dirty="0"/>
              <a:t>brill</a:t>
            </a:r>
            <a:r>
              <a:rPr sz="3200" spc="-25" dirty="0"/>
              <a:t>a</a:t>
            </a:r>
            <a:r>
              <a:rPr sz="3200" dirty="0"/>
              <a:t>t</a:t>
            </a:r>
            <a:r>
              <a:rPr sz="3200" spc="-10" dirty="0"/>
              <a:t>i</a:t>
            </a:r>
            <a:r>
              <a:rPr sz="3200" spc="10" dirty="0"/>
              <a:t>o</a:t>
            </a:r>
            <a:r>
              <a:rPr sz="3200" spc="-5" dirty="0"/>
              <a:t>n</a:t>
            </a:r>
            <a:r>
              <a:rPr sz="3200" dirty="0"/>
              <a:t>)	</a:t>
            </a:r>
            <a:r>
              <a:rPr sz="3200" spc="-40" dirty="0"/>
              <a:t>r</a:t>
            </a:r>
            <a:r>
              <a:rPr sz="3200" dirty="0"/>
              <a:t>e</a:t>
            </a:r>
            <a:r>
              <a:rPr sz="3200" spc="-45" dirty="0"/>
              <a:t>st</a:t>
            </a:r>
            <a:r>
              <a:rPr sz="3200" spc="-5" dirty="0"/>
              <a:t>o</a:t>
            </a:r>
            <a:r>
              <a:rPr sz="3200" spc="-40" dirty="0"/>
              <a:t>r</a:t>
            </a:r>
            <a:r>
              <a:rPr sz="3200" dirty="0"/>
              <a:t>es  </a:t>
            </a:r>
            <a:r>
              <a:rPr sz="3200" spc="-10" dirty="0"/>
              <a:t>circulation, </a:t>
            </a:r>
            <a:r>
              <a:rPr sz="3200" dirty="0"/>
              <a:t>the </a:t>
            </a:r>
            <a:r>
              <a:rPr sz="3200" spc="-15" dirty="0"/>
              <a:t>event </a:t>
            </a:r>
            <a:r>
              <a:rPr sz="3200" spc="-5" dirty="0"/>
              <a:t>is </a:t>
            </a:r>
            <a:r>
              <a:rPr sz="3200" spc="-30" dirty="0"/>
              <a:t>referred </a:t>
            </a:r>
            <a:r>
              <a:rPr sz="3200" spc="-25" dirty="0"/>
              <a:t>to </a:t>
            </a:r>
            <a:r>
              <a:rPr sz="3200"/>
              <a:t>as</a:t>
            </a:r>
            <a:r>
              <a:rPr sz="3200" spc="70"/>
              <a:t> </a:t>
            </a:r>
            <a:r>
              <a:rPr sz="3200" b="1" spc="-5" smtClean="0">
                <a:solidFill>
                  <a:srgbClr val="FF0000"/>
                </a:solidFill>
                <a:latin typeface="Calibri"/>
                <a:cs typeface="Calibri"/>
              </a:rPr>
              <a:t>SCA</a:t>
            </a:r>
            <a:endParaRPr lang="en-US" sz="3200" b="1" spc="-5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357505" marR="5080" indent="-342900">
              <a:lnSpc>
                <a:spcPts val="3460"/>
              </a:lnSpc>
              <a:buFont typeface="Arial"/>
              <a:buChar char="•"/>
              <a:tabLst>
                <a:tab pos="356870" algn="l"/>
                <a:tab pos="357505" algn="l"/>
                <a:tab pos="770255" algn="l"/>
                <a:tab pos="1369060" algn="l"/>
                <a:tab pos="3590290" algn="l"/>
                <a:tab pos="4295775" algn="l"/>
                <a:tab pos="6724015" algn="l"/>
              </a:tabLst>
            </a:pPr>
            <a:endParaRPr sz="3200">
              <a:latin typeface="Calibri"/>
              <a:cs typeface="Calibri"/>
            </a:endParaRPr>
          </a:p>
          <a:p>
            <a:pPr marL="357505" marR="7620" indent="-342900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6870" algn="l"/>
                <a:tab pos="357505" algn="l"/>
                <a:tab pos="758190" algn="l"/>
                <a:tab pos="3044825" algn="l"/>
                <a:tab pos="3625215" algn="l"/>
                <a:tab pos="4439285" algn="l"/>
                <a:tab pos="5542915" algn="l"/>
                <a:tab pos="6580505" algn="l"/>
                <a:tab pos="7100570" algn="l"/>
              </a:tabLst>
            </a:pPr>
            <a:r>
              <a:rPr sz="3200" spc="-5" dirty="0"/>
              <a:t>I</a:t>
            </a:r>
            <a:r>
              <a:rPr sz="3200" dirty="0"/>
              <a:t>f	</a:t>
            </a:r>
            <a:r>
              <a:rPr sz="3200" spc="-5" dirty="0"/>
              <a:t>un</a:t>
            </a:r>
            <a:r>
              <a:rPr sz="3200" spc="-35" dirty="0"/>
              <a:t>c</a:t>
            </a:r>
            <a:r>
              <a:rPr sz="3200" spc="-5" dirty="0"/>
              <a:t>or</a:t>
            </a:r>
            <a:r>
              <a:rPr sz="3200" spc="-55" dirty="0"/>
              <a:t>r</a:t>
            </a:r>
            <a:r>
              <a:rPr sz="3200" dirty="0"/>
              <a:t>ec</a:t>
            </a:r>
            <a:r>
              <a:rPr sz="3200" spc="-45" dirty="0"/>
              <a:t>t</a:t>
            </a:r>
            <a:r>
              <a:rPr sz="3200" dirty="0"/>
              <a:t>ed,	</a:t>
            </a:r>
            <a:r>
              <a:rPr sz="3200" spc="-15" dirty="0"/>
              <a:t>a</a:t>
            </a:r>
            <a:r>
              <a:rPr sz="3200" dirty="0"/>
              <a:t>n	</a:t>
            </a:r>
            <a:r>
              <a:rPr sz="3200" spc="-5" dirty="0"/>
              <a:t>S</a:t>
            </a:r>
            <a:r>
              <a:rPr sz="3200" spc="5" dirty="0"/>
              <a:t>C</a:t>
            </a:r>
            <a:r>
              <a:rPr sz="3200" dirty="0"/>
              <a:t>A	</a:t>
            </a:r>
            <a:r>
              <a:rPr sz="3200" spc="-10" dirty="0"/>
              <a:t>e</a:t>
            </a:r>
            <a:r>
              <a:rPr sz="3200" spc="-35" dirty="0"/>
              <a:t>v</a:t>
            </a:r>
            <a:r>
              <a:rPr sz="3200" dirty="0"/>
              <a:t>e</a:t>
            </a:r>
            <a:r>
              <a:rPr sz="3200" spc="-25" dirty="0"/>
              <a:t>n</a:t>
            </a:r>
            <a:r>
              <a:rPr sz="3200" dirty="0"/>
              <a:t>t	leads	</a:t>
            </a:r>
            <a:r>
              <a:rPr sz="3200" spc="-40" dirty="0"/>
              <a:t>t</a:t>
            </a:r>
            <a:r>
              <a:rPr sz="3200" dirty="0"/>
              <a:t>o	</a:t>
            </a:r>
            <a:r>
              <a:rPr sz="3200" spc="-5" dirty="0"/>
              <a:t>de</a:t>
            </a:r>
            <a:r>
              <a:rPr sz="3200" spc="-20" dirty="0"/>
              <a:t>a</a:t>
            </a:r>
            <a:r>
              <a:rPr sz="3200" dirty="0"/>
              <a:t>th  and </a:t>
            </a:r>
            <a:r>
              <a:rPr sz="3200" spc="-5" dirty="0"/>
              <a:t>is </a:t>
            </a:r>
            <a:r>
              <a:rPr sz="3200" dirty="0"/>
              <a:t>then </a:t>
            </a:r>
            <a:r>
              <a:rPr sz="3200" spc="-25" dirty="0"/>
              <a:t>referred to </a:t>
            </a:r>
            <a:r>
              <a:rPr sz="3200" dirty="0"/>
              <a:t>as</a:t>
            </a:r>
            <a:r>
              <a:rPr sz="3200" spc="25" dirty="0"/>
              <a:t> </a:t>
            </a:r>
            <a:r>
              <a:rPr sz="3200" b="1" spc="-5" dirty="0">
                <a:solidFill>
                  <a:srgbClr val="FF0000"/>
                </a:solidFill>
                <a:latin typeface="Calibri"/>
                <a:cs typeface="Calibri"/>
              </a:rPr>
              <a:t>SCD</a:t>
            </a:r>
            <a:endParaRPr sz="320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 descr="The goal of this activity is to maintain viability of the&#10;CNS, heart and other vital organs until definitive&#10;intervention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6" name="Picture 2" descr="Immediate recognition and&#10;activation of emergency response&#10;system&#10;If a lone rescuer finds an unresponsive adult or&#10;witness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330" name="Picture 2" descr="EARLY CPR&#10;A change in the 2010 AHA guidelines for CPR is to&#10;recommend the initiation of compressions before&#10;rescue breaths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4" name="Picture 2" descr="RESCUER SPECIFIC CPR STRATEGIES&#10;Untrained lay rescuer:- Hands-only (chest&#10;compression only) CPR, with an emphasis on push&#10;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1378" name="Picture 2" descr="Technique : chest compressions&#10;Place victim on a firm surface in supine position&#10;Rescuer kneeling besides victim’s chest (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200" y="461899"/>
            <a:ext cx="62484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i="0" dirty="0" smtClean="0">
                <a:latin typeface="Calibri"/>
                <a:cs typeface="Calibri"/>
              </a:rPr>
              <a:t>    Recent </a:t>
            </a:r>
            <a:r>
              <a:rPr i="0" smtClean="0">
                <a:latin typeface="Calibri"/>
                <a:cs typeface="Calibri"/>
              </a:rPr>
              <a:t>BLS</a:t>
            </a:r>
            <a:r>
              <a:rPr i="0" spc="-85" smtClean="0">
                <a:latin typeface="Calibri"/>
                <a:cs typeface="Calibri"/>
              </a:rPr>
              <a:t> </a:t>
            </a:r>
            <a:r>
              <a:rPr lang="en-US" i="0" spc="-10" dirty="0" smtClean="0">
                <a:latin typeface="Calibri"/>
                <a:cs typeface="Calibri"/>
              </a:rPr>
              <a:t>Guidelines</a:t>
            </a:r>
            <a:endParaRPr lang="en-US" i="0" spc="-1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2180590"/>
            <a:ext cx="8073390" cy="282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The </a:t>
            </a:r>
            <a:r>
              <a:rPr sz="3000" spc="-10" dirty="0">
                <a:latin typeface="Calibri"/>
                <a:cs typeface="Calibri"/>
              </a:rPr>
              <a:t>change </a:t>
            </a:r>
            <a:r>
              <a:rPr sz="3000" spc="-20" dirty="0">
                <a:latin typeface="Calibri"/>
                <a:cs typeface="Calibri"/>
              </a:rPr>
              <a:t>from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10" dirty="0">
                <a:latin typeface="Calibri"/>
                <a:cs typeface="Calibri"/>
              </a:rPr>
              <a:t>traditional </a:t>
            </a:r>
            <a:r>
              <a:rPr sz="3000" b="1" i="1" spc="-5" dirty="0">
                <a:latin typeface="Calibri"/>
                <a:cs typeface="Calibri"/>
              </a:rPr>
              <a:t>ABC </a:t>
            </a:r>
            <a:r>
              <a:rPr sz="3000" b="1" i="1" spc="-25" dirty="0">
                <a:latin typeface="Calibri"/>
                <a:cs typeface="Calibri"/>
              </a:rPr>
              <a:t>(Airway,  </a:t>
            </a:r>
            <a:r>
              <a:rPr sz="3000" b="1" i="1" dirty="0">
                <a:latin typeface="Calibri"/>
                <a:cs typeface="Calibri"/>
              </a:rPr>
              <a:t>Breathing, Compressions) </a:t>
            </a:r>
            <a:r>
              <a:rPr sz="3000" spc="-10" dirty="0">
                <a:latin typeface="Calibri"/>
                <a:cs typeface="Calibri"/>
              </a:rPr>
              <a:t>sequence </a:t>
            </a:r>
            <a:r>
              <a:rPr sz="3000" spc="-15" dirty="0">
                <a:latin typeface="Calibri"/>
                <a:cs typeface="Calibri"/>
              </a:rPr>
              <a:t>to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b="1" i="1" spc="-5" dirty="0">
                <a:solidFill>
                  <a:srgbClr val="C00000"/>
                </a:solidFill>
                <a:latin typeface="Calibri"/>
                <a:cs typeface="Calibri"/>
              </a:rPr>
              <a:t>CAB  </a:t>
            </a:r>
            <a:r>
              <a:rPr sz="3000" b="1" i="1" dirty="0">
                <a:solidFill>
                  <a:srgbClr val="C00000"/>
                </a:solidFill>
                <a:latin typeface="Calibri"/>
                <a:cs typeface="Calibri"/>
              </a:rPr>
              <a:t>(Compressions, </a:t>
            </a:r>
            <a:r>
              <a:rPr sz="3000" b="1" i="1" spc="-25" dirty="0">
                <a:solidFill>
                  <a:srgbClr val="C00000"/>
                </a:solidFill>
                <a:latin typeface="Calibri"/>
                <a:cs typeface="Calibri"/>
              </a:rPr>
              <a:t>Airway, </a:t>
            </a:r>
            <a:r>
              <a:rPr sz="3000" b="1" i="1">
                <a:solidFill>
                  <a:srgbClr val="C00000"/>
                </a:solidFill>
                <a:latin typeface="Calibri"/>
                <a:cs typeface="Calibri"/>
              </a:rPr>
              <a:t>Breathing</a:t>
            </a:r>
            <a:r>
              <a:rPr sz="3000" b="1" i="1" smtClean="0">
                <a:solidFill>
                  <a:srgbClr val="C00000"/>
                </a:solidFill>
                <a:latin typeface="Calibri"/>
                <a:cs typeface="Calibri"/>
              </a:rPr>
              <a:t>)</a:t>
            </a:r>
            <a:endParaRPr lang="en-US" sz="3000" b="1" i="1" dirty="0" smtClean="0">
              <a:solidFill>
                <a:srgbClr val="C00000"/>
              </a:solidFill>
              <a:latin typeface="Calibri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endParaRPr lang="en-US" sz="3000" b="1" i="1" dirty="0" smtClean="0">
              <a:solidFill>
                <a:srgbClr val="C00000"/>
              </a:solidFill>
              <a:latin typeface="Calibri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endParaRPr lang="en-US" sz="3000" b="1" i="1" dirty="0" smtClean="0">
              <a:solidFill>
                <a:srgbClr val="C00000"/>
              </a:solidFill>
              <a:latin typeface="Calibri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3644010"/>
            <a:ext cx="692277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1260475" algn="l"/>
                <a:tab pos="2994025" algn="l"/>
                <a:tab pos="3051810" algn="l"/>
                <a:tab pos="3783329" algn="l"/>
                <a:tab pos="4728210" algn="l"/>
                <a:tab pos="4878070" algn="l"/>
                <a:tab pos="6072505" algn="l"/>
                <a:tab pos="6590665" algn="l"/>
              </a:tabLst>
            </a:pPr>
            <a:r>
              <a:rPr sz="3000" spc="-5" dirty="0">
                <a:latin typeface="Calibri"/>
                <a:cs typeface="Calibri"/>
              </a:rPr>
              <a:t>Th</a:t>
            </a:r>
            <a:r>
              <a:rPr sz="3000" dirty="0">
                <a:latin typeface="Calibri"/>
                <a:cs typeface="Calibri"/>
              </a:rPr>
              <a:t>e	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3000" spc="-15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3000" spc="-5" dirty="0">
                <a:solidFill>
                  <a:srgbClr val="FF0000"/>
                </a:solidFill>
                <a:latin typeface="Calibri"/>
                <a:cs typeface="Calibri"/>
              </a:rPr>
              <a:t>phasi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s		on	ear</a:t>
            </a:r>
            <a:r>
              <a:rPr sz="3000" spc="-15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y		i</a:t>
            </a:r>
            <a:r>
              <a:rPr sz="3000" spc="-1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it</a:t>
            </a:r>
            <a:r>
              <a:rPr sz="3000" spc="-1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3000" spc="-3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tion	of  </a:t>
            </a:r>
            <a:r>
              <a:rPr sz="3000" spc="-10" dirty="0">
                <a:solidFill>
                  <a:srgbClr val="FF0000"/>
                </a:solidFill>
                <a:latin typeface="Calibri"/>
                <a:cs typeface="Calibri"/>
              </a:rPr>
              <a:t>compressions</a:t>
            </a:r>
            <a:r>
              <a:rPr sz="3000" spc="-10" dirty="0">
                <a:latin typeface="Calibri"/>
                <a:cs typeface="Calibri"/>
              </a:rPr>
              <a:t>	</a:t>
            </a:r>
            <a:r>
              <a:rPr sz="3000" spc="-5" dirty="0">
                <a:latin typeface="Calibri"/>
                <a:cs typeface="Calibri"/>
              </a:rPr>
              <a:t>without	</a:t>
            </a:r>
            <a:r>
              <a:rPr sz="3000" spc="-20" dirty="0">
                <a:latin typeface="Calibri"/>
                <a:cs typeface="Calibri"/>
              </a:rPr>
              <a:t>delay	</a:t>
            </a:r>
            <a:r>
              <a:rPr sz="3000" spc="-25" dirty="0">
                <a:latin typeface="Calibri"/>
                <a:cs typeface="Calibri"/>
              </a:rPr>
              <a:t>for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59802" y="3644010"/>
            <a:ext cx="104838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066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3000" spc="-15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3000" spc="-4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  air</a:t>
            </a:r>
            <a:r>
              <a:rPr sz="3000" spc="-20" dirty="0">
                <a:latin typeface="Calibri"/>
                <a:cs typeface="Calibri"/>
              </a:rPr>
              <a:t>w</a:t>
            </a:r>
            <a:r>
              <a:rPr sz="3000" spc="-60" dirty="0">
                <a:latin typeface="Calibri"/>
                <a:cs typeface="Calibri"/>
              </a:rPr>
              <a:t>a</a:t>
            </a:r>
            <a:r>
              <a:rPr sz="3000" dirty="0">
                <a:latin typeface="Calibri"/>
                <a:cs typeface="Calibri"/>
              </a:rPr>
              <a:t>y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39" y="4558665"/>
            <a:ext cx="77279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964689" algn="l"/>
                <a:tab pos="2465070" algn="l"/>
                <a:tab pos="3646170" algn="l"/>
                <a:tab pos="5299710" algn="l"/>
                <a:tab pos="5996305" algn="l"/>
                <a:tab pos="7427595" algn="l"/>
              </a:tabLst>
            </a:pPr>
            <a:r>
              <a:rPr sz="3000" dirty="0">
                <a:latin typeface="Calibri"/>
                <a:cs typeface="Calibri"/>
              </a:rPr>
              <a:t>a</a:t>
            </a:r>
            <a:r>
              <a:rPr sz="3000" spc="5" dirty="0">
                <a:latin typeface="Calibri"/>
                <a:cs typeface="Calibri"/>
              </a:rPr>
              <a:t>s</a:t>
            </a:r>
            <a:r>
              <a:rPr sz="3000" spc="-5" dirty="0">
                <a:latin typeface="Calibri"/>
                <a:cs typeface="Calibri"/>
              </a:rPr>
              <a:t>ses</a:t>
            </a:r>
            <a:r>
              <a:rPr sz="3000" spc="5" dirty="0">
                <a:latin typeface="Calibri"/>
                <a:cs typeface="Calibri"/>
              </a:rPr>
              <a:t>s</a:t>
            </a:r>
            <a:r>
              <a:rPr sz="3000" dirty="0">
                <a:latin typeface="Calibri"/>
                <a:cs typeface="Calibri"/>
              </a:rPr>
              <a:t>m</a:t>
            </a:r>
            <a:r>
              <a:rPr sz="3000" spc="-10" dirty="0">
                <a:latin typeface="Calibri"/>
                <a:cs typeface="Calibri"/>
              </a:rPr>
              <a:t>e</a:t>
            </a:r>
            <a:r>
              <a:rPr sz="3000" spc="-30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t	or	</a:t>
            </a:r>
            <a:r>
              <a:rPr sz="3000" spc="-40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15" dirty="0">
                <a:latin typeface="Calibri"/>
                <a:cs typeface="Calibri"/>
              </a:rPr>
              <a:t>s</a:t>
            </a:r>
            <a:r>
              <a:rPr sz="3000" dirty="0">
                <a:latin typeface="Calibri"/>
                <a:cs typeface="Calibri"/>
              </a:rPr>
              <a:t>cue	</a:t>
            </a:r>
            <a:r>
              <a:rPr sz="3000" spc="-5" dirty="0">
                <a:latin typeface="Calibri"/>
                <a:cs typeface="Calibri"/>
              </a:rPr>
              <a:t>b</a:t>
            </a:r>
            <a:r>
              <a:rPr sz="3000" spc="-45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40" dirty="0">
                <a:latin typeface="Calibri"/>
                <a:cs typeface="Calibri"/>
              </a:rPr>
              <a:t>a</a:t>
            </a:r>
            <a:r>
              <a:rPr sz="3000" spc="-10" dirty="0">
                <a:latin typeface="Calibri"/>
                <a:cs typeface="Calibri"/>
              </a:rPr>
              <a:t>t</a:t>
            </a:r>
            <a:r>
              <a:rPr sz="3000" spc="-5" dirty="0">
                <a:latin typeface="Calibri"/>
                <a:cs typeface="Calibri"/>
              </a:rPr>
              <a:t>h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spc="-5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g	</a:t>
            </a:r>
            <a:r>
              <a:rPr sz="3000" spc="-5" dirty="0">
                <a:latin typeface="Calibri"/>
                <a:cs typeface="Calibri"/>
              </a:rPr>
              <a:t>ha</a:t>
            </a:r>
            <a:r>
              <a:rPr sz="3000" dirty="0">
                <a:latin typeface="Calibri"/>
                <a:cs typeface="Calibri"/>
              </a:rPr>
              <a:t>s	</a:t>
            </a:r>
            <a:r>
              <a:rPr sz="3000" spc="-40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esu</a:t>
            </a:r>
            <a:r>
              <a:rPr sz="3000" spc="-15" dirty="0">
                <a:latin typeface="Calibri"/>
                <a:cs typeface="Calibri"/>
              </a:rPr>
              <a:t>l</a:t>
            </a:r>
            <a:r>
              <a:rPr sz="3000" spc="-35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ed	</a:t>
            </a:r>
            <a:r>
              <a:rPr sz="3000" spc="-5" dirty="0">
                <a:latin typeface="Calibri"/>
                <a:cs typeface="Calibri"/>
              </a:rPr>
              <a:t>in  </a:t>
            </a:r>
            <a:r>
              <a:rPr sz="3000" spc="-15" dirty="0">
                <a:latin typeface="Calibri"/>
                <a:cs typeface="Calibri"/>
              </a:rPr>
              <a:t>improved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outcomes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02" name="Picture 2" descr="Technique: Rescue breaths&#10;To provide mouth-to-mouth rescue breaths, open the&#10;victim’s airway- pinch the victim’s nose- and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5474" name="Picture 2" descr="Opening the airway&#10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461899"/>
            <a:ext cx="487235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i="0" dirty="0">
                <a:latin typeface="Calibri"/>
                <a:cs typeface="Calibri"/>
              </a:rPr>
              <a:t>BLS </a:t>
            </a:r>
            <a:r>
              <a:rPr i="0" spc="-5" dirty="0">
                <a:latin typeface="Calibri"/>
                <a:cs typeface="Calibri"/>
              </a:rPr>
              <a:t>guidelines</a:t>
            </a:r>
            <a:r>
              <a:rPr i="0" spc="-85" dirty="0">
                <a:latin typeface="Calibri"/>
                <a:cs typeface="Calibri"/>
              </a:rPr>
              <a:t> </a:t>
            </a:r>
            <a:r>
              <a:rPr i="0" spc="-15" dirty="0">
                <a:latin typeface="Calibri"/>
                <a:cs typeface="Calibri"/>
              </a:rPr>
              <a:t>cont…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86229"/>
            <a:ext cx="8072755" cy="446151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5600" marR="5715" indent="-342900" algn="just">
              <a:lnSpc>
                <a:spcPts val="3240"/>
              </a:lnSpc>
              <a:spcBef>
                <a:spcPts val="505"/>
              </a:spcBef>
              <a:buFont typeface="Arial"/>
              <a:buChar char="•"/>
              <a:tabLst>
                <a:tab pos="355600" algn="l"/>
              </a:tabLst>
            </a:pPr>
            <a:r>
              <a:rPr sz="3000" spc="-15" dirty="0">
                <a:latin typeface="Calibri"/>
                <a:cs typeface="Calibri"/>
              </a:rPr>
              <a:t>Chest </a:t>
            </a:r>
            <a:r>
              <a:rPr sz="3000" spc="-10" dirty="0">
                <a:latin typeface="Calibri"/>
                <a:cs typeface="Calibri"/>
              </a:rPr>
              <a:t>compressions </a:t>
            </a:r>
            <a:r>
              <a:rPr sz="3000" spc="-15" dirty="0">
                <a:latin typeface="Calibri"/>
                <a:cs typeface="Calibri"/>
              </a:rPr>
              <a:t>at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35" dirty="0">
                <a:latin typeface="Calibri"/>
                <a:cs typeface="Calibri"/>
              </a:rPr>
              <a:t>rate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b="1" i="1" dirty="0">
                <a:solidFill>
                  <a:srgbClr val="C00000"/>
                </a:solidFill>
                <a:latin typeface="Calibri"/>
                <a:cs typeface="Calibri"/>
              </a:rPr>
              <a:t>100 </a:t>
            </a:r>
            <a:r>
              <a:rPr sz="3000" b="1" i="1" spc="-20" dirty="0">
                <a:solidFill>
                  <a:srgbClr val="C00000"/>
                </a:solidFill>
                <a:latin typeface="Calibri"/>
                <a:cs typeface="Calibri"/>
              </a:rPr>
              <a:t>to </a:t>
            </a:r>
            <a:r>
              <a:rPr sz="3000" b="1" i="1" dirty="0">
                <a:solidFill>
                  <a:srgbClr val="C00000"/>
                </a:solidFill>
                <a:latin typeface="Calibri"/>
                <a:cs typeface="Calibri"/>
              </a:rPr>
              <a:t>120 per  </a:t>
            </a:r>
            <a:r>
              <a:rPr sz="3000" b="1" i="1" spc="-5" dirty="0">
                <a:solidFill>
                  <a:srgbClr val="C00000"/>
                </a:solidFill>
                <a:latin typeface="Calibri"/>
                <a:cs typeface="Calibri"/>
              </a:rPr>
              <a:t>minute</a:t>
            </a:r>
            <a:endParaRPr sz="30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90000"/>
              </a:lnSpc>
              <a:spcBef>
                <a:spcPts val="675"/>
              </a:spcBef>
              <a:buFont typeface="Arial"/>
              <a:buChar char="•"/>
              <a:tabLst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Chest compressions </a:t>
            </a:r>
            <a:r>
              <a:rPr sz="3000" spc="-15" dirty="0">
                <a:latin typeface="Calibri"/>
                <a:cs typeface="Calibri"/>
              </a:rPr>
              <a:t>at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10" dirty="0">
                <a:latin typeface="Calibri"/>
                <a:cs typeface="Calibri"/>
              </a:rPr>
              <a:t>depth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b="1" i="1" dirty="0">
                <a:solidFill>
                  <a:srgbClr val="C00000"/>
                </a:solidFill>
                <a:latin typeface="Calibri"/>
                <a:cs typeface="Calibri"/>
              </a:rPr>
              <a:t>2 </a:t>
            </a:r>
            <a:r>
              <a:rPr sz="3000" b="1" i="1" spc="-25" dirty="0">
                <a:solidFill>
                  <a:srgbClr val="C00000"/>
                </a:solidFill>
                <a:latin typeface="Calibri"/>
                <a:cs typeface="Calibri"/>
              </a:rPr>
              <a:t>to </a:t>
            </a:r>
            <a:r>
              <a:rPr sz="3000" b="1" i="1" dirty="0">
                <a:solidFill>
                  <a:srgbClr val="C00000"/>
                </a:solidFill>
                <a:latin typeface="Calibri"/>
                <a:cs typeface="Calibri"/>
              </a:rPr>
              <a:t>2.4 inches  (5 </a:t>
            </a:r>
            <a:r>
              <a:rPr sz="3000" b="1" i="1" spc="-20" dirty="0">
                <a:solidFill>
                  <a:srgbClr val="C00000"/>
                </a:solidFill>
                <a:latin typeface="Calibri"/>
                <a:cs typeface="Calibri"/>
              </a:rPr>
              <a:t>to </a:t>
            </a:r>
            <a:r>
              <a:rPr sz="3000" b="1" i="1" dirty="0">
                <a:solidFill>
                  <a:srgbClr val="C00000"/>
                </a:solidFill>
                <a:latin typeface="Calibri"/>
                <a:cs typeface="Calibri"/>
              </a:rPr>
              <a:t>6 </a:t>
            </a:r>
            <a:r>
              <a:rPr sz="3000" b="1" i="1" spc="-5" dirty="0">
                <a:solidFill>
                  <a:srgbClr val="C00000"/>
                </a:solidFill>
                <a:latin typeface="Calibri"/>
                <a:cs typeface="Calibri"/>
              </a:rPr>
              <a:t>cm)</a:t>
            </a:r>
            <a:r>
              <a:rPr sz="3000" spc="-5" dirty="0">
                <a:latin typeface="Calibri"/>
                <a:cs typeface="Calibri"/>
              </a:rPr>
              <a:t>, </a:t>
            </a:r>
            <a:r>
              <a:rPr sz="3000" spc="-20" dirty="0">
                <a:latin typeface="Calibri"/>
                <a:cs typeface="Calibri"/>
              </a:rPr>
              <a:t>greater </a:t>
            </a:r>
            <a:r>
              <a:rPr sz="3000" spc="-10" dirty="0">
                <a:latin typeface="Calibri"/>
                <a:cs typeface="Calibri"/>
              </a:rPr>
              <a:t>depths </a:t>
            </a:r>
            <a:r>
              <a:rPr sz="3000" spc="-20" dirty="0">
                <a:latin typeface="Calibri"/>
                <a:cs typeface="Calibri"/>
              </a:rPr>
              <a:t>may </a:t>
            </a:r>
            <a:r>
              <a:rPr sz="3000" spc="-10" dirty="0">
                <a:latin typeface="Calibri"/>
                <a:cs typeface="Calibri"/>
              </a:rPr>
              <a:t>result </a:t>
            </a:r>
            <a:r>
              <a:rPr sz="3000" spc="-5" dirty="0">
                <a:latin typeface="Calibri"/>
                <a:cs typeface="Calibri"/>
              </a:rPr>
              <a:t>in injury </a:t>
            </a:r>
            <a:r>
              <a:rPr sz="3000" spc="-25" dirty="0">
                <a:latin typeface="Calibri"/>
                <a:cs typeface="Calibri"/>
              </a:rPr>
              <a:t>to  </a:t>
            </a:r>
            <a:r>
              <a:rPr sz="3000" spc="-10" dirty="0">
                <a:latin typeface="Calibri"/>
                <a:cs typeface="Calibri"/>
              </a:rPr>
              <a:t>vital</a:t>
            </a:r>
            <a:r>
              <a:rPr sz="3000" spc="-30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organs</a:t>
            </a:r>
            <a:endParaRPr sz="3000">
              <a:latin typeface="Calibri"/>
              <a:cs typeface="Calibri"/>
            </a:endParaRPr>
          </a:p>
          <a:p>
            <a:pPr marL="355600" marR="8255" indent="-342900" algn="just">
              <a:lnSpc>
                <a:spcPts val="324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sz="3000" b="1" i="1" spc="-10" dirty="0">
                <a:solidFill>
                  <a:srgbClr val="FF0000"/>
                </a:solidFill>
                <a:latin typeface="Calibri"/>
                <a:cs typeface="Calibri"/>
              </a:rPr>
              <a:t>Full </a:t>
            </a:r>
            <a:r>
              <a:rPr sz="3000" b="1" i="1" spc="-5" dirty="0">
                <a:solidFill>
                  <a:srgbClr val="FF0000"/>
                </a:solidFill>
                <a:latin typeface="Calibri"/>
                <a:cs typeface="Calibri"/>
              </a:rPr>
              <a:t>chest </a:t>
            </a:r>
            <a:r>
              <a:rPr sz="3000" b="1" i="1" spc="-10" dirty="0">
                <a:solidFill>
                  <a:srgbClr val="FF0000"/>
                </a:solidFill>
                <a:latin typeface="Calibri"/>
                <a:cs typeface="Calibri"/>
              </a:rPr>
              <a:t>recoil </a:t>
            </a:r>
            <a:r>
              <a:rPr sz="3000" b="1" i="1" dirty="0">
                <a:solidFill>
                  <a:srgbClr val="FF0000"/>
                </a:solidFill>
                <a:latin typeface="Calibri"/>
                <a:cs typeface="Calibri"/>
              </a:rPr>
              <a:t>in </a:t>
            </a:r>
            <a:r>
              <a:rPr sz="3000" b="1" i="1" spc="-5" dirty="0">
                <a:solidFill>
                  <a:srgbClr val="FF0000"/>
                </a:solidFill>
                <a:latin typeface="Calibri"/>
                <a:cs typeface="Calibri"/>
              </a:rPr>
              <a:t>between </a:t>
            </a:r>
            <a:r>
              <a:rPr sz="3000" b="1" i="1" spc="-10" dirty="0">
                <a:solidFill>
                  <a:srgbClr val="FF0000"/>
                </a:solidFill>
                <a:latin typeface="Calibri"/>
                <a:cs typeface="Calibri"/>
              </a:rPr>
              <a:t>compressions </a:t>
            </a:r>
            <a:r>
              <a:rPr sz="3000" spc="-25" dirty="0">
                <a:latin typeface="Calibri"/>
                <a:cs typeface="Calibri"/>
              </a:rPr>
              <a:t>to  </a:t>
            </a:r>
            <a:r>
              <a:rPr sz="3000" spc="-15" dirty="0">
                <a:latin typeface="Calibri"/>
                <a:cs typeface="Calibri"/>
              </a:rPr>
              <a:t>promote cardiac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filling</a:t>
            </a:r>
            <a:endParaRPr sz="3000">
              <a:latin typeface="Calibri"/>
              <a:cs typeface="Calibri"/>
            </a:endParaRPr>
          </a:p>
          <a:p>
            <a:pPr marL="355600" marR="5080" indent="-342900" algn="just">
              <a:lnSpc>
                <a:spcPts val="3240"/>
              </a:lnSpc>
              <a:spcBef>
                <a:spcPts val="725"/>
              </a:spcBef>
              <a:buFont typeface="Arial"/>
              <a:buChar char="•"/>
              <a:tabLst>
                <a:tab pos="355600" algn="l"/>
              </a:tabLst>
            </a:pPr>
            <a:r>
              <a:rPr sz="3000" spc="-10" dirty="0">
                <a:solidFill>
                  <a:srgbClr val="FF0000"/>
                </a:solidFill>
                <a:latin typeface="Calibri"/>
                <a:cs typeface="Calibri"/>
              </a:rPr>
              <a:t>Interruptions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15" dirty="0">
                <a:latin typeface="Calibri"/>
                <a:cs typeface="Calibri"/>
              </a:rPr>
              <a:t>chest</a:t>
            </a:r>
            <a:r>
              <a:rPr sz="3000" spc="64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compressions, </a:t>
            </a:r>
            <a:r>
              <a:rPr sz="3000" spc="-5" dirty="0">
                <a:latin typeface="Calibri"/>
                <a:cs typeface="Calibri"/>
              </a:rPr>
              <a:t>including  </a:t>
            </a:r>
            <a:r>
              <a:rPr sz="3000" spc="-20" dirty="0">
                <a:latin typeface="Calibri"/>
                <a:cs typeface="Calibri"/>
              </a:rPr>
              <a:t>pre </a:t>
            </a:r>
            <a:r>
              <a:rPr sz="3000" dirty="0">
                <a:latin typeface="Calibri"/>
                <a:cs typeface="Calibri"/>
              </a:rPr>
              <a:t>and </a:t>
            </a:r>
            <a:r>
              <a:rPr sz="3000" spc="-5" dirty="0">
                <a:latin typeface="Calibri"/>
                <a:cs typeface="Calibri"/>
              </a:rPr>
              <a:t>post-AED </a:t>
            </a:r>
            <a:r>
              <a:rPr sz="3000" spc="-10" dirty="0">
                <a:latin typeface="Calibri"/>
                <a:cs typeface="Calibri"/>
              </a:rPr>
              <a:t>shocks </a:t>
            </a:r>
            <a:r>
              <a:rPr sz="3000" spc="-5" dirty="0">
                <a:latin typeface="Calibri"/>
                <a:cs typeface="Calibri"/>
              </a:rPr>
              <a:t>should be 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as </a:t>
            </a:r>
            <a:r>
              <a:rPr sz="3000" spc="-5" dirty="0">
                <a:solidFill>
                  <a:srgbClr val="FF0000"/>
                </a:solidFill>
                <a:latin typeface="Calibri"/>
                <a:cs typeface="Calibri"/>
              </a:rPr>
              <a:t>short 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as  </a:t>
            </a:r>
            <a:r>
              <a:rPr sz="3000" spc="-5" dirty="0">
                <a:solidFill>
                  <a:srgbClr val="FF0000"/>
                </a:solidFill>
                <a:latin typeface="Calibri"/>
                <a:cs typeface="Calibri"/>
              </a:rPr>
              <a:t>possible</a:t>
            </a:r>
            <a:endParaRPr sz="300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6498" name="Picture 2" descr="Providing basic ventilation&#10;Mouthtomouthventilation&#10;Mouthtonoseventilation&#10;Mouthtobarrierdevice&#10;Bag mask ventilation&#10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3580" y="461899"/>
            <a:ext cx="36601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i="0" dirty="0">
                <a:latin typeface="Calibri"/>
                <a:cs typeface="Calibri"/>
              </a:rPr>
              <a:t>SCD :</a:t>
            </a:r>
            <a:r>
              <a:rPr i="0" spc="-45" dirty="0">
                <a:latin typeface="Calibri"/>
                <a:cs typeface="Calibri"/>
              </a:rPr>
              <a:t> </a:t>
            </a:r>
            <a:r>
              <a:rPr i="0" spc="-10" dirty="0">
                <a:latin typeface="Calibri"/>
                <a:cs typeface="Calibri"/>
              </a:rPr>
              <a:t>Definition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2438400"/>
            <a:ext cx="8075295" cy="14907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i="1" spc="-5" dirty="0">
                <a:solidFill>
                  <a:srgbClr val="FF0000"/>
                </a:solidFill>
                <a:latin typeface="Calibri"/>
                <a:cs typeface="Calibri"/>
              </a:rPr>
              <a:t>Sudden cardiac </a:t>
            </a:r>
            <a:r>
              <a:rPr sz="3200" b="1" i="1" dirty="0">
                <a:solidFill>
                  <a:srgbClr val="FF0000"/>
                </a:solidFill>
                <a:latin typeface="Calibri"/>
                <a:cs typeface="Calibri"/>
              </a:rPr>
              <a:t>death (SCD) </a:t>
            </a:r>
            <a:r>
              <a:rPr sz="3200" spc="-5" dirty="0">
                <a:latin typeface="Calibri"/>
                <a:cs typeface="Calibri"/>
              </a:rPr>
              <a:t>is </a:t>
            </a:r>
            <a:r>
              <a:rPr sz="3200" spc="-15" dirty="0">
                <a:latin typeface="Calibri"/>
                <a:cs typeface="Calibri"/>
              </a:rPr>
              <a:t>unexpected,  </a:t>
            </a:r>
            <a:r>
              <a:rPr sz="3200" dirty="0">
                <a:latin typeface="Calibri"/>
                <a:cs typeface="Calibri"/>
              </a:rPr>
              <a:t>abrupt </a:t>
            </a:r>
            <a:r>
              <a:rPr sz="3200" spc="-15" dirty="0">
                <a:latin typeface="Calibri"/>
                <a:cs typeface="Calibri"/>
              </a:rPr>
              <a:t>natural</a:t>
            </a:r>
            <a:r>
              <a:rPr sz="3200" spc="69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death </a:t>
            </a:r>
            <a:r>
              <a:rPr sz="3200" spc="-15" dirty="0">
                <a:latin typeface="Calibri"/>
                <a:cs typeface="Calibri"/>
              </a:rPr>
              <a:t>from  </a:t>
            </a:r>
            <a:r>
              <a:rPr sz="3200" spc="-10" dirty="0">
                <a:latin typeface="Calibri"/>
                <a:cs typeface="Calibri"/>
              </a:rPr>
              <a:t>cardiac </a:t>
            </a:r>
            <a:r>
              <a:rPr sz="3200" spc="-5" dirty="0">
                <a:latin typeface="Calibri"/>
                <a:cs typeface="Calibri"/>
              </a:rPr>
              <a:t>causes  </a:t>
            </a:r>
            <a:r>
              <a:rPr sz="3200" dirty="0">
                <a:latin typeface="Calibri"/>
                <a:cs typeface="Calibri"/>
              </a:rPr>
              <a:t>within 1 </a:t>
            </a:r>
            <a:r>
              <a:rPr sz="3200" spc="-5" dirty="0">
                <a:latin typeface="Calibri"/>
                <a:cs typeface="Calibri"/>
              </a:rPr>
              <a:t>hour </a:t>
            </a:r>
            <a:r>
              <a:rPr sz="3200" dirty="0">
                <a:latin typeface="Calibri"/>
                <a:cs typeface="Calibri"/>
              </a:rPr>
              <a:t>of </a:t>
            </a:r>
            <a:r>
              <a:rPr sz="3200" spc="-20" dirty="0">
                <a:latin typeface="Calibri"/>
                <a:cs typeface="Calibri"/>
              </a:rPr>
              <a:t>symptom</a:t>
            </a:r>
            <a:r>
              <a:rPr sz="3200" spc="4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onset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461899"/>
            <a:ext cx="487235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i="0" dirty="0">
                <a:latin typeface="Calibri"/>
                <a:cs typeface="Calibri"/>
              </a:rPr>
              <a:t>BLS </a:t>
            </a:r>
            <a:r>
              <a:rPr i="0" spc="-5" dirty="0">
                <a:latin typeface="Calibri"/>
                <a:cs typeface="Calibri"/>
              </a:rPr>
              <a:t>guidelines</a:t>
            </a:r>
            <a:r>
              <a:rPr i="0" spc="-85" dirty="0">
                <a:latin typeface="Calibri"/>
                <a:cs typeface="Calibri"/>
              </a:rPr>
              <a:t> </a:t>
            </a:r>
            <a:r>
              <a:rPr i="0" spc="-15" dirty="0">
                <a:latin typeface="Calibri"/>
                <a:cs typeface="Calibri"/>
              </a:rPr>
              <a:t>cont…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1950"/>
            <a:ext cx="48888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2608580" algn="l"/>
                <a:tab pos="3164840" algn="l"/>
              </a:tabLst>
            </a:pPr>
            <a:r>
              <a:rPr sz="3000" b="1" i="1" spc="-5" dirty="0">
                <a:solidFill>
                  <a:srgbClr val="FF0000"/>
                </a:solidFill>
                <a:latin typeface="Calibri"/>
                <a:cs typeface="Calibri"/>
              </a:rPr>
              <a:t>Compression	</a:t>
            </a:r>
            <a:r>
              <a:rPr sz="3000" b="1" i="1" spc="-20" dirty="0">
                <a:solidFill>
                  <a:srgbClr val="FF0000"/>
                </a:solidFill>
                <a:latin typeface="Calibri"/>
                <a:cs typeface="Calibri"/>
              </a:rPr>
              <a:t>to	</a:t>
            </a:r>
            <a:r>
              <a:rPr sz="3000" b="1" i="1" spc="-10" dirty="0">
                <a:solidFill>
                  <a:srgbClr val="FF0000"/>
                </a:solidFill>
                <a:latin typeface="Calibri"/>
                <a:cs typeface="Calibri"/>
              </a:rPr>
              <a:t>ventilation</a:t>
            </a:r>
            <a:endParaRPr sz="300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8839" y="2089150"/>
            <a:ext cx="59715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latin typeface="Calibri"/>
                <a:cs typeface="Calibri"/>
              </a:rPr>
              <a:t>individual </a:t>
            </a:r>
            <a:r>
              <a:rPr sz="3000" dirty="0">
                <a:latin typeface="Calibri"/>
                <a:cs typeface="Calibri"/>
              </a:rPr>
              <a:t>without an </a:t>
            </a:r>
            <a:r>
              <a:rPr sz="3000" spc="-10" dirty="0">
                <a:latin typeface="Calibri"/>
                <a:cs typeface="Calibri"/>
              </a:rPr>
              <a:t>advanced</a:t>
            </a:r>
            <a:r>
              <a:rPr sz="3000" spc="-8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airway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2637485"/>
            <a:ext cx="674179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2284730" algn="l"/>
                <a:tab pos="3237865" algn="l"/>
                <a:tab pos="3886835" algn="l"/>
                <a:tab pos="5668645" algn="l"/>
              </a:tabLst>
            </a:pPr>
            <a:r>
              <a:rPr sz="3000" dirty="0">
                <a:latin typeface="Calibri"/>
                <a:cs typeface="Calibri"/>
              </a:rPr>
              <a:t>Ind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viduals	w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th	</a:t>
            </a:r>
            <a:r>
              <a:rPr sz="3000" spc="-15" dirty="0">
                <a:latin typeface="Calibri"/>
                <a:cs typeface="Calibri"/>
              </a:rPr>
              <a:t>a</a:t>
            </a:r>
            <a:r>
              <a:rPr sz="3000" dirty="0">
                <a:latin typeface="Calibri"/>
                <a:cs typeface="Calibri"/>
              </a:rPr>
              <a:t>n	</a:t>
            </a:r>
            <a:r>
              <a:rPr sz="3000" b="1" dirty="0">
                <a:latin typeface="Calibri"/>
                <a:cs typeface="Calibri"/>
              </a:rPr>
              <a:t>a</a:t>
            </a:r>
            <a:r>
              <a:rPr sz="3000" b="1" spc="-15" dirty="0">
                <a:latin typeface="Calibri"/>
                <a:cs typeface="Calibri"/>
              </a:rPr>
              <a:t>d</a:t>
            </a:r>
            <a:r>
              <a:rPr sz="3000" b="1" spc="-55" dirty="0">
                <a:latin typeface="Calibri"/>
                <a:cs typeface="Calibri"/>
              </a:rPr>
              <a:t>v</a:t>
            </a:r>
            <a:r>
              <a:rPr sz="3000" b="1" dirty="0">
                <a:latin typeface="Calibri"/>
                <a:cs typeface="Calibri"/>
              </a:rPr>
              <a:t>anced	a</a:t>
            </a:r>
            <a:r>
              <a:rPr sz="3000" b="1" spc="-15" dirty="0">
                <a:latin typeface="Calibri"/>
                <a:cs typeface="Calibri"/>
              </a:rPr>
              <a:t>i</a:t>
            </a:r>
            <a:r>
              <a:rPr sz="3000" b="1" spc="10" dirty="0">
                <a:latin typeface="Calibri"/>
                <a:cs typeface="Calibri"/>
              </a:rPr>
              <a:t>r</a:t>
            </a:r>
            <a:r>
              <a:rPr sz="3000" b="1" spc="-35" dirty="0">
                <a:latin typeface="Calibri"/>
                <a:cs typeface="Calibri"/>
              </a:rPr>
              <a:t>w</a:t>
            </a:r>
            <a:r>
              <a:rPr sz="3000" b="1" spc="-55" dirty="0">
                <a:latin typeface="Calibri"/>
                <a:cs typeface="Calibri"/>
              </a:rPr>
              <a:t>a</a:t>
            </a:r>
            <a:r>
              <a:rPr sz="3000" b="1" dirty="0">
                <a:latin typeface="Calibri"/>
                <a:cs typeface="Calibri"/>
              </a:rPr>
              <a:t>y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28513" y="1631950"/>
            <a:ext cx="298132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  <a:tabLst>
                <a:tab pos="988694" algn="l"/>
                <a:tab pos="1901825" algn="l"/>
                <a:tab pos="2571115" algn="l"/>
              </a:tabLst>
            </a:pPr>
            <a:r>
              <a:rPr sz="3000" b="1" i="1" spc="-5" dirty="0">
                <a:latin typeface="Calibri"/>
                <a:cs typeface="Calibri"/>
              </a:rPr>
              <a:t>rati</a:t>
            </a:r>
            <a:r>
              <a:rPr sz="3000" b="1" i="1" dirty="0">
                <a:latin typeface="Calibri"/>
                <a:cs typeface="Calibri"/>
              </a:rPr>
              <a:t>o	</a:t>
            </a:r>
            <a:r>
              <a:rPr sz="3000" b="1" i="1" dirty="0">
                <a:solidFill>
                  <a:srgbClr val="C00000"/>
                </a:solidFill>
                <a:latin typeface="Calibri"/>
                <a:cs typeface="Calibri"/>
              </a:rPr>
              <a:t>30:2	</a:t>
            </a:r>
            <a:r>
              <a:rPr sz="3000" spc="-65" dirty="0">
                <a:latin typeface="Calibri"/>
                <a:cs typeface="Calibri"/>
              </a:rPr>
              <a:t>f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dirty="0">
                <a:latin typeface="Calibri"/>
                <a:cs typeface="Calibri"/>
              </a:rPr>
              <a:t>r	an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5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3000" b="1" dirty="0">
                <a:latin typeface="Calibri"/>
                <a:cs typeface="Calibri"/>
              </a:rPr>
              <a:t>sh</a:t>
            </a:r>
            <a:r>
              <a:rPr sz="3000" b="1" spc="-10" dirty="0">
                <a:latin typeface="Calibri"/>
                <a:cs typeface="Calibri"/>
              </a:rPr>
              <a:t>o</a:t>
            </a:r>
            <a:r>
              <a:rPr sz="3000" b="1" dirty="0">
                <a:latin typeface="Calibri"/>
                <a:cs typeface="Calibri"/>
              </a:rPr>
              <a:t>uld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940" y="3095371"/>
            <a:ext cx="8073390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>
              <a:lnSpc>
                <a:spcPct val="100000"/>
              </a:lnSpc>
              <a:spcBef>
                <a:spcPts val="100"/>
              </a:spcBef>
              <a:tabLst>
                <a:tab pos="1658620" algn="l"/>
                <a:tab pos="4046854" algn="l"/>
                <a:tab pos="5046980" algn="l"/>
                <a:tab pos="7371715" algn="l"/>
              </a:tabLst>
            </a:pPr>
            <a:r>
              <a:rPr sz="3000" b="1" spc="-35" dirty="0">
                <a:latin typeface="Calibri"/>
                <a:cs typeface="Calibri"/>
              </a:rPr>
              <a:t>r</a:t>
            </a:r>
            <a:r>
              <a:rPr sz="3000" b="1" spc="-5" dirty="0">
                <a:latin typeface="Calibri"/>
                <a:cs typeface="Calibri"/>
              </a:rPr>
              <a:t>e</a:t>
            </a:r>
            <a:r>
              <a:rPr sz="3000" b="1" spc="10" dirty="0">
                <a:latin typeface="Calibri"/>
                <a:cs typeface="Calibri"/>
              </a:rPr>
              <a:t>c</a:t>
            </a:r>
            <a:r>
              <a:rPr sz="3000" b="1" spc="-5" dirty="0">
                <a:latin typeface="Calibri"/>
                <a:cs typeface="Calibri"/>
              </a:rPr>
              <a:t>ei</a:t>
            </a:r>
            <a:r>
              <a:rPr sz="3000" b="1" spc="-30" dirty="0">
                <a:latin typeface="Calibri"/>
                <a:cs typeface="Calibri"/>
              </a:rPr>
              <a:t>v</a:t>
            </a:r>
            <a:r>
              <a:rPr sz="3000" b="1" dirty="0">
                <a:latin typeface="Calibri"/>
                <a:cs typeface="Calibri"/>
              </a:rPr>
              <a:t>e	</a:t>
            </a:r>
            <a:r>
              <a:rPr sz="3000" b="1" spc="-15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3000" b="1" dirty="0">
                <a:solidFill>
                  <a:srgbClr val="FF0000"/>
                </a:solidFill>
                <a:latin typeface="Calibri"/>
                <a:cs typeface="Calibri"/>
              </a:rPr>
              <a:t>ni</a:t>
            </a:r>
            <a:r>
              <a:rPr sz="3000" b="1" spc="-35" dirty="0">
                <a:solidFill>
                  <a:srgbClr val="FF0000"/>
                </a:solidFill>
                <a:latin typeface="Calibri"/>
                <a:cs typeface="Calibri"/>
              </a:rPr>
              <a:t>nt</a:t>
            </a:r>
            <a:r>
              <a:rPr sz="3000" b="1" spc="-5" dirty="0">
                <a:solidFill>
                  <a:srgbClr val="FF0000"/>
                </a:solidFill>
                <a:latin typeface="Calibri"/>
                <a:cs typeface="Calibri"/>
              </a:rPr>
              <a:t>erru</a:t>
            </a:r>
            <a:r>
              <a:rPr sz="3000" b="1" spc="-15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3000" b="1" spc="-3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3000" b="1" spc="-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3000" b="1" dirty="0">
                <a:solidFill>
                  <a:srgbClr val="FF0000"/>
                </a:solidFill>
                <a:latin typeface="Calibri"/>
                <a:cs typeface="Calibri"/>
              </a:rPr>
              <a:t>d	</a:t>
            </a:r>
            <a:r>
              <a:rPr sz="3000" b="1" spc="-5" dirty="0">
                <a:solidFill>
                  <a:srgbClr val="FF0000"/>
                </a:solidFill>
                <a:latin typeface="Calibri"/>
                <a:cs typeface="Calibri"/>
              </a:rPr>
              <a:t>che</a:t>
            </a:r>
            <a:r>
              <a:rPr sz="3000" b="1" spc="-3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3000" b="1" dirty="0">
                <a:solidFill>
                  <a:srgbClr val="FF0000"/>
                </a:solidFill>
                <a:latin typeface="Calibri"/>
                <a:cs typeface="Calibri"/>
              </a:rPr>
              <a:t>t	</a:t>
            </a:r>
            <a:r>
              <a:rPr sz="3000" b="1" spc="-5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3000" b="1" spc="-1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3000" b="1" spc="-5" dirty="0">
                <a:solidFill>
                  <a:srgbClr val="FF0000"/>
                </a:solidFill>
                <a:latin typeface="Calibri"/>
                <a:cs typeface="Calibri"/>
              </a:rPr>
              <a:t>mp</a:t>
            </a:r>
            <a:r>
              <a:rPr sz="3000" b="1" spc="-4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000" b="1" spc="-5" dirty="0">
                <a:solidFill>
                  <a:srgbClr val="FF0000"/>
                </a:solidFill>
                <a:latin typeface="Calibri"/>
                <a:cs typeface="Calibri"/>
              </a:rPr>
              <a:t>es</a:t>
            </a:r>
            <a:r>
              <a:rPr sz="3000" b="1" dirty="0">
                <a:solidFill>
                  <a:srgbClr val="FF0000"/>
                </a:solidFill>
                <a:latin typeface="Calibri"/>
                <a:cs typeface="Calibri"/>
              </a:rPr>
              <a:t>si</a:t>
            </a:r>
            <a:r>
              <a:rPr sz="3000" b="1" spc="-1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3000" b="1" dirty="0">
                <a:solidFill>
                  <a:srgbClr val="FF0000"/>
                </a:solidFill>
                <a:latin typeface="Calibri"/>
                <a:cs typeface="Calibri"/>
              </a:rPr>
              <a:t>ns</a:t>
            </a:r>
            <a:r>
              <a:rPr sz="3000" b="1" dirty="0">
                <a:solidFill>
                  <a:srgbClr val="C00000"/>
                </a:solidFill>
                <a:latin typeface="Calibri"/>
                <a:cs typeface="Calibri"/>
              </a:rPr>
              <a:t>	</a:t>
            </a:r>
            <a:r>
              <a:rPr sz="3000" dirty="0">
                <a:latin typeface="Calibri"/>
                <a:cs typeface="Calibri"/>
              </a:rPr>
              <a:t>with  </a:t>
            </a:r>
            <a:r>
              <a:rPr sz="3000" spc="-10" dirty="0">
                <a:latin typeface="Calibri"/>
                <a:cs typeface="Calibri"/>
              </a:rPr>
              <a:t>ventilations </a:t>
            </a:r>
            <a:r>
              <a:rPr sz="3000" spc="-15" dirty="0">
                <a:latin typeface="Calibri"/>
                <a:cs typeface="Calibri"/>
              </a:rPr>
              <a:t>at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35" dirty="0">
                <a:latin typeface="Calibri"/>
                <a:cs typeface="Calibri"/>
              </a:rPr>
              <a:t>rate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5" dirty="0">
                <a:latin typeface="Calibri"/>
                <a:cs typeface="Calibri"/>
              </a:rPr>
              <a:t>one </a:t>
            </a:r>
            <a:r>
              <a:rPr sz="3000" spc="-10" dirty="0">
                <a:latin typeface="Calibri"/>
                <a:cs typeface="Calibri"/>
              </a:rPr>
              <a:t>every </a:t>
            </a:r>
            <a:r>
              <a:rPr sz="3000" spc="-5" dirty="0">
                <a:latin typeface="Calibri"/>
                <a:cs typeface="Calibri"/>
              </a:rPr>
              <a:t>six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seconds</a:t>
            </a:r>
            <a:endParaRPr sz="3000">
              <a:latin typeface="Calibri"/>
              <a:cs typeface="Calibri"/>
            </a:endParaRPr>
          </a:p>
          <a:p>
            <a:pPr marL="355600" marR="6985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In </a:t>
            </a:r>
            <a:r>
              <a:rPr sz="3000" spc="-15" dirty="0">
                <a:latin typeface="Calibri"/>
                <a:cs typeface="Calibri"/>
              </a:rPr>
              <a:t>cardiac arrest, </a:t>
            </a:r>
            <a:r>
              <a:rPr sz="3000" spc="-5" dirty="0">
                <a:latin typeface="Calibri"/>
                <a:cs typeface="Calibri"/>
              </a:rPr>
              <a:t>the </a:t>
            </a:r>
            <a:r>
              <a:rPr sz="3000" b="1" spc="-15" dirty="0">
                <a:solidFill>
                  <a:srgbClr val="FF0000"/>
                </a:solidFill>
                <a:latin typeface="Calibri"/>
                <a:cs typeface="Calibri"/>
              </a:rPr>
              <a:t>defibrillator</a:t>
            </a:r>
            <a:r>
              <a:rPr sz="3000" b="1" spc="-1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should be </a:t>
            </a:r>
            <a:r>
              <a:rPr sz="3000" spc="-10" dirty="0">
                <a:latin typeface="Calibri"/>
                <a:cs typeface="Calibri"/>
              </a:rPr>
              <a:t>used  </a:t>
            </a:r>
            <a:r>
              <a:rPr sz="3000" dirty="0">
                <a:latin typeface="Calibri"/>
                <a:cs typeface="Calibri"/>
              </a:rPr>
              <a:t>as soon as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possible</a:t>
            </a:r>
            <a:endParaRPr sz="30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  <a:tab pos="1902460" algn="l"/>
                <a:tab pos="2799080" algn="l"/>
                <a:tab pos="4879340" algn="l"/>
                <a:tab pos="5348605" algn="l"/>
                <a:tab pos="5995035" algn="l"/>
                <a:tab pos="7026909" algn="l"/>
                <a:tab pos="7377430" algn="l"/>
                <a:tab pos="7867015" algn="l"/>
              </a:tabLst>
            </a:pPr>
            <a:r>
              <a:rPr sz="3000" spc="-5" dirty="0">
                <a:latin typeface="Calibri"/>
                <a:cs typeface="Calibri"/>
              </a:rPr>
              <a:t>S</a:t>
            </a:r>
            <a:r>
              <a:rPr sz="3000" spc="-30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and</a:t>
            </a:r>
            <a:r>
              <a:rPr sz="3000" spc="5" dirty="0">
                <a:latin typeface="Calibri"/>
                <a:cs typeface="Calibri"/>
              </a:rPr>
              <a:t>a</a:t>
            </a:r>
            <a:r>
              <a:rPr sz="3000" spc="-40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d	</a:t>
            </a:r>
            <a:r>
              <a:rPr sz="3000" spc="-5" dirty="0">
                <a:latin typeface="Calibri"/>
                <a:cs typeface="Calibri"/>
              </a:rPr>
              <a:t>dos</a:t>
            </a:r>
            <a:r>
              <a:rPr sz="3000" dirty="0">
                <a:latin typeface="Calibri"/>
                <a:cs typeface="Calibri"/>
              </a:rPr>
              <a:t>e	</a:t>
            </a:r>
            <a:r>
              <a:rPr sz="3000" b="1" spc="-5" dirty="0">
                <a:solidFill>
                  <a:srgbClr val="C00000"/>
                </a:solidFill>
                <a:latin typeface="Calibri"/>
                <a:cs typeface="Calibri"/>
              </a:rPr>
              <a:t>epinephr</a:t>
            </a:r>
            <a:r>
              <a:rPr sz="3000" b="1" dirty="0">
                <a:solidFill>
                  <a:srgbClr val="C00000"/>
                </a:solidFill>
                <a:latin typeface="Calibri"/>
                <a:cs typeface="Calibri"/>
              </a:rPr>
              <a:t>ine	</a:t>
            </a:r>
            <a:r>
              <a:rPr sz="3000" b="1" dirty="0">
                <a:latin typeface="Calibri"/>
                <a:cs typeface="Calibri"/>
              </a:rPr>
              <a:t>(1	</a:t>
            </a:r>
            <a:r>
              <a:rPr sz="3000" b="1" spc="-5" dirty="0">
                <a:latin typeface="Calibri"/>
                <a:cs typeface="Calibri"/>
              </a:rPr>
              <a:t>m</a:t>
            </a:r>
            <a:r>
              <a:rPr sz="3000" b="1" dirty="0">
                <a:latin typeface="Calibri"/>
                <a:cs typeface="Calibri"/>
              </a:rPr>
              <a:t>g	</a:t>
            </a:r>
            <a:r>
              <a:rPr sz="3000" b="1" spc="-25" dirty="0">
                <a:latin typeface="Calibri"/>
                <a:cs typeface="Calibri"/>
              </a:rPr>
              <a:t>e</a:t>
            </a:r>
            <a:r>
              <a:rPr sz="3000" b="1" spc="-30" dirty="0">
                <a:latin typeface="Calibri"/>
                <a:cs typeface="Calibri"/>
              </a:rPr>
              <a:t>v</a:t>
            </a:r>
            <a:r>
              <a:rPr sz="3000" b="1" spc="-5" dirty="0">
                <a:latin typeface="Calibri"/>
                <a:cs typeface="Calibri"/>
              </a:rPr>
              <a:t>e</a:t>
            </a:r>
            <a:r>
              <a:rPr sz="3000" b="1" spc="10" dirty="0">
                <a:latin typeface="Calibri"/>
                <a:cs typeface="Calibri"/>
              </a:rPr>
              <a:t>r</a:t>
            </a:r>
            <a:r>
              <a:rPr sz="3000" b="1" dirty="0">
                <a:latin typeface="Calibri"/>
                <a:cs typeface="Calibri"/>
              </a:rPr>
              <a:t>y	3	</a:t>
            </a:r>
            <a:r>
              <a:rPr sz="3000" b="1" spc="-20" dirty="0">
                <a:latin typeface="Calibri"/>
                <a:cs typeface="Calibri"/>
              </a:rPr>
              <a:t>t</a:t>
            </a:r>
            <a:r>
              <a:rPr sz="3000" b="1" dirty="0">
                <a:latin typeface="Calibri"/>
                <a:cs typeface="Calibri"/>
              </a:rPr>
              <a:t>o	5  </a:t>
            </a:r>
            <a:r>
              <a:rPr sz="3000" b="1" spc="-5" dirty="0">
                <a:latin typeface="Calibri"/>
                <a:cs typeface="Calibri"/>
              </a:rPr>
              <a:t>min) </a:t>
            </a:r>
            <a:r>
              <a:rPr sz="3000" spc="-5" dirty="0">
                <a:latin typeface="Calibri"/>
                <a:cs typeface="Calibri"/>
              </a:rPr>
              <a:t>is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25" dirty="0">
                <a:latin typeface="Calibri"/>
                <a:cs typeface="Calibri"/>
              </a:rPr>
              <a:t>preferred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vasopressor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8744" y="461899"/>
            <a:ext cx="63652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Simple </a:t>
            </a:r>
            <a:r>
              <a:rPr dirty="0"/>
              <a:t>Adult BLS</a:t>
            </a:r>
            <a:r>
              <a:rPr spc="-80" dirty="0"/>
              <a:t> </a:t>
            </a:r>
            <a:r>
              <a:rPr dirty="0"/>
              <a:t>Algorithm</a:t>
            </a:r>
          </a:p>
        </p:txBody>
      </p:sp>
      <p:sp>
        <p:nvSpPr>
          <p:cNvPr id="3" name="object 3"/>
          <p:cNvSpPr/>
          <p:nvPr/>
        </p:nvSpPr>
        <p:spPr>
          <a:xfrm>
            <a:off x="2494445" y="1556236"/>
            <a:ext cx="4441169" cy="4998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6714" y="228601"/>
            <a:ext cx="229235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CPR</a:t>
            </a:r>
            <a:r>
              <a:rPr spc="-80" dirty="0"/>
              <a:t> </a:t>
            </a:r>
            <a:r>
              <a:rPr spc="-15" dirty="0"/>
              <a:t>Steps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914400"/>
            <a:ext cx="8073390" cy="283956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527685" marR="6350" indent="-515620" algn="just">
              <a:lnSpc>
                <a:spcPct val="80000"/>
              </a:lnSpc>
              <a:spcBef>
                <a:spcPts val="585"/>
              </a:spcBef>
              <a:buAutoNum type="arabicPeriod"/>
              <a:tabLst>
                <a:tab pos="528320" algn="l"/>
              </a:tabLst>
            </a:pPr>
            <a:r>
              <a:rPr sz="2400" spc="-5" dirty="0">
                <a:latin typeface="Calibri"/>
                <a:cs typeface="Calibri"/>
              </a:rPr>
              <a:t>Check </a:t>
            </a:r>
            <a:r>
              <a:rPr sz="2400" spc="-20" dirty="0">
                <a:latin typeface="Calibri"/>
                <a:cs typeface="Calibri"/>
              </a:rPr>
              <a:t>for </a:t>
            </a:r>
            <a:r>
              <a:rPr sz="2400" spc="-10" dirty="0">
                <a:latin typeface="Calibri"/>
                <a:cs typeface="Calibri"/>
              </a:rPr>
              <a:t>carotid </a:t>
            </a:r>
            <a:r>
              <a:rPr sz="2400" spc="-5" dirty="0">
                <a:latin typeface="Calibri"/>
                <a:cs typeface="Calibri"/>
              </a:rPr>
              <a:t>pulse.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Never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waste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time trying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to feel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carotid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for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more 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than 10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seconds</a:t>
            </a:r>
            <a:r>
              <a:rPr sz="2400" spc="-5" dirty="0">
                <a:latin typeface="Calibri"/>
                <a:cs typeface="Calibri"/>
              </a:rPr>
              <a:t>. If not </a:t>
            </a:r>
            <a:r>
              <a:rPr sz="2400" spc="-10" dirty="0">
                <a:latin typeface="Calibri"/>
                <a:cs typeface="Calibri"/>
              </a:rPr>
              <a:t>sure, </a:t>
            </a:r>
            <a:r>
              <a:rPr sz="2400" spc="-5" dirty="0">
                <a:latin typeface="Calibri"/>
                <a:cs typeface="Calibri"/>
              </a:rPr>
              <a:t>begin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CPR</a:t>
            </a:r>
            <a:endParaRPr sz="2400">
              <a:latin typeface="Calibri"/>
              <a:cs typeface="Calibri"/>
            </a:endParaRPr>
          </a:p>
          <a:p>
            <a:pPr marL="527685" indent="-515620" algn="just">
              <a:lnSpc>
                <a:spcPts val="2160"/>
              </a:lnSpc>
              <a:buAutoNum type="arabicPeriod"/>
              <a:tabLst>
                <a:tab pos="528320" algn="l"/>
              </a:tabLst>
            </a:pPr>
            <a:r>
              <a:rPr sz="2400" spc="-5" dirty="0">
                <a:latin typeface="Calibri"/>
                <a:cs typeface="Calibri"/>
              </a:rPr>
              <a:t>Use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50" dirty="0"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heel</a:t>
            </a:r>
            <a:r>
              <a:rPr sz="2400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sz="24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one</a:t>
            </a:r>
            <a:r>
              <a:rPr sz="24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hand</a:t>
            </a:r>
            <a:r>
              <a:rPr sz="24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on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5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lower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half</a:t>
            </a:r>
            <a:r>
              <a:rPr sz="2400" spc="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sternum</a:t>
            </a:r>
            <a:r>
              <a:rPr sz="2400" spc="5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in</a:t>
            </a:r>
            <a:r>
              <a:rPr sz="2400" spc="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middle</a:t>
            </a:r>
            <a:endParaRPr sz="2400">
              <a:latin typeface="Calibri"/>
              <a:cs typeface="Calibri"/>
            </a:endParaRPr>
          </a:p>
          <a:p>
            <a:pPr marL="527685" algn="just">
              <a:lnSpc>
                <a:spcPts val="2160"/>
              </a:lnSpc>
            </a:pP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chest. </a:t>
            </a:r>
            <a:r>
              <a:rPr sz="2400" dirty="0">
                <a:latin typeface="Calibri"/>
                <a:cs typeface="Calibri"/>
              </a:rPr>
              <a:t>Put </a:t>
            </a:r>
            <a:r>
              <a:rPr sz="2400" spc="-10" dirty="0">
                <a:latin typeface="Calibri"/>
                <a:cs typeface="Calibri"/>
              </a:rPr>
              <a:t>your </a:t>
            </a:r>
            <a:r>
              <a:rPr sz="2400" spc="-5" dirty="0">
                <a:latin typeface="Calibri"/>
                <a:cs typeface="Calibri"/>
              </a:rPr>
              <a:t>other </a:t>
            </a:r>
            <a:r>
              <a:rPr sz="2400" dirty="0">
                <a:latin typeface="Calibri"/>
                <a:cs typeface="Calibri"/>
              </a:rPr>
              <a:t>hand </a:t>
            </a:r>
            <a:r>
              <a:rPr sz="2400" spc="-5" dirty="0">
                <a:latin typeface="Calibri"/>
                <a:cs typeface="Calibri"/>
              </a:rPr>
              <a:t>on </a:t>
            </a:r>
            <a:r>
              <a:rPr sz="2400" spc="-10" dirty="0">
                <a:latin typeface="Calibri"/>
                <a:cs typeface="Calibri"/>
              </a:rPr>
              <a:t>top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20" dirty="0">
                <a:latin typeface="Calibri"/>
                <a:cs typeface="Calibri"/>
              </a:rPr>
              <a:t>first</a:t>
            </a:r>
            <a:r>
              <a:rPr sz="2400" dirty="0">
                <a:latin typeface="Calibri"/>
                <a:cs typeface="Calibri"/>
              </a:rPr>
              <a:t> hand</a:t>
            </a:r>
            <a:endParaRPr sz="2400">
              <a:latin typeface="Calibri"/>
              <a:cs typeface="Calibri"/>
            </a:endParaRPr>
          </a:p>
          <a:p>
            <a:pPr marL="527685" indent="-515620" algn="just">
              <a:lnSpc>
                <a:spcPct val="100000"/>
              </a:lnSpc>
              <a:buAutoNum type="arabicPeriod" startAt="3"/>
              <a:tabLst>
                <a:tab pos="528320" algn="l"/>
              </a:tabLst>
            </a:pP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Straighten your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arms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5" dirty="0">
                <a:latin typeface="Calibri"/>
                <a:cs typeface="Calibri"/>
              </a:rPr>
              <a:t>press </a:t>
            </a:r>
            <a:r>
              <a:rPr sz="2400" spc="-10" dirty="0">
                <a:latin typeface="Calibri"/>
                <a:cs typeface="Calibri"/>
              </a:rPr>
              <a:t>straight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down</a:t>
            </a:r>
            <a:endParaRPr sz="2400">
              <a:latin typeface="Calibri"/>
              <a:cs typeface="Calibri"/>
            </a:endParaRPr>
          </a:p>
          <a:p>
            <a:pPr marL="527685" marR="5080" indent="-515620" algn="just">
              <a:lnSpc>
                <a:spcPct val="80000"/>
              </a:lnSpc>
              <a:spcBef>
                <a:spcPts val="480"/>
              </a:spcBef>
              <a:buAutoNum type="arabicPeriod" startAt="3"/>
              <a:tabLst>
                <a:tab pos="528320" algn="l"/>
              </a:tabLst>
            </a:pPr>
            <a:r>
              <a:rPr sz="2400" spc="-5" dirty="0">
                <a:latin typeface="Calibri"/>
                <a:cs typeface="Calibri"/>
              </a:rPr>
              <a:t>Compressions should </a:t>
            </a:r>
            <a:r>
              <a:rPr sz="2400" dirty="0">
                <a:latin typeface="Calibri"/>
                <a:cs typeface="Calibri"/>
              </a:rPr>
              <a:t>be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at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least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two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inches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into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sz="2400" spc="-25" dirty="0">
                <a:solidFill>
                  <a:srgbClr val="FF0000"/>
                </a:solidFill>
                <a:latin typeface="Calibri"/>
                <a:cs typeface="Calibri"/>
              </a:rPr>
              <a:t>person’s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chest </a:t>
            </a:r>
            <a:r>
              <a:rPr sz="2400" spc="-5" dirty="0">
                <a:latin typeface="Calibri"/>
                <a:cs typeface="Calibri"/>
              </a:rPr>
              <a:t>and  </a:t>
            </a:r>
            <a:r>
              <a:rPr sz="2400" spc="-15" dirty="0">
                <a:latin typeface="Calibri"/>
                <a:cs typeface="Calibri"/>
              </a:rPr>
              <a:t>at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20" dirty="0">
                <a:latin typeface="Calibri"/>
                <a:cs typeface="Calibri"/>
              </a:rPr>
              <a:t>rate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100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to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120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compressions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per minute</a:t>
            </a:r>
            <a:r>
              <a:rPr sz="2400" spc="-5" dirty="0">
                <a:latin typeface="Calibri"/>
                <a:cs typeface="Calibri"/>
              </a:rPr>
              <a:t>. Allow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chest wall </a:t>
            </a:r>
            <a:r>
              <a:rPr sz="2400" spc="-25" dirty="0">
                <a:latin typeface="Calibri"/>
                <a:cs typeface="Calibri"/>
              </a:rPr>
              <a:t>to  </a:t>
            </a:r>
            <a:r>
              <a:rPr sz="2400" spc="-10" dirty="0">
                <a:latin typeface="Calibri"/>
                <a:cs typeface="Calibri"/>
              </a:rPr>
              <a:t>return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its </a:t>
            </a:r>
            <a:r>
              <a:rPr sz="2400" spc="-10" dirty="0">
                <a:latin typeface="Calibri"/>
                <a:cs typeface="Calibri"/>
              </a:rPr>
              <a:t>natural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position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5800" y="3962400"/>
            <a:ext cx="7897368" cy="266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1666" y="152401"/>
            <a:ext cx="382397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CPR </a:t>
            </a:r>
            <a:r>
              <a:rPr spc="-15" dirty="0"/>
              <a:t>Steps</a:t>
            </a:r>
            <a:r>
              <a:rPr spc="-85" dirty="0"/>
              <a:t> </a:t>
            </a:r>
            <a:r>
              <a:rPr spc="-10" dirty="0"/>
              <a:t>cont…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143000"/>
            <a:ext cx="8073390" cy="2239716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527685" marR="7620" indent="-515620">
              <a:lnSpc>
                <a:spcPct val="80000"/>
              </a:lnSpc>
              <a:spcBef>
                <a:spcPts val="585"/>
              </a:spcBef>
              <a:buAutoNum type="arabicPeriod" startAt="5"/>
              <a:tabLst>
                <a:tab pos="527685" algn="l"/>
                <a:tab pos="528320" algn="l"/>
              </a:tabLst>
            </a:pPr>
            <a:r>
              <a:rPr sz="2000" spc="-5" dirty="0">
                <a:latin typeface="Calibri"/>
                <a:cs typeface="Calibri"/>
              </a:rPr>
              <a:t>After </a:t>
            </a:r>
            <a:r>
              <a:rPr sz="2000" dirty="0">
                <a:latin typeface="Calibri"/>
                <a:cs typeface="Calibri"/>
              </a:rPr>
              <a:t>30 </a:t>
            </a:r>
            <a:r>
              <a:rPr sz="2000" spc="-10" dirty="0">
                <a:latin typeface="Calibri"/>
                <a:cs typeface="Calibri"/>
              </a:rPr>
              <a:t>compressions, </a:t>
            </a:r>
            <a:r>
              <a:rPr sz="2000" spc="-15" dirty="0">
                <a:latin typeface="Calibri"/>
                <a:cs typeface="Calibri"/>
              </a:rPr>
              <a:t>stop </a:t>
            </a:r>
            <a:r>
              <a:rPr sz="2000" spc="-5" dirty="0">
                <a:latin typeface="Calibri"/>
                <a:cs typeface="Calibri"/>
              </a:rPr>
              <a:t>compressions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5" dirty="0">
                <a:latin typeface="Calibri"/>
                <a:cs typeface="Calibri"/>
              </a:rPr>
              <a:t>open the </a:t>
            </a:r>
            <a:r>
              <a:rPr sz="2000" spc="-10" dirty="0">
                <a:latin typeface="Calibri"/>
                <a:cs typeface="Calibri"/>
              </a:rPr>
              <a:t>airway </a:t>
            </a:r>
            <a:r>
              <a:rPr sz="2000" spc="-15" dirty="0">
                <a:latin typeface="Calibri"/>
                <a:cs typeface="Calibri"/>
              </a:rPr>
              <a:t>by </a:t>
            </a:r>
            <a:r>
              <a:rPr sz="2000" dirty="0">
                <a:latin typeface="Calibri"/>
                <a:cs typeface="Calibri"/>
              </a:rPr>
              <a:t>tilting  the </a:t>
            </a:r>
            <a:r>
              <a:rPr sz="2000" spc="-5" dirty="0">
                <a:latin typeface="Calibri"/>
                <a:cs typeface="Calibri"/>
              </a:rPr>
              <a:t>head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5" dirty="0">
                <a:latin typeface="Calibri"/>
                <a:cs typeface="Calibri"/>
              </a:rPr>
              <a:t>lifting </a:t>
            </a:r>
            <a:r>
              <a:rPr sz="2000">
                <a:latin typeface="Calibri"/>
                <a:cs typeface="Calibri"/>
              </a:rPr>
              <a:t>the</a:t>
            </a:r>
            <a:r>
              <a:rPr sz="2000" spc="5">
                <a:latin typeface="Calibri"/>
                <a:cs typeface="Calibri"/>
              </a:rPr>
              <a:t> </a:t>
            </a:r>
            <a:r>
              <a:rPr sz="2000" smtClean="0">
                <a:latin typeface="Calibri"/>
                <a:cs typeface="Calibri"/>
              </a:rPr>
              <a:t>chin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527685" indent="-515620">
              <a:lnSpc>
                <a:spcPts val="2160"/>
              </a:lnSpc>
              <a:buAutoNum type="arabicPeriod" startAt="5"/>
              <a:tabLst>
                <a:tab pos="527685" algn="l"/>
                <a:tab pos="528320" algn="l"/>
                <a:tab pos="949960" algn="l"/>
                <a:tab pos="1434465" algn="l"/>
                <a:tab pos="2416175" algn="l"/>
                <a:tab pos="2894965" algn="l"/>
                <a:tab pos="4422140" algn="l"/>
                <a:tab pos="4834890" algn="l"/>
                <a:tab pos="6014720" algn="l"/>
                <a:tab pos="6282690" algn="l"/>
                <a:tab pos="6795134" algn="l"/>
                <a:tab pos="7715884" algn="l"/>
              </a:tabLst>
            </a:pP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Do	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no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t	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per</a:t>
            </a:r>
            <a:r>
              <a:rPr sz="2000" spc="-45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or</a:t>
            </a:r>
            <a:r>
              <a:rPr sz="2000" spc="5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	the	</a:t>
            </a:r>
            <a:r>
              <a:rPr sz="2000" spc="-5" dirty="0">
                <a:latin typeface="Calibri"/>
                <a:cs typeface="Calibri"/>
              </a:rPr>
              <a:t>hea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5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dirty="0">
                <a:latin typeface="Calibri"/>
                <a:cs typeface="Calibri"/>
              </a:rPr>
              <a:t>chin	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t	</a:t>
            </a:r>
            <a:r>
              <a:rPr sz="2000" spc="-5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aneu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er	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f	</a:t>
            </a:r>
            <a:r>
              <a:rPr sz="2000" spc="-20" dirty="0">
                <a:latin typeface="Calibri"/>
                <a:cs typeface="Calibri"/>
              </a:rPr>
              <a:t>y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u	</a:t>
            </a:r>
            <a:r>
              <a:rPr sz="2000" spc="-5" dirty="0">
                <a:latin typeface="Calibri"/>
                <a:cs typeface="Calibri"/>
              </a:rPr>
              <a:t>su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pec</a:t>
            </a:r>
            <a:r>
              <a:rPr sz="2000" dirty="0">
                <a:latin typeface="Calibri"/>
                <a:cs typeface="Calibri"/>
              </a:rPr>
              <a:t>t	</a:t>
            </a:r>
            <a:r>
              <a:rPr sz="2000" spc="-1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he</a:t>
            </a:r>
            <a:endParaRPr sz="2000">
              <a:latin typeface="Calibri"/>
              <a:cs typeface="Calibri"/>
            </a:endParaRPr>
          </a:p>
          <a:p>
            <a:pPr marL="527685">
              <a:lnSpc>
                <a:spcPts val="2160"/>
              </a:lnSpc>
            </a:pPr>
            <a:r>
              <a:rPr sz="2000" spc="-10" dirty="0">
                <a:latin typeface="Calibri"/>
                <a:cs typeface="Calibri"/>
              </a:rPr>
              <a:t>person </a:t>
            </a:r>
            <a:r>
              <a:rPr sz="2000" spc="-15" dirty="0">
                <a:latin typeface="Calibri"/>
                <a:cs typeface="Calibri"/>
              </a:rPr>
              <a:t>may </a:t>
            </a:r>
            <a:r>
              <a:rPr sz="2000" spc="-20" dirty="0">
                <a:latin typeface="Calibri"/>
                <a:cs typeface="Calibri"/>
              </a:rPr>
              <a:t>have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5" dirty="0">
                <a:latin typeface="Calibri"/>
                <a:cs typeface="Calibri"/>
              </a:rPr>
              <a:t>neck </a:t>
            </a:r>
            <a:r>
              <a:rPr sz="2000" spc="-20" dirty="0">
                <a:latin typeface="Calibri"/>
                <a:cs typeface="Calibri"/>
              </a:rPr>
              <a:t>injury. </a:t>
            </a:r>
            <a:r>
              <a:rPr sz="2000" spc="-5" dirty="0">
                <a:latin typeface="Calibri"/>
                <a:cs typeface="Calibri"/>
              </a:rPr>
              <a:t>In that case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jaw-thrust is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used</a:t>
            </a:r>
            <a:endParaRPr sz="2000">
              <a:latin typeface="Calibri"/>
              <a:cs typeface="Calibri"/>
            </a:endParaRPr>
          </a:p>
          <a:p>
            <a:pPr marL="527685" marR="6985" indent="-515620">
              <a:lnSpc>
                <a:spcPct val="80000"/>
              </a:lnSpc>
              <a:spcBef>
                <a:spcPts val="480"/>
              </a:spcBef>
              <a:buAutoNum type="arabicPeriod" startAt="7"/>
              <a:tabLst>
                <a:tab pos="527685" algn="l"/>
                <a:tab pos="528320" algn="l"/>
              </a:tabLst>
            </a:pPr>
            <a:r>
              <a:rPr sz="2000" spc="-10" dirty="0">
                <a:latin typeface="Calibri"/>
                <a:cs typeface="Calibri"/>
              </a:rPr>
              <a:t>Give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10" dirty="0">
                <a:latin typeface="Calibri"/>
                <a:cs typeface="Calibri"/>
              </a:rPr>
              <a:t>breath </a:t>
            </a:r>
            <a:r>
              <a:rPr sz="2000" spc="-5" dirty="0">
                <a:latin typeface="Calibri"/>
                <a:cs typeface="Calibri"/>
              </a:rPr>
              <a:t>while </a:t>
            </a:r>
            <a:r>
              <a:rPr sz="2000" spc="-10" dirty="0">
                <a:latin typeface="Calibri"/>
                <a:cs typeface="Calibri"/>
              </a:rPr>
              <a:t>watching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chest </a:t>
            </a:r>
            <a:r>
              <a:rPr sz="2000" dirty="0">
                <a:latin typeface="Calibri"/>
                <a:cs typeface="Calibri"/>
              </a:rPr>
              <a:t>rise. </a:t>
            </a:r>
            <a:r>
              <a:rPr sz="2000" spc="-10" dirty="0">
                <a:latin typeface="Calibri"/>
                <a:cs typeface="Calibri"/>
              </a:rPr>
              <a:t>Repeat </a:t>
            </a:r>
            <a:r>
              <a:rPr sz="2000" spc="-5" dirty="0">
                <a:latin typeface="Calibri"/>
                <a:cs typeface="Calibri"/>
              </a:rPr>
              <a:t>while giving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10" dirty="0">
                <a:latin typeface="Calibri"/>
                <a:cs typeface="Calibri"/>
              </a:rPr>
              <a:t>second  breath. Breaths </a:t>
            </a:r>
            <a:r>
              <a:rPr sz="2000" spc="-5" dirty="0">
                <a:latin typeface="Calibri"/>
                <a:cs typeface="Calibri"/>
              </a:rPr>
              <a:t>should </a:t>
            </a:r>
            <a:r>
              <a:rPr sz="2000" dirty="0">
                <a:latin typeface="Calibri"/>
                <a:cs typeface="Calibri"/>
              </a:rPr>
              <a:t>be </a:t>
            </a:r>
            <a:r>
              <a:rPr sz="2000" spc="-10" dirty="0">
                <a:latin typeface="Calibri"/>
                <a:cs typeface="Calibri"/>
              </a:rPr>
              <a:t>delivered over </a:t>
            </a:r>
            <a:r>
              <a:rPr sz="2000" spc="-5" dirty="0">
                <a:latin typeface="Calibri"/>
                <a:cs typeface="Calibri"/>
              </a:rPr>
              <a:t>one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second</a:t>
            </a:r>
            <a:endParaRPr sz="2000">
              <a:latin typeface="Calibri"/>
              <a:cs typeface="Calibri"/>
            </a:endParaRPr>
          </a:p>
          <a:p>
            <a:pPr marL="527685" marR="5715" indent="-515620">
              <a:lnSpc>
                <a:spcPts val="1920"/>
              </a:lnSpc>
              <a:spcBef>
                <a:spcPts val="459"/>
              </a:spcBef>
              <a:buAutoNum type="arabicPeriod" startAt="7"/>
              <a:tabLst>
                <a:tab pos="527685" algn="l"/>
                <a:tab pos="528320" algn="l"/>
              </a:tabLst>
            </a:pPr>
            <a:r>
              <a:rPr sz="2000" spc="-10" dirty="0">
                <a:latin typeface="Calibri"/>
                <a:cs typeface="Calibri"/>
              </a:rPr>
              <a:t>Resume </a:t>
            </a:r>
            <a:r>
              <a:rPr sz="2000" spc="-5" dirty="0">
                <a:latin typeface="Calibri"/>
                <a:cs typeface="Calibri"/>
              </a:rPr>
              <a:t>chest compressions. </a:t>
            </a:r>
            <a:r>
              <a:rPr sz="2000" spc="-10" dirty="0">
                <a:latin typeface="Calibri"/>
                <a:cs typeface="Calibri"/>
              </a:rPr>
              <a:t>Switch </a:t>
            </a:r>
            <a:r>
              <a:rPr sz="2000" spc="-5" dirty="0">
                <a:latin typeface="Calibri"/>
                <a:cs typeface="Calibri"/>
              </a:rPr>
              <a:t>quickly between compressions </a:t>
            </a:r>
            <a:r>
              <a:rPr sz="2000" dirty="0">
                <a:latin typeface="Calibri"/>
                <a:cs typeface="Calibri"/>
              </a:rPr>
              <a:t>and  </a:t>
            </a:r>
            <a:r>
              <a:rPr sz="2000" spc="-5" dirty="0">
                <a:latin typeface="Calibri"/>
                <a:cs typeface="Calibri"/>
              </a:rPr>
              <a:t>rescue </a:t>
            </a:r>
            <a:r>
              <a:rPr sz="2000" spc="-10" dirty="0">
                <a:latin typeface="Calibri"/>
                <a:cs typeface="Calibri"/>
              </a:rPr>
              <a:t>breaths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spc="-10" dirty="0">
                <a:latin typeface="Calibri"/>
                <a:cs typeface="Calibri"/>
              </a:rPr>
              <a:t>minimize interruptions </a:t>
            </a:r>
            <a:r>
              <a:rPr sz="2000" spc="-5" dirty="0">
                <a:latin typeface="Calibri"/>
                <a:cs typeface="Calibri"/>
              </a:rPr>
              <a:t>in chest</a:t>
            </a:r>
            <a:r>
              <a:rPr sz="2000" spc="114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compressions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3400" y="3886200"/>
            <a:ext cx="8229600" cy="251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0" name="Picture 2" descr="ADVANCED CARDIAC LIFE SUPPORT&#10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3846" y="183591"/>
            <a:ext cx="743521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10" dirty="0">
                <a:latin typeface="Calibri"/>
                <a:cs typeface="Calibri"/>
              </a:rPr>
              <a:t>ONE-RESCUER </a:t>
            </a:r>
            <a:r>
              <a:rPr sz="4000" b="0" spc="-5" dirty="0">
                <a:latin typeface="Calibri"/>
                <a:cs typeface="Calibri"/>
              </a:rPr>
              <a:t>BLS/CPR </a:t>
            </a:r>
            <a:r>
              <a:rPr sz="4000" b="0" spc="-15" dirty="0">
                <a:latin typeface="Calibri"/>
                <a:cs typeface="Calibri"/>
              </a:rPr>
              <a:t>FOR</a:t>
            </a:r>
            <a:r>
              <a:rPr sz="4000" b="0" spc="-50" dirty="0">
                <a:latin typeface="Calibri"/>
                <a:cs typeface="Calibri"/>
              </a:rPr>
              <a:t> </a:t>
            </a:r>
            <a:r>
              <a:rPr sz="4000" b="0" spc="-55" dirty="0">
                <a:latin typeface="Calibri"/>
                <a:cs typeface="Calibri"/>
              </a:rPr>
              <a:t>ADULTS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060235"/>
            <a:ext cx="7998460" cy="5588709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000" b="1" i="1" dirty="0">
                <a:latin typeface="Calibri"/>
                <a:cs typeface="Calibri"/>
              </a:rPr>
              <a:t>Be</a:t>
            </a:r>
            <a:r>
              <a:rPr sz="2000" b="1" i="1" spc="-5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Safe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4"/>
              </a:spcBef>
              <a:buChar char="•"/>
              <a:tabLst>
                <a:tab pos="197485" algn="l"/>
              </a:tabLst>
            </a:pP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Move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person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out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sz="2000" spc="-15" dirty="0">
                <a:solidFill>
                  <a:srgbClr val="FF0000"/>
                </a:solidFill>
                <a:latin typeface="Calibri"/>
                <a:cs typeface="Calibri"/>
              </a:rPr>
              <a:t>traffic</a:t>
            </a:r>
            <a:r>
              <a:rPr sz="2000" spc="-15" dirty="0">
                <a:latin typeface="Calibri"/>
                <a:cs typeface="Calibri"/>
              </a:rPr>
              <a:t>/ water </a:t>
            </a:r>
            <a:r>
              <a:rPr sz="2000" dirty="0">
                <a:latin typeface="Calibri"/>
                <a:cs typeface="Calibri"/>
              </a:rPr>
              <a:t>and dry the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person.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dirty="0">
                <a:latin typeface="Calibri"/>
                <a:cs typeface="Calibri"/>
              </a:rPr>
              <a:t>Be </a:t>
            </a:r>
            <a:r>
              <a:rPr sz="2000" spc="-10" dirty="0">
                <a:latin typeface="Calibri"/>
                <a:cs typeface="Calibri"/>
              </a:rPr>
              <a:t>sure you </a:t>
            </a:r>
            <a:r>
              <a:rPr sz="2000" dirty="0">
                <a:latin typeface="Calibri"/>
                <a:cs typeface="Calibri"/>
              </a:rPr>
              <a:t>do </a:t>
            </a:r>
            <a:r>
              <a:rPr sz="2000" spc="-5" dirty="0">
                <a:latin typeface="Calibri"/>
                <a:cs typeface="Calibri"/>
              </a:rPr>
              <a:t>not become injured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yourself.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b="1" i="1" dirty="0">
                <a:latin typeface="Calibri"/>
                <a:cs typeface="Calibri"/>
              </a:rPr>
              <a:t>Assess the</a:t>
            </a:r>
            <a:r>
              <a:rPr sz="2000" b="1" i="1" spc="-35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Person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15" dirty="0">
                <a:latin typeface="Calibri"/>
                <a:cs typeface="Calibri"/>
              </a:rPr>
              <a:t>Shake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person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5" dirty="0">
                <a:latin typeface="Calibri"/>
                <a:cs typeface="Calibri"/>
              </a:rPr>
              <a:t>talk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dirty="0">
                <a:latin typeface="Calibri"/>
                <a:cs typeface="Calibri"/>
              </a:rPr>
              <a:t>them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loudly.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Check </a:t>
            </a:r>
            <a:r>
              <a:rPr sz="2000" spc="-15" dirty="0">
                <a:solidFill>
                  <a:srgbClr val="FF0000"/>
                </a:solidFill>
                <a:latin typeface="Calibri"/>
                <a:cs typeface="Calibri"/>
              </a:rPr>
              <a:t>to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see if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person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is</a:t>
            </a:r>
            <a:r>
              <a:rPr sz="2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breathing</a:t>
            </a:r>
            <a:r>
              <a:rPr sz="2000" spc="-5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b="1" i="1" dirty="0">
                <a:latin typeface="Calibri"/>
                <a:cs typeface="Calibri"/>
              </a:rPr>
              <a:t>Call</a:t>
            </a:r>
            <a:r>
              <a:rPr sz="2000" b="1" i="1" spc="-2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EMS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Send someone </a:t>
            </a:r>
            <a:r>
              <a:rPr sz="2000" spc="-15" dirty="0">
                <a:solidFill>
                  <a:srgbClr val="FF0000"/>
                </a:solidFill>
                <a:latin typeface="Calibri"/>
                <a:cs typeface="Calibri"/>
              </a:rPr>
              <a:t>for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help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and </a:t>
            </a:r>
            <a:r>
              <a:rPr sz="2000" spc="-15" dirty="0">
                <a:solidFill>
                  <a:srgbClr val="FF0000"/>
                </a:solidFill>
                <a:latin typeface="Calibri"/>
                <a:cs typeface="Calibri"/>
              </a:rPr>
              <a:t>to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get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an</a:t>
            </a:r>
            <a:r>
              <a:rPr sz="20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AED</a:t>
            </a:r>
            <a:r>
              <a:rPr sz="2000" spc="-1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5" dirty="0">
                <a:latin typeface="Calibri"/>
                <a:cs typeface="Calibri"/>
              </a:rPr>
              <a:t>If </a:t>
            </a:r>
            <a:r>
              <a:rPr sz="2000" dirty="0">
                <a:latin typeface="Calibri"/>
                <a:cs typeface="Calibri"/>
              </a:rPr>
              <a:t>alone, </a:t>
            </a:r>
            <a:r>
              <a:rPr sz="2000" spc="-5" dirty="0">
                <a:latin typeface="Calibri"/>
                <a:cs typeface="Calibri"/>
              </a:rPr>
              <a:t>call </a:t>
            </a:r>
            <a:r>
              <a:rPr sz="2000" spc="-15" dirty="0">
                <a:latin typeface="Calibri"/>
                <a:cs typeface="Calibri"/>
              </a:rPr>
              <a:t>for </a:t>
            </a:r>
            <a:r>
              <a:rPr sz="2000" spc="-5" dirty="0">
                <a:latin typeface="Calibri"/>
                <a:cs typeface="Calibri"/>
              </a:rPr>
              <a:t>help while assessing </a:t>
            </a:r>
            <a:r>
              <a:rPr sz="2000" spc="-15" dirty="0">
                <a:latin typeface="Calibri"/>
                <a:cs typeface="Calibri"/>
              </a:rPr>
              <a:t>for </a:t>
            </a:r>
            <a:r>
              <a:rPr sz="2000" spc="-5" dirty="0">
                <a:latin typeface="Calibri"/>
                <a:cs typeface="Calibri"/>
              </a:rPr>
              <a:t>breathing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pulse.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2000" b="1" i="1" dirty="0">
                <a:latin typeface="Calibri"/>
                <a:cs typeface="Calibri"/>
              </a:rPr>
              <a:t>CPR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5" dirty="0">
                <a:latin typeface="Calibri"/>
                <a:cs typeface="Calibri"/>
              </a:rPr>
              <a:t>Check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pulse.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Begin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chest compressions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and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delivering</a:t>
            </a:r>
            <a:r>
              <a:rPr sz="20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breaths.</a:t>
            </a:r>
            <a:endParaRPr sz="200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b="1" i="1" spc="-10" dirty="0">
                <a:latin typeface="Calibri"/>
                <a:cs typeface="Calibri"/>
              </a:rPr>
              <a:t>Defibrillate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15" dirty="0">
                <a:latin typeface="Calibri"/>
                <a:cs typeface="Calibri"/>
              </a:rPr>
              <a:t>Attach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5" dirty="0">
                <a:latin typeface="Calibri"/>
                <a:cs typeface="Calibri"/>
              </a:rPr>
              <a:t>AED </a:t>
            </a:r>
            <a:r>
              <a:rPr sz="2000" spc="-5" dirty="0">
                <a:latin typeface="Calibri"/>
                <a:cs typeface="Calibri"/>
              </a:rPr>
              <a:t>when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available.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480"/>
              </a:spcBef>
              <a:buChar char="•"/>
              <a:tabLst>
                <a:tab pos="197485" algn="l"/>
              </a:tabLst>
            </a:pPr>
            <a:r>
              <a:rPr sz="2000" spc="-15" dirty="0">
                <a:latin typeface="Calibri"/>
                <a:cs typeface="Calibri"/>
              </a:rPr>
              <a:t>Listen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10" dirty="0">
                <a:latin typeface="Calibri"/>
                <a:cs typeface="Calibri"/>
              </a:rPr>
              <a:t>perform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15" dirty="0">
                <a:latin typeface="Calibri"/>
                <a:cs typeface="Calibri"/>
              </a:rPr>
              <a:t>steps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directed.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4410" y="0"/>
            <a:ext cx="755459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15" dirty="0">
                <a:latin typeface="Calibri"/>
                <a:cs typeface="Calibri"/>
              </a:rPr>
              <a:t>TWO-RESCUER </a:t>
            </a:r>
            <a:r>
              <a:rPr sz="4000" b="0" spc="-5" dirty="0">
                <a:latin typeface="Calibri"/>
                <a:cs typeface="Calibri"/>
              </a:rPr>
              <a:t>BLS/CPR </a:t>
            </a:r>
            <a:r>
              <a:rPr sz="4000" b="0" spc="-20" dirty="0">
                <a:latin typeface="Calibri"/>
                <a:cs typeface="Calibri"/>
              </a:rPr>
              <a:t>FOR</a:t>
            </a:r>
            <a:r>
              <a:rPr sz="4000" b="0" dirty="0">
                <a:latin typeface="Calibri"/>
                <a:cs typeface="Calibri"/>
              </a:rPr>
              <a:t> </a:t>
            </a:r>
            <a:r>
              <a:rPr sz="4000" b="0" spc="-55" dirty="0">
                <a:latin typeface="Calibri"/>
                <a:cs typeface="Calibri"/>
              </a:rPr>
              <a:t>ADULTS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34034" y="914400"/>
            <a:ext cx="8381366" cy="5372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9590" indent="-5156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529590" algn="l"/>
                <a:tab pos="530225" algn="l"/>
              </a:tabLst>
            </a:pPr>
            <a:r>
              <a:rPr sz="2400" spc="-10" dirty="0">
                <a:solidFill>
                  <a:srgbClr val="FF0000"/>
                </a:solidFill>
              </a:rPr>
              <a:t>The second rescuer prepares </a:t>
            </a:r>
            <a:r>
              <a:rPr sz="2400" spc="-5" dirty="0">
                <a:solidFill>
                  <a:srgbClr val="FF0000"/>
                </a:solidFill>
              </a:rPr>
              <a:t>the AED </a:t>
            </a:r>
            <a:r>
              <a:rPr sz="2400" spc="-20" dirty="0"/>
              <a:t>for</a:t>
            </a:r>
            <a:r>
              <a:rPr sz="2400" spc="60" dirty="0"/>
              <a:t> </a:t>
            </a:r>
            <a:r>
              <a:rPr sz="2400" spc="-5" dirty="0"/>
              <a:t>use.</a:t>
            </a:r>
          </a:p>
          <a:p>
            <a:pPr marL="529590" indent="-515620">
              <a:lnSpc>
                <a:spcPct val="100000"/>
              </a:lnSpc>
              <a:buFont typeface="Arial"/>
              <a:buChar char="•"/>
              <a:tabLst>
                <a:tab pos="529590" algn="l"/>
                <a:tab pos="530225" algn="l"/>
              </a:tabLst>
            </a:pPr>
            <a:r>
              <a:rPr sz="2400" spc="-5" dirty="0"/>
              <a:t>Begin </a:t>
            </a:r>
            <a:r>
              <a:rPr sz="2400" spc="-10" dirty="0"/>
              <a:t>chest compressions </a:t>
            </a:r>
            <a:r>
              <a:rPr sz="2400" spc="-5" dirty="0"/>
              <a:t>and </a:t>
            </a:r>
            <a:r>
              <a:rPr sz="2400" spc="-15" dirty="0">
                <a:solidFill>
                  <a:srgbClr val="FF0000"/>
                </a:solidFill>
              </a:rPr>
              <a:t>count </a:t>
            </a:r>
            <a:r>
              <a:rPr sz="2400" spc="-5" dirty="0">
                <a:solidFill>
                  <a:srgbClr val="FF0000"/>
                </a:solidFill>
              </a:rPr>
              <a:t>the </a:t>
            </a:r>
            <a:r>
              <a:rPr sz="2400" spc="-10" dirty="0">
                <a:solidFill>
                  <a:srgbClr val="FF0000"/>
                </a:solidFill>
              </a:rPr>
              <a:t>compressions </a:t>
            </a:r>
            <a:r>
              <a:rPr sz="2400" spc="-5" dirty="0">
                <a:solidFill>
                  <a:srgbClr val="FF0000"/>
                </a:solidFill>
              </a:rPr>
              <a:t>out</a:t>
            </a:r>
            <a:r>
              <a:rPr sz="2400" spc="135" dirty="0">
                <a:solidFill>
                  <a:srgbClr val="FF0000"/>
                </a:solidFill>
              </a:rPr>
              <a:t> </a:t>
            </a:r>
            <a:r>
              <a:rPr sz="2400" spc="-5" dirty="0">
                <a:solidFill>
                  <a:srgbClr val="FF0000"/>
                </a:solidFill>
              </a:rPr>
              <a:t>loud</a:t>
            </a:r>
            <a:r>
              <a:rPr sz="2400" spc="-5" dirty="0"/>
              <a:t>.</a:t>
            </a:r>
          </a:p>
          <a:p>
            <a:pPr marL="529590" indent="-515620">
              <a:lnSpc>
                <a:spcPct val="100000"/>
              </a:lnSpc>
              <a:buFont typeface="Arial"/>
              <a:buChar char="•"/>
              <a:tabLst>
                <a:tab pos="529590" algn="l"/>
                <a:tab pos="530225" algn="l"/>
              </a:tabLst>
            </a:pPr>
            <a:r>
              <a:rPr sz="2400" spc="-10" dirty="0"/>
              <a:t>The </a:t>
            </a:r>
            <a:r>
              <a:rPr sz="2400" spc="-10" dirty="0">
                <a:solidFill>
                  <a:srgbClr val="FF0000"/>
                </a:solidFill>
              </a:rPr>
              <a:t>second rescuer </a:t>
            </a:r>
            <a:r>
              <a:rPr sz="2400" spc="-5" dirty="0">
                <a:solidFill>
                  <a:srgbClr val="FF0000"/>
                </a:solidFill>
              </a:rPr>
              <a:t>applies the AED</a:t>
            </a:r>
            <a:r>
              <a:rPr sz="2400" spc="60" dirty="0">
                <a:solidFill>
                  <a:srgbClr val="FF0000"/>
                </a:solidFill>
              </a:rPr>
              <a:t> </a:t>
            </a:r>
            <a:r>
              <a:rPr sz="2400" spc="-5" dirty="0">
                <a:solidFill>
                  <a:srgbClr val="FF0000"/>
                </a:solidFill>
              </a:rPr>
              <a:t>pads</a:t>
            </a:r>
            <a:r>
              <a:rPr sz="2400" spc="-5" dirty="0"/>
              <a:t>.</a:t>
            </a:r>
          </a:p>
          <a:p>
            <a:pPr marL="529590" indent="-515620">
              <a:lnSpc>
                <a:spcPts val="2380"/>
              </a:lnSpc>
              <a:buFont typeface="Arial"/>
              <a:buChar char="•"/>
              <a:tabLst>
                <a:tab pos="529590" algn="l"/>
                <a:tab pos="530225" algn="l"/>
              </a:tabLst>
            </a:pPr>
            <a:r>
              <a:rPr sz="2400" spc="-5" dirty="0"/>
              <a:t>The</a:t>
            </a:r>
            <a:r>
              <a:rPr sz="2400" spc="340" dirty="0"/>
              <a:t> </a:t>
            </a:r>
            <a:r>
              <a:rPr sz="2400" spc="-10" dirty="0">
                <a:solidFill>
                  <a:srgbClr val="FF0000"/>
                </a:solidFill>
              </a:rPr>
              <a:t>second</a:t>
            </a:r>
            <a:r>
              <a:rPr sz="2400" spc="35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rescuer</a:t>
            </a:r>
            <a:r>
              <a:rPr sz="2400" spc="345" dirty="0">
                <a:solidFill>
                  <a:srgbClr val="FF0000"/>
                </a:solidFill>
              </a:rPr>
              <a:t> </a:t>
            </a:r>
            <a:r>
              <a:rPr sz="2400" spc="-5" dirty="0">
                <a:solidFill>
                  <a:srgbClr val="FF0000"/>
                </a:solidFill>
              </a:rPr>
              <a:t>opens</a:t>
            </a:r>
            <a:r>
              <a:rPr sz="2400" spc="365" dirty="0">
                <a:solidFill>
                  <a:srgbClr val="FF0000"/>
                </a:solidFill>
              </a:rPr>
              <a:t> </a:t>
            </a:r>
            <a:r>
              <a:rPr sz="2400" spc="-5" dirty="0">
                <a:solidFill>
                  <a:srgbClr val="FF0000"/>
                </a:solidFill>
              </a:rPr>
              <a:t>the</a:t>
            </a:r>
            <a:r>
              <a:rPr sz="2400" spc="350" dirty="0">
                <a:solidFill>
                  <a:srgbClr val="FF0000"/>
                </a:solidFill>
              </a:rPr>
              <a:t> </a:t>
            </a:r>
            <a:r>
              <a:rPr sz="2400" spc="-30" dirty="0">
                <a:solidFill>
                  <a:srgbClr val="FF0000"/>
                </a:solidFill>
              </a:rPr>
              <a:t>person’s</a:t>
            </a:r>
            <a:r>
              <a:rPr sz="2400" spc="360" dirty="0">
                <a:solidFill>
                  <a:srgbClr val="FF0000"/>
                </a:solidFill>
              </a:rPr>
              <a:t> </a:t>
            </a:r>
            <a:r>
              <a:rPr sz="2400" spc="-15" dirty="0">
                <a:solidFill>
                  <a:srgbClr val="FF0000"/>
                </a:solidFill>
              </a:rPr>
              <a:t>airway</a:t>
            </a:r>
            <a:r>
              <a:rPr sz="2400" spc="355" dirty="0">
                <a:solidFill>
                  <a:srgbClr val="FF0000"/>
                </a:solidFill>
              </a:rPr>
              <a:t> </a:t>
            </a:r>
            <a:r>
              <a:rPr sz="2400" spc="-5" dirty="0">
                <a:solidFill>
                  <a:srgbClr val="FF0000"/>
                </a:solidFill>
              </a:rPr>
              <a:t>and</a:t>
            </a:r>
            <a:r>
              <a:rPr sz="2400" spc="345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gives</a:t>
            </a:r>
            <a:r>
              <a:rPr sz="2400" spc="350" dirty="0">
                <a:solidFill>
                  <a:srgbClr val="FF0000"/>
                </a:solidFill>
              </a:rPr>
              <a:t> </a:t>
            </a:r>
            <a:r>
              <a:rPr sz="2400" spc="-5" dirty="0">
                <a:solidFill>
                  <a:srgbClr val="FF0000"/>
                </a:solidFill>
              </a:rPr>
              <a:t>rescue</a:t>
            </a:r>
          </a:p>
          <a:p>
            <a:pPr marL="529590">
              <a:lnSpc>
                <a:spcPts val="2380"/>
              </a:lnSpc>
            </a:pPr>
            <a:r>
              <a:rPr sz="2400" spc="-10" dirty="0">
                <a:solidFill>
                  <a:srgbClr val="FF0000"/>
                </a:solidFill>
              </a:rPr>
              <a:t>breaths.</a:t>
            </a:r>
          </a:p>
          <a:p>
            <a:pPr marL="529590" marR="5080" indent="-515620">
              <a:lnSpc>
                <a:spcPct val="80000"/>
              </a:lnSpc>
              <a:spcBef>
                <a:spcPts val="525"/>
              </a:spcBef>
              <a:buFont typeface="Arial"/>
              <a:buChar char="•"/>
              <a:tabLst>
                <a:tab pos="529590" algn="l"/>
                <a:tab pos="530225" algn="l"/>
              </a:tabLst>
            </a:pPr>
            <a:r>
              <a:rPr sz="2400" spc="-15" dirty="0"/>
              <a:t>Switch </a:t>
            </a:r>
            <a:r>
              <a:rPr sz="2400" spc="-10" dirty="0"/>
              <a:t>roles </a:t>
            </a:r>
            <a:r>
              <a:rPr sz="2400" spc="-15" dirty="0"/>
              <a:t>after </a:t>
            </a:r>
            <a:r>
              <a:rPr sz="2400" spc="-10" dirty="0"/>
              <a:t>every five cycles </a:t>
            </a:r>
            <a:r>
              <a:rPr sz="2400" spc="5" dirty="0"/>
              <a:t>of </a:t>
            </a:r>
            <a:r>
              <a:rPr sz="2400" spc="-10" dirty="0"/>
              <a:t>compressions </a:t>
            </a:r>
            <a:r>
              <a:rPr sz="2400" spc="-5" dirty="0"/>
              <a:t>and </a:t>
            </a:r>
            <a:r>
              <a:rPr sz="2400" spc="-10" dirty="0"/>
              <a:t>breaths.  </a:t>
            </a:r>
            <a:r>
              <a:rPr sz="2400" b="1" spc="-10" dirty="0">
                <a:solidFill>
                  <a:srgbClr val="FF0000"/>
                </a:solidFill>
              </a:rPr>
              <a:t>One cycle consists </a:t>
            </a:r>
            <a:r>
              <a:rPr sz="2400" b="1" dirty="0">
                <a:solidFill>
                  <a:srgbClr val="FF0000"/>
                </a:solidFill>
              </a:rPr>
              <a:t>of </a:t>
            </a:r>
            <a:r>
              <a:rPr sz="2400" b="1" spc="-5" dirty="0">
                <a:solidFill>
                  <a:srgbClr val="FF0000"/>
                </a:solidFill>
              </a:rPr>
              <a:t>30 </a:t>
            </a:r>
            <a:r>
              <a:rPr sz="2400" b="1" spc="-10" dirty="0">
                <a:solidFill>
                  <a:srgbClr val="FF0000"/>
                </a:solidFill>
              </a:rPr>
              <a:t>compressions </a:t>
            </a:r>
            <a:r>
              <a:rPr sz="2400" b="1" spc="-5" dirty="0">
                <a:solidFill>
                  <a:srgbClr val="FF0000"/>
                </a:solidFill>
              </a:rPr>
              <a:t>and </a:t>
            </a:r>
            <a:r>
              <a:rPr sz="2400" b="1" spc="-15" dirty="0">
                <a:solidFill>
                  <a:srgbClr val="FF0000"/>
                </a:solidFill>
              </a:rPr>
              <a:t>two</a:t>
            </a:r>
            <a:r>
              <a:rPr sz="2400" b="1" spc="100" dirty="0">
                <a:solidFill>
                  <a:srgbClr val="FF0000"/>
                </a:solidFill>
              </a:rPr>
              <a:t> </a:t>
            </a:r>
            <a:r>
              <a:rPr sz="2400" b="1" spc="-10" dirty="0">
                <a:solidFill>
                  <a:srgbClr val="FF0000"/>
                </a:solidFill>
              </a:rPr>
              <a:t>breaths</a:t>
            </a:r>
            <a:r>
              <a:rPr sz="2400" spc="-10" dirty="0"/>
              <a:t>.</a:t>
            </a:r>
          </a:p>
          <a:p>
            <a:pPr marL="529590" indent="-515620">
              <a:lnSpc>
                <a:spcPts val="2375"/>
              </a:lnSpc>
              <a:buFont typeface="Arial"/>
              <a:buChar char="•"/>
              <a:tabLst>
                <a:tab pos="529590" algn="l"/>
                <a:tab pos="530225" algn="l"/>
                <a:tab pos="1569085" algn="l"/>
                <a:tab pos="2503805" algn="l"/>
                <a:tab pos="3713479" algn="l"/>
                <a:tab pos="4475480" algn="l"/>
                <a:tab pos="4923790" algn="l"/>
                <a:tab pos="6160135" algn="l"/>
                <a:tab pos="7851775" algn="l"/>
              </a:tabLst>
            </a:pPr>
            <a:r>
              <a:rPr sz="2400" spc="-5" dirty="0">
                <a:solidFill>
                  <a:srgbClr val="FF0000"/>
                </a:solidFill>
              </a:rPr>
              <a:t>Qui</a:t>
            </a:r>
            <a:r>
              <a:rPr sz="2400" spc="-15" dirty="0">
                <a:solidFill>
                  <a:srgbClr val="FF0000"/>
                </a:solidFill>
              </a:rPr>
              <a:t>c</a:t>
            </a:r>
            <a:r>
              <a:rPr sz="2400" spc="-5" dirty="0">
                <a:solidFill>
                  <a:srgbClr val="FF0000"/>
                </a:solidFill>
              </a:rPr>
              <a:t>kly</a:t>
            </a:r>
            <a:r>
              <a:rPr sz="2400" dirty="0">
                <a:solidFill>
                  <a:srgbClr val="FF0000"/>
                </a:solidFill>
              </a:rPr>
              <a:t>	</a:t>
            </a:r>
            <a:r>
              <a:rPr sz="2400" spc="-15" dirty="0">
                <a:solidFill>
                  <a:srgbClr val="FF0000"/>
                </a:solidFill>
              </a:rPr>
              <a:t>s</a:t>
            </a:r>
            <a:r>
              <a:rPr sz="2400" spc="-5" dirty="0">
                <a:solidFill>
                  <a:srgbClr val="FF0000"/>
                </a:solidFill>
              </a:rPr>
              <a:t>wi</a:t>
            </a:r>
            <a:r>
              <a:rPr sz="2400" spc="-20" dirty="0">
                <a:solidFill>
                  <a:srgbClr val="FF0000"/>
                </a:solidFill>
              </a:rPr>
              <a:t>t</a:t>
            </a:r>
            <a:r>
              <a:rPr sz="2400" spc="-5" dirty="0">
                <a:solidFill>
                  <a:srgbClr val="FF0000"/>
                </a:solidFill>
              </a:rPr>
              <a:t>ch</a:t>
            </a:r>
            <a:r>
              <a:rPr sz="2400" dirty="0">
                <a:solidFill>
                  <a:srgbClr val="FF0000"/>
                </a:solidFill>
              </a:rPr>
              <a:t>	</a:t>
            </a:r>
            <a:r>
              <a:rPr sz="2400" spc="-10" dirty="0">
                <a:solidFill>
                  <a:srgbClr val="FF0000"/>
                </a:solidFill>
              </a:rPr>
              <a:t>bet</a:t>
            </a:r>
            <a:r>
              <a:rPr sz="2400" spc="-25" dirty="0">
                <a:solidFill>
                  <a:srgbClr val="FF0000"/>
                </a:solidFill>
              </a:rPr>
              <a:t>w</a:t>
            </a:r>
            <a:r>
              <a:rPr sz="2400" dirty="0">
                <a:solidFill>
                  <a:srgbClr val="FF0000"/>
                </a:solidFill>
              </a:rPr>
              <a:t>e</a:t>
            </a:r>
            <a:r>
              <a:rPr sz="2400" spc="-5" dirty="0">
                <a:solidFill>
                  <a:srgbClr val="FF0000"/>
                </a:solidFill>
              </a:rPr>
              <a:t>en</a:t>
            </a:r>
            <a:r>
              <a:rPr sz="2400" dirty="0">
                <a:solidFill>
                  <a:srgbClr val="FF0000"/>
                </a:solidFill>
              </a:rPr>
              <a:t>	</a:t>
            </a:r>
            <a:r>
              <a:rPr sz="2400" spc="-40" dirty="0">
                <a:solidFill>
                  <a:srgbClr val="FF0000"/>
                </a:solidFill>
              </a:rPr>
              <a:t>r</a:t>
            </a:r>
            <a:r>
              <a:rPr sz="2400" spc="-5" dirty="0">
                <a:solidFill>
                  <a:srgbClr val="FF0000"/>
                </a:solidFill>
              </a:rPr>
              <a:t>oles</a:t>
            </a:r>
            <a:r>
              <a:rPr sz="2400" dirty="0"/>
              <a:t>	</a:t>
            </a:r>
            <a:r>
              <a:rPr sz="2400" spc="-35" dirty="0"/>
              <a:t>t</a:t>
            </a:r>
            <a:r>
              <a:rPr sz="2400" spc="-5" dirty="0"/>
              <a:t>o</a:t>
            </a:r>
            <a:r>
              <a:rPr sz="2400" dirty="0"/>
              <a:t>	</a:t>
            </a:r>
            <a:r>
              <a:rPr sz="2400" spc="-5" dirty="0"/>
              <a:t>mini</a:t>
            </a:r>
            <a:r>
              <a:rPr sz="2400" spc="-15" dirty="0"/>
              <a:t>m</a:t>
            </a:r>
            <a:r>
              <a:rPr sz="2400" spc="-5" dirty="0"/>
              <a:t>i</a:t>
            </a:r>
            <a:r>
              <a:rPr sz="2400" spc="-45" dirty="0"/>
              <a:t>z</a:t>
            </a:r>
            <a:r>
              <a:rPr sz="2400" spc="-5" dirty="0"/>
              <a:t>e</a:t>
            </a:r>
            <a:r>
              <a:rPr sz="2400" dirty="0"/>
              <a:t>	</a:t>
            </a:r>
            <a:r>
              <a:rPr sz="2400" spc="-5" dirty="0"/>
              <a:t>i</a:t>
            </a:r>
            <a:r>
              <a:rPr sz="2400" spc="-35" dirty="0"/>
              <a:t>n</a:t>
            </a:r>
            <a:r>
              <a:rPr sz="2400" spc="-25" dirty="0"/>
              <a:t>t</a:t>
            </a:r>
            <a:r>
              <a:rPr sz="2400" spc="-5" dirty="0"/>
              <a:t>erru</a:t>
            </a:r>
            <a:r>
              <a:rPr sz="2400" spc="-20" dirty="0"/>
              <a:t>p</a:t>
            </a:r>
            <a:r>
              <a:rPr sz="2400" spc="-5" dirty="0"/>
              <a:t>tions</a:t>
            </a:r>
            <a:r>
              <a:rPr sz="2400" dirty="0"/>
              <a:t>	</a:t>
            </a:r>
            <a:r>
              <a:rPr sz="2400" spc="-5" dirty="0"/>
              <a:t>in</a:t>
            </a:r>
          </a:p>
          <a:p>
            <a:pPr marL="529590">
              <a:lnSpc>
                <a:spcPts val="2375"/>
              </a:lnSpc>
            </a:pPr>
            <a:r>
              <a:rPr sz="2400" spc="-10" dirty="0"/>
              <a:t>delivering chest</a:t>
            </a:r>
            <a:r>
              <a:rPr sz="2400" dirty="0"/>
              <a:t> </a:t>
            </a:r>
            <a:r>
              <a:rPr sz="2400" spc="-5" dirty="0"/>
              <a:t>compressions.</a:t>
            </a:r>
          </a:p>
          <a:p>
            <a:pPr marL="529590" marR="6985" indent="-515620">
              <a:lnSpc>
                <a:spcPct val="80000"/>
              </a:lnSpc>
              <a:spcBef>
                <a:spcPts val="530"/>
              </a:spcBef>
              <a:buFont typeface="Arial"/>
              <a:buChar char="•"/>
              <a:tabLst>
                <a:tab pos="529590" algn="l"/>
                <a:tab pos="530225" algn="l"/>
              </a:tabLst>
            </a:pPr>
            <a:r>
              <a:rPr sz="2400" spc="-5" dirty="0"/>
              <a:t>When the AED is </a:t>
            </a:r>
            <a:r>
              <a:rPr sz="2400" spc="-10" dirty="0"/>
              <a:t>connected, minimize interruptions </a:t>
            </a:r>
            <a:r>
              <a:rPr sz="2400" dirty="0"/>
              <a:t>of CPR </a:t>
            </a:r>
            <a:r>
              <a:rPr sz="2400" spc="-10" dirty="0"/>
              <a:t>by  switching rescuers </a:t>
            </a:r>
            <a:r>
              <a:rPr sz="2400" spc="-5" dirty="0"/>
              <a:t>while the AED </a:t>
            </a:r>
            <a:r>
              <a:rPr sz="2400" spc="-15" dirty="0"/>
              <a:t>analyzes </a:t>
            </a:r>
            <a:r>
              <a:rPr sz="2400" spc="-5" dirty="0"/>
              <a:t>the </a:t>
            </a:r>
            <a:r>
              <a:rPr sz="2400" spc="-10" dirty="0"/>
              <a:t>heart</a:t>
            </a:r>
            <a:r>
              <a:rPr sz="2400" spc="110" dirty="0"/>
              <a:t> </a:t>
            </a:r>
            <a:r>
              <a:rPr sz="2400" spc="-10" dirty="0"/>
              <a:t>rhythm.</a:t>
            </a:r>
          </a:p>
          <a:p>
            <a:pPr marL="529590" indent="-515620">
              <a:lnSpc>
                <a:spcPct val="100000"/>
              </a:lnSpc>
              <a:buFont typeface="Arial"/>
              <a:buChar char="•"/>
              <a:tabLst>
                <a:tab pos="529590" algn="l"/>
                <a:tab pos="530225" algn="l"/>
              </a:tabLst>
            </a:pPr>
            <a:r>
              <a:rPr sz="2400" spc="-5" dirty="0"/>
              <a:t>If a shock is </a:t>
            </a:r>
            <a:r>
              <a:rPr sz="2400" spc="-15" dirty="0"/>
              <a:t>indicated, </a:t>
            </a:r>
            <a:r>
              <a:rPr sz="2400" spc="-10" dirty="0"/>
              <a:t>minimize interruptions </a:t>
            </a:r>
            <a:r>
              <a:rPr sz="2400" spc="-5" dirty="0"/>
              <a:t>in</a:t>
            </a:r>
            <a:r>
              <a:rPr sz="2400" spc="75" dirty="0"/>
              <a:t> </a:t>
            </a:r>
            <a:r>
              <a:rPr sz="2400" dirty="0"/>
              <a:t>CPR.</a:t>
            </a:r>
          </a:p>
          <a:p>
            <a:pPr marL="529590" indent="-5156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529590" algn="l"/>
                <a:tab pos="530225" algn="l"/>
              </a:tabLst>
            </a:pPr>
            <a:r>
              <a:rPr sz="2400" spc="-10" dirty="0">
                <a:solidFill>
                  <a:srgbClr val="FF0000"/>
                </a:solidFill>
              </a:rPr>
              <a:t>Resume </a:t>
            </a:r>
            <a:r>
              <a:rPr sz="2400" dirty="0">
                <a:solidFill>
                  <a:srgbClr val="FF0000"/>
                </a:solidFill>
              </a:rPr>
              <a:t>CPR </a:t>
            </a:r>
            <a:r>
              <a:rPr sz="2400" spc="-5" dirty="0">
                <a:solidFill>
                  <a:srgbClr val="FF0000"/>
                </a:solidFill>
              </a:rPr>
              <a:t>as soon as</a:t>
            </a:r>
            <a:r>
              <a:rPr sz="2400" spc="40" dirty="0">
                <a:solidFill>
                  <a:srgbClr val="FF0000"/>
                </a:solidFill>
              </a:rPr>
              <a:t> </a:t>
            </a:r>
            <a:r>
              <a:rPr sz="2400" spc="-5" dirty="0">
                <a:solidFill>
                  <a:srgbClr val="FF0000"/>
                </a:solidFill>
              </a:rPr>
              <a:t>possible</a:t>
            </a:r>
            <a:r>
              <a:rPr sz="2400" spc="-5" dirty="0"/>
              <a:t>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7522" name="Picture 2" descr="Advanced airways&#10;ETtube&#10;combitube&#10;LMA&#10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8546" name="Picture 2" descr="Summary of Key BLS Components&#10;for Adults, Children and Infants&#10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6529" y="192150"/>
            <a:ext cx="524891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54760" marR="5080" indent="-1242695">
              <a:lnSpc>
                <a:spcPct val="100000"/>
              </a:lnSpc>
              <a:spcBef>
                <a:spcPts val="95"/>
              </a:spcBef>
            </a:pPr>
            <a:r>
              <a:rPr sz="4000" b="0" spc="-65" dirty="0">
                <a:latin typeface="Calibri"/>
                <a:cs typeface="Calibri"/>
              </a:rPr>
              <a:t>ADULT</a:t>
            </a:r>
            <a:r>
              <a:rPr sz="4000" b="0" spc="-95" dirty="0">
                <a:latin typeface="Calibri"/>
                <a:cs typeface="Calibri"/>
              </a:rPr>
              <a:t> </a:t>
            </a:r>
            <a:r>
              <a:rPr sz="4000" b="0" spc="-10" dirty="0">
                <a:latin typeface="Calibri"/>
                <a:cs typeface="Calibri"/>
              </a:rPr>
              <a:t>MOUTH-TO-MASK  </a:t>
            </a:r>
            <a:r>
              <a:rPr sz="4000" b="0" i="0" spc="-40" dirty="0">
                <a:latin typeface="Calibri"/>
                <a:cs typeface="Calibri"/>
              </a:rPr>
              <a:t>VENTILATION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2400" y="2362200"/>
            <a:ext cx="8991600" cy="365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1142" y="461899"/>
            <a:ext cx="30619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i="0" spc="-10" dirty="0">
                <a:latin typeface="Calibri"/>
                <a:cs typeface="Calibri"/>
              </a:rPr>
              <a:t>Classification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908221"/>
            <a:ext cx="5440680" cy="376237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0" dirty="0">
                <a:latin typeface="Calibri"/>
                <a:cs typeface="Calibri"/>
              </a:rPr>
              <a:t>Ventricular </a:t>
            </a:r>
            <a:r>
              <a:rPr sz="3200" spc="-5" dirty="0">
                <a:latin typeface="Calibri"/>
                <a:cs typeface="Calibri"/>
              </a:rPr>
              <a:t>arrhythmias:</a:t>
            </a:r>
            <a:endParaRPr sz="32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690"/>
              </a:spcBef>
              <a:buSzPct val="96428"/>
              <a:buFont typeface="Wingdings"/>
              <a:buChar char=""/>
              <a:tabLst>
                <a:tab pos="756920" algn="l"/>
              </a:tabLst>
            </a:pPr>
            <a:r>
              <a:rPr sz="2800" spc="-10" dirty="0">
                <a:latin typeface="Calibri"/>
                <a:cs typeface="Calibri"/>
              </a:rPr>
              <a:t>Monomorphic</a:t>
            </a:r>
            <a:r>
              <a:rPr sz="2800" spc="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VT</a:t>
            </a:r>
            <a:endParaRPr sz="28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SzPct val="96428"/>
              <a:buFont typeface="Wingdings"/>
              <a:buChar char=""/>
              <a:tabLst>
                <a:tab pos="756920" algn="l"/>
              </a:tabLst>
            </a:pPr>
            <a:r>
              <a:rPr sz="2800" spc="-15" dirty="0">
                <a:latin typeface="Calibri"/>
                <a:cs typeface="Calibri"/>
              </a:rPr>
              <a:t>Polymorphic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VT</a:t>
            </a:r>
            <a:endParaRPr sz="28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SzPct val="96428"/>
              <a:buFont typeface="Wingdings"/>
              <a:buChar char=""/>
              <a:tabLst>
                <a:tab pos="756920" algn="l"/>
              </a:tabLst>
            </a:pPr>
            <a:r>
              <a:rPr sz="2800" spc="-10" dirty="0">
                <a:latin typeface="Calibri"/>
                <a:cs typeface="Calibri"/>
              </a:rPr>
              <a:t>VF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libri"/>
                <a:cs typeface="Calibri"/>
              </a:rPr>
              <a:t>Bradyarrhythmias:</a:t>
            </a:r>
            <a:endParaRPr sz="32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690"/>
              </a:spcBef>
              <a:buSzPct val="96428"/>
              <a:buFont typeface="Wingdings"/>
              <a:buChar char=""/>
              <a:tabLst>
                <a:tab pos="756920" algn="l"/>
              </a:tabLst>
            </a:pPr>
            <a:r>
              <a:rPr sz="2800" spc="-25" dirty="0">
                <a:latin typeface="Calibri"/>
                <a:cs typeface="Calibri"/>
              </a:rPr>
              <a:t>Asystole</a:t>
            </a:r>
            <a:endParaRPr sz="280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SzPct val="96428"/>
              <a:buFont typeface="Wingdings"/>
              <a:buChar char=""/>
              <a:tabLst>
                <a:tab pos="756920" algn="l"/>
              </a:tabLst>
            </a:pPr>
            <a:r>
              <a:rPr sz="2800" spc="-5" dirty="0">
                <a:latin typeface="Calibri"/>
                <a:cs typeface="Calibri"/>
              </a:rPr>
              <a:t>Pulseless electrical activity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(PEA)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6434" y="192150"/>
            <a:ext cx="716788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03375" marR="5080" indent="-1591310">
              <a:lnSpc>
                <a:spcPct val="100000"/>
              </a:lnSpc>
              <a:spcBef>
                <a:spcPts val="95"/>
              </a:spcBef>
            </a:pPr>
            <a:r>
              <a:rPr sz="4000" b="0" spc="-65" dirty="0">
                <a:latin typeface="Calibri"/>
                <a:cs typeface="Calibri"/>
              </a:rPr>
              <a:t>ADULT </a:t>
            </a:r>
            <a:r>
              <a:rPr sz="4000" b="0" spc="-25" dirty="0">
                <a:latin typeface="Calibri"/>
                <a:cs typeface="Calibri"/>
              </a:rPr>
              <a:t>BAG-MASK </a:t>
            </a:r>
            <a:r>
              <a:rPr sz="4000" b="0" spc="-35" dirty="0">
                <a:latin typeface="Calibri"/>
                <a:cs typeface="Calibri"/>
              </a:rPr>
              <a:t>VENTILATION </a:t>
            </a:r>
            <a:r>
              <a:rPr sz="4000" b="0" spc="-5" dirty="0">
                <a:latin typeface="Calibri"/>
                <a:cs typeface="Calibri"/>
              </a:rPr>
              <a:t>IN  </a:t>
            </a:r>
            <a:r>
              <a:rPr sz="4000" b="0" i="0" spc="-10" dirty="0">
                <a:latin typeface="Calibri"/>
                <a:cs typeface="Calibri"/>
              </a:rPr>
              <a:t>TWO-RESCUER</a:t>
            </a:r>
            <a:r>
              <a:rPr sz="4000" b="0" i="0" spc="-15" dirty="0">
                <a:latin typeface="Calibri"/>
                <a:cs typeface="Calibri"/>
              </a:rPr>
              <a:t> </a:t>
            </a:r>
            <a:r>
              <a:rPr sz="4000" b="0" i="0" spc="-10" dirty="0">
                <a:latin typeface="Calibri"/>
                <a:cs typeface="Calibri"/>
              </a:rPr>
              <a:t>CPR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03148" y="2667000"/>
            <a:ext cx="7655052" cy="3200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0594" name="Picture 2" descr="Goals of ACLS&#10;Revert the cardiac rhythm to one that is&#10;hemodynamically effective-by&#10;defibrillation/cardioversion&#10;To optimi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1618" name="Picture 2" descr="Basics of ACLS&#10;Immediately after activating emergency response,&#10;start CPR&#10;Attach monitor/defibrillator minimizing interrup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42" name="Picture 2" descr="Rhythm-Based Management of&#10;Cardiac Arrest&#10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0"/>
            <a:ext cx="70866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228600"/>
            <a:ext cx="7239000" cy="66293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5714" name="Picture 2" descr="VF/Pulseless VT&#10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00" y="2209800"/>
            <a:ext cx="69342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0" spc="-10" dirty="0">
                <a:latin typeface="Calibri"/>
                <a:cs typeface="Calibri"/>
              </a:rPr>
              <a:t>SELF-ASSESSMENT </a:t>
            </a:r>
            <a:r>
              <a:rPr sz="4000" i="0" spc="-15" dirty="0">
                <a:latin typeface="Calibri"/>
                <a:cs typeface="Calibri"/>
              </a:rPr>
              <a:t>FOR</a:t>
            </a:r>
            <a:r>
              <a:rPr sz="4000" i="0" spc="-25" dirty="0">
                <a:latin typeface="Calibri"/>
                <a:cs typeface="Calibri"/>
              </a:rPr>
              <a:t> </a:t>
            </a:r>
            <a:r>
              <a:rPr sz="4000" i="0" spc="-5" dirty="0">
                <a:latin typeface="Calibri"/>
                <a:cs typeface="Calibri"/>
              </a:rPr>
              <a:t>BLS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295401"/>
            <a:ext cx="7935595" cy="2984149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  <a:tabLst>
                <a:tab pos="527685" algn="l"/>
              </a:tabLst>
            </a:pPr>
            <a:r>
              <a:rPr sz="3200" spc="-5" dirty="0">
                <a:latin typeface="Calibri"/>
                <a:cs typeface="Calibri"/>
              </a:rPr>
              <a:t>1.	</a:t>
            </a:r>
            <a:r>
              <a:rPr sz="3200" dirty="0">
                <a:latin typeface="Calibri"/>
                <a:cs typeface="Calibri"/>
              </a:rPr>
              <a:t>Which of the </a:t>
            </a:r>
            <a:r>
              <a:rPr sz="3200" spc="-15" dirty="0">
                <a:latin typeface="Calibri"/>
                <a:cs typeface="Calibri"/>
              </a:rPr>
              <a:t>following </a:t>
            </a:r>
            <a:r>
              <a:rPr sz="3200" spc="-5" dirty="0">
                <a:latin typeface="Calibri"/>
                <a:cs typeface="Calibri"/>
              </a:rPr>
              <a:t>is true </a:t>
            </a:r>
            <a:r>
              <a:rPr sz="3200" spc="-20" dirty="0">
                <a:latin typeface="Calibri"/>
                <a:cs typeface="Calibri"/>
              </a:rPr>
              <a:t>regarding</a:t>
            </a:r>
            <a:r>
              <a:rPr sz="3200" spc="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BLS?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It is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obsolete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15" dirty="0">
                <a:latin typeface="Calibri"/>
                <a:cs typeface="Calibri"/>
              </a:rPr>
              <a:t>Recent </a:t>
            </a:r>
            <a:r>
              <a:rPr sz="3200" spc="-5" dirty="0">
                <a:latin typeface="Calibri"/>
                <a:cs typeface="Calibri"/>
              </a:rPr>
              <a:t>changes </a:t>
            </a:r>
            <a:r>
              <a:rPr sz="3200" spc="-15" dirty="0">
                <a:latin typeface="Calibri"/>
                <a:cs typeface="Calibri"/>
              </a:rPr>
              <a:t>prohibit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mouth-to-mouth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It should </a:t>
            </a:r>
            <a:r>
              <a:rPr sz="3200" dirty="0">
                <a:latin typeface="Calibri"/>
                <a:cs typeface="Calibri"/>
              </a:rPr>
              <a:t>be </a:t>
            </a:r>
            <a:r>
              <a:rPr sz="3200" spc="-15" dirty="0">
                <a:latin typeface="Calibri"/>
                <a:cs typeface="Calibri"/>
              </a:rPr>
              <a:t>mastered </a:t>
            </a:r>
            <a:r>
              <a:rPr sz="3200" spc="-5" dirty="0">
                <a:latin typeface="Calibri"/>
                <a:cs typeface="Calibri"/>
              </a:rPr>
              <a:t>prior </a:t>
            </a:r>
            <a:r>
              <a:rPr sz="3200" spc="-20" dirty="0">
                <a:latin typeface="Calibri"/>
                <a:cs typeface="Calibri"/>
              </a:rPr>
              <a:t>to</a:t>
            </a:r>
            <a:r>
              <a:rPr sz="3200" spc="4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ACLS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It has </a:t>
            </a:r>
            <a:r>
              <a:rPr sz="3200" spc="-15" dirty="0">
                <a:latin typeface="Calibri"/>
                <a:cs typeface="Calibri"/>
              </a:rPr>
              <a:t>little </a:t>
            </a:r>
            <a:r>
              <a:rPr sz="3200" dirty="0">
                <a:latin typeface="Calibri"/>
                <a:cs typeface="Calibri"/>
              </a:rPr>
              <a:t>impact on</a:t>
            </a:r>
            <a:r>
              <a:rPr sz="3200" spc="5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survival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00200"/>
            <a:ext cx="8073390" cy="26603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7685" algn="l"/>
              </a:tabLst>
            </a:pPr>
            <a:r>
              <a:rPr sz="3200" spc="-5" dirty="0">
                <a:latin typeface="Calibri"/>
                <a:cs typeface="Calibri"/>
              </a:rPr>
              <a:t>1.	</a:t>
            </a:r>
            <a:r>
              <a:rPr sz="3200" dirty="0">
                <a:latin typeface="Calibri"/>
                <a:cs typeface="Calibri"/>
              </a:rPr>
              <a:t>C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400">
              <a:latin typeface="Calibri"/>
              <a:cs typeface="Calibri"/>
            </a:endParaRPr>
          </a:p>
          <a:p>
            <a:pPr marL="355600" marR="5080" algn="just">
              <a:lnSpc>
                <a:spcPct val="100000"/>
              </a:lnSpc>
              <a:spcBef>
                <a:spcPts val="5"/>
              </a:spcBef>
            </a:pPr>
            <a:r>
              <a:rPr sz="3200" spc="-10" dirty="0">
                <a:latin typeface="Calibri"/>
                <a:cs typeface="Calibri"/>
              </a:rPr>
              <a:t>ACLS </a:t>
            </a:r>
            <a:r>
              <a:rPr sz="3200" spc="-20" dirty="0">
                <a:latin typeface="Calibri"/>
                <a:cs typeface="Calibri"/>
              </a:rPr>
              <a:t>providers 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are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presumed </a:t>
            </a:r>
            <a:r>
              <a:rPr sz="3200" spc="-20" dirty="0">
                <a:solidFill>
                  <a:srgbClr val="FF0000"/>
                </a:solidFill>
                <a:latin typeface="Calibri"/>
                <a:cs typeface="Calibri"/>
              </a:rPr>
              <a:t>to have  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mastered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BLS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skills.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CPR </a:t>
            </a:r>
            <a:r>
              <a:rPr sz="3200" spc="-5" dirty="0">
                <a:latin typeface="Calibri"/>
                <a:cs typeface="Calibri"/>
              </a:rPr>
              <a:t>is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5" dirty="0">
                <a:latin typeface="Calibri"/>
                <a:cs typeface="Calibri"/>
              </a:rPr>
              <a:t>critical part </a:t>
            </a:r>
            <a:r>
              <a:rPr sz="3200" dirty="0">
                <a:latin typeface="Calibri"/>
                <a:cs typeface="Calibri"/>
              </a:rPr>
              <a:t>of  </a:t>
            </a:r>
            <a:r>
              <a:rPr sz="3200" spc="-10" dirty="0">
                <a:latin typeface="Calibri"/>
                <a:cs typeface="Calibri"/>
              </a:rPr>
              <a:t>resuscitating </a:t>
            </a:r>
            <a:r>
              <a:rPr sz="3200" spc="-15" dirty="0">
                <a:latin typeface="Calibri"/>
                <a:cs typeface="Calibri"/>
              </a:rPr>
              <a:t>cardiac arrest</a:t>
            </a:r>
            <a:r>
              <a:rPr sz="3200" spc="-5" dirty="0">
                <a:latin typeface="Calibri"/>
                <a:cs typeface="Calibri"/>
              </a:rPr>
              <a:t> victims.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923033"/>
            <a:ext cx="8069580" cy="21723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2. What </a:t>
            </a:r>
            <a:r>
              <a:rPr sz="3200" dirty="0">
                <a:latin typeface="Calibri"/>
                <a:cs typeface="Calibri"/>
              </a:rPr>
              <a:t>is the </a:t>
            </a:r>
            <a:r>
              <a:rPr sz="3200" spc="-20" dirty="0">
                <a:latin typeface="Calibri"/>
                <a:cs typeface="Calibri"/>
              </a:rPr>
              <a:t>first step </a:t>
            </a:r>
            <a:r>
              <a:rPr sz="3200" dirty="0">
                <a:latin typeface="Calibri"/>
                <a:cs typeface="Calibri"/>
              </a:rPr>
              <a:t>in the </a:t>
            </a:r>
            <a:r>
              <a:rPr sz="3200" spc="-5" dirty="0">
                <a:latin typeface="Calibri"/>
                <a:cs typeface="Calibri"/>
              </a:rPr>
              <a:t>assessment </a:t>
            </a:r>
            <a:r>
              <a:rPr sz="3200" dirty="0">
                <a:latin typeface="Calibri"/>
                <a:cs typeface="Calibri"/>
              </a:rPr>
              <a:t>of an  individual </a:t>
            </a:r>
            <a:r>
              <a:rPr sz="3200" spc="-20" dirty="0">
                <a:latin typeface="Calibri"/>
                <a:cs typeface="Calibri"/>
              </a:rPr>
              <a:t>found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“down”?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Check their blood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pressure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65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Check their heart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35" dirty="0">
                <a:latin typeface="Calibri"/>
                <a:cs typeface="Calibri"/>
              </a:rPr>
              <a:t>rate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3921" y="4166438"/>
            <a:ext cx="314579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57885" algn="l"/>
                <a:tab pos="2775585" algn="l"/>
              </a:tabLst>
            </a:pPr>
            <a:r>
              <a:rPr sz="3200" dirty="0">
                <a:latin typeface="Calibri"/>
                <a:cs typeface="Calibri"/>
              </a:rPr>
              <a:t>a</a:t>
            </a:r>
            <a:r>
              <a:rPr sz="3200" spc="-4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	</a:t>
            </a:r>
            <a:r>
              <a:rPr sz="3200" spc="-35" dirty="0">
                <a:latin typeface="Calibri"/>
                <a:cs typeface="Calibri"/>
              </a:rPr>
              <a:t>c</a:t>
            </a:r>
            <a:r>
              <a:rPr sz="3200" spc="-5" dirty="0">
                <a:latin typeface="Calibri"/>
                <a:cs typeface="Calibri"/>
              </a:rPr>
              <a:t>onsc</a:t>
            </a:r>
            <a:r>
              <a:rPr sz="3200" spc="-15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ou</a:t>
            </a:r>
            <a:r>
              <a:rPr sz="3200" dirty="0">
                <a:latin typeface="Calibri"/>
                <a:cs typeface="Calibri"/>
              </a:rPr>
              <a:t>s	or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4166438"/>
            <a:ext cx="4639310" cy="15875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685" marR="5080" indent="-515620">
              <a:lnSpc>
                <a:spcPct val="100000"/>
              </a:lnSpc>
              <a:spcBef>
                <a:spcPts val="105"/>
              </a:spcBef>
              <a:buAutoNum type="alphaLcParenR" startAt="3"/>
              <a:tabLst>
                <a:tab pos="527685" algn="l"/>
                <a:tab pos="528320" algn="l"/>
                <a:tab pos="1829435" algn="l"/>
                <a:tab pos="2487930" algn="l"/>
                <a:tab pos="3362960" algn="l"/>
                <a:tab pos="3893185" algn="l"/>
              </a:tabLst>
            </a:pPr>
            <a:r>
              <a:rPr sz="3200" spc="-5" dirty="0">
                <a:latin typeface="Calibri"/>
                <a:cs typeface="Calibri"/>
              </a:rPr>
              <a:t>Chec</a:t>
            </a:r>
            <a:r>
              <a:rPr sz="3200" dirty="0">
                <a:latin typeface="Calibri"/>
                <a:cs typeface="Calibri"/>
              </a:rPr>
              <a:t>k	</a:t>
            </a:r>
            <a:r>
              <a:rPr sz="3200" spc="-30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o	</a:t>
            </a:r>
            <a:r>
              <a:rPr sz="3200" spc="-5" dirty="0">
                <a:latin typeface="Calibri"/>
                <a:cs typeface="Calibri"/>
              </a:rPr>
              <a:t>se</a:t>
            </a:r>
            <a:r>
              <a:rPr sz="3200" dirty="0">
                <a:latin typeface="Calibri"/>
                <a:cs typeface="Calibri"/>
              </a:rPr>
              <a:t>e	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f	th</a:t>
            </a:r>
            <a:r>
              <a:rPr sz="3200" spc="-40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y  </a:t>
            </a:r>
            <a:r>
              <a:rPr sz="3200" spc="-10" dirty="0">
                <a:latin typeface="Calibri"/>
                <a:cs typeface="Calibri"/>
              </a:rPr>
              <a:t>unconscious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 startAt="3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Check their pupil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size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83229" y="461899"/>
            <a:ext cx="318008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i="0" dirty="0">
                <a:latin typeface="Calibri"/>
                <a:cs typeface="Calibri"/>
              </a:rPr>
              <a:t>Epidemiology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295400"/>
            <a:ext cx="8072755" cy="5429691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55600" marR="5080" indent="-342900">
              <a:lnSpc>
                <a:spcPts val="2920"/>
              </a:lnSpc>
              <a:spcBef>
                <a:spcPts val="459"/>
              </a:spcBef>
              <a:buFont typeface="Arial"/>
              <a:buChar char="•"/>
              <a:tabLst>
                <a:tab pos="354965" algn="l"/>
                <a:tab pos="355600" algn="l"/>
                <a:tab pos="1122045" algn="l"/>
                <a:tab pos="2586990" algn="l"/>
                <a:tab pos="3202940" algn="l"/>
                <a:tab pos="4005579" algn="l"/>
                <a:tab pos="4505960" algn="l"/>
                <a:tab pos="5048250" algn="l"/>
                <a:tab pos="6219190" algn="l"/>
                <a:tab pos="6964680" algn="l"/>
                <a:tab pos="7766050" algn="l"/>
              </a:tabLst>
            </a:pP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SCD	ac</a:t>
            </a:r>
            <a:r>
              <a:rPr sz="2700" b="1" spc="-20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2700" b="1" spc="-1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2700" b="1" spc="-2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ts	</a:t>
            </a:r>
            <a:r>
              <a:rPr sz="2700" b="1" spc="-40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or	</a:t>
            </a:r>
            <a:r>
              <a:rPr sz="2700" b="1" spc="-5" dirty="0">
                <a:solidFill>
                  <a:srgbClr val="FF0000"/>
                </a:solidFill>
                <a:latin typeface="Calibri"/>
                <a:cs typeface="Calibri"/>
              </a:rPr>
              <a:t>15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%	of	a</a:t>
            </a:r>
            <a:r>
              <a:rPr sz="2700" b="1" spc="-20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l	de</a:t>
            </a:r>
            <a:r>
              <a:rPr sz="2700" b="1" spc="-3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ths	and	</a:t>
            </a:r>
            <a:r>
              <a:rPr sz="2700" b="1" spc="-5" dirty="0">
                <a:solidFill>
                  <a:srgbClr val="FF0000"/>
                </a:solidFill>
                <a:latin typeface="Calibri"/>
                <a:cs typeface="Calibri"/>
              </a:rPr>
              <a:t>5</a:t>
            </a:r>
            <a:r>
              <a:rPr sz="2700" b="1" spc="-15" dirty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%	of  </a:t>
            </a:r>
            <a:r>
              <a:rPr sz="2700" b="1" spc="-15" dirty="0">
                <a:solidFill>
                  <a:srgbClr val="FF0000"/>
                </a:solidFill>
                <a:latin typeface="Calibri"/>
                <a:cs typeface="Calibri"/>
              </a:rPr>
              <a:t>cardiac-related</a:t>
            </a:r>
            <a:r>
              <a:rPr sz="270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700" b="1" spc="-5" dirty="0">
                <a:solidFill>
                  <a:srgbClr val="FF0000"/>
                </a:solidFill>
                <a:latin typeface="Calibri"/>
                <a:cs typeface="Calibri"/>
              </a:rPr>
              <a:t>deaths</a:t>
            </a:r>
            <a:endParaRPr sz="2700">
              <a:solidFill>
                <a:srgbClr val="FF00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15" dirty="0">
                <a:latin typeface="Calibri"/>
                <a:cs typeface="Calibri"/>
              </a:rPr>
              <a:t>Overall </a:t>
            </a:r>
            <a:r>
              <a:rPr sz="2700" spc="-5" dirty="0">
                <a:latin typeface="Calibri"/>
                <a:cs typeface="Calibri"/>
              </a:rPr>
              <a:t>incidence </a:t>
            </a:r>
            <a:r>
              <a:rPr sz="2700" dirty="0">
                <a:latin typeface="Calibri"/>
                <a:cs typeface="Calibri"/>
              </a:rPr>
              <a:t>is </a:t>
            </a:r>
            <a:r>
              <a:rPr sz="2700" spc="-5" dirty="0">
                <a:latin typeface="Calibri"/>
                <a:cs typeface="Calibri"/>
              </a:rPr>
              <a:t>1-2 per 1000 </a:t>
            </a:r>
            <a:r>
              <a:rPr sz="2700" dirty="0">
                <a:latin typeface="Calibri"/>
                <a:cs typeface="Calibri"/>
              </a:rPr>
              <a:t>each </a:t>
            </a:r>
            <a:r>
              <a:rPr sz="2700" spc="-10" dirty="0">
                <a:latin typeface="Calibri"/>
                <a:cs typeface="Calibri"/>
              </a:rPr>
              <a:t>year</a:t>
            </a:r>
            <a:r>
              <a:rPr sz="2700" spc="-7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(</a:t>
            </a:r>
            <a:r>
              <a:rPr sz="2700" spc="-5">
                <a:latin typeface="Calibri"/>
                <a:cs typeface="Calibri"/>
              </a:rPr>
              <a:t>0.1-0.2</a:t>
            </a:r>
            <a:r>
              <a:rPr sz="2700" spc="-5" smtClean="0">
                <a:latin typeface="Calibri"/>
                <a:cs typeface="Calibri"/>
              </a:rPr>
              <a:t>%)</a:t>
            </a:r>
            <a:endParaRPr lang="en-US" sz="2700" spc="-5" dirty="0" smtClean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ts val="3080"/>
              </a:lnSpc>
              <a:spcBef>
                <a:spcPts val="325"/>
              </a:spcBef>
              <a:buFont typeface="Arial"/>
              <a:buChar char="•"/>
              <a:tabLst>
                <a:tab pos="354965" algn="l"/>
                <a:tab pos="355600" algn="l"/>
                <a:tab pos="1292860" algn="l"/>
                <a:tab pos="2486660" algn="l"/>
                <a:tab pos="3169285" algn="l"/>
                <a:tab pos="3583940" algn="l"/>
                <a:tab pos="5790565" algn="l"/>
                <a:tab pos="6904990" algn="l"/>
                <a:tab pos="7845425" algn="l"/>
              </a:tabLst>
            </a:pPr>
            <a:r>
              <a:rPr sz="2700" dirty="0">
                <a:latin typeface="Calibri"/>
                <a:cs typeface="Calibri"/>
              </a:rPr>
              <a:t>Mean	</a:t>
            </a:r>
            <a:r>
              <a:rPr sz="2700" spc="-5" dirty="0">
                <a:latin typeface="Calibri"/>
                <a:cs typeface="Calibri"/>
              </a:rPr>
              <a:t>su</a:t>
            </a:r>
            <a:r>
              <a:rPr sz="2700" spc="10" dirty="0">
                <a:latin typeface="Calibri"/>
                <a:cs typeface="Calibri"/>
              </a:rPr>
              <a:t>r</a:t>
            </a:r>
            <a:r>
              <a:rPr sz="2700" spc="-10" dirty="0">
                <a:latin typeface="Calibri"/>
                <a:cs typeface="Calibri"/>
              </a:rPr>
              <a:t>v</a:t>
            </a:r>
            <a:r>
              <a:rPr sz="2700" dirty="0">
                <a:latin typeface="Calibri"/>
                <a:cs typeface="Calibri"/>
              </a:rPr>
              <a:t>i</a:t>
            </a:r>
            <a:r>
              <a:rPr sz="2700" spc="-30" dirty="0">
                <a:latin typeface="Calibri"/>
                <a:cs typeface="Calibri"/>
              </a:rPr>
              <a:t>v</a:t>
            </a:r>
            <a:r>
              <a:rPr sz="2700" dirty="0">
                <a:latin typeface="Calibri"/>
                <a:cs typeface="Calibri"/>
              </a:rPr>
              <a:t>al	</a:t>
            </a:r>
            <a:r>
              <a:rPr sz="2700" spc="-70" dirty="0">
                <a:latin typeface="Calibri"/>
                <a:cs typeface="Calibri"/>
              </a:rPr>
              <a:t>r</a:t>
            </a:r>
            <a:r>
              <a:rPr sz="2700" spc="-25" dirty="0">
                <a:latin typeface="Calibri"/>
                <a:cs typeface="Calibri"/>
              </a:rPr>
              <a:t>a</a:t>
            </a:r>
            <a:r>
              <a:rPr sz="2700" spc="-45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e	</a:t>
            </a:r>
            <a:r>
              <a:rPr sz="2700" spc="-10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f	</a:t>
            </a:r>
            <a:r>
              <a:rPr sz="2700" spc="-5" dirty="0">
                <a:latin typeface="Calibri"/>
                <a:cs typeface="Calibri"/>
              </a:rPr>
              <a:t>out</a:t>
            </a:r>
            <a:r>
              <a:rPr sz="2700" dirty="0">
                <a:latin typeface="Calibri"/>
                <a:cs typeface="Calibri"/>
              </a:rPr>
              <a:t>-o</a:t>
            </a:r>
            <a:r>
              <a:rPr sz="2700" spc="-10" dirty="0">
                <a:latin typeface="Calibri"/>
                <a:cs typeface="Calibri"/>
              </a:rPr>
              <a:t>f</a:t>
            </a:r>
            <a:r>
              <a:rPr sz="2700" dirty="0">
                <a:latin typeface="Calibri"/>
                <a:cs typeface="Calibri"/>
              </a:rPr>
              <a:t>-</a:t>
            </a:r>
            <a:r>
              <a:rPr sz="2700" spc="-15" dirty="0">
                <a:latin typeface="Calibri"/>
                <a:cs typeface="Calibri"/>
              </a:rPr>
              <a:t>h</a:t>
            </a:r>
            <a:r>
              <a:rPr sz="2700" spc="-5" dirty="0">
                <a:latin typeface="Calibri"/>
                <a:cs typeface="Calibri"/>
              </a:rPr>
              <a:t>ospi</a:t>
            </a:r>
            <a:r>
              <a:rPr sz="2700" spc="-35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al	</a:t>
            </a:r>
            <a:r>
              <a:rPr sz="2700" spc="-40" dirty="0">
                <a:latin typeface="Calibri"/>
                <a:cs typeface="Calibri"/>
              </a:rPr>
              <a:t>c</a:t>
            </a:r>
            <a:r>
              <a:rPr sz="2700" dirty="0">
                <a:latin typeface="Calibri"/>
                <a:cs typeface="Calibri"/>
              </a:rPr>
              <a:t>a</a:t>
            </a:r>
            <a:r>
              <a:rPr sz="2700" spc="-55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dia</a:t>
            </a:r>
            <a:r>
              <a:rPr sz="2700" dirty="0">
                <a:latin typeface="Calibri"/>
                <a:cs typeface="Calibri"/>
              </a:rPr>
              <a:t>c	ar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e</a:t>
            </a:r>
            <a:r>
              <a:rPr sz="2700" spc="-35" dirty="0">
                <a:latin typeface="Calibri"/>
                <a:cs typeface="Calibri"/>
              </a:rPr>
              <a:t>s</a:t>
            </a:r>
            <a:r>
              <a:rPr sz="2700" dirty="0">
                <a:latin typeface="Calibri"/>
                <a:cs typeface="Calibri"/>
              </a:rPr>
              <a:t>t	is</a:t>
            </a:r>
            <a:endParaRPr sz="2700">
              <a:latin typeface="Calibri"/>
              <a:cs typeface="Calibri"/>
            </a:endParaRPr>
          </a:p>
          <a:p>
            <a:pPr marL="355600">
              <a:lnSpc>
                <a:spcPts val="3080"/>
              </a:lnSpc>
            </a:pPr>
            <a:r>
              <a:rPr sz="2700" spc="-5" dirty="0">
                <a:latin typeface="Calibri"/>
                <a:cs typeface="Calibri"/>
              </a:rPr>
              <a:t>&lt;10% </a:t>
            </a:r>
            <a:r>
              <a:rPr sz="2700" spc="-15" dirty="0">
                <a:latin typeface="Calibri"/>
                <a:cs typeface="Calibri"/>
              </a:rPr>
              <a:t>to</a:t>
            </a:r>
            <a:r>
              <a:rPr sz="2700" spc="-5" dirty="0">
                <a:latin typeface="Calibri"/>
                <a:cs typeface="Calibri"/>
              </a:rPr>
              <a:t> </a:t>
            </a:r>
            <a:r>
              <a:rPr sz="2700" spc="-5">
                <a:latin typeface="Calibri"/>
                <a:cs typeface="Calibri"/>
              </a:rPr>
              <a:t>20</a:t>
            </a:r>
            <a:r>
              <a:rPr sz="2700" spc="-5" smtClean="0">
                <a:latin typeface="Calibri"/>
                <a:cs typeface="Calibri"/>
              </a:rPr>
              <a:t>%</a:t>
            </a:r>
            <a:endParaRPr lang="en-US" sz="2700" spc="-5" dirty="0" smtClean="0">
              <a:latin typeface="Calibri"/>
              <a:cs typeface="Calibri"/>
            </a:endParaRPr>
          </a:p>
          <a:p>
            <a:pPr marL="355600">
              <a:lnSpc>
                <a:spcPts val="3080"/>
              </a:lnSpc>
            </a:pPr>
            <a:endParaRPr sz="2700">
              <a:latin typeface="Calibri"/>
              <a:cs typeface="Calibri"/>
            </a:endParaRPr>
          </a:p>
          <a:p>
            <a:pPr marL="355600" marR="5080" indent="-342900" algn="just">
              <a:lnSpc>
                <a:spcPts val="2920"/>
              </a:lnSpc>
              <a:spcBef>
                <a:spcPts val="690"/>
              </a:spcBef>
              <a:buFont typeface="Arial"/>
              <a:buChar char="•"/>
              <a:tabLst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In </a:t>
            </a:r>
            <a:r>
              <a:rPr sz="2700" spc="-5" dirty="0">
                <a:latin typeface="Calibri"/>
                <a:cs typeface="Calibri"/>
              </a:rPr>
              <a:t>high-risk </a:t>
            </a:r>
            <a:r>
              <a:rPr sz="2700" spc="-15" dirty="0">
                <a:latin typeface="Calibri"/>
                <a:cs typeface="Calibri"/>
              </a:rPr>
              <a:t>groups </a:t>
            </a:r>
            <a:r>
              <a:rPr sz="2700" spc="-5" dirty="0">
                <a:latin typeface="Calibri"/>
                <a:cs typeface="Calibri"/>
              </a:rPr>
              <a:t>(eg CAD), </a:t>
            </a:r>
            <a:r>
              <a:rPr sz="2700" dirty="0">
                <a:latin typeface="Calibri"/>
                <a:cs typeface="Calibri"/>
              </a:rPr>
              <a:t>the </a:t>
            </a:r>
            <a:r>
              <a:rPr sz="2700" spc="-5" dirty="0">
                <a:latin typeface="Calibri"/>
                <a:cs typeface="Calibri"/>
              </a:rPr>
              <a:t>incidence </a:t>
            </a:r>
            <a:r>
              <a:rPr sz="2700" dirty="0">
                <a:latin typeface="Calibri"/>
                <a:cs typeface="Calibri"/>
              </a:rPr>
              <a:t>is </a:t>
            </a:r>
            <a:r>
              <a:rPr sz="2700" spc="-10" dirty="0">
                <a:latin typeface="Calibri"/>
                <a:cs typeface="Calibri"/>
              </a:rPr>
              <a:t>100-120  </a:t>
            </a:r>
            <a:r>
              <a:rPr sz="2700" spc="-5" dirty="0">
                <a:latin typeface="Calibri"/>
                <a:cs typeface="Calibri"/>
              </a:rPr>
              <a:t>per 1000 per </a:t>
            </a:r>
            <a:r>
              <a:rPr sz="2700" spc="-10" dirty="0">
                <a:latin typeface="Calibri"/>
                <a:cs typeface="Calibri"/>
              </a:rPr>
              <a:t>year</a:t>
            </a:r>
            <a:r>
              <a:rPr sz="2700" spc="-6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(</a:t>
            </a:r>
            <a:r>
              <a:rPr sz="2700" spc="-5">
                <a:latin typeface="Calibri"/>
                <a:cs typeface="Calibri"/>
              </a:rPr>
              <a:t>10-12</a:t>
            </a:r>
            <a:r>
              <a:rPr sz="2700" spc="-5" smtClean="0">
                <a:latin typeface="Calibri"/>
                <a:cs typeface="Calibri"/>
              </a:rPr>
              <a:t>%)</a:t>
            </a:r>
            <a:endParaRPr lang="en-US" sz="2700" spc="-5" dirty="0" smtClean="0">
              <a:latin typeface="Calibri"/>
              <a:cs typeface="Calibri"/>
            </a:endParaRPr>
          </a:p>
          <a:p>
            <a:pPr marL="355600" marR="5080" indent="-342900" algn="just">
              <a:lnSpc>
                <a:spcPts val="2920"/>
              </a:lnSpc>
              <a:spcBef>
                <a:spcPts val="690"/>
              </a:spcBef>
              <a:buFont typeface="Arial"/>
              <a:buChar char="•"/>
              <a:tabLst>
                <a:tab pos="355600" algn="l"/>
              </a:tabLst>
            </a:pPr>
            <a:endParaRPr sz="2700">
              <a:latin typeface="Calibri"/>
              <a:cs typeface="Calibri"/>
            </a:endParaRPr>
          </a:p>
          <a:p>
            <a:pPr marL="355600" marR="5080" indent="-342900" algn="just">
              <a:lnSpc>
                <a:spcPts val="2920"/>
              </a:lnSpc>
              <a:spcBef>
                <a:spcPts val="640"/>
              </a:spcBef>
              <a:buFont typeface="Arial"/>
              <a:buChar char="•"/>
              <a:tabLst>
                <a:tab pos="355600" algn="l"/>
              </a:tabLst>
            </a:pPr>
            <a:r>
              <a:rPr sz="2700" b="1" spc="-35" dirty="0">
                <a:solidFill>
                  <a:srgbClr val="FF0000"/>
                </a:solidFill>
                <a:latin typeface="Calibri"/>
                <a:cs typeface="Calibri"/>
              </a:rPr>
              <a:t>However, </a:t>
            </a:r>
            <a:r>
              <a:rPr sz="2700" b="1" spc="-15" dirty="0">
                <a:solidFill>
                  <a:srgbClr val="FF0000"/>
                </a:solidFill>
                <a:latin typeface="Calibri"/>
                <a:cs typeface="Calibri"/>
              </a:rPr>
              <a:t>more 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than </a:t>
            </a:r>
            <a:r>
              <a:rPr sz="2700" b="1" spc="-10" dirty="0">
                <a:solidFill>
                  <a:srgbClr val="FF0000"/>
                </a:solidFill>
                <a:latin typeface="Calibri"/>
                <a:cs typeface="Calibri"/>
              </a:rPr>
              <a:t>two-thirds 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sz="2700" b="1" spc="-10" dirty="0">
                <a:solidFill>
                  <a:srgbClr val="FF0000"/>
                </a:solidFill>
                <a:latin typeface="Calibri"/>
                <a:cs typeface="Calibri"/>
              </a:rPr>
              <a:t>patients </a:t>
            </a:r>
            <a:r>
              <a:rPr sz="2700" b="1" spc="-5" dirty="0">
                <a:solidFill>
                  <a:srgbClr val="FF0000"/>
                </a:solidFill>
                <a:latin typeface="Calibri"/>
                <a:cs typeface="Calibri"/>
              </a:rPr>
              <a:t>who die  </a:t>
            </a:r>
            <a:r>
              <a:rPr sz="2700" b="1" spc="-15" dirty="0">
                <a:solidFill>
                  <a:srgbClr val="FF0000"/>
                </a:solidFill>
                <a:latin typeface="Calibri"/>
                <a:cs typeface="Calibri"/>
              </a:rPr>
              <a:t>from 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SCD </a:t>
            </a:r>
            <a:r>
              <a:rPr sz="2700" b="1" spc="-10" dirty="0">
                <a:solidFill>
                  <a:srgbClr val="FF0000"/>
                </a:solidFill>
                <a:latin typeface="Calibri"/>
                <a:cs typeface="Calibri"/>
              </a:rPr>
              <a:t>are </a:t>
            </a:r>
            <a:r>
              <a:rPr sz="2700" b="1" spc="-5" dirty="0">
                <a:solidFill>
                  <a:srgbClr val="FF0000"/>
                </a:solidFill>
                <a:latin typeface="Calibri"/>
                <a:cs typeface="Calibri"/>
              </a:rPr>
              <a:t>considered “low risk” with either 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no  known </a:t>
            </a:r>
            <a:r>
              <a:rPr sz="2700" b="1" spc="-10" dirty="0">
                <a:solidFill>
                  <a:srgbClr val="FF0000"/>
                </a:solidFill>
                <a:latin typeface="Calibri"/>
                <a:cs typeface="Calibri"/>
              </a:rPr>
              <a:t>cardiac </a:t>
            </a:r>
            <a:r>
              <a:rPr sz="2700" b="1" spc="-5" dirty="0">
                <a:solidFill>
                  <a:srgbClr val="FF0000"/>
                </a:solidFill>
                <a:latin typeface="Calibri"/>
                <a:cs typeface="Calibri"/>
              </a:rPr>
              <a:t>risk </a:t>
            </a:r>
            <a:r>
              <a:rPr sz="2700" b="1" spc="-20" dirty="0">
                <a:solidFill>
                  <a:srgbClr val="FF0000"/>
                </a:solidFill>
                <a:latin typeface="Calibri"/>
                <a:cs typeface="Calibri"/>
              </a:rPr>
              <a:t>factors 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or </a:t>
            </a:r>
            <a:r>
              <a:rPr sz="2700" b="1" spc="-5" dirty="0">
                <a:solidFill>
                  <a:srgbClr val="FF0000"/>
                </a:solidFill>
                <a:latin typeface="Calibri"/>
                <a:cs typeface="Calibri"/>
              </a:rPr>
              <a:t>“low-risk”</a:t>
            </a:r>
            <a:r>
              <a:rPr sz="270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700" b="1" spc="-5" dirty="0">
                <a:solidFill>
                  <a:srgbClr val="FF0000"/>
                </a:solidFill>
                <a:latin typeface="Calibri"/>
                <a:cs typeface="Calibri"/>
              </a:rPr>
              <a:t>CAD</a:t>
            </a:r>
            <a:endParaRPr sz="270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447800"/>
            <a:ext cx="8074659" cy="31527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2.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400">
              <a:latin typeface="Calibri"/>
              <a:cs typeface="Calibri"/>
            </a:endParaRPr>
          </a:p>
          <a:p>
            <a:pPr marL="355600" marR="5080" algn="just">
              <a:lnSpc>
                <a:spcPct val="100000"/>
              </a:lnSpc>
            </a:pPr>
            <a:r>
              <a:rPr sz="3200" dirty="0">
                <a:latin typeface="Calibri"/>
                <a:cs typeface="Calibri"/>
              </a:rPr>
              <a:t>When </a:t>
            </a:r>
            <a:r>
              <a:rPr sz="3200" spc="-5" dirty="0">
                <a:latin typeface="Calibri"/>
                <a:cs typeface="Calibri"/>
              </a:rPr>
              <a:t>responding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dirty="0">
                <a:latin typeface="Calibri"/>
                <a:cs typeface="Calibri"/>
              </a:rPr>
              <a:t>an individual who </a:t>
            </a:r>
            <a:r>
              <a:rPr sz="3200" spc="5" dirty="0">
                <a:latin typeface="Calibri"/>
                <a:cs typeface="Calibri"/>
              </a:rPr>
              <a:t>is  </a:t>
            </a:r>
            <a:r>
              <a:rPr sz="3200" spc="-55" dirty="0">
                <a:latin typeface="Calibri"/>
                <a:cs typeface="Calibri"/>
              </a:rPr>
              <a:t>“down,” </a:t>
            </a:r>
            <a:r>
              <a:rPr sz="3200" spc="-25" dirty="0">
                <a:solidFill>
                  <a:srgbClr val="FF0000"/>
                </a:solidFill>
                <a:latin typeface="Calibri"/>
                <a:cs typeface="Calibri"/>
              </a:rPr>
              <a:t>first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determine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if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they 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are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conscious 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or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not.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That determination </a:t>
            </a:r>
            <a:r>
              <a:rPr sz="3200" spc="-15" dirty="0">
                <a:latin typeface="Calibri"/>
                <a:cs typeface="Calibri"/>
              </a:rPr>
              <a:t>dictates </a:t>
            </a:r>
            <a:r>
              <a:rPr sz="3200" spc="-5" dirty="0">
                <a:latin typeface="Calibri"/>
                <a:cs typeface="Calibri"/>
              </a:rPr>
              <a:t>whether  </a:t>
            </a:r>
            <a:r>
              <a:rPr sz="3200" spc="-15" dirty="0">
                <a:latin typeface="Calibri"/>
                <a:cs typeface="Calibri"/>
              </a:rPr>
              <a:t>you </a:t>
            </a:r>
            <a:r>
              <a:rPr sz="3200" spc="-20" dirty="0">
                <a:latin typeface="Calibri"/>
                <a:cs typeface="Calibri"/>
              </a:rPr>
              <a:t>start </a:t>
            </a:r>
            <a:r>
              <a:rPr sz="3200" dirty="0">
                <a:latin typeface="Calibri"/>
                <a:cs typeface="Calibri"/>
              </a:rPr>
              <a:t>the BLS </a:t>
            </a:r>
            <a:r>
              <a:rPr sz="3200" spc="-10" dirty="0">
                <a:latin typeface="Calibri"/>
                <a:cs typeface="Calibri"/>
              </a:rPr>
              <a:t>Survey </a:t>
            </a:r>
            <a:r>
              <a:rPr sz="3200" dirty="0">
                <a:latin typeface="Calibri"/>
                <a:cs typeface="Calibri"/>
              </a:rPr>
              <a:t>or the </a:t>
            </a:r>
            <a:r>
              <a:rPr sz="3200" spc="-10" dirty="0">
                <a:latin typeface="Calibri"/>
                <a:cs typeface="Calibri"/>
              </a:rPr>
              <a:t>ACLS</a:t>
            </a:r>
            <a:r>
              <a:rPr sz="3200" spc="55" dirty="0">
                <a:latin typeface="Calibri"/>
                <a:cs typeface="Calibri"/>
              </a:rPr>
              <a:t> </a:t>
            </a:r>
            <a:r>
              <a:rPr sz="3200" spc="-40" dirty="0">
                <a:latin typeface="Calibri"/>
                <a:cs typeface="Calibri"/>
              </a:rPr>
              <a:t>Survey.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9621" y="2166874"/>
            <a:ext cx="32588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75945" algn="l"/>
                <a:tab pos="1420495" algn="l"/>
              </a:tabLst>
            </a:pPr>
            <a:r>
              <a:rPr sz="3200" b="0" i="0" dirty="0">
                <a:latin typeface="Calibri"/>
                <a:cs typeface="Calibri"/>
              </a:rPr>
              <a:t>in	</a:t>
            </a:r>
            <a:r>
              <a:rPr sz="3200" b="0" i="0" spc="-20" dirty="0">
                <a:latin typeface="Calibri"/>
                <a:cs typeface="Calibri"/>
              </a:rPr>
              <a:t>any	</a:t>
            </a:r>
            <a:r>
              <a:rPr sz="3200" b="0" i="0" spc="-15" dirty="0">
                <a:latin typeface="Calibri"/>
                <a:cs typeface="Calibri"/>
              </a:rPr>
              <a:t>emergency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2166874"/>
            <a:ext cx="4582795" cy="3343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tabLst>
                <a:tab pos="576580" algn="l"/>
                <a:tab pos="1739264" algn="l"/>
                <a:tab pos="2967990" algn="l"/>
                <a:tab pos="3475354" algn="l"/>
              </a:tabLst>
            </a:pPr>
            <a:r>
              <a:rPr sz="3200" spc="-5" dirty="0">
                <a:latin typeface="Calibri"/>
                <a:cs typeface="Calibri"/>
              </a:rPr>
              <a:t>3</a:t>
            </a:r>
            <a:r>
              <a:rPr sz="3200" dirty="0">
                <a:latin typeface="Calibri"/>
                <a:cs typeface="Calibri"/>
              </a:rPr>
              <a:t>.		</a:t>
            </a:r>
            <a:r>
              <a:rPr sz="3200" spc="10" dirty="0">
                <a:latin typeface="Calibri"/>
                <a:cs typeface="Calibri"/>
              </a:rPr>
              <a:t>W</a:t>
            </a:r>
            <a:r>
              <a:rPr sz="3200" spc="-5" dirty="0">
                <a:latin typeface="Calibri"/>
                <a:cs typeface="Calibri"/>
              </a:rPr>
              <a:t>h</a:t>
            </a:r>
            <a:r>
              <a:rPr sz="3200" spc="-30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t	</a:t>
            </a:r>
            <a:r>
              <a:rPr sz="3200" spc="-65" dirty="0">
                <a:latin typeface="Calibri"/>
                <a:cs typeface="Calibri"/>
              </a:rPr>
              <a:t>f</a:t>
            </a:r>
            <a:r>
              <a:rPr sz="3200" dirty="0">
                <a:latin typeface="Calibri"/>
                <a:cs typeface="Calibri"/>
              </a:rPr>
              <a:t>ac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r	</a:t>
            </a:r>
            <a:r>
              <a:rPr sz="3200" spc="-5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s	criti</a:t>
            </a:r>
            <a:r>
              <a:rPr sz="3200" spc="-30" dirty="0">
                <a:latin typeface="Calibri"/>
                <a:cs typeface="Calibri"/>
              </a:rPr>
              <a:t>c</a:t>
            </a:r>
            <a:r>
              <a:rPr sz="3200" dirty="0">
                <a:latin typeface="Calibri"/>
                <a:cs typeface="Calibri"/>
              </a:rPr>
              <a:t>al  </a:t>
            </a:r>
            <a:r>
              <a:rPr sz="3200" spc="-5" dirty="0">
                <a:latin typeface="Calibri"/>
                <a:cs typeface="Calibri"/>
              </a:rPr>
              <a:t>situation?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Scene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safety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65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10" dirty="0">
                <a:latin typeface="Calibri"/>
                <a:cs typeface="Calibri"/>
              </a:rPr>
              <a:t>Age </a:t>
            </a:r>
            <a:r>
              <a:rPr sz="3200" dirty="0">
                <a:latin typeface="Calibri"/>
                <a:cs typeface="Calibri"/>
              </a:rPr>
              <a:t>of the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individual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15" dirty="0">
                <a:latin typeface="Calibri"/>
                <a:cs typeface="Calibri"/>
              </a:rPr>
              <a:t>Resuscitation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status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Pregnancy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status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00200"/>
            <a:ext cx="8074659" cy="26603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3.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400">
              <a:latin typeface="Calibri"/>
              <a:cs typeface="Calibri"/>
            </a:endParaRPr>
          </a:p>
          <a:p>
            <a:pPr marL="355600" marR="5080" algn="just">
              <a:lnSpc>
                <a:spcPct val="100000"/>
              </a:lnSpc>
              <a:spcBef>
                <a:spcPts val="5"/>
              </a:spcBef>
            </a:pPr>
            <a:r>
              <a:rPr sz="3200" spc="-20" dirty="0">
                <a:latin typeface="Calibri"/>
                <a:cs typeface="Calibri"/>
              </a:rPr>
              <a:t>Always </a:t>
            </a:r>
            <a:r>
              <a:rPr sz="3200" spc="-5" dirty="0">
                <a:latin typeface="Calibri"/>
                <a:cs typeface="Calibri"/>
              </a:rPr>
              <a:t>assess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25" dirty="0">
                <a:solidFill>
                  <a:srgbClr val="FF0000"/>
                </a:solidFill>
                <a:latin typeface="Calibri"/>
                <a:cs typeface="Calibri"/>
              </a:rPr>
              <a:t>safety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of the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scene </a:t>
            </a:r>
            <a:r>
              <a:rPr sz="3200" spc="-5" dirty="0">
                <a:latin typeface="Calibri"/>
                <a:cs typeface="Calibri"/>
              </a:rPr>
              <a:t>in </a:t>
            </a:r>
            <a:r>
              <a:rPr sz="3200" spc="-15" dirty="0">
                <a:latin typeface="Calibri"/>
                <a:cs typeface="Calibri"/>
              </a:rPr>
              <a:t>any  </a:t>
            </a:r>
            <a:r>
              <a:rPr sz="3200" spc="-10" dirty="0">
                <a:latin typeface="Calibri"/>
                <a:cs typeface="Calibri"/>
              </a:rPr>
              <a:t>emergency </a:t>
            </a:r>
            <a:r>
              <a:rPr sz="3200" spc="-5" dirty="0">
                <a:latin typeface="Calibri"/>
                <a:cs typeface="Calibri"/>
              </a:rPr>
              <a:t>situation.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Do not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become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injured  </a:t>
            </a:r>
            <a:r>
              <a:rPr sz="3200" spc="-40" dirty="0">
                <a:solidFill>
                  <a:srgbClr val="FF0000"/>
                </a:solidFill>
                <a:latin typeface="Calibri"/>
                <a:cs typeface="Calibri"/>
              </a:rPr>
              <a:t>yourself.</a:t>
            </a:r>
            <a:endParaRPr sz="320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79194"/>
            <a:ext cx="8071484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tabLst>
                <a:tab pos="467995" algn="l"/>
                <a:tab pos="1372235" algn="l"/>
                <a:tab pos="2040889" algn="l"/>
                <a:tab pos="2740660" algn="l"/>
                <a:tab pos="3466465" algn="l"/>
                <a:tab pos="5290820" algn="l"/>
                <a:tab pos="6624955" algn="l"/>
                <a:tab pos="7505700" algn="l"/>
              </a:tabLst>
            </a:pPr>
            <a:r>
              <a:rPr sz="3200" spc="-5" dirty="0">
                <a:latin typeface="Calibri"/>
                <a:cs typeface="Calibri"/>
              </a:rPr>
              <a:t>4</a:t>
            </a:r>
            <a:r>
              <a:rPr sz="3200" dirty="0">
                <a:latin typeface="Calibri"/>
                <a:cs typeface="Calibri"/>
              </a:rPr>
              <a:t>.		</a:t>
            </a:r>
            <a:r>
              <a:rPr sz="3200" spc="-5" dirty="0">
                <a:latin typeface="Calibri"/>
                <a:cs typeface="Calibri"/>
              </a:rPr>
              <a:t>H</a:t>
            </a:r>
            <a:r>
              <a:rPr sz="3200" spc="-1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w	</a:t>
            </a:r>
            <a:r>
              <a:rPr sz="3200" spc="-5" dirty="0">
                <a:latin typeface="Calibri"/>
                <a:cs typeface="Calibri"/>
              </a:rPr>
              <a:t>di</a:t>
            </a:r>
            <a:r>
              <a:rPr sz="3200" dirty="0">
                <a:latin typeface="Calibri"/>
                <a:cs typeface="Calibri"/>
              </a:rPr>
              <a:t>d	the	BLS	g</a:t>
            </a:r>
            <a:r>
              <a:rPr sz="3200" spc="10" dirty="0">
                <a:latin typeface="Calibri"/>
                <a:cs typeface="Calibri"/>
              </a:rPr>
              <a:t>u</a:t>
            </a:r>
            <a:r>
              <a:rPr sz="3200" dirty="0">
                <a:latin typeface="Calibri"/>
                <a:cs typeface="Calibri"/>
              </a:rPr>
              <a:t>idelines	c</a:t>
            </a:r>
            <a:r>
              <a:rPr sz="3200" spc="5" dirty="0">
                <a:latin typeface="Calibri"/>
                <a:cs typeface="Calibri"/>
              </a:rPr>
              <a:t>h</a:t>
            </a:r>
            <a:r>
              <a:rPr sz="3200" dirty="0">
                <a:latin typeface="Calibri"/>
                <a:cs typeface="Calibri"/>
              </a:rPr>
              <a:t>an</a:t>
            </a:r>
            <a:r>
              <a:rPr sz="3200" spc="-25" dirty="0">
                <a:latin typeface="Calibri"/>
                <a:cs typeface="Calibri"/>
              </a:rPr>
              <a:t>g</a:t>
            </a:r>
            <a:r>
              <a:rPr sz="3200" dirty="0">
                <a:latin typeface="Calibri"/>
                <a:cs typeface="Calibri"/>
              </a:rPr>
              <a:t>e	with	the  </a:t>
            </a:r>
            <a:r>
              <a:rPr sz="3200" spc="-10" dirty="0">
                <a:latin typeface="Calibri"/>
                <a:cs typeface="Calibri"/>
              </a:rPr>
              <a:t>recent </a:t>
            </a:r>
            <a:r>
              <a:rPr sz="3200" spc="-5" dirty="0">
                <a:latin typeface="Calibri"/>
                <a:cs typeface="Calibri"/>
              </a:rPr>
              <a:t>AHA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update?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35451" y="2752470"/>
            <a:ext cx="48717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76985" algn="l"/>
                <a:tab pos="3778885" algn="l"/>
              </a:tabLst>
            </a:pPr>
            <a:r>
              <a:rPr sz="3200" spc="-15" dirty="0">
                <a:latin typeface="Calibri"/>
                <a:cs typeface="Calibri"/>
              </a:rPr>
              <a:t>are	performed	</a:t>
            </a:r>
            <a:r>
              <a:rPr sz="3200" spc="-30" dirty="0">
                <a:latin typeface="Calibri"/>
                <a:cs typeface="Calibri"/>
              </a:rPr>
              <a:t>before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2752470"/>
            <a:ext cx="3133090" cy="1586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685" marR="337820" indent="-515620">
              <a:lnSpc>
                <a:spcPct val="100000"/>
              </a:lnSpc>
              <a:spcBef>
                <a:spcPts val="105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20" dirty="0">
                <a:latin typeface="Calibri"/>
                <a:cs typeface="Calibri"/>
              </a:rPr>
              <a:t>Ventilations  </a:t>
            </a:r>
            <a:r>
              <a:rPr sz="3200" spc="-25" dirty="0">
                <a:latin typeface="Calibri"/>
                <a:cs typeface="Calibri"/>
              </a:rPr>
              <a:t>c</a:t>
            </a:r>
            <a:r>
              <a:rPr sz="3200" spc="-5" dirty="0">
                <a:latin typeface="Calibri"/>
                <a:cs typeface="Calibri"/>
              </a:rPr>
              <a:t>omp</a:t>
            </a:r>
            <a:r>
              <a:rPr sz="3200" spc="-4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ess</a:t>
            </a:r>
            <a:r>
              <a:rPr sz="3200" spc="-15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ons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65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ABC is now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CAB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4313910"/>
            <a:ext cx="8073390" cy="168402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865"/>
              </a:spcBef>
              <a:buAutoNum type="alphaLcParenR" startAt="3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Use </a:t>
            </a:r>
            <a:r>
              <a:rPr sz="3200" dirty="0">
                <a:latin typeface="Calibri"/>
                <a:cs typeface="Calibri"/>
              </a:rPr>
              <a:t>of an </a:t>
            </a:r>
            <a:r>
              <a:rPr sz="3200" spc="-5" dirty="0">
                <a:latin typeface="Calibri"/>
                <a:cs typeface="Calibri"/>
              </a:rPr>
              <a:t>AED is no longer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recommended</a:t>
            </a:r>
            <a:endParaRPr sz="3200">
              <a:latin typeface="Calibri"/>
              <a:cs typeface="Calibri"/>
            </a:endParaRPr>
          </a:p>
          <a:p>
            <a:pPr marL="527685" marR="5080" indent="-515620">
              <a:lnSpc>
                <a:spcPct val="100000"/>
              </a:lnSpc>
              <a:spcBef>
                <a:spcPts val="770"/>
              </a:spcBef>
              <a:buAutoNum type="alphaLcParenR" startAt="3"/>
              <a:tabLst>
                <a:tab pos="527685" algn="l"/>
                <a:tab pos="528320" algn="l"/>
                <a:tab pos="1682750" algn="l"/>
                <a:tab pos="3448050" algn="l"/>
                <a:tab pos="3917315" algn="l"/>
                <a:tab pos="6554470" algn="l"/>
                <a:tab pos="7510145" algn="l"/>
              </a:tabLst>
            </a:pPr>
            <a:r>
              <a:rPr sz="3200" dirty="0">
                <a:latin typeface="Calibri"/>
                <a:cs typeface="Calibri"/>
              </a:rPr>
              <a:t>Rapid	t</a:t>
            </a:r>
            <a:r>
              <a:rPr sz="3200" spc="-5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ansport	</a:t>
            </a:r>
            <a:r>
              <a:rPr sz="3200" spc="-5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s	</a:t>
            </a:r>
            <a:r>
              <a:rPr sz="3200" spc="-4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35" dirty="0">
                <a:latin typeface="Calibri"/>
                <a:cs typeface="Calibri"/>
              </a:rPr>
              <a:t>c</a:t>
            </a:r>
            <a:r>
              <a:rPr sz="3200" spc="-5" dirty="0">
                <a:latin typeface="Calibri"/>
                <a:cs typeface="Calibri"/>
              </a:rPr>
              <a:t>ommende</a:t>
            </a:r>
            <a:r>
              <a:rPr sz="3200" dirty="0">
                <a:latin typeface="Calibri"/>
                <a:cs typeface="Calibri"/>
              </a:rPr>
              <a:t>d	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spc="-40" dirty="0">
                <a:latin typeface="Calibri"/>
                <a:cs typeface="Calibri"/>
              </a:rPr>
              <a:t>v</a:t>
            </a:r>
            <a:r>
              <a:rPr sz="3200" dirty="0">
                <a:latin typeface="Calibri"/>
                <a:cs typeface="Calibri"/>
              </a:rPr>
              <a:t>er	</a:t>
            </a:r>
            <a:r>
              <a:rPr sz="3200" spc="-10" dirty="0">
                <a:latin typeface="Calibri"/>
                <a:cs typeface="Calibri"/>
              </a:rPr>
              <a:t>o</a:t>
            </a:r>
            <a:r>
              <a:rPr sz="3200" spc="-20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-  </a:t>
            </a:r>
            <a:r>
              <a:rPr sz="3200" spc="-5" dirty="0">
                <a:latin typeface="Calibri"/>
                <a:cs typeface="Calibri"/>
              </a:rPr>
              <a:t>scene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CPR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066800"/>
            <a:ext cx="8074659" cy="31527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4.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B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400">
              <a:latin typeface="Calibri"/>
              <a:cs typeface="Calibri"/>
            </a:endParaRPr>
          </a:p>
          <a:p>
            <a:pPr marL="355600" marR="5080" algn="just">
              <a:lnSpc>
                <a:spcPct val="100000"/>
              </a:lnSpc>
            </a:pP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20" dirty="0">
                <a:latin typeface="Calibri"/>
                <a:cs typeface="Calibri"/>
              </a:rPr>
              <a:t>focus </a:t>
            </a:r>
            <a:r>
              <a:rPr sz="3200" spc="-5" dirty="0">
                <a:latin typeface="Calibri"/>
                <a:cs typeface="Calibri"/>
              </a:rPr>
              <a:t>is </a:t>
            </a:r>
            <a:r>
              <a:rPr sz="3200" dirty="0">
                <a:latin typeface="Calibri"/>
                <a:cs typeface="Calibri"/>
              </a:rPr>
              <a:t>on early </a:t>
            </a:r>
            <a:r>
              <a:rPr sz="3200" spc="-10" dirty="0">
                <a:latin typeface="Calibri"/>
                <a:cs typeface="Calibri"/>
              </a:rPr>
              <a:t>intervention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starting 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CPR</a:t>
            </a:r>
            <a:r>
              <a:rPr sz="3200" dirty="0">
                <a:latin typeface="Calibri"/>
                <a:cs typeface="Calibri"/>
              </a:rPr>
              <a:t>. </a:t>
            </a:r>
            <a:r>
              <a:rPr sz="3200" spc="-5" dirty="0">
                <a:latin typeface="Calibri"/>
                <a:cs typeface="Calibri"/>
              </a:rPr>
              <a:t>Look, </a:t>
            </a:r>
            <a:r>
              <a:rPr sz="3200" spc="-10" dirty="0">
                <a:latin typeface="Calibri"/>
                <a:cs typeface="Calibri"/>
              </a:rPr>
              <a:t>listen,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25" dirty="0">
                <a:latin typeface="Calibri"/>
                <a:cs typeface="Calibri"/>
              </a:rPr>
              <a:t>feel </a:t>
            </a:r>
            <a:r>
              <a:rPr sz="3200" spc="-5" dirty="0">
                <a:latin typeface="Calibri"/>
                <a:cs typeface="Calibri"/>
              </a:rPr>
              <a:t>has been </a:t>
            </a:r>
            <a:r>
              <a:rPr sz="3200" spc="-10" dirty="0">
                <a:latin typeface="Calibri"/>
                <a:cs typeface="Calibri"/>
              </a:rPr>
              <a:t>removed 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spc="-15" dirty="0">
                <a:latin typeface="Calibri"/>
                <a:cs typeface="Calibri"/>
              </a:rPr>
              <a:t>encourage</a:t>
            </a:r>
            <a:r>
              <a:rPr sz="3200" spc="69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performance </a:t>
            </a:r>
            <a:r>
              <a:rPr sz="3200" dirty="0">
                <a:latin typeface="Calibri"/>
                <a:cs typeface="Calibri"/>
              </a:rPr>
              <a:t>of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chest  compressions.</a:t>
            </a:r>
            <a:endParaRPr sz="320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63370"/>
            <a:ext cx="8074659" cy="414147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5600" marR="8255" indent="-342900">
              <a:lnSpc>
                <a:spcPts val="3240"/>
              </a:lnSpc>
              <a:spcBef>
                <a:spcPts val="505"/>
              </a:spcBef>
              <a:tabLst>
                <a:tab pos="437515" algn="l"/>
                <a:tab pos="1801495" algn="l"/>
                <a:tab pos="2454275" algn="l"/>
                <a:tab pos="3132455" algn="l"/>
                <a:tab pos="4140200" algn="l"/>
                <a:tab pos="4592955" algn="l"/>
                <a:tab pos="5934075" algn="l"/>
                <a:tab pos="6357620" algn="l"/>
                <a:tab pos="7010400" algn="l"/>
              </a:tabLst>
            </a:pPr>
            <a:r>
              <a:rPr sz="3000" dirty="0">
                <a:latin typeface="Calibri"/>
                <a:cs typeface="Calibri"/>
              </a:rPr>
              <a:t>5.		Ar</a:t>
            </a:r>
            <a:r>
              <a:rPr sz="3000" spc="-65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an</a:t>
            </a:r>
            <a:r>
              <a:rPr sz="3000" spc="-10" dirty="0">
                <a:latin typeface="Calibri"/>
                <a:cs typeface="Calibri"/>
              </a:rPr>
              <a:t>g</a:t>
            </a:r>
            <a:r>
              <a:rPr sz="3000" dirty="0">
                <a:latin typeface="Calibri"/>
                <a:cs typeface="Calibri"/>
              </a:rPr>
              <a:t>e	the	BLS	</a:t>
            </a:r>
            <a:r>
              <a:rPr sz="3000" spc="-5" dirty="0">
                <a:latin typeface="Calibri"/>
                <a:cs typeface="Calibri"/>
              </a:rPr>
              <a:t>Chai</a:t>
            </a:r>
            <a:r>
              <a:rPr sz="3000" dirty="0">
                <a:latin typeface="Calibri"/>
                <a:cs typeface="Calibri"/>
              </a:rPr>
              <a:t>n	of	</a:t>
            </a:r>
            <a:r>
              <a:rPr sz="3000" spc="-5" dirty="0">
                <a:latin typeface="Calibri"/>
                <a:cs typeface="Calibri"/>
              </a:rPr>
              <a:t>Su</a:t>
            </a:r>
            <a:r>
              <a:rPr sz="3000" spc="15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vi</a:t>
            </a:r>
            <a:r>
              <a:rPr sz="3000" spc="-55" dirty="0">
                <a:latin typeface="Calibri"/>
                <a:cs typeface="Calibri"/>
              </a:rPr>
              <a:t>v</a:t>
            </a:r>
            <a:r>
              <a:rPr sz="3000" dirty="0">
                <a:latin typeface="Calibri"/>
                <a:cs typeface="Calibri"/>
              </a:rPr>
              <a:t>al	</a:t>
            </a:r>
            <a:r>
              <a:rPr sz="3000" spc="-5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n	the	</a:t>
            </a:r>
            <a:r>
              <a:rPr sz="3000" spc="-5" dirty="0">
                <a:latin typeface="Calibri"/>
                <a:cs typeface="Calibri"/>
              </a:rPr>
              <a:t>p</a:t>
            </a:r>
            <a:r>
              <a:rPr sz="3000" spc="-7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oper  </a:t>
            </a:r>
            <a:r>
              <a:rPr sz="3000" spc="-10" dirty="0">
                <a:latin typeface="Calibri"/>
                <a:cs typeface="Calibri"/>
              </a:rPr>
              <a:t>order:</a:t>
            </a:r>
            <a:endParaRPr sz="30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315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000" spc="-5" dirty="0">
                <a:latin typeface="Calibri"/>
                <a:cs typeface="Calibri"/>
              </a:rPr>
              <a:t>Look, </a:t>
            </a:r>
            <a:r>
              <a:rPr sz="3000" spc="-15" dirty="0">
                <a:latin typeface="Calibri"/>
                <a:cs typeface="Calibri"/>
              </a:rPr>
              <a:t>listen, </a:t>
            </a:r>
            <a:r>
              <a:rPr sz="3000" dirty="0">
                <a:latin typeface="Calibri"/>
                <a:cs typeface="Calibri"/>
              </a:rPr>
              <a:t>and</a:t>
            </a:r>
            <a:r>
              <a:rPr sz="3000" spc="20" dirty="0">
                <a:latin typeface="Calibri"/>
                <a:cs typeface="Calibri"/>
              </a:rPr>
              <a:t> </a:t>
            </a:r>
            <a:r>
              <a:rPr sz="3000" spc="-25" dirty="0">
                <a:latin typeface="Calibri"/>
                <a:cs typeface="Calibri"/>
              </a:rPr>
              <a:t>feel</a:t>
            </a:r>
            <a:endParaRPr sz="3000">
              <a:latin typeface="Calibri"/>
              <a:cs typeface="Calibri"/>
            </a:endParaRPr>
          </a:p>
          <a:p>
            <a:pPr marL="527685" marR="6350" indent="-515620">
              <a:lnSpc>
                <a:spcPts val="3240"/>
              </a:lnSpc>
              <a:spcBef>
                <a:spcPts val="770"/>
              </a:spcBef>
              <a:buAutoNum type="alphaLcParenR"/>
              <a:tabLst>
                <a:tab pos="527685" algn="l"/>
                <a:tab pos="528320" algn="l"/>
                <a:tab pos="1647825" algn="l"/>
                <a:tab pos="4286250" algn="l"/>
                <a:tab pos="4993640" algn="l"/>
                <a:tab pos="5874385" algn="l"/>
                <a:tab pos="6650355" algn="l"/>
                <a:tab pos="7334884" algn="l"/>
              </a:tabLst>
            </a:pPr>
            <a:r>
              <a:rPr sz="3000" spc="-5" dirty="0">
                <a:latin typeface="Calibri"/>
                <a:cs typeface="Calibri"/>
              </a:rPr>
              <a:t>Ch</a:t>
            </a:r>
            <a:r>
              <a:rPr sz="3000" spc="-15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ck	</a:t>
            </a:r>
            <a:r>
              <a:rPr sz="3000" spc="-40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espons</a:t>
            </a:r>
            <a:r>
              <a:rPr sz="3000" spc="-10" dirty="0">
                <a:latin typeface="Calibri"/>
                <a:cs typeface="Calibri"/>
              </a:rPr>
              <a:t>i</a:t>
            </a:r>
            <a:r>
              <a:rPr sz="3000" spc="-25" dirty="0">
                <a:latin typeface="Calibri"/>
                <a:cs typeface="Calibri"/>
              </a:rPr>
              <a:t>v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10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ess,	</a:t>
            </a:r>
            <a:r>
              <a:rPr sz="3000" spc="-35" dirty="0">
                <a:latin typeface="Calibri"/>
                <a:cs typeface="Calibri"/>
              </a:rPr>
              <a:t>c</a:t>
            </a:r>
            <a:r>
              <a:rPr sz="3000" dirty="0">
                <a:latin typeface="Calibri"/>
                <a:cs typeface="Calibri"/>
              </a:rPr>
              <a:t>all	</a:t>
            </a:r>
            <a:r>
              <a:rPr sz="3000" spc="-5" dirty="0">
                <a:latin typeface="Calibri"/>
                <a:cs typeface="Calibri"/>
              </a:rPr>
              <a:t>EM</a:t>
            </a:r>
            <a:r>
              <a:rPr sz="3000" dirty="0">
                <a:latin typeface="Calibri"/>
                <a:cs typeface="Calibri"/>
              </a:rPr>
              <a:t>S	and	</a:t>
            </a:r>
            <a:r>
              <a:rPr sz="3000" spc="-35" dirty="0">
                <a:latin typeface="Calibri"/>
                <a:cs typeface="Calibri"/>
              </a:rPr>
              <a:t>g</a:t>
            </a:r>
            <a:r>
              <a:rPr sz="3000" spc="-20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t	</a:t>
            </a:r>
            <a:r>
              <a:rPr sz="3000" spc="-10" dirty="0">
                <a:latin typeface="Calibri"/>
                <a:cs typeface="Calibri"/>
              </a:rPr>
              <a:t>A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spc="-85" dirty="0">
                <a:latin typeface="Calibri"/>
                <a:cs typeface="Calibri"/>
              </a:rPr>
              <a:t>D</a:t>
            </a:r>
            <a:r>
              <a:rPr sz="3000" dirty="0">
                <a:latin typeface="Calibri"/>
                <a:cs typeface="Calibri"/>
              </a:rPr>
              <a:t>,  </a:t>
            </a:r>
            <a:r>
              <a:rPr sz="3000" spc="-10" dirty="0">
                <a:latin typeface="Calibri"/>
                <a:cs typeface="Calibri"/>
              </a:rPr>
              <a:t>defibrillation, </a:t>
            </a:r>
            <a:r>
              <a:rPr sz="3000" dirty="0">
                <a:latin typeface="Calibri"/>
                <a:cs typeface="Calibri"/>
              </a:rPr>
              <a:t>and</a:t>
            </a:r>
            <a:r>
              <a:rPr sz="3000" spc="1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circulation</a:t>
            </a:r>
            <a:endParaRPr sz="3000">
              <a:latin typeface="Calibri"/>
              <a:cs typeface="Calibri"/>
            </a:endParaRPr>
          </a:p>
          <a:p>
            <a:pPr marL="527685" marR="6350" indent="-515620">
              <a:lnSpc>
                <a:spcPts val="3240"/>
              </a:lnSpc>
              <a:spcBef>
                <a:spcPts val="720"/>
              </a:spcBef>
              <a:buAutoNum type="alphaLcParenR"/>
              <a:tabLst>
                <a:tab pos="527685" algn="l"/>
                <a:tab pos="528320" algn="l"/>
                <a:tab pos="1647825" algn="l"/>
                <a:tab pos="4286250" algn="l"/>
                <a:tab pos="4993640" algn="l"/>
                <a:tab pos="5874385" algn="l"/>
                <a:tab pos="6650355" algn="l"/>
                <a:tab pos="7334884" algn="l"/>
              </a:tabLst>
            </a:pPr>
            <a:r>
              <a:rPr sz="3000" spc="-5" dirty="0">
                <a:latin typeface="Calibri"/>
                <a:cs typeface="Calibri"/>
              </a:rPr>
              <a:t>Ch</a:t>
            </a:r>
            <a:r>
              <a:rPr sz="3000" spc="-15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ck	</a:t>
            </a:r>
            <a:r>
              <a:rPr sz="3000" spc="-40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espons</a:t>
            </a:r>
            <a:r>
              <a:rPr sz="3000" spc="-10" dirty="0">
                <a:latin typeface="Calibri"/>
                <a:cs typeface="Calibri"/>
              </a:rPr>
              <a:t>i</a:t>
            </a:r>
            <a:r>
              <a:rPr sz="3000" spc="-25" dirty="0">
                <a:latin typeface="Calibri"/>
                <a:cs typeface="Calibri"/>
              </a:rPr>
              <a:t>v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10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ess,	</a:t>
            </a:r>
            <a:r>
              <a:rPr sz="3000" spc="-35" dirty="0">
                <a:latin typeface="Calibri"/>
                <a:cs typeface="Calibri"/>
              </a:rPr>
              <a:t>c</a:t>
            </a:r>
            <a:r>
              <a:rPr sz="3000" dirty="0">
                <a:latin typeface="Calibri"/>
                <a:cs typeface="Calibri"/>
              </a:rPr>
              <a:t>all	</a:t>
            </a:r>
            <a:r>
              <a:rPr sz="3000" spc="-5" dirty="0">
                <a:latin typeface="Calibri"/>
                <a:cs typeface="Calibri"/>
              </a:rPr>
              <a:t>EM</a:t>
            </a:r>
            <a:r>
              <a:rPr sz="3000" dirty="0">
                <a:latin typeface="Calibri"/>
                <a:cs typeface="Calibri"/>
              </a:rPr>
              <a:t>S	and	</a:t>
            </a:r>
            <a:r>
              <a:rPr sz="3000" spc="-35" dirty="0">
                <a:latin typeface="Calibri"/>
                <a:cs typeface="Calibri"/>
              </a:rPr>
              <a:t>g</a:t>
            </a:r>
            <a:r>
              <a:rPr sz="3000" spc="-20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t	</a:t>
            </a:r>
            <a:r>
              <a:rPr sz="3000" spc="-10" dirty="0">
                <a:latin typeface="Calibri"/>
                <a:cs typeface="Calibri"/>
              </a:rPr>
              <a:t>A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spc="-85" dirty="0">
                <a:latin typeface="Calibri"/>
                <a:cs typeface="Calibri"/>
              </a:rPr>
              <a:t>D</a:t>
            </a:r>
            <a:r>
              <a:rPr sz="3000" dirty="0">
                <a:latin typeface="Calibri"/>
                <a:cs typeface="Calibri"/>
              </a:rPr>
              <a:t>,  </a:t>
            </a:r>
            <a:r>
              <a:rPr sz="3000" spc="-10" dirty="0">
                <a:latin typeface="Calibri"/>
                <a:cs typeface="Calibri"/>
              </a:rPr>
              <a:t>chest compressions, </a:t>
            </a:r>
            <a:r>
              <a:rPr sz="3000" dirty="0">
                <a:latin typeface="Calibri"/>
                <a:cs typeface="Calibri"/>
              </a:rPr>
              <a:t>and </a:t>
            </a:r>
            <a:r>
              <a:rPr sz="3000" spc="-5" dirty="0">
                <a:latin typeface="Calibri"/>
                <a:cs typeface="Calibri"/>
              </a:rPr>
              <a:t>early</a:t>
            </a:r>
            <a:r>
              <a:rPr sz="3000" spc="-10" dirty="0">
                <a:latin typeface="Calibri"/>
                <a:cs typeface="Calibri"/>
              </a:rPr>
              <a:t> defibrillation</a:t>
            </a:r>
            <a:endParaRPr sz="3000">
              <a:latin typeface="Calibri"/>
              <a:cs typeface="Calibri"/>
            </a:endParaRPr>
          </a:p>
          <a:p>
            <a:pPr marL="527685" marR="5080" indent="-515620">
              <a:lnSpc>
                <a:spcPts val="3240"/>
              </a:lnSpc>
              <a:spcBef>
                <a:spcPts val="720"/>
              </a:spcBef>
              <a:buAutoNum type="alphaLcParenR"/>
              <a:tabLst>
                <a:tab pos="527685" algn="l"/>
                <a:tab pos="528320" algn="l"/>
                <a:tab pos="1289685" algn="l"/>
                <a:tab pos="1934210" algn="l"/>
                <a:tab pos="2907030" algn="l"/>
                <a:tab pos="4089400" algn="l"/>
                <a:tab pos="5175250" algn="l"/>
                <a:tab pos="6296660" algn="l"/>
                <a:tab pos="7479665" algn="l"/>
              </a:tabLst>
            </a:pPr>
            <a:r>
              <a:rPr sz="3000" spc="-5" dirty="0">
                <a:latin typeface="Calibri"/>
                <a:cs typeface="Calibri"/>
              </a:rPr>
              <a:t>Cal</a:t>
            </a:r>
            <a:r>
              <a:rPr sz="3000" dirty="0">
                <a:latin typeface="Calibri"/>
                <a:cs typeface="Calibri"/>
              </a:rPr>
              <a:t>l	</a:t>
            </a:r>
            <a:r>
              <a:rPr sz="3000" spc="-65" dirty="0">
                <a:latin typeface="Calibri"/>
                <a:cs typeface="Calibri"/>
              </a:rPr>
              <a:t>f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dirty="0">
                <a:latin typeface="Calibri"/>
                <a:cs typeface="Calibri"/>
              </a:rPr>
              <a:t>r	</a:t>
            </a:r>
            <a:r>
              <a:rPr sz="3000" spc="-5" dirty="0">
                <a:latin typeface="Calibri"/>
                <a:cs typeface="Calibri"/>
              </a:rPr>
              <a:t>h</a:t>
            </a:r>
            <a:r>
              <a:rPr sz="3000" spc="-15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l</a:t>
            </a:r>
            <a:r>
              <a:rPr sz="3000" spc="-15" dirty="0">
                <a:latin typeface="Calibri"/>
                <a:cs typeface="Calibri"/>
              </a:rPr>
              <a:t>p</a:t>
            </a:r>
            <a:r>
              <a:rPr sz="3000" dirty="0">
                <a:latin typeface="Calibri"/>
                <a:cs typeface="Calibri"/>
              </a:rPr>
              <a:t>,	</a:t>
            </a:r>
            <a:r>
              <a:rPr sz="3000" spc="-5" dirty="0">
                <a:latin typeface="Calibri"/>
                <a:cs typeface="Calibri"/>
              </a:rPr>
              <a:t>sh</a:t>
            </a:r>
            <a:r>
              <a:rPr sz="3000" spc="5" dirty="0">
                <a:latin typeface="Calibri"/>
                <a:cs typeface="Calibri"/>
              </a:rPr>
              <a:t>o</a:t>
            </a:r>
            <a:r>
              <a:rPr sz="3000" dirty="0">
                <a:latin typeface="Calibri"/>
                <a:cs typeface="Calibri"/>
              </a:rPr>
              <a:t>ck,	ch</a:t>
            </a:r>
            <a:r>
              <a:rPr sz="3000" spc="-25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ck	</a:t>
            </a:r>
            <a:r>
              <a:rPr sz="3000" spc="-5" dirty="0">
                <a:latin typeface="Calibri"/>
                <a:cs typeface="Calibri"/>
              </a:rPr>
              <a:t>pu</a:t>
            </a:r>
            <a:r>
              <a:rPr sz="3000" spc="-20" dirty="0">
                <a:latin typeface="Calibri"/>
                <a:cs typeface="Calibri"/>
              </a:rPr>
              <a:t>l</a:t>
            </a:r>
            <a:r>
              <a:rPr sz="3000" spc="-5" dirty="0">
                <a:latin typeface="Calibri"/>
                <a:cs typeface="Calibri"/>
              </a:rPr>
              <a:t>se</a:t>
            </a:r>
            <a:r>
              <a:rPr sz="3000" dirty="0">
                <a:latin typeface="Calibri"/>
                <a:cs typeface="Calibri"/>
              </a:rPr>
              <a:t>,	</a:t>
            </a:r>
            <a:r>
              <a:rPr sz="3000" spc="-5" dirty="0">
                <a:latin typeface="Calibri"/>
                <a:cs typeface="Calibri"/>
              </a:rPr>
              <a:t>shock</a:t>
            </a:r>
            <a:r>
              <a:rPr sz="3000" dirty="0">
                <a:latin typeface="Calibri"/>
                <a:cs typeface="Calibri"/>
              </a:rPr>
              <a:t>,	a</a:t>
            </a:r>
            <a:r>
              <a:rPr sz="3000" spc="-15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d  </a:t>
            </a:r>
            <a:r>
              <a:rPr sz="3000" spc="-10" dirty="0">
                <a:latin typeface="Calibri"/>
                <a:cs typeface="Calibri"/>
              </a:rPr>
              <a:t>transport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00201"/>
            <a:ext cx="7486015" cy="16754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5.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4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20" dirty="0">
                <a:latin typeface="Calibri"/>
                <a:cs typeface="Calibri"/>
              </a:rPr>
              <a:t>focus </a:t>
            </a:r>
            <a:r>
              <a:rPr sz="3200" spc="-5" dirty="0">
                <a:latin typeface="Calibri"/>
                <a:cs typeface="Calibri"/>
              </a:rPr>
              <a:t>is </a:t>
            </a:r>
            <a:r>
              <a:rPr sz="3200" dirty="0">
                <a:latin typeface="Calibri"/>
                <a:cs typeface="Calibri"/>
              </a:rPr>
              <a:t>on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early CPR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defibrillation.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295400"/>
            <a:ext cx="8073390" cy="43633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6. </a:t>
            </a:r>
            <a:r>
              <a:rPr sz="3200" spc="-10" dirty="0">
                <a:latin typeface="Calibri"/>
                <a:cs typeface="Calibri"/>
              </a:rPr>
              <a:t>After activating </a:t>
            </a:r>
            <a:r>
              <a:rPr sz="3200" spc="-5" dirty="0">
                <a:latin typeface="Calibri"/>
                <a:cs typeface="Calibri"/>
              </a:rPr>
              <a:t>EMS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5" dirty="0">
                <a:latin typeface="Calibri"/>
                <a:cs typeface="Calibri"/>
              </a:rPr>
              <a:t>sending someone </a:t>
            </a:r>
            <a:r>
              <a:rPr sz="3200" spc="-30" dirty="0">
                <a:latin typeface="Calibri"/>
                <a:cs typeface="Calibri"/>
              </a:rPr>
              <a:t>for  </a:t>
            </a:r>
            <a:r>
              <a:rPr sz="3200" dirty="0">
                <a:latin typeface="Calibri"/>
                <a:cs typeface="Calibri"/>
              </a:rPr>
              <a:t>an </a:t>
            </a:r>
            <a:r>
              <a:rPr sz="3200" spc="-25" dirty="0">
                <a:latin typeface="Calibri"/>
                <a:cs typeface="Calibri"/>
              </a:rPr>
              <a:t>AED, </a:t>
            </a:r>
            <a:r>
              <a:rPr sz="3200" dirty="0">
                <a:latin typeface="Calibri"/>
                <a:cs typeface="Calibri"/>
              </a:rPr>
              <a:t>which of the </a:t>
            </a:r>
            <a:r>
              <a:rPr sz="3200" spc="-10" dirty="0">
                <a:latin typeface="Calibri"/>
                <a:cs typeface="Calibri"/>
              </a:rPr>
              <a:t>following </a:t>
            </a:r>
            <a:r>
              <a:rPr sz="3200" spc="-5" dirty="0">
                <a:latin typeface="Calibri"/>
                <a:cs typeface="Calibri"/>
              </a:rPr>
              <a:t>is </a:t>
            </a:r>
            <a:r>
              <a:rPr sz="3200" spc="-15" dirty="0">
                <a:latin typeface="Calibri"/>
                <a:cs typeface="Calibri"/>
              </a:rPr>
              <a:t>correct </a:t>
            </a:r>
            <a:r>
              <a:rPr sz="3200" spc="-30" dirty="0">
                <a:latin typeface="Calibri"/>
                <a:cs typeface="Calibri"/>
              </a:rPr>
              <a:t>for  </a:t>
            </a:r>
            <a:r>
              <a:rPr sz="3200" spc="-10" dirty="0">
                <a:latin typeface="Calibri"/>
                <a:cs typeface="Calibri"/>
              </a:rPr>
              <a:t>one-rescuer </a:t>
            </a:r>
            <a:r>
              <a:rPr sz="3200" dirty="0">
                <a:latin typeface="Calibri"/>
                <a:cs typeface="Calibri"/>
              </a:rPr>
              <a:t>BLS of an </a:t>
            </a:r>
            <a:r>
              <a:rPr sz="3200" spc="-5" dirty="0">
                <a:latin typeface="Calibri"/>
                <a:cs typeface="Calibri"/>
              </a:rPr>
              <a:t>unresponsive </a:t>
            </a:r>
            <a:r>
              <a:rPr sz="3200" dirty="0">
                <a:latin typeface="Calibri"/>
                <a:cs typeface="Calibri"/>
              </a:rPr>
              <a:t>individual  with no</a:t>
            </a:r>
            <a:r>
              <a:rPr sz="3200" spc="-5" dirty="0">
                <a:latin typeface="Calibri"/>
                <a:cs typeface="Calibri"/>
              </a:rPr>
              <a:t> pulse?</a:t>
            </a:r>
            <a:endParaRPr sz="3200">
              <a:latin typeface="Calibri"/>
              <a:cs typeface="Calibri"/>
            </a:endParaRPr>
          </a:p>
          <a:p>
            <a:pPr marL="527685" indent="-515620" algn="just">
              <a:lnSpc>
                <a:spcPct val="100000"/>
              </a:lnSpc>
              <a:spcBef>
                <a:spcPts val="775"/>
              </a:spcBef>
              <a:buAutoNum type="alphaLcParenR"/>
              <a:tabLst>
                <a:tab pos="528320" algn="l"/>
              </a:tabLst>
            </a:pPr>
            <a:r>
              <a:rPr sz="3200" spc="-10" dirty="0">
                <a:latin typeface="Calibri"/>
                <a:cs typeface="Calibri"/>
              </a:rPr>
              <a:t>Start </a:t>
            </a:r>
            <a:r>
              <a:rPr sz="3200" spc="-5" dirty="0">
                <a:latin typeface="Calibri"/>
                <a:cs typeface="Calibri"/>
              </a:rPr>
              <a:t>rescue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breathing</a:t>
            </a:r>
            <a:endParaRPr sz="3200">
              <a:latin typeface="Calibri"/>
              <a:cs typeface="Calibri"/>
            </a:endParaRPr>
          </a:p>
          <a:p>
            <a:pPr marL="527685" indent="-515620" algn="just">
              <a:lnSpc>
                <a:spcPct val="100000"/>
              </a:lnSpc>
              <a:spcBef>
                <a:spcPts val="765"/>
              </a:spcBef>
              <a:buAutoNum type="alphaLcParenR"/>
              <a:tabLst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Apply AED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pads</a:t>
            </a:r>
            <a:endParaRPr sz="3200">
              <a:latin typeface="Calibri"/>
              <a:cs typeface="Calibri"/>
            </a:endParaRPr>
          </a:p>
          <a:p>
            <a:pPr marL="527685" indent="-515620" algn="just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8320" algn="l"/>
              </a:tabLst>
            </a:pPr>
            <a:r>
              <a:rPr sz="3200" dirty="0">
                <a:latin typeface="Calibri"/>
                <a:cs typeface="Calibri"/>
              </a:rPr>
              <a:t>Run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spc="-15" dirty="0">
                <a:latin typeface="Calibri"/>
                <a:cs typeface="Calibri"/>
              </a:rPr>
              <a:t>get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help</a:t>
            </a:r>
            <a:endParaRPr sz="3200">
              <a:latin typeface="Calibri"/>
              <a:cs typeface="Calibri"/>
            </a:endParaRPr>
          </a:p>
          <a:p>
            <a:pPr marL="527685" indent="-515620" algn="just">
              <a:lnSpc>
                <a:spcPct val="100000"/>
              </a:lnSpc>
              <a:spcBef>
                <a:spcPts val="770"/>
              </a:spcBef>
              <a:buAutoNum type="alphaLcParenR"/>
              <a:tabLst>
                <a:tab pos="528320" algn="l"/>
              </a:tabLst>
            </a:pPr>
            <a:r>
              <a:rPr sz="3200" dirty="0">
                <a:latin typeface="Calibri"/>
                <a:cs typeface="Calibri"/>
              </a:rPr>
              <a:t>Begin </a:t>
            </a:r>
            <a:r>
              <a:rPr sz="3200" spc="-10" dirty="0">
                <a:latin typeface="Calibri"/>
                <a:cs typeface="Calibri"/>
              </a:rPr>
              <a:t>chest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compressions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143000"/>
            <a:ext cx="8071484" cy="31527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6.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D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400">
              <a:latin typeface="Calibri"/>
              <a:cs typeface="Calibri"/>
            </a:endParaRPr>
          </a:p>
          <a:p>
            <a:pPr marL="355600" marR="5080" algn="just">
              <a:lnSpc>
                <a:spcPct val="100000"/>
              </a:lnSpc>
            </a:pPr>
            <a:r>
              <a:rPr sz="3200" spc="-5" dirty="0">
                <a:latin typeface="Calibri"/>
                <a:cs typeface="Calibri"/>
              </a:rPr>
              <a:t>An unresponsive </a:t>
            </a:r>
            <a:r>
              <a:rPr sz="3200" dirty="0">
                <a:latin typeface="Calibri"/>
                <a:cs typeface="Calibri"/>
              </a:rPr>
              <a:t>adult without a </a:t>
            </a:r>
            <a:r>
              <a:rPr sz="3200" spc="-5" dirty="0">
                <a:latin typeface="Calibri"/>
                <a:cs typeface="Calibri"/>
              </a:rPr>
              <a:t>pulse must  </a:t>
            </a:r>
            <a:r>
              <a:rPr sz="3200" spc="-15" dirty="0">
                <a:latin typeface="Calibri"/>
                <a:cs typeface="Calibri"/>
              </a:rPr>
              <a:t>receive </a:t>
            </a:r>
            <a:r>
              <a:rPr sz="3200" spc="-5" dirty="0">
                <a:latin typeface="Calibri"/>
                <a:cs typeface="Calibri"/>
              </a:rPr>
              <a:t>CPR,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chest compressions </a:t>
            </a:r>
            <a:r>
              <a:rPr sz="3200" dirty="0">
                <a:latin typeface="Calibri"/>
                <a:cs typeface="Calibri"/>
              </a:rPr>
              <a:t>should  </a:t>
            </a:r>
            <a:r>
              <a:rPr sz="3200" spc="-5" dirty="0">
                <a:latin typeface="Calibri"/>
                <a:cs typeface="Calibri"/>
              </a:rPr>
              <a:t>be </a:t>
            </a:r>
            <a:r>
              <a:rPr sz="3200" spc="-10" dirty="0">
                <a:latin typeface="Calibri"/>
                <a:cs typeface="Calibri"/>
              </a:rPr>
              <a:t>initiated </a:t>
            </a:r>
            <a:r>
              <a:rPr sz="3200" spc="-5" dirty="0">
                <a:latin typeface="Calibri"/>
                <a:cs typeface="Calibri"/>
              </a:rPr>
              <a:t>immediately </a:t>
            </a:r>
            <a:r>
              <a:rPr sz="3200" spc="-15" dirty="0">
                <a:latin typeface="Calibri"/>
                <a:cs typeface="Calibri"/>
              </a:rPr>
              <a:t>followed  </a:t>
            </a:r>
            <a:r>
              <a:rPr sz="3200" spc="-20" dirty="0">
                <a:latin typeface="Calibri"/>
                <a:cs typeface="Calibri"/>
              </a:rPr>
              <a:t>by  </a:t>
            </a:r>
            <a:r>
              <a:rPr sz="3200" spc="-10" dirty="0">
                <a:latin typeface="Calibri"/>
                <a:cs typeface="Calibri"/>
              </a:rPr>
              <a:t>ventilation.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1116" y="2514600"/>
            <a:ext cx="744410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0" spc="-40" dirty="0">
                <a:solidFill>
                  <a:srgbClr val="C00000"/>
                </a:solidFill>
                <a:latin typeface="Calibri"/>
                <a:cs typeface="Calibri"/>
              </a:rPr>
              <a:t>ADVANCED </a:t>
            </a:r>
            <a:r>
              <a:rPr sz="4000" i="0" spc="-15" dirty="0">
                <a:solidFill>
                  <a:srgbClr val="C00000"/>
                </a:solidFill>
                <a:latin typeface="Calibri"/>
                <a:cs typeface="Calibri"/>
              </a:rPr>
              <a:t>CARDIAC </a:t>
            </a:r>
            <a:r>
              <a:rPr sz="4000" i="0" spc="-5" dirty="0">
                <a:solidFill>
                  <a:srgbClr val="C00000"/>
                </a:solidFill>
                <a:latin typeface="Calibri"/>
                <a:cs typeface="Calibri"/>
              </a:rPr>
              <a:t>LIFE</a:t>
            </a:r>
            <a:r>
              <a:rPr sz="4000" i="0" spc="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000" i="0" spc="-15" dirty="0">
                <a:solidFill>
                  <a:srgbClr val="C00000"/>
                </a:solidFill>
                <a:latin typeface="Calibri"/>
                <a:cs typeface="Calibri"/>
              </a:rPr>
              <a:t>SUPPORT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 Prior Episode of V.TACH&#10; Low LVEF.&#10; Previous Myocardial Infarction.&#10; Coronary Artery Disease&#10; Family History of SCD.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6738" name="Picture 2" descr="Defibrillation Strategies&#10;Waveform and Energy&#10;Biphasic defibrillator: manufacturer’s recommended&#10;energy dose (120-200 J)&#10;U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9810" name="Picture 2" descr="Defibrillation Strategies&#10;Waveform and Energy&#10;Second and subsequent energy levels should be at&#10;least equivalent, and highe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0834" name="Picture 2" descr="Drug Therapy in VF/Pulseless VT&#10;Amiodarone: first-line antiarrhythmic agent&#10;Magnesium sulfate&#10;Torsades de pointes associat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9788" y="461899"/>
            <a:ext cx="642556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i="0" spc="-5" dirty="0">
                <a:latin typeface="Calibri"/>
                <a:cs typeface="Calibri"/>
              </a:rPr>
              <a:t>THE </a:t>
            </a:r>
            <a:r>
              <a:rPr i="0" spc="-20" dirty="0">
                <a:latin typeface="Calibri"/>
                <a:cs typeface="Calibri"/>
              </a:rPr>
              <a:t>ACLS </a:t>
            </a:r>
            <a:r>
              <a:rPr i="0" spc="-10" dirty="0">
                <a:latin typeface="Calibri"/>
                <a:cs typeface="Calibri"/>
              </a:rPr>
              <a:t>SURVEY</a:t>
            </a:r>
            <a:r>
              <a:rPr i="0" spc="-75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(A-B-C-D)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15185"/>
            <a:ext cx="8072755" cy="438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i="1" spc="-70" dirty="0">
                <a:solidFill>
                  <a:srgbClr val="FF0000"/>
                </a:solidFill>
                <a:latin typeface="Calibri"/>
                <a:cs typeface="Calibri"/>
              </a:rPr>
              <a:t>AIRWAY</a:t>
            </a:r>
            <a:endParaRPr sz="2700">
              <a:solidFill>
                <a:srgbClr val="FF00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10" dirty="0">
                <a:latin typeface="Calibri"/>
                <a:cs typeface="Calibri"/>
              </a:rPr>
              <a:t>Maintain </a:t>
            </a:r>
            <a:r>
              <a:rPr sz="2700" spc="-15" dirty="0">
                <a:latin typeface="Calibri"/>
                <a:cs typeface="Calibri"/>
              </a:rPr>
              <a:t>airway </a:t>
            </a:r>
            <a:r>
              <a:rPr sz="2700" dirty="0">
                <a:latin typeface="Calibri"/>
                <a:cs typeface="Calibri"/>
              </a:rPr>
              <a:t>in </a:t>
            </a:r>
            <a:r>
              <a:rPr sz="2700" spc="-10" dirty="0">
                <a:latin typeface="Calibri"/>
                <a:cs typeface="Calibri"/>
              </a:rPr>
              <a:t>unconscious</a:t>
            </a:r>
            <a:r>
              <a:rPr sz="2700" spc="-3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patient</a:t>
            </a: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latin typeface="Calibri"/>
                <a:cs typeface="Calibri"/>
              </a:rPr>
              <a:t>Consider advanced</a:t>
            </a:r>
            <a:r>
              <a:rPr sz="2700" spc="-65" dirty="0">
                <a:latin typeface="Calibri"/>
                <a:cs typeface="Calibri"/>
              </a:rPr>
              <a:t> </a:t>
            </a:r>
            <a:r>
              <a:rPr sz="2700" spc="-15" dirty="0">
                <a:latin typeface="Calibri"/>
                <a:cs typeface="Calibri"/>
              </a:rPr>
              <a:t>airway</a:t>
            </a:r>
            <a:endParaRPr sz="2700"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650"/>
              </a:spcBef>
              <a:buFont typeface="Arial"/>
              <a:buChar char="•"/>
              <a:tabLst>
                <a:tab pos="354965" algn="l"/>
                <a:tab pos="355600" algn="l"/>
                <a:tab pos="1652270" algn="l"/>
                <a:tab pos="3135630" algn="l"/>
                <a:tab pos="4205605" algn="l"/>
                <a:tab pos="4542790" algn="l"/>
                <a:tab pos="5610860" algn="l"/>
                <a:tab pos="6380480" algn="l"/>
              </a:tabLst>
            </a:pPr>
            <a:r>
              <a:rPr sz="2700" dirty="0">
                <a:latin typeface="Calibri"/>
                <a:cs typeface="Calibri"/>
              </a:rPr>
              <a:t>Mon</a:t>
            </a:r>
            <a:r>
              <a:rPr sz="2700" spc="5" dirty="0">
                <a:latin typeface="Calibri"/>
                <a:cs typeface="Calibri"/>
              </a:rPr>
              <a:t>i</a:t>
            </a:r>
            <a:r>
              <a:rPr sz="2700" spc="-30" dirty="0">
                <a:latin typeface="Calibri"/>
                <a:cs typeface="Calibri"/>
              </a:rPr>
              <a:t>t</a:t>
            </a:r>
            <a:r>
              <a:rPr sz="2700" spc="-5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r	</a:t>
            </a:r>
            <a:r>
              <a:rPr sz="2700" spc="-10" dirty="0">
                <a:latin typeface="Calibri"/>
                <a:cs typeface="Calibri"/>
              </a:rPr>
              <a:t>a</a:t>
            </a:r>
            <a:r>
              <a:rPr sz="2700" spc="-5" dirty="0">
                <a:latin typeface="Calibri"/>
                <a:cs typeface="Calibri"/>
              </a:rPr>
              <a:t>d</a:t>
            </a:r>
            <a:r>
              <a:rPr sz="2700" spc="-40" dirty="0">
                <a:latin typeface="Calibri"/>
                <a:cs typeface="Calibri"/>
              </a:rPr>
              <a:t>v</a:t>
            </a:r>
            <a:r>
              <a:rPr sz="2700" spc="-10" dirty="0">
                <a:latin typeface="Calibri"/>
                <a:cs typeface="Calibri"/>
              </a:rPr>
              <a:t>a</a:t>
            </a:r>
            <a:r>
              <a:rPr sz="2700" spc="-5" dirty="0">
                <a:latin typeface="Calibri"/>
                <a:cs typeface="Calibri"/>
              </a:rPr>
              <a:t>nc</a:t>
            </a:r>
            <a:r>
              <a:rPr sz="2700" spc="-20" dirty="0">
                <a:latin typeface="Calibri"/>
                <a:cs typeface="Calibri"/>
              </a:rPr>
              <a:t>e</a:t>
            </a:r>
            <a:r>
              <a:rPr sz="2700" dirty="0">
                <a:latin typeface="Calibri"/>
                <a:cs typeface="Calibri"/>
              </a:rPr>
              <a:t>d	</a:t>
            </a:r>
            <a:r>
              <a:rPr sz="2700" spc="-10" dirty="0">
                <a:latin typeface="Calibri"/>
                <a:cs typeface="Calibri"/>
              </a:rPr>
              <a:t>a</a:t>
            </a:r>
            <a:r>
              <a:rPr sz="2700" dirty="0">
                <a:latin typeface="Calibri"/>
                <a:cs typeface="Calibri"/>
              </a:rPr>
              <a:t>i</a:t>
            </a:r>
            <a:r>
              <a:rPr sz="2700" spc="5" dirty="0">
                <a:latin typeface="Calibri"/>
                <a:cs typeface="Calibri"/>
              </a:rPr>
              <a:t>r</a:t>
            </a:r>
            <a:r>
              <a:rPr sz="2700" spc="-35" dirty="0">
                <a:latin typeface="Calibri"/>
                <a:cs typeface="Calibri"/>
              </a:rPr>
              <a:t>w</a:t>
            </a:r>
            <a:r>
              <a:rPr sz="2700" spc="-50" dirty="0">
                <a:latin typeface="Calibri"/>
                <a:cs typeface="Calibri"/>
              </a:rPr>
              <a:t>a</a:t>
            </a:r>
            <a:r>
              <a:rPr sz="2700" dirty="0">
                <a:latin typeface="Calibri"/>
                <a:cs typeface="Calibri"/>
              </a:rPr>
              <a:t>y	if	</a:t>
            </a:r>
            <a:r>
              <a:rPr sz="2700" spc="-5" dirty="0">
                <a:latin typeface="Calibri"/>
                <a:cs typeface="Calibri"/>
              </a:rPr>
              <a:t>p</a:t>
            </a:r>
            <a:r>
              <a:rPr sz="2700" spc="-15" dirty="0">
                <a:latin typeface="Calibri"/>
                <a:cs typeface="Calibri"/>
              </a:rPr>
              <a:t>l</a:t>
            </a:r>
            <a:r>
              <a:rPr sz="2700" dirty="0">
                <a:latin typeface="Calibri"/>
                <a:cs typeface="Calibri"/>
              </a:rPr>
              <a:t>ac</a:t>
            </a:r>
            <a:r>
              <a:rPr sz="2700" spc="-15" dirty="0">
                <a:latin typeface="Calibri"/>
                <a:cs typeface="Calibri"/>
              </a:rPr>
              <a:t>e</a:t>
            </a:r>
            <a:r>
              <a:rPr sz="2700" dirty="0">
                <a:latin typeface="Calibri"/>
                <a:cs typeface="Calibri"/>
              </a:rPr>
              <a:t>d	with	</a:t>
            </a:r>
            <a:r>
              <a:rPr sz="2700" spc="-5" dirty="0">
                <a:latin typeface="Calibri"/>
                <a:cs typeface="Calibri"/>
              </a:rPr>
              <a:t>qu</a:t>
            </a:r>
            <a:r>
              <a:rPr sz="2700" spc="-15" dirty="0">
                <a:latin typeface="Calibri"/>
                <a:cs typeface="Calibri"/>
              </a:rPr>
              <a:t>a</a:t>
            </a:r>
            <a:r>
              <a:rPr sz="2700" spc="-30" dirty="0">
                <a:latin typeface="Calibri"/>
                <a:cs typeface="Calibri"/>
              </a:rPr>
              <a:t>n</a:t>
            </a:r>
            <a:r>
              <a:rPr sz="2700" dirty="0">
                <a:latin typeface="Calibri"/>
                <a:cs typeface="Calibri"/>
              </a:rPr>
              <a:t>ti</a:t>
            </a:r>
            <a:r>
              <a:rPr sz="2700" spc="-45" dirty="0">
                <a:latin typeface="Calibri"/>
                <a:cs typeface="Calibri"/>
              </a:rPr>
              <a:t>t</a:t>
            </a:r>
            <a:r>
              <a:rPr sz="2700" spc="-25" dirty="0">
                <a:latin typeface="Calibri"/>
                <a:cs typeface="Calibri"/>
              </a:rPr>
              <a:t>a</a:t>
            </a:r>
            <a:r>
              <a:rPr sz="2700" dirty="0">
                <a:latin typeface="Calibri"/>
                <a:cs typeface="Calibri"/>
              </a:rPr>
              <a:t>t</a:t>
            </a:r>
            <a:r>
              <a:rPr sz="2700" spc="-15" dirty="0">
                <a:latin typeface="Calibri"/>
                <a:cs typeface="Calibri"/>
              </a:rPr>
              <a:t>i</a:t>
            </a:r>
            <a:r>
              <a:rPr sz="2700" spc="-25" dirty="0">
                <a:latin typeface="Calibri"/>
                <a:cs typeface="Calibri"/>
              </a:rPr>
              <a:t>v</a:t>
            </a:r>
            <a:r>
              <a:rPr sz="2700" dirty="0">
                <a:latin typeface="Calibri"/>
                <a:cs typeface="Calibri"/>
              </a:rPr>
              <a:t>e  </a:t>
            </a:r>
            <a:r>
              <a:rPr sz="2700" spc="-25" dirty="0">
                <a:latin typeface="Calibri"/>
                <a:cs typeface="Calibri"/>
              </a:rPr>
              <a:t>waveform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spc="-15" dirty="0">
                <a:latin typeface="Calibri"/>
                <a:cs typeface="Calibri"/>
              </a:rPr>
              <a:t>capnography</a:t>
            </a: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700" b="1" i="1" spc="-35" dirty="0">
                <a:solidFill>
                  <a:srgbClr val="FF0000"/>
                </a:solidFill>
                <a:latin typeface="Calibri"/>
                <a:cs typeface="Calibri"/>
              </a:rPr>
              <a:t>BREATHING</a:t>
            </a:r>
            <a:endParaRPr sz="2700">
              <a:solidFill>
                <a:srgbClr val="FF00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latin typeface="Calibri"/>
                <a:cs typeface="Calibri"/>
              </a:rPr>
              <a:t>Give 100%</a:t>
            </a:r>
            <a:r>
              <a:rPr sz="2700" spc="-35" dirty="0">
                <a:latin typeface="Calibri"/>
                <a:cs typeface="Calibri"/>
              </a:rPr>
              <a:t> </a:t>
            </a:r>
            <a:r>
              <a:rPr sz="2700" spc="-20" dirty="0">
                <a:latin typeface="Calibri"/>
                <a:cs typeface="Calibri"/>
              </a:rPr>
              <a:t>oxygen</a:t>
            </a:r>
            <a:endParaRPr sz="2700">
              <a:latin typeface="Calibri"/>
              <a:cs typeface="Calibri"/>
            </a:endParaRPr>
          </a:p>
          <a:p>
            <a:pPr marL="355600" marR="7620" indent="-342900">
              <a:lnSpc>
                <a:spcPts val="2590"/>
              </a:lnSpc>
              <a:spcBef>
                <a:spcPts val="6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Assess </a:t>
            </a:r>
            <a:r>
              <a:rPr sz="2700" spc="-20" dirty="0">
                <a:latin typeface="Calibri"/>
                <a:cs typeface="Calibri"/>
              </a:rPr>
              <a:t>effective </a:t>
            </a:r>
            <a:r>
              <a:rPr sz="2700" spc="-10" dirty="0">
                <a:latin typeface="Calibri"/>
                <a:cs typeface="Calibri"/>
              </a:rPr>
              <a:t>ventilation </a:t>
            </a:r>
            <a:r>
              <a:rPr sz="2700" dirty="0">
                <a:latin typeface="Calibri"/>
                <a:cs typeface="Calibri"/>
              </a:rPr>
              <a:t>with </a:t>
            </a:r>
            <a:r>
              <a:rPr sz="2700" spc="-15" dirty="0">
                <a:latin typeface="Calibri"/>
                <a:cs typeface="Calibri"/>
              </a:rPr>
              <a:t>quantitative </a:t>
            </a:r>
            <a:r>
              <a:rPr sz="2700" spc="-30" dirty="0">
                <a:latin typeface="Calibri"/>
                <a:cs typeface="Calibri"/>
              </a:rPr>
              <a:t>waveform  </a:t>
            </a:r>
            <a:r>
              <a:rPr sz="2700" spc="-15" dirty="0">
                <a:latin typeface="Calibri"/>
                <a:cs typeface="Calibri"/>
              </a:rPr>
              <a:t>capnography</a:t>
            </a: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latin typeface="Calibri"/>
                <a:cs typeface="Calibri"/>
              </a:rPr>
              <a:t>Do </a:t>
            </a:r>
            <a:r>
              <a:rPr sz="2700" spc="-30" dirty="0">
                <a:latin typeface="Calibri"/>
                <a:cs typeface="Calibri"/>
              </a:rPr>
              <a:t>NOT</a:t>
            </a:r>
            <a:r>
              <a:rPr sz="2700" spc="-10" dirty="0">
                <a:latin typeface="Calibri"/>
                <a:cs typeface="Calibri"/>
              </a:rPr>
              <a:t> </a:t>
            </a:r>
            <a:r>
              <a:rPr sz="2700" spc="-15" dirty="0">
                <a:latin typeface="Calibri"/>
                <a:cs typeface="Calibri"/>
              </a:rPr>
              <a:t>over-ventilate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9788" y="461899"/>
            <a:ext cx="642556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i="0" spc="-5" dirty="0">
                <a:latin typeface="Calibri"/>
                <a:cs typeface="Calibri"/>
              </a:rPr>
              <a:t>THE </a:t>
            </a:r>
            <a:r>
              <a:rPr i="0" spc="-20" dirty="0">
                <a:latin typeface="Calibri"/>
                <a:cs typeface="Calibri"/>
              </a:rPr>
              <a:t>ACLS </a:t>
            </a:r>
            <a:r>
              <a:rPr i="0" spc="-10" dirty="0">
                <a:latin typeface="Calibri"/>
                <a:cs typeface="Calibri"/>
              </a:rPr>
              <a:t>SURVEY</a:t>
            </a:r>
            <a:r>
              <a:rPr i="0" spc="-75" dirty="0">
                <a:latin typeface="Calibri"/>
                <a:cs typeface="Calibri"/>
              </a:rPr>
              <a:t> </a:t>
            </a:r>
            <a:r>
              <a:rPr i="0" dirty="0">
                <a:latin typeface="Calibri"/>
                <a:cs typeface="Calibri"/>
              </a:rPr>
              <a:t>(A-B-C-D)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705101"/>
            <a:ext cx="7769860" cy="4217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i="1" spc="-30" dirty="0">
                <a:solidFill>
                  <a:srgbClr val="FF0000"/>
                </a:solidFill>
                <a:latin typeface="Calibri"/>
                <a:cs typeface="Calibri"/>
              </a:rPr>
              <a:t>CIRCULATION</a:t>
            </a:r>
            <a:endParaRPr sz="2500">
              <a:solidFill>
                <a:srgbClr val="FF00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20" dirty="0">
                <a:latin typeface="Calibri"/>
                <a:cs typeface="Calibri"/>
              </a:rPr>
              <a:t>Evaluate </a:t>
            </a:r>
            <a:r>
              <a:rPr sz="2500" spc="-10" dirty="0">
                <a:latin typeface="Calibri"/>
                <a:cs typeface="Calibri"/>
              </a:rPr>
              <a:t>rhythm </a:t>
            </a:r>
            <a:r>
              <a:rPr sz="2500" spc="-5" dirty="0">
                <a:latin typeface="Calibri"/>
                <a:cs typeface="Calibri"/>
              </a:rPr>
              <a:t>and</a:t>
            </a:r>
            <a:r>
              <a:rPr sz="2500" spc="3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pulse</a:t>
            </a:r>
            <a:endParaRPr sz="25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5" dirty="0">
                <a:latin typeface="Calibri"/>
                <a:cs typeface="Calibri"/>
              </a:rPr>
              <a:t>Defibrillation/cardioversion</a:t>
            </a:r>
            <a:endParaRPr sz="25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0" dirty="0">
                <a:latin typeface="Calibri"/>
                <a:cs typeface="Calibri"/>
              </a:rPr>
              <a:t>Obtain </a:t>
            </a:r>
            <a:r>
              <a:rPr sz="2500" spc="-35" dirty="0">
                <a:latin typeface="Calibri"/>
                <a:cs typeface="Calibri"/>
              </a:rPr>
              <a:t>IV/IO</a:t>
            </a:r>
            <a:r>
              <a:rPr sz="2500" spc="-5" dirty="0">
                <a:latin typeface="Calibri"/>
                <a:cs typeface="Calibri"/>
              </a:rPr>
              <a:t> access</a:t>
            </a:r>
            <a:endParaRPr sz="25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0" dirty="0">
                <a:latin typeface="Calibri"/>
                <a:cs typeface="Calibri"/>
              </a:rPr>
              <a:t>Give rhythm-specific</a:t>
            </a:r>
            <a:r>
              <a:rPr sz="2500" spc="5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medications</a:t>
            </a:r>
            <a:endParaRPr sz="25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0" dirty="0">
                <a:latin typeface="Calibri"/>
                <a:cs typeface="Calibri"/>
              </a:rPr>
              <a:t>Give </a:t>
            </a:r>
            <a:r>
              <a:rPr sz="2500" spc="-35" dirty="0">
                <a:latin typeface="Calibri"/>
                <a:cs typeface="Calibri"/>
              </a:rPr>
              <a:t>IV/IO </a:t>
            </a:r>
            <a:r>
              <a:rPr sz="2500" spc="-10" dirty="0">
                <a:latin typeface="Calibri"/>
                <a:cs typeface="Calibri"/>
              </a:rPr>
              <a:t>fluids </a:t>
            </a:r>
            <a:r>
              <a:rPr sz="2500" spc="-5" dirty="0">
                <a:latin typeface="Calibri"/>
                <a:cs typeface="Calibri"/>
              </a:rPr>
              <a:t>if</a:t>
            </a:r>
            <a:r>
              <a:rPr sz="2500" spc="4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needed</a:t>
            </a:r>
            <a:endParaRPr sz="2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500" b="1" i="1" spc="-10" dirty="0">
                <a:solidFill>
                  <a:srgbClr val="FF0000"/>
                </a:solidFill>
                <a:latin typeface="Calibri"/>
                <a:cs typeface="Calibri"/>
              </a:rPr>
              <a:t>DIFFERENTIAL</a:t>
            </a:r>
            <a:r>
              <a:rPr sz="2500" b="1" i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500" b="1" i="1" spc="-15" dirty="0">
                <a:solidFill>
                  <a:srgbClr val="FF0000"/>
                </a:solidFill>
                <a:latin typeface="Calibri"/>
                <a:cs typeface="Calibri"/>
              </a:rPr>
              <a:t>DIAGNOSIS</a:t>
            </a:r>
            <a:endParaRPr sz="2500">
              <a:solidFill>
                <a:srgbClr val="FF00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Identify and </a:t>
            </a:r>
            <a:r>
              <a:rPr sz="2500" spc="-15" dirty="0">
                <a:latin typeface="Calibri"/>
                <a:cs typeface="Calibri"/>
              </a:rPr>
              <a:t>treat reversible</a:t>
            </a:r>
            <a:r>
              <a:rPr sz="2500" spc="5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causes</a:t>
            </a:r>
            <a:endParaRPr sz="25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0" dirty="0">
                <a:latin typeface="Calibri"/>
                <a:cs typeface="Calibri"/>
              </a:rPr>
              <a:t>Cardiac rhythm </a:t>
            </a:r>
            <a:r>
              <a:rPr sz="2500" spc="-5" dirty="0">
                <a:latin typeface="Calibri"/>
                <a:cs typeface="Calibri"/>
              </a:rPr>
              <a:t>and </a:t>
            </a:r>
            <a:r>
              <a:rPr sz="2500" spc="-10" dirty="0">
                <a:latin typeface="Calibri"/>
                <a:cs typeface="Calibri"/>
              </a:rPr>
              <a:t>patient</a:t>
            </a:r>
            <a:r>
              <a:rPr sz="2500" spc="5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history</a:t>
            </a:r>
            <a:endParaRPr sz="25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Assess when </a:t>
            </a:r>
            <a:r>
              <a:rPr sz="2500" spc="-15" dirty="0">
                <a:latin typeface="Calibri"/>
                <a:cs typeface="Calibri"/>
              </a:rPr>
              <a:t>to </a:t>
            </a:r>
            <a:r>
              <a:rPr sz="2500" spc="-10" dirty="0">
                <a:latin typeface="Calibri"/>
                <a:cs typeface="Calibri"/>
              </a:rPr>
              <a:t>shock </a:t>
            </a:r>
            <a:r>
              <a:rPr sz="2500" spc="-15" dirty="0">
                <a:latin typeface="Calibri"/>
                <a:cs typeface="Calibri"/>
              </a:rPr>
              <a:t>versus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medicate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1936" y="461899"/>
            <a:ext cx="55765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i="0" spc="-100" dirty="0">
                <a:latin typeface="Calibri"/>
                <a:cs typeface="Calibri"/>
              </a:rPr>
              <a:t>AIRWAY</a:t>
            </a:r>
            <a:r>
              <a:rPr i="0" spc="-80" dirty="0">
                <a:latin typeface="Calibri"/>
                <a:cs typeface="Calibri"/>
              </a:rPr>
              <a:t> </a:t>
            </a:r>
            <a:r>
              <a:rPr i="0" spc="-10" dirty="0">
                <a:latin typeface="Calibri"/>
                <a:cs typeface="Calibri"/>
              </a:rPr>
              <a:t>MANAGEMENT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2312873"/>
            <a:ext cx="8074659" cy="30511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6350" indent="-342900" algn="just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5" dirty="0">
                <a:latin typeface="Calibri"/>
                <a:cs typeface="Calibri"/>
              </a:rPr>
              <a:t>If bag-mask </a:t>
            </a:r>
            <a:r>
              <a:rPr sz="3200" b="1" spc="-10" dirty="0">
                <a:latin typeface="Calibri"/>
                <a:cs typeface="Calibri"/>
              </a:rPr>
              <a:t>ventilation </a:t>
            </a:r>
            <a:r>
              <a:rPr sz="3200" b="1" dirty="0">
                <a:latin typeface="Calibri"/>
                <a:cs typeface="Calibri"/>
              </a:rPr>
              <a:t>is </a:t>
            </a:r>
            <a:r>
              <a:rPr sz="3200" b="1" spc="-15" dirty="0">
                <a:latin typeface="Calibri"/>
                <a:cs typeface="Calibri"/>
              </a:rPr>
              <a:t>adequate, providers  </a:t>
            </a:r>
            <a:r>
              <a:rPr sz="3200" b="1" spc="-20" dirty="0">
                <a:latin typeface="Calibri"/>
                <a:cs typeface="Calibri"/>
              </a:rPr>
              <a:t>may </a:t>
            </a:r>
            <a:r>
              <a:rPr sz="3200" b="1" spc="-25" dirty="0">
                <a:latin typeface="Calibri"/>
                <a:cs typeface="Calibri"/>
              </a:rPr>
              <a:t>defer </a:t>
            </a:r>
            <a:r>
              <a:rPr sz="3200" b="1" dirty="0">
                <a:latin typeface="Calibri"/>
                <a:cs typeface="Calibri"/>
              </a:rPr>
              <a:t>insertion of an </a:t>
            </a:r>
            <a:r>
              <a:rPr sz="3200" b="1" spc="-5" dirty="0">
                <a:latin typeface="Calibri"/>
                <a:cs typeface="Calibri"/>
              </a:rPr>
              <a:t>advanced</a:t>
            </a:r>
            <a:r>
              <a:rPr sz="3200" b="1" spc="-7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airway</a:t>
            </a:r>
            <a:endParaRPr sz="32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value </a:t>
            </a:r>
            <a:r>
              <a:rPr sz="3200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securing </a:t>
            </a:r>
            <a:r>
              <a:rPr sz="3200" spc="5" dirty="0">
                <a:latin typeface="Calibri"/>
                <a:cs typeface="Calibri"/>
              </a:rPr>
              <a:t>the </a:t>
            </a:r>
            <a:r>
              <a:rPr sz="3200" spc="-15" dirty="0">
                <a:latin typeface="Calibri"/>
                <a:cs typeface="Calibri"/>
              </a:rPr>
              <a:t>airway </a:t>
            </a:r>
            <a:r>
              <a:rPr sz="3200" spc="-10" dirty="0">
                <a:latin typeface="Calibri"/>
                <a:cs typeface="Calibri"/>
              </a:rPr>
              <a:t>must </a:t>
            </a:r>
            <a:r>
              <a:rPr sz="3200" spc="5" dirty="0">
                <a:latin typeface="Calibri"/>
                <a:cs typeface="Calibri"/>
              </a:rPr>
              <a:t>be  </a:t>
            </a:r>
            <a:r>
              <a:rPr sz="3200" spc="-5" dirty="0">
                <a:latin typeface="Calibri"/>
                <a:cs typeface="Calibri"/>
              </a:rPr>
              <a:t>balanced </a:t>
            </a:r>
            <a:r>
              <a:rPr sz="3200" spc="-15" dirty="0">
                <a:latin typeface="Calibri"/>
                <a:cs typeface="Calibri"/>
              </a:rPr>
              <a:t>against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need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spc="-10" dirty="0">
                <a:latin typeface="Calibri"/>
                <a:cs typeface="Calibri"/>
              </a:rPr>
              <a:t>minimize </a:t>
            </a:r>
            <a:r>
              <a:rPr sz="3200" dirty="0">
                <a:latin typeface="Calibri"/>
                <a:cs typeface="Calibri"/>
              </a:rPr>
              <a:t>the  </a:t>
            </a:r>
            <a:r>
              <a:rPr sz="3200" spc="-5" dirty="0">
                <a:latin typeface="Calibri"/>
                <a:cs typeface="Calibri"/>
              </a:rPr>
              <a:t>interruption </a:t>
            </a:r>
            <a:r>
              <a:rPr sz="3200" dirty="0">
                <a:latin typeface="Calibri"/>
                <a:cs typeface="Calibri"/>
              </a:rPr>
              <a:t>in perfusion </a:t>
            </a:r>
            <a:r>
              <a:rPr sz="3200" spc="-5" dirty="0">
                <a:latin typeface="Calibri"/>
                <a:cs typeface="Calibri"/>
              </a:rPr>
              <a:t>that results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5" dirty="0">
                <a:latin typeface="Calibri"/>
                <a:cs typeface="Calibri"/>
              </a:rPr>
              <a:t>halting  CPR during </a:t>
            </a:r>
            <a:r>
              <a:rPr sz="3200" spc="-15" dirty="0">
                <a:latin typeface="Calibri"/>
                <a:cs typeface="Calibri"/>
              </a:rPr>
              <a:t>airway</a:t>
            </a:r>
            <a:r>
              <a:rPr sz="3200" spc="5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placement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14297" y="225297"/>
            <a:ext cx="59124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BASIC </a:t>
            </a:r>
            <a:r>
              <a:rPr spc="-110" dirty="0"/>
              <a:t>AIRWAY</a:t>
            </a:r>
            <a:r>
              <a:rPr spc="-45" dirty="0"/>
              <a:t> </a:t>
            </a:r>
            <a:r>
              <a:rPr spc="-10" dirty="0"/>
              <a:t>ADJUNCTS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403349"/>
            <a:ext cx="8074025" cy="243967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355600" marR="6985" indent="-342900" algn="just">
              <a:lnSpc>
                <a:spcPct val="80000"/>
              </a:lnSpc>
              <a:spcBef>
                <a:spcPts val="620"/>
              </a:spcBef>
              <a:buFont typeface="Arial"/>
              <a:buChar char="•"/>
              <a:tabLst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The </a:t>
            </a:r>
            <a:r>
              <a:rPr sz="2200" spc="-10" dirty="0">
                <a:latin typeface="Calibri"/>
                <a:cs typeface="Calibri"/>
              </a:rPr>
              <a:t>oropharyngeal </a:t>
            </a:r>
            <a:r>
              <a:rPr sz="2200" spc="-15" dirty="0">
                <a:latin typeface="Calibri"/>
                <a:cs typeface="Calibri"/>
              </a:rPr>
              <a:t>airway </a:t>
            </a:r>
            <a:r>
              <a:rPr sz="2200" spc="-35" dirty="0">
                <a:latin typeface="Calibri"/>
                <a:cs typeface="Calibri"/>
              </a:rPr>
              <a:t>(OPA) </a:t>
            </a:r>
            <a:r>
              <a:rPr sz="2200" spc="-5" dirty="0">
                <a:latin typeface="Calibri"/>
                <a:cs typeface="Calibri"/>
              </a:rPr>
              <a:t>and the nasopharyngeal </a:t>
            </a:r>
            <a:r>
              <a:rPr sz="2200" spc="-15" dirty="0">
                <a:latin typeface="Calibri"/>
                <a:cs typeface="Calibri"/>
              </a:rPr>
              <a:t>airway  </a:t>
            </a:r>
            <a:r>
              <a:rPr sz="2200" spc="-40" dirty="0">
                <a:latin typeface="Calibri"/>
                <a:cs typeface="Calibri"/>
              </a:rPr>
              <a:t>(NPA)</a:t>
            </a:r>
            <a:endParaRPr sz="2200">
              <a:latin typeface="Calibri"/>
              <a:cs typeface="Calibri"/>
            </a:endParaRPr>
          </a:p>
          <a:p>
            <a:pPr marL="355600" marR="6350" indent="-342900" algn="just">
              <a:lnSpc>
                <a:spcPct val="80000"/>
              </a:lnSpc>
              <a:spcBef>
                <a:spcPts val="535"/>
              </a:spcBef>
              <a:buFont typeface="Arial"/>
              <a:buChar char="•"/>
              <a:tabLst>
                <a:tab pos="355600" algn="l"/>
              </a:tabLst>
            </a:pPr>
            <a:r>
              <a:rPr sz="2200" spc="-60" dirty="0">
                <a:latin typeface="Calibri"/>
                <a:cs typeface="Calibri"/>
              </a:rPr>
              <a:t>OPA </a:t>
            </a:r>
            <a:r>
              <a:rPr sz="2200" spc="-5" dirty="0">
                <a:latin typeface="Calibri"/>
                <a:cs typeface="Calibri"/>
              </a:rPr>
              <a:t>is </a:t>
            </a:r>
            <a:r>
              <a:rPr sz="2200" spc="-10" dirty="0">
                <a:latin typeface="Calibri"/>
                <a:cs typeface="Calibri"/>
              </a:rPr>
              <a:t>placed </a:t>
            </a:r>
            <a:r>
              <a:rPr sz="2200" spc="-5" dirty="0">
                <a:latin typeface="Calibri"/>
                <a:cs typeface="Calibri"/>
              </a:rPr>
              <a:t>in the mouth while a </a:t>
            </a:r>
            <a:r>
              <a:rPr sz="2200" spc="-55" dirty="0">
                <a:latin typeface="Calibri"/>
                <a:cs typeface="Calibri"/>
              </a:rPr>
              <a:t>NPA </a:t>
            </a:r>
            <a:r>
              <a:rPr sz="2200" spc="-5" dirty="0">
                <a:latin typeface="Calibri"/>
                <a:cs typeface="Calibri"/>
              </a:rPr>
              <a:t>is inserted </a:t>
            </a:r>
            <a:r>
              <a:rPr sz="2200" spc="-10" dirty="0">
                <a:latin typeface="Calibri"/>
                <a:cs typeface="Calibri"/>
              </a:rPr>
              <a:t>through </a:t>
            </a:r>
            <a:r>
              <a:rPr sz="2200" spc="-5" dirty="0">
                <a:latin typeface="Calibri"/>
                <a:cs typeface="Calibri"/>
              </a:rPr>
              <a:t>the   nose</a:t>
            </a:r>
            <a:endParaRPr sz="2200">
              <a:latin typeface="Calibri"/>
              <a:cs typeface="Calibri"/>
            </a:endParaRPr>
          </a:p>
          <a:p>
            <a:pPr marL="355600" indent="-342900" algn="just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200" dirty="0">
                <a:latin typeface="Calibri"/>
                <a:cs typeface="Calibri"/>
              </a:rPr>
              <a:t>Both </a:t>
            </a:r>
            <a:r>
              <a:rPr sz="2200" spc="-10" dirty="0">
                <a:latin typeface="Calibri"/>
                <a:cs typeface="Calibri"/>
              </a:rPr>
              <a:t>airway equipment </a:t>
            </a:r>
            <a:r>
              <a:rPr sz="2200" spc="-15" dirty="0">
                <a:latin typeface="Calibri"/>
                <a:cs typeface="Calibri"/>
              </a:rPr>
              <a:t>terminate </a:t>
            </a:r>
            <a:r>
              <a:rPr sz="2200" spc="-5" dirty="0">
                <a:latin typeface="Calibri"/>
                <a:cs typeface="Calibri"/>
              </a:rPr>
              <a:t>in the</a:t>
            </a:r>
            <a:r>
              <a:rPr sz="2200" spc="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pharynx</a:t>
            </a:r>
            <a:endParaRPr sz="2200">
              <a:latin typeface="Calibri"/>
              <a:cs typeface="Calibri"/>
            </a:endParaRPr>
          </a:p>
          <a:p>
            <a:pPr marL="355600" marR="5080" indent="-342900" algn="just">
              <a:lnSpc>
                <a:spcPts val="2110"/>
              </a:lnSpc>
              <a:spcBef>
                <a:spcPts val="509"/>
              </a:spcBef>
              <a:buFont typeface="Arial"/>
              <a:buChar char="•"/>
              <a:tabLst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The main </a:t>
            </a:r>
            <a:r>
              <a:rPr sz="2200" spc="-20" dirty="0">
                <a:latin typeface="Calibri"/>
                <a:cs typeface="Calibri"/>
              </a:rPr>
              <a:t>advantage </a:t>
            </a:r>
            <a:r>
              <a:rPr sz="2200" dirty="0">
                <a:latin typeface="Calibri"/>
                <a:cs typeface="Calibri"/>
              </a:rPr>
              <a:t>of </a:t>
            </a:r>
            <a:r>
              <a:rPr sz="2200" spc="-5" dirty="0">
                <a:latin typeface="Calibri"/>
                <a:cs typeface="Calibri"/>
              </a:rPr>
              <a:t>a </a:t>
            </a:r>
            <a:r>
              <a:rPr sz="2200" spc="-55" dirty="0">
                <a:latin typeface="Calibri"/>
                <a:cs typeface="Calibri"/>
              </a:rPr>
              <a:t>NPA </a:t>
            </a:r>
            <a:r>
              <a:rPr sz="2200" spc="-15" dirty="0">
                <a:latin typeface="Calibri"/>
                <a:cs typeface="Calibri"/>
              </a:rPr>
              <a:t>over </a:t>
            </a:r>
            <a:r>
              <a:rPr sz="2200" dirty="0">
                <a:latin typeface="Calibri"/>
                <a:cs typeface="Calibri"/>
              </a:rPr>
              <a:t>an </a:t>
            </a:r>
            <a:r>
              <a:rPr sz="2200" spc="-60" dirty="0">
                <a:latin typeface="Calibri"/>
                <a:cs typeface="Calibri"/>
              </a:rPr>
              <a:t>OPA </a:t>
            </a:r>
            <a:r>
              <a:rPr sz="2200" spc="-5" dirty="0">
                <a:latin typeface="Calibri"/>
                <a:cs typeface="Calibri"/>
              </a:rPr>
              <a:t>is </a:t>
            </a:r>
            <a:r>
              <a:rPr sz="2200" spc="-10" dirty="0">
                <a:latin typeface="Calibri"/>
                <a:cs typeface="Calibri"/>
              </a:rPr>
              <a:t>that </a:t>
            </a:r>
            <a:r>
              <a:rPr sz="2200" spc="-5" dirty="0">
                <a:latin typeface="Calibri"/>
                <a:cs typeface="Calibri"/>
              </a:rPr>
              <a:t>it </a:t>
            </a:r>
            <a:r>
              <a:rPr sz="2200" spc="-15" dirty="0">
                <a:latin typeface="Calibri"/>
                <a:cs typeface="Calibri"/>
              </a:rPr>
              <a:t>can </a:t>
            </a:r>
            <a:r>
              <a:rPr sz="2200" dirty="0">
                <a:latin typeface="Calibri"/>
                <a:cs typeface="Calibri"/>
              </a:rPr>
              <a:t>be </a:t>
            </a:r>
            <a:r>
              <a:rPr sz="2200" spc="-5" dirty="0">
                <a:latin typeface="Calibri"/>
                <a:cs typeface="Calibri"/>
              </a:rPr>
              <a:t>used in  either </a:t>
            </a:r>
            <a:r>
              <a:rPr sz="2200" spc="-10" dirty="0">
                <a:latin typeface="Calibri"/>
                <a:cs typeface="Calibri"/>
              </a:rPr>
              <a:t>conscious </a:t>
            </a:r>
            <a:r>
              <a:rPr sz="2200" dirty="0">
                <a:latin typeface="Calibri"/>
                <a:cs typeface="Calibri"/>
              </a:rPr>
              <a:t>or </a:t>
            </a:r>
            <a:r>
              <a:rPr sz="2200" spc="-10" dirty="0">
                <a:latin typeface="Calibri"/>
                <a:cs typeface="Calibri"/>
              </a:rPr>
              <a:t>unconscious </a:t>
            </a:r>
            <a:r>
              <a:rPr sz="2200" spc="-5" dirty="0">
                <a:latin typeface="Calibri"/>
                <a:cs typeface="Calibri"/>
              </a:rPr>
              <a:t>individuals </a:t>
            </a:r>
            <a:r>
              <a:rPr sz="2200" spc="-10" dirty="0">
                <a:latin typeface="Calibri"/>
                <a:cs typeface="Calibri"/>
              </a:rPr>
              <a:t>because </a:t>
            </a:r>
            <a:r>
              <a:rPr sz="2200" spc="-5" dirty="0">
                <a:latin typeface="Calibri"/>
                <a:cs typeface="Calibri"/>
              </a:rPr>
              <a:t>the </a:t>
            </a:r>
            <a:r>
              <a:rPr sz="2200" spc="-10" dirty="0">
                <a:latin typeface="Calibri"/>
                <a:cs typeface="Calibri"/>
              </a:rPr>
              <a:t>device  </a:t>
            </a:r>
            <a:r>
              <a:rPr sz="2200" spc="-5" dirty="0">
                <a:latin typeface="Calibri"/>
                <a:cs typeface="Calibri"/>
              </a:rPr>
              <a:t>does not </a:t>
            </a:r>
            <a:r>
              <a:rPr sz="2200" spc="-15" dirty="0">
                <a:latin typeface="Calibri"/>
                <a:cs typeface="Calibri"/>
              </a:rPr>
              <a:t>stimulate </a:t>
            </a:r>
            <a:r>
              <a:rPr sz="2200" spc="-5" dirty="0">
                <a:latin typeface="Calibri"/>
                <a:cs typeface="Calibri"/>
              </a:rPr>
              <a:t>the </a:t>
            </a:r>
            <a:r>
              <a:rPr sz="2200" spc="-15" dirty="0">
                <a:latin typeface="Calibri"/>
                <a:cs typeface="Calibri"/>
              </a:rPr>
              <a:t>gag</a:t>
            </a:r>
            <a:r>
              <a:rPr sz="2200" spc="6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reflex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600" y="4038600"/>
            <a:ext cx="7924800" cy="205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4910" y="461899"/>
            <a:ext cx="7172959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40" dirty="0"/>
              <a:t>ADVANCED </a:t>
            </a:r>
            <a:r>
              <a:rPr spc="-110" dirty="0"/>
              <a:t>AIRWAY</a:t>
            </a:r>
            <a:r>
              <a:rPr spc="20" dirty="0"/>
              <a:t> </a:t>
            </a:r>
            <a:r>
              <a:rPr spc="-10" dirty="0"/>
              <a:t>ADJUNCTS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18942"/>
            <a:ext cx="7894955" cy="478726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2200" b="1" i="1" spc="-20" dirty="0">
                <a:latin typeface="Calibri"/>
                <a:cs typeface="Calibri"/>
              </a:rPr>
              <a:t>ENDOTRACHEAL</a:t>
            </a:r>
            <a:r>
              <a:rPr sz="2200" b="1" i="1" spc="40" dirty="0">
                <a:latin typeface="Calibri"/>
                <a:cs typeface="Calibri"/>
              </a:rPr>
              <a:t> </a:t>
            </a:r>
            <a:r>
              <a:rPr sz="2200" b="1" i="1" spc="-10" dirty="0">
                <a:latin typeface="Calibri"/>
                <a:cs typeface="Calibri"/>
              </a:rPr>
              <a:t>TUBE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It is the most </a:t>
            </a:r>
            <a:r>
              <a:rPr sz="2200" spc="-10" dirty="0">
                <a:latin typeface="Calibri"/>
                <a:cs typeface="Calibri"/>
              </a:rPr>
              <a:t>technically difficult airway </a:t>
            </a:r>
            <a:r>
              <a:rPr sz="2200" spc="-20" dirty="0">
                <a:latin typeface="Calibri"/>
                <a:cs typeface="Calibri"/>
              </a:rPr>
              <a:t>to </a:t>
            </a:r>
            <a:r>
              <a:rPr sz="2200" spc="-5" dirty="0">
                <a:latin typeface="Calibri"/>
                <a:cs typeface="Calibri"/>
              </a:rPr>
              <a:t>place; </a:t>
            </a:r>
            <a:r>
              <a:rPr sz="2200" spc="-35" dirty="0">
                <a:latin typeface="Calibri"/>
                <a:cs typeface="Calibri"/>
              </a:rPr>
              <a:t>however, </a:t>
            </a:r>
            <a:r>
              <a:rPr sz="2200" spc="-5" dirty="0">
                <a:latin typeface="Calibri"/>
                <a:cs typeface="Calibri"/>
              </a:rPr>
              <a:t>it is</a:t>
            </a:r>
            <a:r>
              <a:rPr sz="2200" spc="14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the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200" b="1" spc="-15" dirty="0">
                <a:solidFill>
                  <a:srgbClr val="C00000"/>
                </a:solidFill>
                <a:latin typeface="Calibri"/>
                <a:cs typeface="Calibri"/>
              </a:rPr>
              <a:t>most </a:t>
            </a:r>
            <a:r>
              <a:rPr sz="2200" b="1" spc="-10" dirty="0">
                <a:solidFill>
                  <a:srgbClr val="C00000"/>
                </a:solidFill>
                <a:latin typeface="Calibri"/>
                <a:cs typeface="Calibri"/>
              </a:rPr>
              <a:t>secure </a:t>
            </a:r>
            <a:r>
              <a:rPr sz="2200" b="1" spc="-15" dirty="0">
                <a:solidFill>
                  <a:srgbClr val="C00000"/>
                </a:solidFill>
                <a:latin typeface="Calibri"/>
                <a:cs typeface="Calibri"/>
              </a:rPr>
              <a:t>airway</a:t>
            </a:r>
            <a:r>
              <a:rPr sz="2200" b="1" spc="7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Calibri"/>
                <a:cs typeface="Calibri"/>
              </a:rPr>
              <a:t>available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latin typeface="Calibri"/>
                <a:cs typeface="Calibri"/>
              </a:rPr>
              <a:t>Only experienced </a:t>
            </a:r>
            <a:r>
              <a:rPr sz="2200" spc="-15" dirty="0">
                <a:latin typeface="Calibri"/>
                <a:cs typeface="Calibri"/>
              </a:rPr>
              <a:t>providers </a:t>
            </a:r>
            <a:r>
              <a:rPr sz="2200" spc="-5" dirty="0">
                <a:latin typeface="Calibri"/>
                <a:cs typeface="Calibri"/>
              </a:rPr>
              <a:t>should </a:t>
            </a:r>
            <a:r>
              <a:rPr sz="2200" spc="-10" dirty="0">
                <a:latin typeface="Calibri"/>
                <a:cs typeface="Calibri"/>
              </a:rPr>
              <a:t>perform </a:t>
            </a:r>
            <a:r>
              <a:rPr sz="2200" spc="-5" dirty="0">
                <a:latin typeface="Calibri"/>
                <a:cs typeface="Calibri"/>
              </a:rPr>
              <a:t>ET</a:t>
            </a:r>
            <a:r>
              <a:rPr sz="2200" spc="7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intubation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latin typeface="Calibri"/>
                <a:cs typeface="Calibri"/>
              </a:rPr>
              <a:t>This technique requires </a:t>
            </a:r>
            <a:r>
              <a:rPr sz="2200" spc="-5" dirty="0">
                <a:latin typeface="Calibri"/>
                <a:cs typeface="Calibri"/>
              </a:rPr>
              <a:t>the use </a:t>
            </a:r>
            <a:r>
              <a:rPr sz="2200" dirty="0">
                <a:latin typeface="Calibri"/>
                <a:cs typeface="Calibri"/>
              </a:rPr>
              <a:t>of </a:t>
            </a:r>
            <a:r>
              <a:rPr sz="2200" spc="-5" dirty="0">
                <a:latin typeface="Calibri"/>
                <a:cs typeface="Calibri"/>
              </a:rPr>
              <a:t>a</a:t>
            </a:r>
            <a:r>
              <a:rPr sz="2200" spc="6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laryngoscope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200" b="1" i="1" spc="-15" dirty="0">
                <a:latin typeface="Calibri"/>
                <a:cs typeface="Calibri"/>
              </a:rPr>
              <a:t>LARYNGEAL </a:t>
            </a:r>
            <a:r>
              <a:rPr sz="2200" b="1" i="1" spc="-10" dirty="0">
                <a:latin typeface="Calibri"/>
                <a:cs typeface="Calibri"/>
              </a:rPr>
              <a:t>MASK</a:t>
            </a:r>
            <a:r>
              <a:rPr sz="2200" b="1" i="1" spc="50" dirty="0">
                <a:latin typeface="Calibri"/>
                <a:cs typeface="Calibri"/>
              </a:rPr>
              <a:t> </a:t>
            </a:r>
            <a:r>
              <a:rPr sz="2200" b="1" i="1" spc="-60" dirty="0">
                <a:latin typeface="Calibri"/>
                <a:cs typeface="Calibri"/>
              </a:rPr>
              <a:t>AIRWAY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Rapid </a:t>
            </a:r>
            <a:r>
              <a:rPr sz="2200" spc="-10" dirty="0">
                <a:latin typeface="Calibri"/>
                <a:cs typeface="Calibri"/>
              </a:rPr>
              <a:t>placement </a:t>
            </a:r>
            <a:r>
              <a:rPr sz="2200" dirty="0">
                <a:latin typeface="Calibri"/>
                <a:cs typeface="Calibri"/>
              </a:rPr>
              <a:t>of </a:t>
            </a:r>
            <a:r>
              <a:rPr sz="2200" spc="-5" dirty="0">
                <a:latin typeface="Calibri"/>
                <a:cs typeface="Calibri"/>
              </a:rPr>
              <a:t>the LMA device by </a:t>
            </a:r>
            <a:r>
              <a:rPr sz="2200" dirty="0">
                <a:latin typeface="Calibri"/>
                <a:cs typeface="Calibri"/>
              </a:rPr>
              <a:t>an </a:t>
            </a:r>
            <a:r>
              <a:rPr sz="2200" spc="-10" dirty="0">
                <a:latin typeface="Calibri"/>
                <a:cs typeface="Calibri"/>
              </a:rPr>
              <a:t>ACLS</a:t>
            </a:r>
            <a:r>
              <a:rPr sz="2200" spc="7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provider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200" b="1" i="1" spc="-15" dirty="0">
                <a:latin typeface="Calibri"/>
                <a:cs typeface="Calibri"/>
              </a:rPr>
              <a:t>LARYNGEAL</a:t>
            </a:r>
            <a:r>
              <a:rPr sz="2200" b="1" i="1" spc="20" dirty="0">
                <a:latin typeface="Calibri"/>
                <a:cs typeface="Calibri"/>
              </a:rPr>
              <a:t> </a:t>
            </a:r>
            <a:r>
              <a:rPr sz="2200" b="1" i="1" spc="-10" dirty="0">
                <a:latin typeface="Calibri"/>
                <a:cs typeface="Calibri"/>
              </a:rPr>
              <a:t>TUBE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It is </a:t>
            </a:r>
            <a:r>
              <a:rPr sz="2200" spc="-10" dirty="0">
                <a:latin typeface="Calibri"/>
                <a:cs typeface="Calibri"/>
              </a:rPr>
              <a:t>more </a:t>
            </a:r>
            <a:r>
              <a:rPr sz="2200" spc="-5" dirty="0">
                <a:latin typeface="Calibri"/>
                <a:cs typeface="Calibri"/>
              </a:rPr>
              <a:t>compact and less </a:t>
            </a:r>
            <a:r>
              <a:rPr sz="2200" spc="-15" dirty="0">
                <a:latin typeface="Calibri"/>
                <a:cs typeface="Calibri"/>
              </a:rPr>
              <a:t>complicated </a:t>
            </a:r>
            <a:r>
              <a:rPr sz="2200" spc="-20" dirty="0">
                <a:latin typeface="Calibri"/>
                <a:cs typeface="Calibri"/>
              </a:rPr>
              <a:t>to</a:t>
            </a:r>
            <a:r>
              <a:rPr sz="2200" spc="9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insert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latin typeface="Calibri"/>
                <a:cs typeface="Calibri"/>
              </a:rPr>
              <a:t>This </a:t>
            </a:r>
            <a:r>
              <a:rPr sz="2200" spc="-5" dirty="0">
                <a:latin typeface="Calibri"/>
                <a:cs typeface="Calibri"/>
              </a:rPr>
              <a:t>tube </a:t>
            </a:r>
            <a:r>
              <a:rPr sz="2200" spc="-15" dirty="0">
                <a:latin typeface="Calibri"/>
                <a:cs typeface="Calibri"/>
              </a:rPr>
              <a:t>can </a:t>
            </a:r>
            <a:r>
              <a:rPr sz="2200" spc="-5" dirty="0">
                <a:latin typeface="Calibri"/>
                <a:cs typeface="Calibri"/>
              </a:rPr>
              <a:t>be inserted</a:t>
            </a:r>
            <a:r>
              <a:rPr sz="2200" spc="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blindly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6004" y="461899"/>
            <a:ext cx="449135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i="0" spc="-20" dirty="0">
                <a:latin typeface="Calibri"/>
                <a:cs typeface="Calibri"/>
              </a:rPr>
              <a:t>ROUTES </a:t>
            </a:r>
            <a:r>
              <a:rPr i="0" spc="-5" dirty="0">
                <a:latin typeface="Calibri"/>
                <a:cs typeface="Calibri"/>
              </a:rPr>
              <a:t>OF</a:t>
            </a:r>
            <a:r>
              <a:rPr i="0" spc="-50" dirty="0">
                <a:latin typeface="Calibri"/>
                <a:cs typeface="Calibri"/>
              </a:rPr>
              <a:t> </a:t>
            </a:r>
            <a:r>
              <a:rPr i="0" spc="-20" dirty="0">
                <a:latin typeface="Calibri"/>
                <a:cs typeface="Calibri"/>
              </a:rPr>
              <a:t>ACCESS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66011"/>
            <a:ext cx="8075295" cy="472122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2200" b="1" i="1" spc="-20" dirty="0">
                <a:latin typeface="Calibri"/>
                <a:cs typeface="Calibri"/>
              </a:rPr>
              <a:t>INTRAVENOUS</a:t>
            </a:r>
            <a:r>
              <a:rPr sz="2200" b="1" i="1" spc="50" dirty="0">
                <a:latin typeface="Calibri"/>
                <a:cs typeface="Calibri"/>
              </a:rPr>
              <a:t> </a:t>
            </a:r>
            <a:r>
              <a:rPr sz="2200" b="1" i="1" spc="-15" dirty="0">
                <a:latin typeface="Calibri"/>
                <a:cs typeface="Calibri"/>
              </a:rPr>
              <a:t>ROUTE</a:t>
            </a:r>
            <a:endParaRPr sz="2200">
              <a:latin typeface="Calibri"/>
              <a:cs typeface="Calibri"/>
            </a:endParaRPr>
          </a:p>
          <a:p>
            <a:pPr marL="756285" indent="-28702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200" b="1" spc="-5" dirty="0">
                <a:solidFill>
                  <a:srgbClr val="C00000"/>
                </a:solidFill>
                <a:latin typeface="Calibri"/>
                <a:cs typeface="Calibri"/>
              </a:rPr>
              <a:t>A </a:t>
            </a:r>
            <a:r>
              <a:rPr sz="2200" b="1" spc="-10" dirty="0">
                <a:solidFill>
                  <a:srgbClr val="C00000"/>
                </a:solidFill>
                <a:latin typeface="Calibri"/>
                <a:cs typeface="Calibri"/>
              </a:rPr>
              <a:t>peripheral </a:t>
            </a:r>
            <a:r>
              <a:rPr sz="2200" b="1" spc="-5" dirty="0">
                <a:solidFill>
                  <a:srgbClr val="C00000"/>
                </a:solidFill>
                <a:latin typeface="Calibri"/>
                <a:cs typeface="Calibri"/>
              </a:rPr>
              <a:t>IV line is</a:t>
            </a:r>
            <a:r>
              <a:rPr sz="2200" b="1" spc="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C00000"/>
                </a:solidFill>
                <a:latin typeface="Calibri"/>
                <a:cs typeface="Calibri"/>
              </a:rPr>
              <a:t>preferred</a:t>
            </a:r>
            <a:endParaRPr sz="2200">
              <a:latin typeface="Calibri"/>
              <a:cs typeface="Calibri"/>
            </a:endParaRPr>
          </a:p>
          <a:p>
            <a:pPr marL="756285" marR="5080" indent="-28702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200" spc="-15" dirty="0">
                <a:latin typeface="Calibri"/>
                <a:cs typeface="Calibri"/>
              </a:rPr>
              <a:t>Central </a:t>
            </a:r>
            <a:r>
              <a:rPr sz="2200" spc="-5" dirty="0">
                <a:latin typeface="Calibri"/>
                <a:cs typeface="Calibri"/>
              </a:rPr>
              <a:t>line access </a:t>
            </a:r>
            <a:r>
              <a:rPr sz="2200" spc="-10" dirty="0">
                <a:latin typeface="Calibri"/>
                <a:cs typeface="Calibri"/>
              </a:rPr>
              <a:t>not </a:t>
            </a:r>
            <a:r>
              <a:rPr sz="2200" spc="-20" dirty="0">
                <a:latin typeface="Calibri"/>
                <a:cs typeface="Calibri"/>
              </a:rPr>
              <a:t>necessary, </a:t>
            </a:r>
            <a:r>
              <a:rPr sz="2200" spc="-5" dirty="0">
                <a:latin typeface="Calibri"/>
                <a:cs typeface="Calibri"/>
              </a:rPr>
              <a:t>as it </a:t>
            </a:r>
            <a:r>
              <a:rPr sz="2200" spc="-15" dirty="0">
                <a:latin typeface="Calibri"/>
                <a:cs typeface="Calibri"/>
              </a:rPr>
              <a:t>may </a:t>
            </a:r>
            <a:r>
              <a:rPr sz="2200" spc="-10" dirty="0">
                <a:latin typeface="Calibri"/>
                <a:cs typeface="Calibri"/>
              </a:rPr>
              <a:t>cause interruptions  </a:t>
            </a:r>
            <a:r>
              <a:rPr sz="2200" spc="-5" dirty="0">
                <a:latin typeface="Calibri"/>
                <a:cs typeface="Calibri"/>
              </a:rPr>
              <a:t>in </a:t>
            </a:r>
            <a:r>
              <a:rPr sz="2200" dirty="0">
                <a:latin typeface="Calibri"/>
                <a:cs typeface="Calibri"/>
              </a:rPr>
              <a:t>CPR </a:t>
            </a:r>
            <a:r>
              <a:rPr sz="2200" spc="-5" dirty="0">
                <a:latin typeface="Calibri"/>
                <a:cs typeface="Calibri"/>
              </a:rPr>
              <a:t>&amp; </a:t>
            </a:r>
            <a:r>
              <a:rPr sz="2200" spc="-10" dirty="0">
                <a:latin typeface="Calibri"/>
                <a:cs typeface="Calibri"/>
              </a:rPr>
              <a:t>complications during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insertion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har char="•"/>
            </a:pPr>
            <a:endParaRPr sz="3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200" b="1" i="1" spc="-15" dirty="0">
                <a:latin typeface="Calibri"/>
                <a:cs typeface="Calibri"/>
              </a:rPr>
              <a:t>INTRAOSSEOUS</a:t>
            </a:r>
            <a:r>
              <a:rPr sz="2200" b="1" i="1" spc="55" dirty="0">
                <a:latin typeface="Calibri"/>
                <a:cs typeface="Calibri"/>
              </a:rPr>
              <a:t> </a:t>
            </a:r>
            <a:r>
              <a:rPr sz="2200" b="1" i="1" spc="-15" dirty="0">
                <a:latin typeface="Calibri"/>
                <a:cs typeface="Calibri"/>
              </a:rPr>
              <a:t>ROUTE</a:t>
            </a:r>
            <a:endParaRPr sz="2200">
              <a:latin typeface="Calibri"/>
              <a:cs typeface="Calibri"/>
            </a:endParaRPr>
          </a:p>
          <a:p>
            <a:pPr marL="756285" indent="-28702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200" spc="-5" dirty="0">
                <a:latin typeface="Calibri"/>
                <a:cs typeface="Calibri"/>
              </a:rPr>
              <a:t>IO </a:t>
            </a:r>
            <a:r>
              <a:rPr sz="2200" spc="-20" dirty="0">
                <a:latin typeface="Calibri"/>
                <a:cs typeface="Calibri"/>
              </a:rPr>
              <a:t>route </a:t>
            </a:r>
            <a:r>
              <a:rPr sz="2200" spc="-5" dirty="0">
                <a:latin typeface="Calibri"/>
                <a:cs typeface="Calibri"/>
              </a:rPr>
              <a:t>only if IV access is </a:t>
            </a:r>
            <a:r>
              <a:rPr sz="2200" spc="-10" dirty="0">
                <a:latin typeface="Calibri"/>
                <a:cs typeface="Calibri"/>
              </a:rPr>
              <a:t>not</a:t>
            </a:r>
            <a:r>
              <a:rPr sz="2200" spc="7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available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har char="•"/>
            </a:pPr>
            <a:endParaRPr sz="3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200" b="1" i="1" spc="-20" dirty="0">
                <a:latin typeface="Calibri"/>
                <a:cs typeface="Calibri"/>
              </a:rPr>
              <a:t>ENDOTRACHEAL</a:t>
            </a:r>
            <a:r>
              <a:rPr sz="2200" b="1" i="1" spc="45" dirty="0">
                <a:latin typeface="Calibri"/>
                <a:cs typeface="Calibri"/>
              </a:rPr>
              <a:t> </a:t>
            </a:r>
            <a:r>
              <a:rPr sz="2200" b="1" i="1" spc="-15" dirty="0">
                <a:latin typeface="Calibri"/>
                <a:cs typeface="Calibri"/>
              </a:rPr>
              <a:t>ROUTE</a:t>
            </a:r>
            <a:endParaRPr sz="2200">
              <a:latin typeface="Calibri"/>
              <a:cs typeface="Calibri"/>
            </a:endParaRPr>
          </a:p>
          <a:p>
            <a:pPr marL="756285" indent="-287020">
              <a:lnSpc>
                <a:spcPct val="100000"/>
              </a:lnSpc>
              <a:spcBef>
                <a:spcPts val="53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200" spc="-25" dirty="0">
                <a:latin typeface="Calibri"/>
                <a:cs typeface="Calibri"/>
              </a:rPr>
              <a:t>Historically, </a:t>
            </a:r>
            <a:r>
              <a:rPr sz="2200" spc="-10" dirty="0">
                <a:latin typeface="Calibri"/>
                <a:cs typeface="Calibri"/>
              </a:rPr>
              <a:t>drugs </a:t>
            </a:r>
            <a:r>
              <a:rPr sz="2200" spc="-15" dirty="0">
                <a:latin typeface="Calibri"/>
                <a:cs typeface="Calibri"/>
              </a:rPr>
              <a:t>were </a:t>
            </a:r>
            <a:r>
              <a:rPr sz="2200" spc="-10" dirty="0">
                <a:latin typeface="Calibri"/>
                <a:cs typeface="Calibri"/>
              </a:rPr>
              <a:t>administered </a:t>
            </a:r>
            <a:r>
              <a:rPr sz="2200" spc="-5" dirty="0">
                <a:latin typeface="Calibri"/>
                <a:cs typeface="Calibri"/>
              </a:rPr>
              <a:t>via ET</a:t>
            </a:r>
            <a:r>
              <a:rPr sz="2200" spc="9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route</a:t>
            </a:r>
            <a:endParaRPr sz="2200">
              <a:latin typeface="Calibri"/>
              <a:cs typeface="Calibri"/>
            </a:endParaRPr>
          </a:p>
          <a:p>
            <a:pPr marL="756285" marR="8255" indent="-28702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756285" algn="l"/>
                <a:tab pos="756920" algn="l"/>
                <a:tab pos="1172210" algn="l"/>
                <a:tab pos="2545715" algn="l"/>
                <a:tab pos="2923540" algn="l"/>
                <a:tab pos="3698240" algn="l"/>
                <a:tab pos="4016375" algn="l"/>
                <a:tab pos="4745355" algn="l"/>
                <a:tab pos="5316855" algn="l"/>
                <a:tab pos="6330315" algn="l"/>
                <a:tab pos="6996430" algn="l"/>
                <a:tab pos="7884795" algn="l"/>
              </a:tabLst>
            </a:pP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200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200" spc="-15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220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200" spc="-2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tion</a:t>
            </a:r>
            <a:r>
              <a:rPr sz="2200" dirty="0">
                <a:solidFill>
                  <a:srgbClr val="FF0000"/>
                </a:solidFill>
                <a:latin typeface="Calibri"/>
                <a:cs typeface="Calibri"/>
              </a:rPr>
              <a:t>	o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2200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drug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2200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2200" spc="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2200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po</a:t>
            </a:r>
            <a:r>
              <a:rPr sz="2200" spc="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2200" spc="-20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5" dirty="0">
                <a:latin typeface="Calibri"/>
                <a:cs typeface="Calibri"/>
              </a:rPr>
              <a:t>and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5" dirty="0">
                <a:latin typeface="Calibri"/>
                <a:cs typeface="Calibri"/>
              </a:rPr>
              <a:t>o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5" dirty="0">
                <a:latin typeface="Calibri"/>
                <a:cs typeface="Calibri"/>
              </a:rPr>
              <a:t>ti</a:t>
            </a:r>
            <a:r>
              <a:rPr sz="2200" spc="-15" dirty="0">
                <a:latin typeface="Calibri"/>
                <a:cs typeface="Calibri"/>
              </a:rPr>
              <a:t>m</a:t>
            </a:r>
            <a:r>
              <a:rPr sz="2200" spc="-5" dirty="0">
                <a:latin typeface="Calibri"/>
                <a:cs typeface="Calibri"/>
              </a:rPr>
              <a:t>al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10" dirty="0">
                <a:latin typeface="Calibri"/>
                <a:cs typeface="Calibri"/>
              </a:rPr>
              <a:t>dru</a:t>
            </a:r>
            <a:r>
              <a:rPr sz="2200" spc="-5" dirty="0">
                <a:latin typeface="Calibri"/>
                <a:cs typeface="Calibri"/>
              </a:rPr>
              <a:t>g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10" dirty="0">
                <a:latin typeface="Calibri"/>
                <a:cs typeface="Calibri"/>
              </a:rPr>
              <a:t>do</a:t>
            </a:r>
            <a:r>
              <a:rPr sz="2200" dirty="0">
                <a:latin typeface="Calibri"/>
                <a:cs typeface="Calibri"/>
              </a:rPr>
              <a:t>s</a:t>
            </a:r>
            <a:r>
              <a:rPr sz="2200" spc="-5" dirty="0">
                <a:latin typeface="Calibri"/>
                <a:cs typeface="Calibri"/>
              </a:rPr>
              <a:t>ing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5" dirty="0">
                <a:latin typeface="Calibri"/>
                <a:cs typeface="Calibri"/>
              </a:rPr>
              <a:t>is  </a:t>
            </a:r>
            <a:r>
              <a:rPr sz="2200" spc="-10" dirty="0">
                <a:latin typeface="Calibri"/>
                <a:cs typeface="Calibri"/>
              </a:rPr>
              <a:t>unknown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2976" y="461899"/>
            <a:ext cx="417576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COMMON</a:t>
            </a:r>
            <a:r>
              <a:rPr spc="-90" dirty="0"/>
              <a:t> </a:t>
            </a:r>
            <a:r>
              <a:rPr dirty="0"/>
              <a:t>DRUGS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18183"/>
            <a:ext cx="1847214" cy="1062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500"/>
              </a:lnSpc>
              <a:spcBef>
                <a:spcPts val="100"/>
              </a:spcBef>
            </a:pPr>
            <a:r>
              <a:rPr sz="2800" b="1" i="1" spc="-5" dirty="0">
                <a:latin typeface="Calibri"/>
                <a:cs typeface="Calibri"/>
              </a:rPr>
              <a:t>Adenosine  </a:t>
            </a:r>
            <a:r>
              <a:rPr sz="2800" b="1" i="1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Am</a:t>
            </a:r>
            <a:r>
              <a:rPr sz="2800" b="1" i="1" u="heavy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i</a:t>
            </a:r>
            <a:r>
              <a:rPr sz="2800" b="1" i="1" u="heavy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odarone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3074035"/>
            <a:ext cx="1302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u="heavy" spc="-9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A</a:t>
            </a:r>
            <a:r>
              <a:rPr sz="2800" b="1" i="1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tropine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4354222"/>
            <a:ext cx="1783714" cy="1061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1400"/>
              </a:lnSpc>
              <a:spcBef>
                <a:spcPts val="95"/>
              </a:spcBef>
            </a:pPr>
            <a:r>
              <a:rPr sz="2800" b="1" i="1" spc="-10" dirty="0">
                <a:latin typeface="Calibri"/>
                <a:cs typeface="Calibri"/>
              </a:rPr>
              <a:t>Dopamine  </a:t>
            </a:r>
            <a:r>
              <a:rPr sz="2800" b="1" i="1" u="heavy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E</a:t>
            </a:r>
            <a:r>
              <a:rPr sz="2800" b="1" i="1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pin</a:t>
            </a:r>
            <a:r>
              <a:rPr sz="2800" b="1" i="1" u="heavy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e</a:t>
            </a:r>
            <a:r>
              <a:rPr sz="2800" b="1" i="1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phrine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16528" y="1518183"/>
            <a:ext cx="4934585" cy="475170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271145" indent="-259079">
              <a:lnSpc>
                <a:spcPct val="100000"/>
              </a:lnSpc>
              <a:spcBef>
                <a:spcPts val="819"/>
              </a:spcBef>
              <a:buChar char="•"/>
              <a:tabLst>
                <a:tab pos="271780" algn="l"/>
              </a:tabLst>
            </a:pPr>
            <a:r>
              <a:rPr sz="2800" spc="-15" dirty="0">
                <a:latin typeface="Calibri"/>
                <a:cs typeface="Calibri"/>
              </a:rPr>
              <a:t>Narrow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PSVT/SVT</a:t>
            </a:r>
            <a:endParaRPr sz="2800">
              <a:latin typeface="Calibri"/>
              <a:cs typeface="Calibri"/>
            </a:endParaRPr>
          </a:p>
          <a:p>
            <a:pPr marL="271145" indent="-259079">
              <a:lnSpc>
                <a:spcPct val="100000"/>
              </a:lnSpc>
              <a:spcBef>
                <a:spcPts val="725"/>
              </a:spcBef>
              <a:buChar char="•"/>
              <a:tabLst>
                <a:tab pos="271780" algn="l"/>
              </a:tabLst>
            </a:pPr>
            <a:r>
              <a:rPr sz="2800" spc="-15" dirty="0">
                <a:latin typeface="Calibri"/>
                <a:cs typeface="Calibri"/>
              </a:rPr>
              <a:t>VF/pulseless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VT</a:t>
            </a:r>
            <a:endParaRPr sz="2800">
              <a:latin typeface="Calibri"/>
              <a:cs typeface="Calibri"/>
            </a:endParaRPr>
          </a:p>
          <a:p>
            <a:pPr marL="271145" indent="-259079">
              <a:lnSpc>
                <a:spcPct val="100000"/>
              </a:lnSpc>
              <a:buChar char="•"/>
              <a:tabLst>
                <a:tab pos="271780" algn="l"/>
              </a:tabLst>
            </a:pPr>
            <a:r>
              <a:rPr sz="2800" spc="-5" dirty="0">
                <a:latin typeface="Calibri"/>
                <a:cs typeface="Calibri"/>
              </a:rPr>
              <a:t>VT with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pulse</a:t>
            </a:r>
            <a:endParaRPr sz="2800">
              <a:latin typeface="Calibri"/>
              <a:cs typeface="Calibri"/>
            </a:endParaRPr>
          </a:p>
          <a:p>
            <a:pPr marL="271145" indent="-259079">
              <a:lnSpc>
                <a:spcPct val="100000"/>
              </a:lnSpc>
              <a:spcBef>
                <a:spcPts val="720"/>
              </a:spcBef>
              <a:buChar char="•"/>
              <a:tabLst>
                <a:tab pos="271780" algn="l"/>
              </a:tabLst>
            </a:pPr>
            <a:r>
              <a:rPr sz="2800" spc="-15" dirty="0">
                <a:latin typeface="Calibri"/>
                <a:cs typeface="Calibri"/>
              </a:rPr>
              <a:t>Symptomatic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bradycardia</a:t>
            </a:r>
            <a:endParaRPr sz="2800">
              <a:latin typeface="Calibri"/>
              <a:cs typeface="Calibri"/>
            </a:endParaRPr>
          </a:p>
          <a:p>
            <a:pPr marL="12700" marR="708660">
              <a:lnSpc>
                <a:spcPct val="100000"/>
              </a:lnSpc>
              <a:buChar char="•"/>
              <a:tabLst>
                <a:tab pos="271780" algn="l"/>
              </a:tabLst>
            </a:pPr>
            <a:r>
              <a:rPr sz="2800" spc="-10" dirty="0">
                <a:latin typeface="Calibri"/>
                <a:cs typeface="Calibri"/>
              </a:rPr>
              <a:t>Specific </a:t>
            </a:r>
            <a:r>
              <a:rPr sz="2800" spc="-20" dirty="0">
                <a:latin typeface="Calibri"/>
                <a:cs typeface="Calibri"/>
              </a:rPr>
              <a:t>toxins/overdose(eg  </a:t>
            </a:r>
            <a:r>
              <a:rPr sz="2800" spc="-15" dirty="0">
                <a:latin typeface="Calibri"/>
                <a:cs typeface="Calibri"/>
              </a:rPr>
              <a:t>Organophosphates)</a:t>
            </a:r>
            <a:endParaRPr sz="2800">
              <a:latin typeface="Calibri"/>
              <a:cs typeface="Calibri"/>
            </a:endParaRPr>
          </a:p>
          <a:p>
            <a:pPr marL="271145" indent="-259079">
              <a:lnSpc>
                <a:spcPct val="100000"/>
              </a:lnSpc>
              <a:spcBef>
                <a:spcPts val="720"/>
              </a:spcBef>
              <a:buChar char="•"/>
              <a:tabLst>
                <a:tab pos="271780" algn="l"/>
              </a:tabLst>
            </a:pPr>
            <a:r>
              <a:rPr sz="2800" spc="-10" dirty="0">
                <a:latin typeface="Calibri"/>
                <a:cs typeface="Calibri"/>
              </a:rPr>
              <a:t>Shock/CHF</a:t>
            </a:r>
            <a:endParaRPr sz="2800">
              <a:latin typeface="Calibri"/>
              <a:cs typeface="Calibri"/>
            </a:endParaRPr>
          </a:p>
          <a:p>
            <a:pPr marL="271145" indent="-259079">
              <a:lnSpc>
                <a:spcPct val="100000"/>
              </a:lnSpc>
              <a:spcBef>
                <a:spcPts val="720"/>
              </a:spcBef>
              <a:buChar char="•"/>
              <a:tabLst>
                <a:tab pos="271780" algn="l"/>
              </a:tabLst>
            </a:pPr>
            <a:r>
              <a:rPr sz="2800" spc="-15" dirty="0">
                <a:latin typeface="Calibri"/>
                <a:cs typeface="Calibri"/>
              </a:rPr>
              <a:t>Cardiac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Arrest</a:t>
            </a:r>
            <a:endParaRPr sz="2800">
              <a:latin typeface="Calibri"/>
              <a:cs typeface="Calibri"/>
            </a:endParaRPr>
          </a:p>
          <a:p>
            <a:pPr marL="271145" indent="-259079">
              <a:lnSpc>
                <a:spcPct val="100000"/>
              </a:lnSpc>
              <a:spcBef>
                <a:spcPts val="5"/>
              </a:spcBef>
              <a:buChar char="•"/>
              <a:tabLst>
                <a:tab pos="271780" algn="l"/>
              </a:tabLst>
            </a:pPr>
            <a:r>
              <a:rPr sz="2800" spc="-15" dirty="0">
                <a:latin typeface="Calibri"/>
                <a:cs typeface="Calibri"/>
              </a:rPr>
              <a:t>Anaphylaxis</a:t>
            </a:r>
            <a:endParaRPr sz="2800">
              <a:latin typeface="Calibri"/>
              <a:cs typeface="Calibri"/>
            </a:endParaRPr>
          </a:p>
          <a:p>
            <a:pPr marL="271145" indent="-259079">
              <a:lnSpc>
                <a:spcPct val="100000"/>
              </a:lnSpc>
              <a:buChar char="•"/>
              <a:tabLst>
                <a:tab pos="271780" algn="l"/>
              </a:tabLst>
            </a:pPr>
            <a:r>
              <a:rPr sz="2800" spc="-15" dirty="0">
                <a:latin typeface="Calibri"/>
                <a:cs typeface="Calibri"/>
              </a:rPr>
              <a:t>Symptomatic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bradycardia/Shock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27882" y="461899"/>
            <a:ext cx="188976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i="0" spc="-65" dirty="0">
                <a:latin typeface="Calibri"/>
                <a:cs typeface="Calibri"/>
              </a:rPr>
              <a:t>E</a:t>
            </a:r>
            <a:r>
              <a:rPr i="0" dirty="0">
                <a:latin typeface="Calibri"/>
                <a:cs typeface="Calibri"/>
              </a:rPr>
              <a:t>tio</a:t>
            </a:r>
            <a:r>
              <a:rPr i="0" spc="-20" dirty="0">
                <a:latin typeface="Calibri"/>
                <a:cs typeface="Calibri"/>
              </a:rPr>
              <a:t>l</a:t>
            </a:r>
            <a:r>
              <a:rPr i="0" dirty="0">
                <a:latin typeface="Calibri"/>
                <a:cs typeface="Calibri"/>
              </a:rPr>
              <a:t>ogy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2785388"/>
            <a:ext cx="3882390" cy="190309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b="1" spc="-10" dirty="0">
                <a:solidFill>
                  <a:srgbClr val="FF0000"/>
                </a:solidFill>
                <a:latin typeface="Calibri"/>
                <a:cs typeface="Calibri"/>
              </a:rPr>
              <a:t>Coronary Artery Disease </a:t>
            </a:r>
            <a:r>
              <a:rPr sz="2200" b="1" spc="-5" dirty="0">
                <a:solidFill>
                  <a:srgbClr val="FF0000"/>
                </a:solidFill>
                <a:latin typeface="Calibri"/>
                <a:cs typeface="Calibri"/>
              </a:rPr>
              <a:t>:</a:t>
            </a:r>
            <a:r>
              <a:rPr sz="2200" b="1" spc="1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0000"/>
                </a:solidFill>
                <a:latin typeface="Calibri"/>
                <a:cs typeface="Calibri"/>
              </a:rPr>
              <a:t>80%</a:t>
            </a:r>
            <a:endParaRPr sz="2200">
              <a:solidFill>
                <a:srgbClr val="FF0000"/>
              </a:solidFill>
              <a:latin typeface="Calibri"/>
              <a:cs typeface="Calibri"/>
            </a:endParaRPr>
          </a:p>
          <a:p>
            <a:pPr marL="355600" marR="285750" indent="-3429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Non-ischemic  </a:t>
            </a:r>
            <a:r>
              <a:rPr sz="2200" spc="-10" dirty="0">
                <a:latin typeface="Calibri"/>
                <a:cs typeface="Calibri"/>
              </a:rPr>
              <a:t>Cardiomyopathies </a:t>
            </a:r>
            <a:r>
              <a:rPr sz="2200" spc="-5" dirty="0">
                <a:latin typeface="Calibri"/>
                <a:cs typeface="Calibri"/>
              </a:rPr>
              <a:t>: 10 -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15%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  <a:tab pos="2521585" algn="l"/>
                <a:tab pos="3623310" algn="l"/>
              </a:tabLst>
            </a:pPr>
            <a:r>
              <a:rPr sz="2200" dirty="0">
                <a:latin typeface="Calibri"/>
                <a:cs typeface="Calibri"/>
              </a:rPr>
              <a:t>C</a:t>
            </a:r>
            <a:r>
              <a:rPr sz="2200" spc="-10" dirty="0">
                <a:latin typeface="Calibri"/>
                <a:cs typeface="Calibri"/>
              </a:rPr>
              <a:t>h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10" dirty="0">
                <a:latin typeface="Calibri"/>
                <a:cs typeface="Calibri"/>
              </a:rPr>
              <a:t>nnel</a:t>
            </a:r>
            <a:r>
              <a:rPr sz="2200" dirty="0">
                <a:latin typeface="Calibri"/>
                <a:cs typeface="Calibri"/>
              </a:rPr>
              <a:t>o</a:t>
            </a:r>
            <a:r>
              <a:rPr sz="2200" spc="-10" dirty="0">
                <a:latin typeface="Calibri"/>
                <a:cs typeface="Calibri"/>
              </a:rPr>
              <a:t>p</a:t>
            </a:r>
            <a:r>
              <a:rPr sz="2200" spc="-25" dirty="0">
                <a:latin typeface="Calibri"/>
                <a:cs typeface="Calibri"/>
              </a:rPr>
              <a:t>at</a:t>
            </a:r>
            <a:r>
              <a:rPr sz="2200" spc="-10" dirty="0">
                <a:latin typeface="Calibri"/>
                <a:cs typeface="Calibri"/>
              </a:rPr>
              <a:t>hies</a:t>
            </a:r>
            <a:r>
              <a:rPr sz="2200" spc="-5" dirty="0">
                <a:latin typeface="Calibri"/>
                <a:cs typeface="Calibri"/>
              </a:rPr>
              <a:t>,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125" dirty="0">
                <a:latin typeface="Calibri"/>
                <a:cs typeface="Calibri"/>
              </a:rPr>
              <a:t>V</a:t>
            </a:r>
            <a:r>
              <a:rPr sz="2200" spc="-5" dirty="0">
                <a:latin typeface="Calibri"/>
                <a:cs typeface="Calibri"/>
              </a:rPr>
              <a:t>alvu</a:t>
            </a:r>
            <a:r>
              <a:rPr sz="2200" spc="-15" dirty="0">
                <a:latin typeface="Calibri"/>
                <a:cs typeface="Calibri"/>
              </a:rPr>
              <a:t>la</a:t>
            </a:r>
            <a:r>
              <a:rPr sz="2200" spc="-5" dirty="0">
                <a:latin typeface="Calibri"/>
                <a:cs typeface="Calibri"/>
              </a:rPr>
              <a:t>r</a:t>
            </a:r>
            <a:r>
              <a:rPr sz="2200" dirty="0">
                <a:latin typeface="Calibri"/>
                <a:cs typeface="Calibri"/>
              </a:rPr>
              <a:t>	or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200" spc="-10" dirty="0">
                <a:latin typeface="Calibri"/>
                <a:cs typeface="Calibri"/>
              </a:rPr>
              <a:t>Inflammatory causes </a:t>
            </a:r>
            <a:r>
              <a:rPr sz="2200" spc="-5" dirty="0">
                <a:latin typeface="Calibri"/>
                <a:cs typeface="Calibri"/>
              </a:rPr>
              <a:t>: 5 -</a:t>
            </a:r>
            <a:r>
              <a:rPr sz="2200" spc="3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10%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02159" y="2536458"/>
            <a:ext cx="3737335" cy="2333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73265" y="3674745"/>
            <a:ext cx="706755" cy="67373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algn="ctr">
              <a:lnSpc>
                <a:spcPct val="101800"/>
              </a:lnSpc>
              <a:spcBef>
                <a:spcPts val="70"/>
              </a:spcBef>
            </a:pPr>
            <a:r>
              <a:rPr sz="1400" b="1" i="1" dirty="0">
                <a:latin typeface="Calibri"/>
                <a:cs typeface="Calibri"/>
              </a:rPr>
              <a:t>C</a:t>
            </a:r>
            <a:r>
              <a:rPr sz="1400" b="1" i="1" spc="5" dirty="0">
                <a:latin typeface="Calibri"/>
                <a:cs typeface="Calibri"/>
              </a:rPr>
              <a:t>o</a:t>
            </a:r>
            <a:r>
              <a:rPr sz="1400" b="1" i="1" spc="-5" dirty="0">
                <a:latin typeface="Calibri"/>
                <a:cs typeface="Calibri"/>
              </a:rPr>
              <a:t>ro</a:t>
            </a:r>
            <a:r>
              <a:rPr sz="1400" b="1" i="1" dirty="0">
                <a:latin typeface="Calibri"/>
                <a:cs typeface="Calibri"/>
              </a:rPr>
              <a:t>na</a:t>
            </a:r>
            <a:r>
              <a:rPr sz="1400" b="1" i="1" spc="10" dirty="0">
                <a:latin typeface="Calibri"/>
                <a:cs typeface="Calibri"/>
              </a:rPr>
              <a:t>r</a:t>
            </a:r>
            <a:r>
              <a:rPr sz="1400" b="1" i="1" dirty="0">
                <a:latin typeface="Calibri"/>
                <a:cs typeface="Calibri"/>
              </a:rPr>
              <a:t>y  </a:t>
            </a:r>
            <a:r>
              <a:rPr sz="1400" b="1" i="1" spc="-5" dirty="0">
                <a:latin typeface="Calibri"/>
                <a:cs typeface="Calibri"/>
              </a:rPr>
              <a:t>Artery  Disease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29073" y="1874012"/>
            <a:ext cx="732155" cy="8909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1270" algn="ctr">
              <a:lnSpc>
                <a:spcPct val="101699"/>
              </a:lnSpc>
              <a:spcBef>
                <a:spcPts val="75"/>
              </a:spcBef>
            </a:pPr>
            <a:r>
              <a:rPr sz="1400" b="1" i="1" dirty="0">
                <a:latin typeface="Calibri"/>
                <a:cs typeface="Calibri"/>
              </a:rPr>
              <a:t>Non-  ischemic  Ca</a:t>
            </a:r>
            <a:r>
              <a:rPr sz="1400" b="1" i="1" spc="-5" dirty="0">
                <a:latin typeface="Calibri"/>
                <a:cs typeface="Calibri"/>
              </a:rPr>
              <a:t>rdi</a:t>
            </a:r>
            <a:r>
              <a:rPr sz="1400" b="1" i="1" spc="5" dirty="0">
                <a:latin typeface="Calibri"/>
                <a:cs typeface="Calibri"/>
              </a:rPr>
              <a:t>o</a:t>
            </a:r>
            <a:r>
              <a:rPr sz="1400" b="1" i="1" spc="-25" dirty="0">
                <a:latin typeface="Calibri"/>
                <a:cs typeface="Calibri"/>
              </a:rPr>
              <a:t>m</a:t>
            </a:r>
            <a:r>
              <a:rPr sz="1400" b="1" i="1" dirty="0">
                <a:latin typeface="Calibri"/>
                <a:cs typeface="Calibri"/>
              </a:rPr>
              <a:t>y  opathies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29831" y="1610359"/>
            <a:ext cx="815975" cy="132524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065" marR="5080" algn="ctr">
              <a:lnSpc>
                <a:spcPct val="101699"/>
              </a:lnSpc>
              <a:spcBef>
                <a:spcPts val="75"/>
              </a:spcBef>
            </a:pPr>
            <a:r>
              <a:rPr sz="1400" b="1" i="1" dirty="0">
                <a:latin typeface="Calibri"/>
                <a:cs typeface="Calibri"/>
              </a:rPr>
              <a:t>C</a:t>
            </a:r>
            <a:r>
              <a:rPr sz="1400" b="1" i="1" spc="5" dirty="0">
                <a:latin typeface="Calibri"/>
                <a:cs typeface="Calibri"/>
              </a:rPr>
              <a:t>h</a:t>
            </a:r>
            <a:r>
              <a:rPr sz="1400" b="1" i="1" dirty="0">
                <a:latin typeface="Calibri"/>
                <a:cs typeface="Calibri"/>
              </a:rPr>
              <a:t>a</a:t>
            </a:r>
            <a:r>
              <a:rPr sz="1400" b="1" i="1" spc="5" dirty="0">
                <a:latin typeface="Calibri"/>
                <a:cs typeface="Calibri"/>
              </a:rPr>
              <a:t>n</a:t>
            </a:r>
            <a:r>
              <a:rPr sz="1400" b="1" i="1" spc="-5" dirty="0">
                <a:latin typeface="Calibri"/>
                <a:cs typeface="Calibri"/>
              </a:rPr>
              <a:t>nel</a:t>
            </a:r>
            <a:r>
              <a:rPr sz="1400" b="1" i="1" dirty="0">
                <a:latin typeface="Calibri"/>
                <a:cs typeface="Calibri"/>
              </a:rPr>
              <a:t>op  </a:t>
            </a:r>
            <a:r>
              <a:rPr sz="1400" b="1" i="1" spc="-5" dirty="0">
                <a:latin typeface="Calibri"/>
                <a:cs typeface="Calibri"/>
              </a:rPr>
              <a:t>athies,  </a:t>
            </a:r>
            <a:r>
              <a:rPr sz="1400" b="1" i="1" spc="-20" dirty="0">
                <a:latin typeface="Calibri"/>
                <a:cs typeface="Calibri"/>
              </a:rPr>
              <a:t>Valvular,  </a:t>
            </a:r>
            <a:r>
              <a:rPr sz="1400" b="1" i="1" spc="-5" dirty="0">
                <a:latin typeface="Calibri"/>
                <a:cs typeface="Calibri"/>
              </a:rPr>
              <a:t>or      </a:t>
            </a:r>
            <a:r>
              <a:rPr sz="1400" b="1" i="1" dirty="0">
                <a:latin typeface="Calibri"/>
                <a:cs typeface="Calibri"/>
              </a:rPr>
              <a:t>Infl</a:t>
            </a:r>
            <a:r>
              <a:rPr sz="1400" b="1" i="1" spc="5" dirty="0">
                <a:latin typeface="Calibri"/>
                <a:cs typeface="Calibri"/>
              </a:rPr>
              <a:t>a</a:t>
            </a:r>
            <a:r>
              <a:rPr sz="1400" b="1" i="1" dirty="0">
                <a:latin typeface="Calibri"/>
                <a:cs typeface="Calibri"/>
              </a:rPr>
              <a:t>mmat  ory</a:t>
            </a:r>
            <a:r>
              <a:rPr sz="1400" b="1" i="1" spc="-70" dirty="0">
                <a:latin typeface="Calibri"/>
                <a:cs typeface="Calibri"/>
              </a:rPr>
              <a:t> </a:t>
            </a:r>
            <a:r>
              <a:rPr sz="1400" b="1" i="1" spc="-5" dirty="0">
                <a:latin typeface="Calibri"/>
                <a:cs typeface="Calibri"/>
              </a:rPr>
              <a:t>causes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2976" y="461899"/>
            <a:ext cx="417576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COMMON</a:t>
            </a:r>
            <a:r>
              <a:rPr spc="-90" dirty="0"/>
              <a:t> </a:t>
            </a:r>
            <a:r>
              <a:rPr dirty="0"/>
              <a:t>DRUGS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Lidocaine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/>
          </a:p>
          <a:p>
            <a:pPr marL="12700" marR="5080">
              <a:lnSpc>
                <a:spcPct val="221500"/>
              </a:lnSpc>
            </a:pPr>
            <a:r>
              <a:rPr spc="-10" dirty="0"/>
              <a:t>Magnesium </a:t>
            </a:r>
            <a:r>
              <a:rPr spc="-15" dirty="0"/>
              <a:t>Sulfate  </a:t>
            </a:r>
            <a:r>
              <a:rPr i="1" spc="-10" dirty="0"/>
              <a:t>Procainamide  Sotalol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89375" y="1762709"/>
            <a:ext cx="4062095" cy="4141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1145" indent="-259079">
              <a:lnSpc>
                <a:spcPct val="100000"/>
              </a:lnSpc>
              <a:spcBef>
                <a:spcPts val="95"/>
              </a:spcBef>
              <a:buChar char="•"/>
              <a:tabLst>
                <a:tab pos="271780" algn="l"/>
              </a:tabLst>
            </a:pPr>
            <a:r>
              <a:rPr sz="2800" spc="-15" dirty="0">
                <a:latin typeface="Calibri"/>
                <a:cs typeface="Calibri"/>
              </a:rPr>
              <a:t>Cardiac Arrest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(VF/VT)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buChar char="•"/>
              <a:tabLst>
                <a:tab pos="271780" algn="l"/>
              </a:tabLst>
            </a:pPr>
            <a:r>
              <a:rPr sz="2800" spc="-10" dirty="0">
                <a:latin typeface="Calibri"/>
                <a:cs typeface="Calibri"/>
              </a:rPr>
              <a:t>Wide </a:t>
            </a:r>
            <a:r>
              <a:rPr sz="2800" spc="-20" dirty="0">
                <a:latin typeface="Calibri"/>
                <a:cs typeface="Calibri"/>
              </a:rPr>
              <a:t>complex </a:t>
            </a:r>
            <a:r>
              <a:rPr sz="2800" spc="-25" dirty="0">
                <a:latin typeface="Calibri"/>
                <a:cs typeface="Calibri"/>
              </a:rPr>
              <a:t>tachycardia  </a:t>
            </a:r>
            <a:r>
              <a:rPr sz="2800" spc="-5" dirty="0">
                <a:latin typeface="Calibri"/>
                <a:cs typeface="Calibri"/>
              </a:rPr>
              <a:t>with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pulse</a:t>
            </a:r>
            <a:endParaRPr sz="2800">
              <a:latin typeface="Calibri"/>
              <a:cs typeface="Calibri"/>
            </a:endParaRPr>
          </a:p>
          <a:p>
            <a:pPr marL="271145" indent="-259079">
              <a:lnSpc>
                <a:spcPct val="100000"/>
              </a:lnSpc>
              <a:spcBef>
                <a:spcPts val="720"/>
              </a:spcBef>
              <a:buChar char="•"/>
              <a:tabLst>
                <a:tab pos="271780" algn="l"/>
              </a:tabLst>
            </a:pPr>
            <a:r>
              <a:rPr sz="2800" spc="-15" dirty="0">
                <a:latin typeface="Calibri"/>
                <a:cs typeface="Calibri"/>
              </a:rPr>
              <a:t>Cardiac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arrest</a:t>
            </a:r>
            <a:endParaRPr sz="2800">
              <a:latin typeface="Calibri"/>
              <a:cs typeface="Calibri"/>
            </a:endParaRPr>
          </a:p>
          <a:p>
            <a:pPr marL="271780" indent="-259079">
              <a:lnSpc>
                <a:spcPct val="100000"/>
              </a:lnSpc>
              <a:buChar char="•"/>
              <a:tabLst>
                <a:tab pos="271780" algn="l"/>
              </a:tabLst>
            </a:pPr>
            <a:r>
              <a:rPr sz="2800" spc="-45" dirty="0">
                <a:latin typeface="Calibri"/>
                <a:cs typeface="Calibri"/>
              </a:rPr>
              <a:t>Torsades </a:t>
            </a:r>
            <a:r>
              <a:rPr sz="2800" spc="-5" dirty="0">
                <a:latin typeface="Calibri"/>
                <a:cs typeface="Calibri"/>
              </a:rPr>
              <a:t>de</a:t>
            </a:r>
            <a:r>
              <a:rPr sz="2800" spc="5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pointes</a:t>
            </a:r>
            <a:endParaRPr sz="2800">
              <a:latin typeface="Calibri"/>
              <a:cs typeface="Calibri"/>
            </a:endParaRPr>
          </a:p>
          <a:p>
            <a:pPr marL="271145" indent="-259079">
              <a:lnSpc>
                <a:spcPct val="100000"/>
              </a:lnSpc>
              <a:spcBef>
                <a:spcPts val="720"/>
              </a:spcBef>
              <a:buChar char="•"/>
              <a:tabLst>
                <a:tab pos="271780" algn="l"/>
              </a:tabLst>
            </a:pPr>
            <a:r>
              <a:rPr sz="2800" spc="-10" dirty="0">
                <a:latin typeface="Calibri"/>
                <a:cs typeface="Calibri"/>
              </a:rPr>
              <a:t>Wide </a:t>
            </a:r>
            <a:r>
              <a:rPr sz="2800" spc="-15" dirty="0">
                <a:latin typeface="Calibri"/>
                <a:cs typeface="Calibri"/>
              </a:rPr>
              <a:t>QRS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tachycardia</a:t>
            </a:r>
            <a:endParaRPr sz="2800">
              <a:latin typeface="Calibri"/>
              <a:cs typeface="Calibri"/>
            </a:endParaRPr>
          </a:p>
          <a:p>
            <a:pPr marL="271145" indent="-259079">
              <a:lnSpc>
                <a:spcPct val="100000"/>
              </a:lnSpc>
              <a:buChar char="•"/>
              <a:tabLst>
                <a:tab pos="271780" algn="l"/>
              </a:tabLst>
            </a:pPr>
            <a:r>
              <a:rPr sz="2800" spc="-5" dirty="0">
                <a:latin typeface="Calibri"/>
                <a:cs typeface="Calibri"/>
              </a:rPr>
              <a:t>VT with </a:t>
            </a:r>
            <a:r>
              <a:rPr sz="2800" spc="-10" dirty="0">
                <a:latin typeface="Calibri"/>
                <a:cs typeface="Calibri"/>
              </a:rPr>
              <a:t>pulse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(stable)</a:t>
            </a:r>
            <a:endParaRPr sz="2800">
              <a:latin typeface="Calibri"/>
              <a:cs typeface="Calibri"/>
            </a:endParaRPr>
          </a:p>
          <a:p>
            <a:pPr marL="271145" indent="-259079">
              <a:lnSpc>
                <a:spcPct val="100000"/>
              </a:lnSpc>
              <a:spcBef>
                <a:spcPts val="720"/>
              </a:spcBef>
              <a:buChar char="•"/>
              <a:tabLst>
                <a:tab pos="271780" algn="l"/>
              </a:tabLst>
            </a:pPr>
            <a:r>
              <a:rPr sz="2800" spc="-30" dirty="0">
                <a:latin typeface="Calibri"/>
                <a:cs typeface="Calibri"/>
              </a:rPr>
              <a:t>Tachyarrhythmia</a:t>
            </a:r>
            <a:endParaRPr sz="2800">
              <a:latin typeface="Calibri"/>
              <a:cs typeface="Calibri"/>
            </a:endParaRPr>
          </a:p>
          <a:p>
            <a:pPr marL="271780" indent="-259079">
              <a:lnSpc>
                <a:spcPct val="100000"/>
              </a:lnSpc>
              <a:spcBef>
                <a:spcPts val="5"/>
              </a:spcBef>
              <a:buChar char="•"/>
              <a:tabLst>
                <a:tab pos="271780" algn="l"/>
              </a:tabLst>
            </a:pPr>
            <a:r>
              <a:rPr sz="2800" spc="-5" dirty="0">
                <a:latin typeface="Calibri"/>
                <a:cs typeface="Calibri"/>
              </a:rPr>
              <a:t>Monomorphic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VT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5505" y="496950"/>
            <a:ext cx="801115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0" spc="-15" dirty="0">
                <a:latin typeface="Calibri"/>
                <a:cs typeface="Calibri"/>
              </a:rPr>
              <a:t>PRINCIPLES </a:t>
            </a:r>
            <a:r>
              <a:rPr sz="4000" i="0" spc="-5" dirty="0">
                <a:latin typeface="Calibri"/>
                <a:cs typeface="Calibri"/>
              </a:rPr>
              <a:t>OF </a:t>
            </a:r>
            <a:r>
              <a:rPr sz="4000" i="0" spc="-85" dirty="0">
                <a:latin typeface="Calibri"/>
                <a:cs typeface="Calibri"/>
              </a:rPr>
              <a:t>EARLY</a:t>
            </a:r>
            <a:r>
              <a:rPr sz="4000" i="0" spc="-5" dirty="0">
                <a:latin typeface="Calibri"/>
                <a:cs typeface="Calibri"/>
              </a:rPr>
              <a:t> </a:t>
            </a:r>
            <a:r>
              <a:rPr sz="4000" i="0" spc="-30" dirty="0">
                <a:latin typeface="Calibri"/>
                <a:cs typeface="Calibri"/>
              </a:rPr>
              <a:t>DEFIBRILLATION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752600"/>
            <a:ext cx="8074025" cy="35618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715" indent="-342900" algn="just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When a </a:t>
            </a:r>
            <a:r>
              <a:rPr sz="2800" spc="-30" dirty="0">
                <a:latin typeface="Calibri"/>
                <a:cs typeface="Calibri"/>
              </a:rPr>
              <a:t>fatal </a:t>
            </a:r>
            <a:r>
              <a:rPr sz="2800" spc="-10" dirty="0">
                <a:latin typeface="Calibri"/>
                <a:cs typeface="Calibri"/>
              </a:rPr>
              <a:t>arrhythmia is </a:t>
            </a:r>
            <a:r>
              <a:rPr sz="2800" spc="-15" dirty="0">
                <a:latin typeface="Calibri"/>
                <a:cs typeface="Calibri"/>
              </a:rPr>
              <a:t>present, </a:t>
            </a:r>
            <a:r>
              <a:rPr sz="2800" spc="-5" dirty="0">
                <a:latin typeface="Calibri"/>
                <a:cs typeface="Calibri"/>
              </a:rPr>
              <a:t>CPR </a:t>
            </a:r>
            <a:r>
              <a:rPr sz="2800" spc="-10" dirty="0">
                <a:latin typeface="Calibri"/>
                <a:cs typeface="Calibri"/>
              </a:rPr>
              <a:t>can </a:t>
            </a:r>
            <a:r>
              <a:rPr sz="2800" spc="-15" dirty="0">
                <a:latin typeface="Calibri"/>
                <a:cs typeface="Calibri"/>
              </a:rPr>
              <a:t>provide </a:t>
            </a:r>
            <a:r>
              <a:rPr sz="2800" spc="6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0" dirty="0">
                <a:latin typeface="Calibri"/>
                <a:cs typeface="Calibri"/>
              </a:rPr>
              <a:t>small </a:t>
            </a:r>
            <a:r>
              <a:rPr sz="2800" spc="-5" dirty="0">
                <a:latin typeface="Calibri"/>
                <a:cs typeface="Calibri"/>
              </a:rPr>
              <a:t>amount of blood </a:t>
            </a:r>
            <a:r>
              <a:rPr sz="2800" spc="-10" dirty="0">
                <a:latin typeface="Calibri"/>
                <a:cs typeface="Calibri"/>
              </a:rPr>
              <a:t>flow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the heart </a:t>
            </a:r>
            <a:r>
              <a:rPr sz="2800" dirty="0">
                <a:latin typeface="Calibri"/>
                <a:cs typeface="Calibri"/>
              </a:rPr>
              <a:t>and </a:t>
            </a:r>
            <a:r>
              <a:rPr sz="2800" spc="-5" dirty="0">
                <a:latin typeface="Calibri"/>
                <a:cs typeface="Calibri"/>
              </a:rPr>
              <a:t>the  </a:t>
            </a:r>
            <a:r>
              <a:rPr sz="2800" spc="-15" dirty="0">
                <a:latin typeface="Calibri"/>
                <a:cs typeface="Calibri"/>
              </a:rPr>
              <a:t>brain,</a:t>
            </a:r>
            <a:r>
              <a:rPr sz="2800" spc="6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but it </a:t>
            </a:r>
            <a:r>
              <a:rPr sz="2800" spc="-5" dirty="0">
                <a:latin typeface="Calibri"/>
                <a:cs typeface="Calibri"/>
              </a:rPr>
              <a:t>cannot </a:t>
            </a:r>
            <a:r>
              <a:rPr sz="2800" spc="-10" dirty="0">
                <a:latin typeface="Calibri"/>
                <a:cs typeface="Calibri"/>
              </a:rPr>
              <a:t>directly </a:t>
            </a:r>
            <a:r>
              <a:rPr sz="2800" spc="-25" dirty="0">
                <a:latin typeface="Calibri"/>
                <a:cs typeface="Calibri"/>
              </a:rPr>
              <a:t>restore </a:t>
            </a:r>
            <a:r>
              <a:rPr sz="2800" spc="-5" dirty="0">
                <a:latin typeface="Calibri"/>
                <a:cs typeface="Calibri"/>
              </a:rPr>
              <a:t>an </a:t>
            </a:r>
            <a:r>
              <a:rPr sz="2800" spc="-20">
                <a:latin typeface="Calibri"/>
                <a:cs typeface="Calibri"/>
              </a:rPr>
              <a:t>organized  </a:t>
            </a:r>
            <a:r>
              <a:rPr sz="2800" spc="-15" smtClean="0">
                <a:latin typeface="Calibri"/>
                <a:cs typeface="Calibri"/>
              </a:rPr>
              <a:t>rhythm</a:t>
            </a:r>
            <a:endParaRPr lang="en-US" sz="2800" spc="-15" dirty="0" smtClean="0">
              <a:latin typeface="Calibri"/>
              <a:cs typeface="Calibri"/>
            </a:endParaRPr>
          </a:p>
          <a:p>
            <a:pPr marL="355600" marR="5715" indent="-342900" algn="just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</a:tabLst>
            </a:pPr>
            <a:endParaRPr sz="28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Defibrillation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disrupts a chaotic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rhythm </a:t>
            </a:r>
            <a:r>
              <a:rPr sz="2800" dirty="0">
                <a:latin typeface="Calibri"/>
                <a:cs typeface="Calibri"/>
              </a:rPr>
              <a:t>and </a:t>
            </a:r>
            <a:r>
              <a:rPr sz="2800" spc="-10" dirty="0">
                <a:latin typeface="Calibri"/>
                <a:cs typeface="Calibri"/>
              </a:rPr>
              <a:t>allow </a:t>
            </a:r>
            <a:r>
              <a:rPr sz="2800" spc="-5" dirty="0">
                <a:latin typeface="Calibri"/>
                <a:cs typeface="Calibri"/>
              </a:rPr>
              <a:t>the  </a:t>
            </a:r>
            <a:r>
              <a:rPr sz="2800" spc="-20" dirty="0">
                <a:latin typeface="Calibri"/>
                <a:cs typeface="Calibri"/>
              </a:rPr>
              <a:t>heart’s </a:t>
            </a:r>
            <a:r>
              <a:rPr sz="2800" spc="-5" dirty="0">
                <a:latin typeface="Calibri"/>
                <a:cs typeface="Calibri"/>
              </a:rPr>
              <a:t>normal </a:t>
            </a:r>
            <a:r>
              <a:rPr sz="2800" spc="-15" dirty="0">
                <a:latin typeface="Calibri"/>
                <a:cs typeface="Calibri"/>
              </a:rPr>
              <a:t>pacemakers</a:t>
            </a:r>
            <a:r>
              <a:rPr sz="2800" spc="6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to  </a:t>
            </a:r>
            <a:r>
              <a:rPr sz="2800" spc="-10" dirty="0">
                <a:latin typeface="Calibri"/>
                <a:cs typeface="Calibri"/>
              </a:rPr>
              <a:t>resume </a:t>
            </a:r>
            <a:r>
              <a:rPr sz="2800" spc="-25" dirty="0">
                <a:latin typeface="Calibri"/>
                <a:cs typeface="Calibri"/>
              </a:rPr>
              <a:t>effective  </a:t>
            </a:r>
            <a:r>
              <a:rPr sz="2800" spc="-5" dirty="0">
                <a:latin typeface="Calibri"/>
                <a:cs typeface="Calibri"/>
              </a:rPr>
              <a:t>electrical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activity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573" y="496950"/>
            <a:ext cx="83680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0" spc="-65" dirty="0">
                <a:latin typeface="Calibri"/>
                <a:cs typeface="Calibri"/>
              </a:rPr>
              <a:t>AUTOMATED </a:t>
            </a:r>
            <a:r>
              <a:rPr sz="4000" i="0" spc="-5" dirty="0">
                <a:latin typeface="Calibri"/>
                <a:cs typeface="Calibri"/>
              </a:rPr>
              <a:t>EXTERNAL</a:t>
            </a:r>
            <a:r>
              <a:rPr sz="4000" i="0" spc="45" dirty="0">
                <a:latin typeface="Calibri"/>
                <a:cs typeface="Calibri"/>
              </a:rPr>
              <a:t> </a:t>
            </a:r>
            <a:r>
              <a:rPr sz="4000" i="0" spc="-40" dirty="0">
                <a:latin typeface="Calibri"/>
                <a:cs typeface="Calibri"/>
              </a:rPr>
              <a:t>DEFIBRILLATOR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2078481"/>
            <a:ext cx="388112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30" dirty="0">
                <a:latin typeface="Calibri"/>
                <a:cs typeface="Calibri"/>
              </a:rPr>
              <a:t>Attach </a:t>
            </a:r>
            <a:r>
              <a:rPr sz="2800" spc="-5" dirty="0">
                <a:latin typeface="Calibri"/>
                <a:cs typeface="Calibri"/>
              </a:rPr>
              <a:t>the pads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the  upper </a:t>
            </a:r>
            <a:r>
              <a:rPr sz="2800" spc="-10" dirty="0">
                <a:latin typeface="Calibri"/>
                <a:cs typeface="Calibri"/>
              </a:rPr>
              <a:t>right </a:t>
            </a:r>
            <a:r>
              <a:rPr sz="2800" spc="-5" dirty="0">
                <a:latin typeface="Calibri"/>
                <a:cs typeface="Calibri"/>
              </a:rPr>
              <a:t>side </a:t>
            </a:r>
            <a:r>
              <a:rPr sz="2800" dirty="0">
                <a:latin typeface="Calibri"/>
                <a:cs typeface="Calibri"/>
              </a:rPr>
              <a:t>and  </a:t>
            </a:r>
            <a:r>
              <a:rPr sz="2800" spc="-10" dirty="0">
                <a:latin typeface="Calibri"/>
                <a:cs typeface="Calibri"/>
              </a:rPr>
              <a:t>lower </a:t>
            </a:r>
            <a:r>
              <a:rPr sz="2800" spc="-15" dirty="0">
                <a:latin typeface="Calibri"/>
                <a:cs typeface="Calibri"/>
              </a:rPr>
              <a:t>left </a:t>
            </a:r>
            <a:r>
              <a:rPr sz="2800" spc="-10" dirty="0">
                <a:latin typeface="Calibri"/>
                <a:cs typeface="Calibri"/>
              </a:rPr>
              <a:t>side </a:t>
            </a:r>
            <a:r>
              <a:rPr sz="2800" spc="-5" dirty="0">
                <a:latin typeface="Calibri"/>
                <a:cs typeface="Calibri"/>
              </a:rPr>
              <a:t>of the  </a:t>
            </a:r>
            <a:r>
              <a:rPr sz="2800" spc="-25" dirty="0">
                <a:latin typeface="Calibri"/>
                <a:cs typeface="Calibri"/>
              </a:rPr>
              <a:t>individual’s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chest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3871086"/>
            <a:ext cx="19767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  <a:tab pos="1480185" algn="l"/>
              </a:tabLst>
            </a:pPr>
            <a:r>
              <a:rPr sz="2800" spc="-10" dirty="0">
                <a:latin typeface="Calibri"/>
                <a:cs typeface="Calibri"/>
              </a:rPr>
              <a:t>Onc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	t</a:t>
            </a:r>
            <a:r>
              <a:rPr sz="2800" spc="-10" dirty="0">
                <a:latin typeface="Calibri"/>
                <a:cs typeface="Calibri"/>
              </a:rPr>
              <a:t>he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64866" y="3871086"/>
            <a:ext cx="155257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55370" marR="5080" indent="-1043305" algn="just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pads </a:t>
            </a:r>
            <a:r>
              <a:rPr sz="2800" spc="-20" dirty="0">
                <a:latin typeface="Calibri"/>
                <a:cs typeface="Calibri"/>
              </a:rPr>
              <a:t>are  </a:t>
            </a:r>
            <a:r>
              <a:rPr sz="2800" spc="-5" dirty="0">
                <a:latin typeface="Calibri"/>
                <a:cs typeface="Calibri"/>
              </a:rPr>
              <a:t>the  the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39" y="4298060"/>
            <a:ext cx="283591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libri"/>
                <a:cs typeface="Calibri"/>
              </a:rPr>
              <a:t>attached </a:t>
            </a:r>
            <a:r>
              <a:rPr sz="2800" spc="-35" dirty="0">
                <a:latin typeface="Calibri"/>
                <a:cs typeface="Calibri"/>
              </a:rPr>
              <a:t>correctly,  </a:t>
            </a:r>
            <a:r>
              <a:rPr sz="2800" spc="-10" dirty="0">
                <a:latin typeface="Calibri"/>
                <a:cs typeface="Calibri"/>
              </a:rPr>
              <a:t>device </a:t>
            </a:r>
            <a:r>
              <a:rPr sz="2800" spc="-5" dirty="0">
                <a:latin typeface="Calibri"/>
                <a:cs typeface="Calibri"/>
              </a:rPr>
              <a:t>will </a:t>
            </a:r>
            <a:r>
              <a:rPr sz="2800" spc="-15" dirty="0">
                <a:latin typeface="Calibri"/>
                <a:cs typeface="Calibri"/>
              </a:rPr>
              <a:t>read  </a:t>
            </a:r>
            <a:r>
              <a:rPr sz="2800" spc="-10" dirty="0">
                <a:latin typeface="Calibri"/>
                <a:cs typeface="Calibri"/>
              </a:rPr>
              <a:t>heart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rhythm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33771" y="2234183"/>
            <a:ext cx="3267455" cy="3258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3906" name="Picture 2" descr="Treating Potentially Reversible&#10;Causes of PEA/Asystole&#10;Asystole&#10;end-stage rhythm that follows prolonged VF or PEA, and&#10;for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4794" y="461899"/>
            <a:ext cx="25368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i="0" dirty="0">
                <a:latin typeface="Calibri"/>
                <a:cs typeface="Calibri"/>
              </a:rPr>
              <a:t>AED</a:t>
            </a:r>
            <a:r>
              <a:rPr i="0" spc="-85" dirty="0">
                <a:latin typeface="Calibri"/>
                <a:cs typeface="Calibri"/>
              </a:rPr>
              <a:t> </a:t>
            </a:r>
            <a:r>
              <a:rPr i="0" spc="-10" dirty="0">
                <a:latin typeface="Calibri"/>
                <a:cs typeface="Calibri"/>
              </a:rPr>
              <a:t>cont…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51761"/>
            <a:ext cx="4034154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Once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rhythm </a:t>
            </a:r>
            <a:r>
              <a:rPr sz="2800" dirty="0">
                <a:latin typeface="Calibri"/>
                <a:cs typeface="Calibri"/>
              </a:rPr>
              <a:t>is  </a:t>
            </a:r>
            <a:r>
              <a:rPr sz="2800" spc="-15" dirty="0">
                <a:latin typeface="Calibri"/>
                <a:cs typeface="Calibri"/>
              </a:rPr>
              <a:t>analyzed,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device </a:t>
            </a:r>
            <a:r>
              <a:rPr sz="2800" spc="-5" dirty="0">
                <a:latin typeface="Calibri"/>
                <a:cs typeface="Calibri"/>
              </a:rPr>
              <a:t>will  </a:t>
            </a:r>
            <a:r>
              <a:rPr sz="2800" spc="-15" dirty="0">
                <a:latin typeface="Calibri"/>
                <a:cs typeface="Calibri"/>
              </a:rPr>
              <a:t>direct you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shock the  individual </a:t>
            </a:r>
            <a:r>
              <a:rPr sz="2800" spc="-10" dirty="0">
                <a:latin typeface="Calibri"/>
                <a:cs typeface="Calibri"/>
              </a:rPr>
              <a:t>if </a:t>
            </a:r>
            <a:r>
              <a:rPr sz="2800" spc="-5" dirty="0">
                <a:latin typeface="Calibri"/>
                <a:cs typeface="Calibri"/>
              </a:rPr>
              <a:t>a shock </a:t>
            </a:r>
            <a:r>
              <a:rPr sz="2800" spc="-15" dirty="0">
                <a:latin typeface="Calibri"/>
                <a:cs typeface="Calibri"/>
              </a:rPr>
              <a:t>is </a:t>
            </a:r>
            <a:r>
              <a:rPr sz="2800" spc="6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indicated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3871086"/>
            <a:ext cx="16186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  <a:tab pos="780415" algn="l"/>
              </a:tabLst>
            </a:pPr>
            <a:r>
              <a:rPr sz="2800" spc="-5" dirty="0">
                <a:latin typeface="Calibri"/>
                <a:cs typeface="Calibri"/>
              </a:rPr>
              <a:t>A	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10" dirty="0">
                <a:latin typeface="Calibri"/>
                <a:cs typeface="Calibri"/>
              </a:rPr>
              <a:t>hock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73326" y="4298060"/>
            <a:ext cx="10452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m</a:t>
            </a:r>
            <a:r>
              <a:rPr sz="2800" spc="-10" dirty="0">
                <a:latin typeface="Calibri"/>
                <a:cs typeface="Calibri"/>
              </a:rPr>
              <a:t>us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le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11778" y="4298060"/>
            <a:ext cx="6534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cel</a:t>
            </a:r>
            <a:r>
              <a:rPr sz="2800" spc="-15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8839" y="4298060"/>
            <a:ext cx="8159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heart  on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e,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56205" y="4724780"/>
            <a:ext cx="16224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" dirty="0">
                <a:latin typeface="Calibri"/>
                <a:cs typeface="Calibri"/>
              </a:rPr>
              <a:t>a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em</a:t>
            </a:r>
            <a:r>
              <a:rPr sz="2800" spc="-25" dirty="0">
                <a:latin typeface="Calibri"/>
                <a:cs typeface="Calibri"/>
              </a:rPr>
              <a:t>p</a:t>
            </a:r>
            <a:r>
              <a:rPr sz="2800" spc="-5" dirty="0">
                <a:latin typeface="Calibri"/>
                <a:cs typeface="Calibri"/>
              </a:rPr>
              <a:t>ting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51277" y="3871086"/>
            <a:ext cx="221869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  <a:tabLst>
                <a:tab pos="1859280" algn="l"/>
              </a:tabLst>
            </a:pPr>
            <a:r>
              <a:rPr sz="2800" spc="-10" dirty="0">
                <a:latin typeface="Calibri"/>
                <a:cs typeface="Calibri"/>
              </a:rPr>
              <a:t>depo</a:t>
            </a:r>
            <a:r>
              <a:rPr sz="2800" spc="-25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ari</a:t>
            </a:r>
            <a:r>
              <a:rPr sz="2800" spc="-75" dirty="0">
                <a:latin typeface="Calibri"/>
                <a:cs typeface="Calibri"/>
              </a:rPr>
              <a:t>z</a:t>
            </a:r>
            <a:r>
              <a:rPr sz="2800" spc="-5" dirty="0">
                <a:latin typeface="Calibri"/>
                <a:cs typeface="Calibri"/>
              </a:rPr>
              <a:t>es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all</a:t>
            </a:r>
            <a:endParaRPr sz="2800">
              <a:latin typeface="Calibri"/>
              <a:cs typeface="Calibri"/>
            </a:endParaRPr>
          </a:p>
          <a:p>
            <a:pPr marL="1902460" marR="6350" indent="16510" algn="r">
              <a:lnSpc>
                <a:spcPct val="100000"/>
              </a:lnSpc>
            </a:pPr>
            <a:r>
              <a:rPr sz="2800" spc="-25" dirty="0">
                <a:latin typeface="Calibri"/>
                <a:cs typeface="Calibri"/>
              </a:rPr>
              <a:t>at  </a:t>
            </a:r>
            <a:r>
              <a:rPr sz="2800" spc="-30" dirty="0">
                <a:latin typeface="Calibri"/>
                <a:cs typeface="Calibri"/>
              </a:rPr>
              <a:t>to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8839" y="5151501"/>
            <a:ext cx="369062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628139" algn="l"/>
                <a:tab pos="2369185" algn="l"/>
              </a:tabLst>
            </a:pP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spc="-60" dirty="0">
                <a:latin typeface="Calibri"/>
                <a:cs typeface="Calibri"/>
              </a:rPr>
              <a:t>g</a:t>
            </a:r>
            <a:r>
              <a:rPr sz="2800" spc="-5" dirty="0">
                <a:latin typeface="Calibri"/>
                <a:cs typeface="Calibri"/>
              </a:rPr>
              <a:t>ani</a:t>
            </a:r>
            <a:r>
              <a:rPr sz="2800" spc="-65" dirty="0">
                <a:latin typeface="Calibri"/>
                <a:cs typeface="Calibri"/>
              </a:rPr>
              <a:t>z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its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ele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tr</a:t>
            </a:r>
            <a:r>
              <a:rPr sz="2800" spc="-20" dirty="0">
                <a:latin typeface="Calibri"/>
                <a:cs typeface="Calibri"/>
              </a:rPr>
              <a:t>i</a:t>
            </a:r>
            <a:r>
              <a:rPr sz="2800" spc="-25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al  activity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48200" y="1747121"/>
            <a:ext cx="4006291" cy="42411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09369" y="461899"/>
            <a:ext cx="55289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CRITERIA </a:t>
            </a:r>
            <a:r>
              <a:rPr spc="-45" dirty="0"/>
              <a:t>TO </a:t>
            </a:r>
            <a:r>
              <a:rPr spc="-80" dirty="0"/>
              <a:t>APPLY</a:t>
            </a:r>
            <a:r>
              <a:rPr spc="-30" dirty="0"/>
              <a:t> </a:t>
            </a:r>
            <a:r>
              <a:rPr spc="-5" dirty="0"/>
              <a:t>AED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2675585"/>
            <a:ext cx="25266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  <a:tab pos="1109980" algn="l"/>
              </a:tabLst>
            </a:pPr>
            <a:r>
              <a:rPr sz="2800" spc="-5" dirty="0">
                <a:latin typeface="Calibri"/>
                <a:cs typeface="Calibri"/>
              </a:rPr>
              <a:t>The	individual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53866" y="2675585"/>
            <a:ext cx="53530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20750" algn="l"/>
                <a:tab pos="1630680" algn="l"/>
                <a:tab pos="3033395" algn="l"/>
                <a:tab pos="3554095" algn="l"/>
                <a:tab pos="5028565" algn="l"/>
              </a:tabLst>
            </a:pPr>
            <a:r>
              <a:rPr sz="2800" spc="-10" dirty="0">
                <a:latin typeface="Calibri"/>
                <a:cs typeface="Calibri"/>
              </a:rPr>
              <a:t>doe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no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es</a:t>
            </a:r>
            <a:r>
              <a:rPr sz="2800" spc="5" dirty="0">
                <a:latin typeface="Calibri"/>
                <a:cs typeface="Calibri"/>
              </a:rPr>
              <a:t>p</a:t>
            </a:r>
            <a:r>
              <a:rPr sz="2800" spc="-10" dirty="0">
                <a:latin typeface="Calibri"/>
                <a:cs typeface="Calibri"/>
              </a:rPr>
              <a:t>on</a:t>
            </a:r>
            <a:r>
              <a:rPr sz="2800" spc="-5" dirty="0">
                <a:latin typeface="Calibri"/>
                <a:cs typeface="Calibri"/>
              </a:rPr>
              <a:t>d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	s</a:t>
            </a:r>
            <a:r>
              <a:rPr sz="2800" spc="-10" dirty="0">
                <a:latin typeface="Calibri"/>
                <a:cs typeface="Calibri"/>
              </a:rPr>
              <a:t>houtin</a:t>
            </a:r>
            <a:r>
              <a:rPr sz="2800" spc="-5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or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3017037"/>
            <a:ext cx="8070215" cy="198882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770"/>
              </a:spcBef>
            </a:pPr>
            <a:r>
              <a:rPr sz="2800" spc="-5" dirty="0">
                <a:latin typeface="Calibri"/>
                <a:cs typeface="Calibri"/>
              </a:rPr>
              <a:t>shaking their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shoulders</a:t>
            </a:r>
            <a:endParaRPr sz="28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  <a:tab pos="1217930" algn="l"/>
                <a:tab pos="2946400" algn="l"/>
                <a:tab pos="3493770" algn="l"/>
                <a:tab pos="4313555" algn="l"/>
                <a:tab pos="6029960" algn="l"/>
                <a:tab pos="6667500" algn="l"/>
              </a:tabLst>
            </a:pP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10" dirty="0">
                <a:latin typeface="Calibri"/>
                <a:cs typeface="Calibri"/>
              </a:rPr>
              <a:t>h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ind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vi</a:t>
            </a:r>
            <a:r>
              <a:rPr sz="2800" dirty="0">
                <a:latin typeface="Calibri"/>
                <a:cs typeface="Calibri"/>
              </a:rPr>
              <a:t>d</a:t>
            </a:r>
            <a:r>
              <a:rPr sz="2800" spc="-10" dirty="0">
                <a:latin typeface="Calibri"/>
                <a:cs typeface="Calibri"/>
              </a:rPr>
              <a:t>ua</a:t>
            </a:r>
            <a:r>
              <a:rPr sz="2800" spc="-5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no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b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25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th</a:t>
            </a:r>
            <a:r>
              <a:rPr sz="2800" spc="-20" dirty="0">
                <a:latin typeface="Calibri"/>
                <a:cs typeface="Calibri"/>
              </a:rPr>
              <a:t>i</a:t>
            </a:r>
            <a:r>
              <a:rPr sz="2800" spc="-1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or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b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25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thing  </a:t>
            </a:r>
            <a:r>
              <a:rPr sz="2800" spc="-15" dirty="0">
                <a:latin typeface="Calibri"/>
                <a:cs typeface="Calibri"/>
              </a:rPr>
              <a:t>ineffectively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carotid </a:t>
            </a:r>
            <a:r>
              <a:rPr sz="2800" spc="-10" dirty="0">
                <a:latin typeface="Calibri"/>
                <a:cs typeface="Calibri"/>
              </a:rPr>
              <a:t>artery pulse cannot </a:t>
            </a:r>
            <a:r>
              <a:rPr sz="2800" spc="-5" dirty="0">
                <a:latin typeface="Calibri"/>
                <a:cs typeface="Calibri"/>
              </a:rPr>
              <a:t>be</a:t>
            </a:r>
            <a:r>
              <a:rPr sz="2800" spc="1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detected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7573" y="187197"/>
            <a:ext cx="53060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BASIC </a:t>
            </a:r>
            <a:r>
              <a:rPr dirty="0"/>
              <a:t>AED</a:t>
            </a:r>
            <a:r>
              <a:rPr spc="-60" dirty="0"/>
              <a:t> </a:t>
            </a:r>
            <a:r>
              <a:rPr spc="-45" dirty="0"/>
              <a:t>OPERATION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272286"/>
            <a:ext cx="8073390" cy="51447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300" spc="-20" dirty="0">
                <a:latin typeface="Calibri"/>
                <a:cs typeface="Calibri"/>
              </a:rPr>
              <a:t>Attach </a:t>
            </a:r>
            <a:r>
              <a:rPr sz="2300" dirty="0">
                <a:latin typeface="Calibri"/>
                <a:cs typeface="Calibri"/>
              </a:rPr>
              <a:t>the pads </a:t>
            </a:r>
            <a:r>
              <a:rPr sz="2300" spc="-15" dirty="0">
                <a:latin typeface="Calibri"/>
                <a:cs typeface="Calibri"/>
              </a:rPr>
              <a:t>to </a:t>
            </a:r>
            <a:r>
              <a:rPr sz="2300" spc="-10" dirty="0">
                <a:latin typeface="Calibri"/>
                <a:cs typeface="Calibri"/>
              </a:rPr>
              <a:t>bare </a:t>
            </a:r>
            <a:r>
              <a:rPr sz="2300" spc="-5" dirty="0">
                <a:latin typeface="Calibri"/>
                <a:cs typeface="Calibri"/>
              </a:rPr>
              <a:t>chest </a:t>
            </a:r>
            <a:r>
              <a:rPr sz="2300" dirty="0">
                <a:latin typeface="Calibri"/>
                <a:cs typeface="Calibri"/>
              </a:rPr>
              <a:t>(not </a:t>
            </a:r>
            <a:r>
              <a:rPr sz="2300" spc="-5" dirty="0">
                <a:latin typeface="Calibri"/>
                <a:cs typeface="Calibri"/>
              </a:rPr>
              <a:t>over medication </a:t>
            </a:r>
            <a:r>
              <a:rPr sz="2300" spc="-10" dirty="0">
                <a:latin typeface="Calibri"/>
                <a:cs typeface="Calibri"/>
              </a:rPr>
              <a:t>patches). </a:t>
            </a:r>
            <a:r>
              <a:rPr sz="2300" dirty="0">
                <a:latin typeface="Calibri"/>
                <a:cs typeface="Calibri"/>
              </a:rPr>
              <a:t>Dry  the </a:t>
            </a:r>
            <a:r>
              <a:rPr sz="2300" spc="-5" dirty="0">
                <a:latin typeface="Calibri"/>
                <a:cs typeface="Calibri"/>
              </a:rPr>
              <a:t>chest if</a:t>
            </a:r>
            <a:r>
              <a:rPr sz="2300" spc="10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necessary</a:t>
            </a:r>
            <a:endParaRPr sz="23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300" dirty="0">
                <a:latin typeface="Calibri"/>
                <a:cs typeface="Calibri"/>
              </a:rPr>
              <a:t>Place </a:t>
            </a:r>
            <a:r>
              <a:rPr sz="2300" spc="-5" dirty="0">
                <a:latin typeface="Calibri"/>
                <a:cs typeface="Calibri"/>
              </a:rPr>
              <a:t>one pad on upper right side </a:t>
            </a:r>
            <a:r>
              <a:rPr sz="2300" dirty="0">
                <a:latin typeface="Calibri"/>
                <a:cs typeface="Calibri"/>
              </a:rPr>
              <a:t>and the </a:t>
            </a:r>
            <a:r>
              <a:rPr sz="2300" spc="-5" dirty="0">
                <a:latin typeface="Calibri"/>
                <a:cs typeface="Calibri"/>
              </a:rPr>
              <a:t>other </a:t>
            </a:r>
            <a:r>
              <a:rPr sz="2300" dirty="0">
                <a:latin typeface="Calibri"/>
                <a:cs typeface="Calibri"/>
              </a:rPr>
              <a:t>on the </a:t>
            </a:r>
            <a:r>
              <a:rPr sz="2300" spc="-5" dirty="0">
                <a:latin typeface="Calibri"/>
                <a:cs typeface="Calibri"/>
              </a:rPr>
              <a:t>chest </a:t>
            </a:r>
            <a:r>
              <a:rPr sz="2300" dirty="0">
                <a:latin typeface="Calibri"/>
                <a:cs typeface="Calibri"/>
              </a:rPr>
              <a:t>a  </a:t>
            </a:r>
            <a:r>
              <a:rPr sz="2300" spc="-20" dirty="0">
                <a:latin typeface="Calibri"/>
                <a:cs typeface="Calibri"/>
              </a:rPr>
              <a:t>few </a:t>
            </a:r>
            <a:r>
              <a:rPr sz="2300" dirty="0">
                <a:latin typeface="Calibri"/>
                <a:cs typeface="Calibri"/>
              </a:rPr>
              <a:t>inches </a:t>
            </a:r>
            <a:r>
              <a:rPr sz="2300" spc="-5" dirty="0">
                <a:latin typeface="Calibri"/>
                <a:cs typeface="Calibri"/>
              </a:rPr>
              <a:t>below </a:t>
            </a:r>
            <a:r>
              <a:rPr sz="2300" dirty="0">
                <a:latin typeface="Calibri"/>
                <a:cs typeface="Calibri"/>
              </a:rPr>
              <a:t>the </a:t>
            </a:r>
            <a:r>
              <a:rPr sz="2300" spc="-5" dirty="0">
                <a:latin typeface="Calibri"/>
                <a:cs typeface="Calibri"/>
              </a:rPr>
              <a:t>left</a:t>
            </a:r>
            <a:r>
              <a:rPr sz="2300" spc="30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arm</a:t>
            </a:r>
            <a:endParaRPr sz="23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300" spc="-5" dirty="0">
                <a:latin typeface="Calibri"/>
                <a:cs typeface="Calibri"/>
              </a:rPr>
              <a:t>Clear </a:t>
            </a:r>
            <a:r>
              <a:rPr sz="2300" dirty="0">
                <a:latin typeface="Calibri"/>
                <a:cs typeface="Calibri"/>
              </a:rPr>
              <a:t>the </a:t>
            </a:r>
            <a:r>
              <a:rPr sz="2300" spc="-10" dirty="0">
                <a:latin typeface="Calibri"/>
                <a:cs typeface="Calibri"/>
              </a:rPr>
              <a:t>area </a:t>
            </a:r>
            <a:r>
              <a:rPr sz="2300" spc="-15" dirty="0">
                <a:latin typeface="Calibri"/>
                <a:cs typeface="Calibri"/>
              </a:rPr>
              <a:t>to </a:t>
            </a:r>
            <a:r>
              <a:rPr sz="2300" spc="-5" dirty="0">
                <a:latin typeface="Calibri"/>
                <a:cs typeface="Calibri"/>
              </a:rPr>
              <a:t>allow </a:t>
            </a:r>
            <a:r>
              <a:rPr sz="2300" dirty="0">
                <a:latin typeface="Calibri"/>
                <a:cs typeface="Calibri"/>
              </a:rPr>
              <a:t>AED </a:t>
            </a:r>
            <a:r>
              <a:rPr sz="2300" spc="-15" dirty="0">
                <a:latin typeface="Calibri"/>
                <a:cs typeface="Calibri"/>
              </a:rPr>
              <a:t>to </a:t>
            </a:r>
            <a:r>
              <a:rPr sz="2300" spc="-10" dirty="0">
                <a:latin typeface="Calibri"/>
                <a:cs typeface="Calibri"/>
              </a:rPr>
              <a:t>read</a:t>
            </a:r>
            <a:r>
              <a:rPr sz="2300" spc="70" dirty="0">
                <a:latin typeface="Calibri"/>
                <a:cs typeface="Calibri"/>
              </a:rPr>
              <a:t> </a:t>
            </a:r>
            <a:r>
              <a:rPr sz="2300" spc="-5" dirty="0">
                <a:latin typeface="Calibri"/>
                <a:cs typeface="Calibri"/>
              </a:rPr>
              <a:t>rhythm</a:t>
            </a:r>
            <a:endParaRPr sz="23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300" spc="-5" dirty="0">
                <a:latin typeface="Calibri"/>
                <a:cs typeface="Calibri"/>
              </a:rPr>
              <a:t>If </a:t>
            </a:r>
            <a:r>
              <a:rPr sz="2300" b="1" spc="-5" dirty="0">
                <a:latin typeface="Calibri"/>
                <a:cs typeface="Calibri"/>
              </a:rPr>
              <a:t>no rhythm in 15 seconds, </a:t>
            </a:r>
            <a:r>
              <a:rPr sz="2300" b="1" spc="-10" dirty="0">
                <a:latin typeface="Calibri"/>
                <a:cs typeface="Calibri"/>
              </a:rPr>
              <a:t>restart</a:t>
            </a:r>
            <a:r>
              <a:rPr sz="2300" b="1" spc="-20" dirty="0">
                <a:latin typeface="Calibri"/>
                <a:cs typeface="Calibri"/>
              </a:rPr>
              <a:t> </a:t>
            </a:r>
            <a:r>
              <a:rPr sz="2300" b="1" spc="-5" dirty="0">
                <a:latin typeface="Calibri"/>
                <a:cs typeface="Calibri"/>
              </a:rPr>
              <a:t>CPR</a:t>
            </a:r>
            <a:endParaRPr sz="23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555"/>
              </a:spcBef>
              <a:buFont typeface="Arial"/>
              <a:buChar char="•"/>
              <a:tabLst>
                <a:tab pos="355600" algn="l"/>
              </a:tabLst>
            </a:pPr>
            <a:r>
              <a:rPr sz="2300" spc="-5" dirty="0">
                <a:latin typeface="Calibri"/>
                <a:cs typeface="Calibri"/>
              </a:rPr>
              <a:t>If </a:t>
            </a:r>
            <a:r>
              <a:rPr sz="2300" dirty="0">
                <a:latin typeface="Calibri"/>
                <a:cs typeface="Calibri"/>
              </a:rPr>
              <a:t>AED </a:t>
            </a:r>
            <a:r>
              <a:rPr sz="2300" spc="-10" dirty="0">
                <a:latin typeface="Calibri"/>
                <a:cs typeface="Calibri"/>
              </a:rPr>
              <a:t>indicates </a:t>
            </a:r>
            <a:r>
              <a:rPr sz="2300" dirty="0">
                <a:latin typeface="Calibri"/>
                <a:cs typeface="Calibri"/>
              </a:rPr>
              <a:t>a </a:t>
            </a:r>
            <a:r>
              <a:rPr sz="2300" spc="-5" dirty="0">
                <a:latin typeface="Calibri"/>
                <a:cs typeface="Calibri"/>
              </a:rPr>
              <a:t>shock </a:t>
            </a:r>
            <a:r>
              <a:rPr sz="2300" spc="5" dirty="0">
                <a:latin typeface="Calibri"/>
                <a:cs typeface="Calibri"/>
              </a:rPr>
              <a:t>is </a:t>
            </a:r>
            <a:r>
              <a:rPr sz="2300" dirty="0">
                <a:latin typeface="Calibri"/>
                <a:cs typeface="Calibri"/>
              </a:rPr>
              <a:t>needed, </a:t>
            </a:r>
            <a:r>
              <a:rPr sz="2300" b="1" dirty="0">
                <a:latin typeface="Calibri"/>
                <a:cs typeface="Calibri"/>
              </a:rPr>
              <a:t>clear the individual, </a:t>
            </a:r>
            <a:r>
              <a:rPr sz="2300" b="1" spc="-5" dirty="0">
                <a:latin typeface="Calibri"/>
                <a:cs typeface="Calibri"/>
              </a:rPr>
              <a:t>making  sure no </a:t>
            </a:r>
            <a:r>
              <a:rPr sz="2300" b="1" dirty="0">
                <a:latin typeface="Calibri"/>
                <a:cs typeface="Calibri"/>
              </a:rPr>
              <a:t>one </a:t>
            </a:r>
            <a:r>
              <a:rPr sz="2300" b="1" spc="-5" dirty="0">
                <a:latin typeface="Calibri"/>
                <a:cs typeface="Calibri"/>
              </a:rPr>
              <a:t>is touching </a:t>
            </a:r>
            <a:r>
              <a:rPr sz="2300" b="1" dirty="0">
                <a:latin typeface="Calibri"/>
                <a:cs typeface="Calibri"/>
              </a:rPr>
              <a:t>them and </a:t>
            </a:r>
            <a:r>
              <a:rPr sz="2300" b="1" spc="-5" dirty="0">
                <a:latin typeface="Calibri"/>
                <a:cs typeface="Calibri"/>
              </a:rPr>
              <a:t>that </a:t>
            </a:r>
            <a:r>
              <a:rPr sz="2300" b="1" dirty="0">
                <a:latin typeface="Calibri"/>
                <a:cs typeface="Calibri"/>
              </a:rPr>
              <a:t>the </a:t>
            </a:r>
            <a:r>
              <a:rPr sz="2300" b="1" spc="-20" dirty="0">
                <a:latin typeface="Calibri"/>
                <a:cs typeface="Calibri"/>
              </a:rPr>
              <a:t>oxygen </a:t>
            </a:r>
            <a:r>
              <a:rPr sz="2300" b="1" dirty="0">
                <a:latin typeface="Calibri"/>
                <a:cs typeface="Calibri"/>
              </a:rPr>
              <a:t>has </a:t>
            </a:r>
            <a:r>
              <a:rPr sz="2300" b="1" spc="5" dirty="0">
                <a:latin typeface="Calibri"/>
                <a:cs typeface="Calibri"/>
              </a:rPr>
              <a:t>been  </a:t>
            </a:r>
            <a:r>
              <a:rPr sz="2300" b="1" spc="-10" dirty="0">
                <a:latin typeface="Calibri"/>
                <a:cs typeface="Calibri"/>
              </a:rPr>
              <a:t>removed</a:t>
            </a:r>
            <a:endParaRPr sz="2300">
              <a:latin typeface="Calibri"/>
              <a:cs typeface="Calibri"/>
            </a:endParaRPr>
          </a:p>
          <a:p>
            <a:pPr marL="355600" indent="-342900" algn="just">
              <a:lnSpc>
                <a:spcPct val="100000"/>
              </a:lnSpc>
              <a:spcBef>
                <a:spcPts val="555"/>
              </a:spcBef>
              <a:buFont typeface="Arial"/>
              <a:buChar char="•"/>
              <a:tabLst>
                <a:tab pos="355600" algn="l"/>
              </a:tabLst>
            </a:pPr>
            <a:r>
              <a:rPr sz="2300" spc="-10" dirty="0">
                <a:latin typeface="Calibri"/>
                <a:cs typeface="Calibri"/>
              </a:rPr>
              <a:t>Press </a:t>
            </a:r>
            <a:r>
              <a:rPr sz="2300" dirty="0">
                <a:latin typeface="Calibri"/>
                <a:cs typeface="Calibri"/>
              </a:rPr>
              <a:t>the </a:t>
            </a:r>
            <a:r>
              <a:rPr sz="2300" spc="-5" dirty="0">
                <a:latin typeface="Calibri"/>
                <a:cs typeface="Calibri"/>
              </a:rPr>
              <a:t>“Shock”</a:t>
            </a:r>
            <a:r>
              <a:rPr sz="2300" spc="35" dirty="0">
                <a:latin typeface="Calibri"/>
                <a:cs typeface="Calibri"/>
              </a:rPr>
              <a:t> </a:t>
            </a:r>
            <a:r>
              <a:rPr sz="2300" spc="-15" dirty="0">
                <a:latin typeface="Calibri"/>
                <a:cs typeface="Calibri"/>
              </a:rPr>
              <a:t>button</a:t>
            </a:r>
            <a:endParaRPr sz="2300">
              <a:latin typeface="Calibri"/>
              <a:cs typeface="Calibri"/>
            </a:endParaRPr>
          </a:p>
          <a:p>
            <a:pPr marL="355600" indent="-342900" algn="just">
              <a:lnSpc>
                <a:spcPct val="100000"/>
              </a:lnSpc>
              <a:spcBef>
                <a:spcPts val="550"/>
              </a:spcBef>
              <a:buFont typeface="Arial"/>
              <a:buChar char="•"/>
              <a:tabLst>
                <a:tab pos="355600" algn="l"/>
              </a:tabLst>
            </a:pPr>
            <a:r>
              <a:rPr sz="2300" spc="-5" dirty="0">
                <a:latin typeface="Calibri"/>
                <a:cs typeface="Calibri"/>
              </a:rPr>
              <a:t>Immediately resume CPR </a:t>
            </a:r>
            <a:r>
              <a:rPr sz="2300" spc="-10" dirty="0">
                <a:latin typeface="Calibri"/>
                <a:cs typeface="Calibri"/>
              </a:rPr>
              <a:t>starting </a:t>
            </a:r>
            <a:r>
              <a:rPr sz="2300" spc="-5" dirty="0">
                <a:latin typeface="Calibri"/>
                <a:cs typeface="Calibri"/>
              </a:rPr>
              <a:t>with chest</a:t>
            </a:r>
            <a:r>
              <a:rPr sz="2300" spc="65" dirty="0">
                <a:latin typeface="Calibri"/>
                <a:cs typeface="Calibri"/>
              </a:rPr>
              <a:t> </a:t>
            </a:r>
            <a:r>
              <a:rPr sz="2300" spc="-10" dirty="0">
                <a:latin typeface="Calibri"/>
                <a:cs typeface="Calibri"/>
              </a:rPr>
              <a:t>compressions</a:t>
            </a:r>
            <a:endParaRPr sz="2300">
              <a:latin typeface="Calibri"/>
              <a:cs typeface="Calibri"/>
            </a:endParaRPr>
          </a:p>
          <a:p>
            <a:pPr marL="355600" indent="-342900" algn="just">
              <a:lnSpc>
                <a:spcPct val="100000"/>
              </a:lnSpc>
              <a:spcBef>
                <a:spcPts val="550"/>
              </a:spcBef>
              <a:buFont typeface="Arial"/>
              <a:buChar char="•"/>
              <a:tabLst>
                <a:tab pos="355600" algn="l"/>
              </a:tabLst>
            </a:pPr>
            <a:r>
              <a:rPr sz="2300" spc="-5" dirty="0">
                <a:latin typeface="Calibri"/>
                <a:cs typeface="Calibri"/>
              </a:rPr>
              <a:t>After </a:t>
            </a:r>
            <a:r>
              <a:rPr sz="2300" spc="-10" dirty="0">
                <a:latin typeface="Calibri"/>
                <a:cs typeface="Calibri"/>
              </a:rPr>
              <a:t>two </a:t>
            </a:r>
            <a:r>
              <a:rPr sz="2300" spc="-5" dirty="0">
                <a:latin typeface="Calibri"/>
                <a:cs typeface="Calibri"/>
              </a:rPr>
              <a:t>minutes </a:t>
            </a:r>
            <a:r>
              <a:rPr sz="2300" dirty="0">
                <a:latin typeface="Calibri"/>
                <a:cs typeface="Calibri"/>
              </a:rPr>
              <a:t>of </a:t>
            </a:r>
            <a:r>
              <a:rPr sz="2300" spc="-5" dirty="0">
                <a:latin typeface="Calibri"/>
                <a:cs typeface="Calibri"/>
              </a:rPr>
              <a:t>CPR, </a:t>
            </a:r>
            <a:r>
              <a:rPr sz="2300" spc="-10" dirty="0">
                <a:latin typeface="Calibri"/>
                <a:cs typeface="Calibri"/>
              </a:rPr>
              <a:t>analyze </a:t>
            </a:r>
            <a:r>
              <a:rPr sz="2300" dirty="0">
                <a:latin typeface="Calibri"/>
                <a:cs typeface="Calibri"/>
              </a:rPr>
              <a:t>the </a:t>
            </a:r>
            <a:r>
              <a:rPr sz="2300" spc="-5" dirty="0">
                <a:latin typeface="Calibri"/>
                <a:cs typeface="Calibri"/>
              </a:rPr>
              <a:t>rhythm </a:t>
            </a:r>
            <a:r>
              <a:rPr sz="2300" dirty="0">
                <a:latin typeface="Calibri"/>
                <a:cs typeface="Calibri"/>
              </a:rPr>
              <a:t>with the</a:t>
            </a:r>
            <a:r>
              <a:rPr sz="2300" spc="70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AED</a:t>
            </a:r>
            <a:endParaRPr sz="2300">
              <a:latin typeface="Calibri"/>
              <a:cs typeface="Calibri"/>
            </a:endParaRPr>
          </a:p>
          <a:p>
            <a:pPr marL="355600" indent="-342900" algn="just">
              <a:lnSpc>
                <a:spcPct val="100000"/>
              </a:lnSpc>
              <a:spcBef>
                <a:spcPts val="555"/>
              </a:spcBef>
              <a:buFont typeface="Arial"/>
              <a:buChar char="•"/>
              <a:tabLst>
                <a:tab pos="355600" algn="l"/>
              </a:tabLst>
            </a:pPr>
            <a:r>
              <a:rPr sz="2300" spc="-5" dirty="0">
                <a:latin typeface="Calibri"/>
                <a:cs typeface="Calibri"/>
              </a:rPr>
              <a:t>Continue </a:t>
            </a:r>
            <a:r>
              <a:rPr sz="2300" spc="-15" dirty="0">
                <a:latin typeface="Calibri"/>
                <a:cs typeface="Calibri"/>
              </a:rPr>
              <a:t>to follow </a:t>
            </a:r>
            <a:r>
              <a:rPr sz="2300" dirty="0">
                <a:latin typeface="Calibri"/>
                <a:cs typeface="Calibri"/>
              </a:rPr>
              <a:t>the AED</a:t>
            </a:r>
            <a:r>
              <a:rPr sz="2300" spc="50" dirty="0">
                <a:latin typeface="Calibri"/>
                <a:cs typeface="Calibri"/>
              </a:rPr>
              <a:t> </a:t>
            </a:r>
            <a:r>
              <a:rPr sz="2300" spc="-10" dirty="0">
                <a:latin typeface="Calibri"/>
                <a:cs typeface="Calibri"/>
              </a:rPr>
              <a:t>prompts</a:t>
            </a:r>
            <a:endParaRPr sz="2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1858" name="Picture 2" descr="Drug Therapy for PEA/Asystole&#10;Vasopressor can be given as soon as feasible&#10;Available evidence suggests that the routine us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6978" name="Picture 2" descr="End-Tidal CO2&#10;If PETCO2 is &lt;10 mm Hg, it is reasonable to consider&#10;trying to improve CPR quality by optimizing chest&#10;compr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8002" name="Picture 2" descr="Coronary Perfusion Pressure and Arterial&#10;Relaxation Pressure&#10;Increased CPP correlates with improved 24-hour&#10;survival rates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0" name="Picture 2" descr="Ventricular Tachycardia&#10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4930" name="Picture 2" descr="MONITORING DURING CPR&#10;Mechanical parameteres&#10;Rate of compression: ≥ 100/min&#10;Depth of compression: ≥2 inches (5 cm)&#10;Rate of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9026" name="Picture 2" descr="Pulse oximetry-typically does not provide a reliable&#10;signal because pulsatile blood flow is inadequate in&#10;peripheral tissu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0050" name="Picture 2" descr="Epinephrine&#10;It is reasonable to consider administering a 1 mg dose&#10;of IV/IO epinephrine every 3-5 minutes during adult&#10;car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148" y="461899"/>
            <a:ext cx="523113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SHOCKABLE</a:t>
            </a:r>
            <a:r>
              <a:rPr spc="-65" dirty="0"/>
              <a:t> </a:t>
            </a:r>
            <a:r>
              <a:rPr dirty="0"/>
              <a:t>RHYTHMS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13001"/>
            <a:ext cx="464502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VENTRICULAR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FIBRILLATION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5000" y="5334000"/>
            <a:ext cx="5410200" cy="972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3444" y="4427601"/>
            <a:ext cx="474472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Calibri"/>
                <a:cs typeface="Calibri"/>
              </a:rPr>
              <a:t>VENTRICULAR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40" dirty="0">
                <a:latin typeface="Calibri"/>
                <a:cs typeface="Calibri"/>
              </a:rPr>
              <a:t>TACHYCARDIA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28800" y="2590800"/>
            <a:ext cx="5486400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8388" y="461899"/>
            <a:ext cx="59639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UNSHOCKABLE</a:t>
            </a:r>
            <a:r>
              <a:rPr spc="-95" dirty="0"/>
              <a:t> </a:t>
            </a:r>
            <a:r>
              <a:rPr dirty="0"/>
              <a:t>RHYTHMS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2071852"/>
            <a:ext cx="5715000" cy="119634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Pulseless </a:t>
            </a:r>
            <a:r>
              <a:rPr sz="3200" spc="-5" dirty="0">
                <a:latin typeface="Calibri"/>
                <a:cs typeface="Calibri"/>
              </a:rPr>
              <a:t>electrical activity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(PEA)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5" dirty="0">
                <a:latin typeface="Calibri"/>
                <a:cs typeface="Calibri"/>
              </a:rPr>
              <a:t>Asystole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5000" y="4419600"/>
            <a:ext cx="5486400" cy="137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1074" name="Picture 2" descr="Vasopressin&#10;Nonadrenergic peripheral vasoconstrictor&#10;1 dose of vasopressin 40 units IV/IO may replace either&#10;the first or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2098" name="Picture 2" descr="Amiodarone&#10;An initial dose of 300 mg IV/IO can be followed by 1&#10;dose of 150 mg IV/IO.&#10;For recurrent or refractory VF/VT.&#10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914400"/>
            <a:ext cx="64008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5170" name="Picture 2" descr="Lidocaine&#10;Considered if amiodarone is not available&#10;The initial dose is 1-1.5 mg/kg IV.&#10;If VF/pulseless VT persists, addit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6194" name="Picture 2" descr="Magnesium Sulfate&#10;Torsades de pointes&#10;IV/IO bolus of magnesium sulfate at a dose of 1-2 g&#10;diluted in 10 mL D5W.&#10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7218" name="Picture 2" descr="Cont……&#10;Professional rescuers  quantitative waveform&#10;capnography confirm intubation and CPR quality&#10;Atropine deleted from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 descr="SUDDEN CARDIAC ARREST&#10;The probability of achieving successful resuscitation&#10;from cardiac arrest is related to-&#10;Interval fr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8242" name="Picture 2" descr="Cont……&#10;Look, Listen and Feel removed from BLS Algorithm&#10;Continued de-emphasis on pulse check for health care&#10;providers and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533400"/>
            <a:ext cx="69342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9266" name="Picture 2" descr="Understanding the importance of diagnosing and&#10;treating the underlying cause is fundamental to&#10;management of all cardiac a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0290" name="Picture 2" descr="POST CARDIAC ARREST CARE&#10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1314" name="Picture 2" descr="SUDDEN CARDIAC ARREST&#10;Causes of death during hospitalization after&#10;successfully resuscitated CA-&#10;Anoxic encephalopathy and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2338" name="Picture 2" descr="PREVENTION OF SCD&#10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62" name="Picture 2" descr="PRIMARY PREVENTION&#10;① Identifying individuals at high risk of SCD:-&#10;▪Combination of factors more useful&#10;▪Most imp parameter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4386" name="Picture 2" descr="SECONDARY PREVENTION&#10;Antiarrythmics- amiodarone, sotalol&#10;ICD&#10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5410" name="Picture 2" descr="THANK YOU FOR YOUR&#10;ATTENTION!!&#10;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6434" name="Picture 2" descr="Cardiac arrest and sudden cardiac dea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7458" name="Picture 2" descr="Cardiac arrest and sudden cardiac dea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196</TotalTime>
  <Words>1930</Words>
  <Application>Microsoft Office PowerPoint</Application>
  <PresentationFormat>On-screen Show (4:3)</PresentationFormat>
  <Paragraphs>426</Paragraphs>
  <Slides>132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9" baseType="lpstr">
      <vt:lpstr>Arial</vt:lpstr>
      <vt:lpstr>Times New Roman</vt:lpstr>
      <vt:lpstr>Calibri</vt:lpstr>
      <vt:lpstr>Arial Narrow</vt:lpstr>
      <vt:lpstr>宋体</vt:lpstr>
      <vt:lpstr>Wingdings</vt:lpstr>
      <vt:lpstr>Office Theme</vt:lpstr>
      <vt:lpstr>Slide 1</vt:lpstr>
      <vt:lpstr>INTRODUCTION</vt:lpstr>
      <vt:lpstr>SCD : Definition</vt:lpstr>
      <vt:lpstr>Classification</vt:lpstr>
      <vt:lpstr>Epidemiology</vt:lpstr>
      <vt:lpstr>Slide 6</vt:lpstr>
      <vt:lpstr>Etiology</vt:lpstr>
      <vt:lpstr>Slide 8</vt:lpstr>
      <vt:lpstr>Slide 9</vt:lpstr>
      <vt:lpstr>Slide 10</vt:lpstr>
      <vt:lpstr>Slide 11</vt:lpstr>
      <vt:lpstr>Slide 12</vt:lpstr>
      <vt:lpstr>Slide 13</vt:lpstr>
      <vt:lpstr>Slide 14</vt:lpstr>
      <vt:lpstr>Acute Management</vt:lpstr>
      <vt:lpstr>THE INITIAL ASSESSMENT</vt:lpstr>
      <vt:lpstr>The Initial Assessment</vt:lpstr>
      <vt:lpstr>  BASIC LIFE SUPPORT</vt:lpstr>
      <vt:lpstr>INITIATING THE CHAIN OF SURVIVAL</vt:lpstr>
      <vt:lpstr>Slide 20</vt:lpstr>
      <vt:lpstr>Slide 21</vt:lpstr>
      <vt:lpstr>Slide 22</vt:lpstr>
      <vt:lpstr>Slide 23</vt:lpstr>
      <vt:lpstr>Slide 24</vt:lpstr>
      <vt:lpstr>    Recent BLS Guidelines</vt:lpstr>
      <vt:lpstr>Slide 26</vt:lpstr>
      <vt:lpstr>Slide 27</vt:lpstr>
      <vt:lpstr>BLS guidelines cont…</vt:lpstr>
      <vt:lpstr>Slide 29</vt:lpstr>
      <vt:lpstr>BLS guidelines cont…</vt:lpstr>
      <vt:lpstr>Simple Adult BLS Algorithm</vt:lpstr>
      <vt:lpstr>CPR Steps</vt:lpstr>
      <vt:lpstr>CPR Steps cont…</vt:lpstr>
      <vt:lpstr>Slide 34</vt:lpstr>
      <vt:lpstr>ONE-RESCUER BLS/CPR FOR ADULTS</vt:lpstr>
      <vt:lpstr>TWO-RESCUER BLS/CPR FOR ADULTS</vt:lpstr>
      <vt:lpstr>Slide 37</vt:lpstr>
      <vt:lpstr>Slide 38</vt:lpstr>
      <vt:lpstr>ADULT MOUTH-TO-MASK  VENTILATION</vt:lpstr>
      <vt:lpstr>ADULT BAG-MASK VENTILATION IN  TWO-RESCUER CPR</vt:lpstr>
      <vt:lpstr>Slide 41</vt:lpstr>
      <vt:lpstr>Slide 42</vt:lpstr>
      <vt:lpstr>Slide 43</vt:lpstr>
      <vt:lpstr>Slide 44</vt:lpstr>
      <vt:lpstr>Slide 45</vt:lpstr>
      <vt:lpstr>SELF-ASSESSMENT FOR BLS</vt:lpstr>
      <vt:lpstr>Slide 47</vt:lpstr>
      <vt:lpstr>Slide 48</vt:lpstr>
      <vt:lpstr>Slide 49</vt:lpstr>
      <vt:lpstr>Slide 50</vt:lpstr>
      <vt:lpstr>in any emergency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ADVANCED CARDIAC LIFE SUPPORT</vt:lpstr>
      <vt:lpstr>Slide 60</vt:lpstr>
      <vt:lpstr>Slide 61</vt:lpstr>
      <vt:lpstr>Slide 62</vt:lpstr>
      <vt:lpstr>THE ACLS SURVEY (A-B-C-D)</vt:lpstr>
      <vt:lpstr>THE ACLS SURVEY (A-B-C-D)</vt:lpstr>
      <vt:lpstr>AIRWAY MANAGEMENT</vt:lpstr>
      <vt:lpstr>BASIC AIRWAY ADJUNCTS</vt:lpstr>
      <vt:lpstr>ADVANCED AIRWAY ADJUNCTS</vt:lpstr>
      <vt:lpstr>ROUTES OF ACCESS</vt:lpstr>
      <vt:lpstr>COMMON DRUGS</vt:lpstr>
      <vt:lpstr>COMMON DRUGS</vt:lpstr>
      <vt:lpstr>PRINCIPLES OF EARLY DEFIBRILLATION</vt:lpstr>
      <vt:lpstr>AUTOMATED EXTERNAL DEFIBRILLATOR</vt:lpstr>
      <vt:lpstr>Slide 73</vt:lpstr>
      <vt:lpstr>AED cont…</vt:lpstr>
      <vt:lpstr>CRITERIA TO APPLY AED</vt:lpstr>
      <vt:lpstr>BASIC AED OPERATION</vt:lpstr>
      <vt:lpstr>Slide 77</vt:lpstr>
      <vt:lpstr>Slide 78</vt:lpstr>
      <vt:lpstr>Slide 79</vt:lpstr>
      <vt:lpstr>Slide 80</vt:lpstr>
      <vt:lpstr>Slide 81</vt:lpstr>
      <vt:lpstr>Slide 82</vt:lpstr>
      <vt:lpstr>SHOCKABLE RHYTHMS</vt:lpstr>
      <vt:lpstr>UNSHOCKABLE RHYTHMS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                       SUMMARY ADULT CARDIAC ARREST ALGORITHM</vt:lpstr>
      <vt:lpstr>ACLS ALGORITHM Cont…</vt:lpstr>
      <vt:lpstr>ACLS ALGORITHM Cont…</vt:lpstr>
      <vt:lpstr>Slide 108</vt:lpstr>
      <vt:lpstr>SELF-ASSESSMENT FOR ACLS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Sudden cardiac arrest (SCA)  &amp; Sudden cardiac death (SCD)</dc:title>
  <dc:creator>acer</dc:creator>
  <cp:lastModifiedBy>Admin</cp:lastModifiedBy>
  <cp:revision>25</cp:revision>
  <dcterms:created xsi:type="dcterms:W3CDTF">2020-03-23T04:59:14Z</dcterms:created>
  <dcterms:modified xsi:type="dcterms:W3CDTF">2021-05-08T08:12:32Z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2018-02-07T00:00:00Z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2020-03-23T00:00:00Z</vt:filetime>
  </property>
</Properties>
</file>