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726" r:id="rId1"/>
  </p:sldMasterIdLst>
  <p:notesMasterIdLst>
    <p:notesMasterId r:id="rId68"/>
  </p:notesMasterIdLst>
  <p:sldIdLst>
    <p:sldId id="441" r:id="rId2"/>
    <p:sldId id="257" r:id="rId3"/>
    <p:sldId id="258" r:id="rId4"/>
    <p:sldId id="328" r:id="rId5"/>
    <p:sldId id="413" r:id="rId6"/>
    <p:sldId id="330" r:id="rId7"/>
    <p:sldId id="334" r:id="rId8"/>
    <p:sldId id="336" r:id="rId9"/>
    <p:sldId id="341" r:id="rId10"/>
    <p:sldId id="342" r:id="rId11"/>
    <p:sldId id="343" r:id="rId12"/>
    <p:sldId id="345" r:id="rId13"/>
    <p:sldId id="265" r:id="rId14"/>
    <p:sldId id="269" r:id="rId15"/>
    <p:sldId id="373" r:id="rId16"/>
    <p:sldId id="274" r:id="rId17"/>
    <p:sldId id="371" r:id="rId18"/>
    <p:sldId id="369" r:id="rId19"/>
    <p:sldId id="364" r:id="rId20"/>
    <p:sldId id="375" r:id="rId21"/>
    <p:sldId id="414" r:id="rId22"/>
    <p:sldId id="419" r:id="rId23"/>
    <p:sldId id="446" r:id="rId24"/>
    <p:sldId id="447" r:id="rId25"/>
    <p:sldId id="448" r:id="rId26"/>
    <p:sldId id="449" r:id="rId27"/>
    <p:sldId id="415" r:id="rId28"/>
    <p:sldId id="416" r:id="rId29"/>
    <p:sldId id="417" r:id="rId30"/>
    <p:sldId id="418" r:id="rId31"/>
    <p:sldId id="280" r:id="rId32"/>
    <p:sldId id="281" r:id="rId33"/>
    <p:sldId id="282" r:id="rId34"/>
    <p:sldId id="283" r:id="rId35"/>
    <p:sldId id="284" r:id="rId36"/>
    <p:sldId id="285" r:id="rId37"/>
    <p:sldId id="376" r:id="rId38"/>
    <p:sldId id="287" r:id="rId39"/>
    <p:sldId id="290" r:id="rId40"/>
    <p:sldId id="291" r:id="rId41"/>
    <p:sldId id="292" r:id="rId42"/>
    <p:sldId id="387" r:id="rId43"/>
    <p:sldId id="293" r:id="rId44"/>
    <p:sldId id="391" r:id="rId45"/>
    <p:sldId id="389" r:id="rId46"/>
    <p:sldId id="393" r:id="rId47"/>
    <p:sldId id="309" r:id="rId48"/>
    <p:sldId id="311" r:id="rId49"/>
    <p:sldId id="313" r:id="rId50"/>
    <p:sldId id="443" r:id="rId51"/>
    <p:sldId id="395" r:id="rId52"/>
    <p:sldId id="320" r:id="rId53"/>
    <p:sldId id="322" r:id="rId54"/>
    <p:sldId id="324" r:id="rId55"/>
    <p:sldId id="445" r:id="rId56"/>
    <p:sldId id="421" r:id="rId57"/>
    <p:sldId id="423" r:id="rId58"/>
    <p:sldId id="424" r:id="rId59"/>
    <p:sldId id="425" r:id="rId60"/>
    <p:sldId id="439" r:id="rId61"/>
    <p:sldId id="435" r:id="rId62"/>
    <p:sldId id="427" r:id="rId63"/>
    <p:sldId id="433" r:id="rId64"/>
    <p:sldId id="431" r:id="rId65"/>
    <p:sldId id="437" r:id="rId66"/>
    <p:sldId id="397"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212"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92AB51D-9651-4BA0-B4F6-D021F5A3B6CF}" type="datetimeFigureOut">
              <a:rPr lang="en-US" smtClean="0"/>
              <a:pPr/>
              <a:t>5/6/2021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DFBDD89-D1EB-4D5B-8C93-B00E383D2E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C430031-2E18-48A4-845D-508D26F5971D}" type="slidenum">
              <a:rPr lang="en-US" smtClean="0"/>
              <a:pPr/>
              <a:t>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CB98B-3B08-4EFC-A49C-5A47ADBE4C2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pgmonline.com/article.asp?issn=0022-3859;year=2008;volume=54;issue=2;spage=163;epage=165;aulast=Suvarna" TargetMode="External"/><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hyperlink" Target="https://afghanheart.files.wordpress.com/2013/01/4-1pulse.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ltGray">
          <a:xfrm>
            <a:off x="0" y="0"/>
            <a:ext cx="9144000" cy="307777"/>
          </a:xfrm>
          <a:prstGeom prst="rect">
            <a:avLst/>
          </a:prstGeom>
          <a:solidFill>
            <a:srgbClr val="C00000"/>
          </a:solidFill>
          <a:ln>
            <a:solidFill>
              <a:schemeClr val="accent3">
                <a:lumMod val="60000"/>
                <a:lumOff val="40000"/>
              </a:schemeClr>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endParaRPr lang="en-US" sz="1400" dirty="0">
              <a:solidFill>
                <a:srgbClr val="FFFF00"/>
              </a:solidFill>
              <a:latin typeface="Times New Roman" pitchFamily="18" charset="0"/>
            </a:endParaRPr>
          </a:p>
        </p:txBody>
      </p:sp>
      <p:sp>
        <p:nvSpPr>
          <p:cNvPr id="28677" name="Text Box 5"/>
          <p:cNvSpPr txBox="1">
            <a:spLocks noChangeArrowheads="1"/>
          </p:cNvSpPr>
          <p:nvPr/>
        </p:nvSpPr>
        <p:spPr bwMode="ltGray">
          <a:xfrm>
            <a:off x="0" y="5334000"/>
            <a:ext cx="9144000" cy="1323439"/>
          </a:xfrm>
          <a:prstGeom prst="rect">
            <a:avLst/>
          </a:prstGeom>
          <a:solidFill>
            <a:srgbClr val="0066CC"/>
          </a:solidFill>
          <a:ln w="3175">
            <a:solidFill>
              <a:srgbClr val="FFFFFF"/>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n-US" sz="2400" b="1" dirty="0">
                <a:solidFill>
                  <a:srgbClr val="FFFF66"/>
                </a:solidFill>
                <a:latin typeface="+mj-lt"/>
              </a:rPr>
              <a:t>DR.  SANDEEP  RAI</a:t>
            </a:r>
          </a:p>
          <a:p>
            <a:pPr algn="ctr">
              <a:defRPr/>
            </a:pPr>
            <a:r>
              <a:rPr lang="en-US" sz="1400" b="1" dirty="0">
                <a:solidFill>
                  <a:srgbClr val="FFFF00"/>
                </a:solidFill>
                <a:latin typeface="Arial Narrow" pitchFamily="34" charset="0"/>
              </a:rPr>
              <a:t>PROFESSOR &amp; UNIT HEAD</a:t>
            </a:r>
          </a:p>
          <a:p>
            <a:pPr algn="ctr">
              <a:defRPr/>
            </a:pPr>
            <a:r>
              <a:rPr lang="en-US" sz="1400" b="1" dirty="0">
                <a:solidFill>
                  <a:srgbClr val="FFFF00"/>
                </a:solidFill>
                <a:latin typeface="Arial Narrow" pitchFamily="34" charset="0"/>
              </a:rPr>
              <a:t>POST GRADUATE DEPARTMENT OF MEDICINE</a:t>
            </a:r>
          </a:p>
          <a:p>
            <a:pPr algn="ctr">
              <a:defRPr/>
            </a:pPr>
            <a:r>
              <a:rPr lang="en-US" sz="1400" b="1" dirty="0">
                <a:solidFill>
                  <a:srgbClr val="FFFF00"/>
                </a:solidFill>
                <a:latin typeface="Arial Narrow" pitchFamily="34" charset="0"/>
              </a:rPr>
              <a:t>MGM INSTITUTE OF HEALTH SCIENCES</a:t>
            </a:r>
          </a:p>
          <a:p>
            <a:pPr algn="ctr">
              <a:defRPr/>
            </a:pPr>
            <a:r>
              <a:rPr lang="en-US" sz="1400" b="1" dirty="0">
                <a:solidFill>
                  <a:srgbClr val="FFFF00"/>
                </a:solidFill>
                <a:latin typeface="Arial Narrow" pitchFamily="34" charset="0"/>
              </a:rPr>
              <a:t>NAVI MUMBAI</a:t>
            </a:r>
          </a:p>
        </p:txBody>
      </p:sp>
      <p:pic>
        <p:nvPicPr>
          <p:cNvPr id="7172" name="Picture 9" descr="RisingKundaliniBlueSmallLetters"/>
          <p:cNvPicPr>
            <a:picLocks noChangeAspect="1" noChangeArrowheads="1" noCrop="1"/>
          </p:cNvPicPr>
          <p:nvPr/>
        </p:nvPicPr>
        <p:blipFill>
          <a:blip r:embed="rId3"/>
          <a:srcRect/>
          <a:stretch>
            <a:fillRect/>
          </a:stretch>
        </p:blipFill>
        <p:spPr bwMode="auto">
          <a:xfrm>
            <a:off x="0" y="2362200"/>
            <a:ext cx="2057400" cy="2743200"/>
          </a:xfrm>
          <a:prstGeom prst="rect">
            <a:avLst/>
          </a:prstGeom>
          <a:noFill/>
          <a:ln w="9525">
            <a:noFill/>
            <a:miter lim="800000"/>
            <a:headEnd/>
            <a:tailEnd/>
          </a:ln>
        </p:spPr>
      </p:pic>
      <p:pic>
        <p:nvPicPr>
          <p:cNvPr id="7173" name="Picture 7"/>
          <p:cNvPicPr>
            <a:picLocks noChangeAspect="1" noChangeArrowheads="1"/>
          </p:cNvPicPr>
          <p:nvPr/>
        </p:nvPicPr>
        <p:blipFill>
          <a:blip r:embed="rId4"/>
          <a:srcRect/>
          <a:stretch>
            <a:fillRect/>
          </a:stretch>
        </p:blipFill>
        <p:spPr bwMode="ltGray">
          <a:xfrm>
            <a:off x="2286000" y="990600"/>
            <a:ext cx="6629400" cy="4114800"/>
          </a:xfrm>
          <a:prstGeom prst="rect">
            <a:avLst/>
          </a:prstGeom>
          <a:noFill/>
          <a:ln w="12700">
            <a:noFill/>
            <a:miter lim="800000"/>
            <a:headEnd type="none" w="sm" len="sm"/>
            <a:tailEnd type="none" w="sm" len="sm"/>
          </a:ln>
        </p:spPr>
      </p:pic>
      <p:sp>
        <p:nvSpPr>
          <p:cNvPr id="67586" name="AutoShape 2"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88" name="AutoShape 4"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0" name="AutoShape 6"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7592" name="AutoShape 8" descr="Who Is Shri Mataji - Sahaja Yoga Meditation"/>
          <p:cNvSpPr>
            <a:spLocks noChangeAspect="1" noChangeArrowheads="1"/>
          </p:cNvSpPr>
          <p:nvPr/>
        </p:nvSpPr>
        <p:spPr bwMode="auto">
          <a:xfrm>
            <a:off x="155575" y="-990600"/>
            <a:ext cx="1381125" cy="20764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7593" name="Picture 9" descr="C:\Users\acer\Desktop\SHRI MATAJI.jpg"/>
          <p:cNvPicPr>
            <a:picLocks noChangeAspect="1" noChangeArrowheads="1"/>
          </p:cNvPicPr>
          <p:nvPr/>
        </p:nvPicPr>
        <p:blipFill>
          <a:blip r:embed="rId5"/>
          <a:srcRect/>
          <a:stretch>
            <a:fillRect/>
          </a:stretch>
        </p:blipFill>
        <p:spPr bwMode="auto">
          <a:xfrm>
            <a:off x="0" y="0"/>
            <a:ext cx="2057400" cy="2286000"/>
          </a:xfrm>
          <a:prstGeom prst="rect">
            <a:avLst/>
          </a:prstGeom>
          <a:noFill/>
        </p:spPr>
      </p:pic>
      <p:sp>
        <p:nvSpPr>
          <p:cNvPr id="11" name="Rectangle 10"/>
          <p:cNvSpPr/>
          <p:nvPr/>
        </p:nvSpPr>
        <p:spPr>
          <a:xfrm>
            <a:off x="2057400" y="304800"/>
            <a:ext cx="7086600" cy="523220"/>
          </a:xfrm>
          <a:prstGeom prst="rect">
            <a:avLst/>
          </a:prstGeom>
          <a:solidFill>
            <a:schemeClr val="accent6"/>
          </a:solidFill>
        </p:spPr>
        <p:txBody>
          <a:bodyPr wrap="square">
            <a:spAutoFit/>
          </a:bodyPr>
          <a:lstStyle/>
          <a:p>
            <a:pPr marL="349885">
              <a:lnSpc>
                <a:spcPct val="100000"/>
              </a:lnSpc>
              <a:spcBef>
                <a:spcPts val="2014"/>
              </a:spcBef>
            </a:pPr>
            <a:r>
              <a:rPr lang="en-US" sz="2800" b="1" spc="-10" dirty="0" smtClean="0">
                <a:solidFill>
                  <a:srgbClr val="FFFF00"/>
                </a:solidFill>
                <a:latin typeface="Calibri"/>
                <a:cs typeface="Calibri"/>
              </a:rPr>
              <a:t>            AORTIC REGURGITATION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677">
                                            <p:bg/>
                                          </p:spTgt>
                                        </p:tgtEl>
                                        <p:attrNameLst>
                                          <p:attrName>style.visibility</p:attrName>
                                        </p:attrNameLst>
                                      </p:cBhvr>
                                      <p:to>
                                        <p:strVal val="visible"/>
                                      </p:to>
                                    </p:set>
                                    <p:anim calcmode="lin" valueType="num">
                                      <p:cBhvr additive="base">
                                        <p:cTn id="12" dur="500" fill="hold"/>
                                        <p:tgtEl>
                                          <p:spTgt spid="2867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7">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677">
                                            <p:txEl>
                                              <p:pRg st="0" end="0"/>
                                            </p:txEl>
                                          </p:spTgt>
                                        </p:tgtEl>
                                        <p:attrNameLst>
                                          <p:attrName>style.visibility</p:attrName>
                                        </p:attrNameLst>
                                      </p:cBhvr>
                                      <p:to>
                                        <p:strVal val="visible"/>
                                      </p:to>
                                    </p:set>
                                    <p:anim calcmode="lin" valueType="num">
                                      <p:cBhvr additive="base">
                                        <p:cTn id="16"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677">
                                            <p:txEl>
                                              <p:pRg st="1" end="1"/>
                                            </p:txEl>
                                          </p:spTgt>
                                        </p:tgtEl>
                                        <p:attrNameLst>
                                          <p:attrName>style.visibility</p:attrName>
                                        </p:attrNameLst>
                                      </p:cBhvr>
                                      <p:to>
                                        <p:strVal val="visible"/>
                                      </p:to>
                                    </p:set>
                                    <p:anim calcmode="lin" valueType="num">
                                      <p:cBhvr additive="base">
                                        <p:cTn id="20"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67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677">
                                            <p:txEl>
                                              <p:pRg st="2" end="2"/>
                                            </p:txEl>
                                          </p:spTgt>
                                        </p:tgtEl>
                                        <p:attrNameLst>
                                          <p:attrName>style.visibility</p:attrName>
                                        </p:attrNameLst>
                                      </p:cBhvr>
                                      <p:to>
                                        <p:strVal val="visible"/>
                                      </p:to>
                                    </p:set>
                                    <p:anim calcmode="lin" valueType="num">
                                      <p:cBhvr additive="base">
                                        <p:cTn id="24"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7">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677">
                                            <p:txEl>
                                              <p:pRg st="3" end="3"/>
                                            </p:txEl>
                                          </p:spTgt>
                                        </p:tgtEl>
                                        <p:attrNameLst>
                                          <p:attrName>style.visibility</p:attrName>
                                        </p:attrNameLst>
                                      </p:cBhvr>
                                      <p:to>
                                        <p:strVal val="visible"/>
                                      </p:to>
                                    </p:set>
                                    <p:anim calcmode="lin" valueType="num">
                                      <p:cBhvr additive="base">
                                        <p:cTn id="28" dur="5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677">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677">
                                            <p:txEl>
                                              <p:pRg st="4" end="4"/>
                                            </p:txEl>
                                          </p:spTgt>
                                        </p:tgtEl>
                                        <p:attrNameLst>
                                          <p:attrName>style.visibility</p:attrName>
                                        </p:attrNameLst>
                                      </p:cBhvr>
                                      <p:to>
                                        <p:strVal val="visible"/>
                                      </p:to>
                                    </p:set>
                                    <p:anim calcmode="lin" valueType="num">
                                      <p:cBhvr additive="base">
                                        <p:cTn id="32" dur="500" fill="hold"/>
                                        <p:tgtEl>
                                          <p:spTgt spid="2867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5" presetClass="entr" presetSubtype="10" fill="hold" nodeType="afterEffect">
                                  <p:stCondLst>
                                    <p:cond delay="0"/>
                                  </p:stCondLst>
                                  <p:childTnLst>
                                    <p:set>
                                      <p:cBhvr>
                                        <p:cTn id="36"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37" dur="500"/>
                                        <p:tgtEl>
                                          <p:spTgt spid="28677">
                                            <p:txEl>
                                              <p:pRg st="0" end="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8677">
                                            <p:txEl>
                                              <p:pRg st="1" end="1"/>
                                            </p:txEl>
                                          </p:spTgt>
                                        </p:tgtEl>
                                        <p:attrNameLst>
                                          <p:attrName>style.visibility</p:attrName>
                                        </p:attrNameLst>
                                      </p:cBhvr>
                                      <p:to>
                                        <p:strVal val="visible"/>
                                      </p:to>
                                    </p:set>
                                    <p:animEffect transition="in" filter="checkerboard(across)">
                                      <p:cBhvr>
                                        <p:cTn id="40" dur="500"/>
                                        <p:tgtEl>
                                          <p:spTgt spid="28677">
                                            <p:txEl>
                                              <p:pRg st="1" end="1"/>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8677">
                                            <p:txEl>
                                              <p:pRg st="2" end="2"/>
                                            </p:txEl>
                                          </p:spTgt>
                                        </p:tgtEl>
                                        <p:attrNameLst>
                                          <p:attrName>style.visibility</p:attrName>
                                        </p:attrNameLst>
                                      </p:cBhvr>
                                      <p:to>
                                        <p:strVal val="visible"/>
                                      </p:to>
                                    </p:set>
                                    <p:animEffect transition="in" filter="checkerboard(across)">
                                      <p:cBhvr>
                                        <p:cTn id="43" dur="500"/>
                                        <p:tgtEl>
                                          <p:spTgt spid="28677">
                                            <p:txEl>
                                              <p:pRg st="2" end="2"/>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28677">
                                            <p:txEl>
                                              <p:pRg st="3" end="3"/>
                                            </p:txEl>
                                          </p:spTgt>
                                        </p:tgtEl>
                                        <p:attrNameLst>
                                          <p:attrName>style.visibility</p:attrName>
                                        </p:attrNameLst>
                                      </p:cBhvr>
                                      <p:to>
                                        <p:strVal val="visible"/>
                                      </p:to>
                                    </p:set>
                                    <p:animEffect transition="in" filter="checkerboard(across)">
                                      <p:cBhvr>
                                        <p:cTn id="46" dur="500"/>
                                        <p:tgtEl>
                                          <p:spTgt spid="28677">
                                            <p:txEl>
                                              <p:pRg st="3" end="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28677">
                                            <p:txEl>
                                              <p:pRg st="4" end="4"/>
                                            </p:txEl>
                                          </p:spTgt>
                                        </p:tgtEl>
                                        <p:attrNameLst>
                                          <p:attrName>style.visibility</p:attrName>
                                        </p:attrNameLst>
                                      </p:cBhvr>
                                      <p:to>
                                        <p:strVal val="visible"/>
                                      </p:to>
                                    </p:set>
                                    <p:animEffect transition="in" filter="checkerboard(across)">
                                      <p:cBhvr>
                                        <p:cTn id="49"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build="allAtOnce"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52400"/>
            <a:ext cx="9144000" cy="566822"/>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lang="en-US" sz="3600" b="1" dirty="0" smtClean="0"/>
              <a:t>    </a:t>
            </a:r>
            <a:r>
              <a:rPr sz="3600" b="1" smtClean="0">
                <a:solidFill>
                  <a:srgbClr val="FF0000"/>
                </a:solidFill>
              </a:rPr>
              <a:t>Aortic </a:t>
            </a:r>
            <a:r>
              <a:rPr sz="3600" b="1" spc="-10" dirty="0">
                <a:solidFill>
                  <a:srgbClr val="FF0000"/>
                </a:solidFill>
              </a:rPr>
              <a:t>Regurgitation</a:t>
            </a:r>
            <a:r>
              <a:rPr sz="3600" b="1" spc="-45" dirty="0">
                <a:solidFill>
                  <a:srgbClr val="FF0000"/>
                </a:solidFill>
              </a:rPr>
              <a:t> </a:t>
            </a:r>
            <a:r>
              <a:rPr sz="3600" b="1" dirty="0">
                <a:solidFill>
                  <a:srgbClr val="FF0000"/>
                </a:solidFill>
              </a:rPr>
              <a:t>Pathophysiology</a:t>
            </a:r>
            <a:endParaRPr sz="3600" b="1">
              <a:solidFill>
                <a:srgbClr val="FF0000"/>
              </a:solidFill>
            </a:endParaRPr>
          </a:p>
        </p:txBody>
      </p:sp>
      <p:sp>
        <p:nvSpPr>
          <p:cNvPr id="3" name="object 3"/>
          <p:cNvSpPr/>
          <p:nvPr/>
        </p:nvSpPr>
        <p:spPr>
          <a:xfrm>
            <a:off x="381000" y="914400"/>
            <a:ext cx="8458200" cy="5638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444352"/>
          </a:xfrm>
          <a:prstGeom prst="rect">
            <a:avLst/>
          </a:prstGeom>
        </p:spPr>
        <p:txBody>
          <a:bodyPr vert="horz" wrap="square" lIns="0" tIns="13335" rIns="0" bIns="0" rtlCol="0">
            <a:spAutoFit/>
          </a:bodyPr>
          <a:lstStyle/>
          <a:p>
            <a:pPr marL="12700">
              <a:lnSpc>
                <a:spcPct val="100000"/>
              </a:lnSpc>
              <a:spcBef>
                <a:spcPts val="105"/>
              </a:spcBef>
            </a:pPr>
            <a:r>
              <a:rPr lang="en-US" sz="2800" dirty="0" smtClean="0"/>
              <a:t>           </a:t>
            </a:r>
            <a:r>
              <a:rPr sz="2800" smtClean="0">
                <a:solidFill>
                  <a:srgbClr val="FFFF00"/>
                </a:solidFill>
              </a:rPr>
              <a:t>Aortic </a:t>
            </a:r>
            <a:r>
              <a:rPr sz="2800" spc="-5" dirty="0">
                <a:solidFill>
                  <a:srgbClr val="FFFF00"/>
                </a:solidFill>
              </a:rPr>
              <a:t>Regurgitation</a:t>
            </a:r>
            <a:r>
              <a:rPr sz="2800" spc="-25" dirty="0">
                <a:solidFill>
                  <a:srgbClr val="FFFF00"/>
                </a:solidFill>
              </a:rPr>
              <a:t> </a:t>
            </a:r>
            <a:r>
              <a:rPr sz="2800" dirty="0">
                <a:solidFill>
                  <a:srgbClr val="FFFF00"/>
                </a:solidFill>
              </a:rPr>
              <a:t>Pathophysiology</a:t>
            </a:r>
            <a:endParaRPr sz="2800">
              <a:solidFill>
                <a:srgbClr val="FFFF00"/>
              </a:solidFill>
            </a:endParaRPr>
          </a:p>
        </p:txBody>
      </p:sp>
      <p:sp>
        <p:nvSpPr>
          <p:cNvPr id="3" name="object 3"/>
          <p:cNvSpPr/>
          <p:nvPr/>
        </p:nvSpPr>
        <p:spPr>
          <a:xfrm>
            <a:off x="457200" y="838200"/>
            <a:ext cx="8153400"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566822"/>
          </a:xfrm>
          <a:prstGeom prst="rect">
            <a:avLst/>
          </a:prstGeom>
          <a:solidFill>
            <a:schemeClr val="accent2">
              <a:lumMod val="60000"/>
              <a:lumOff val="40000"/>
            </a:schemeClr>
          </a:solidFill>
        </p:spPr>
        <p:txBody>
          <a:bodyPr vert="horz" wrap="square" lIns="0" tIns="12700" rIns="0" bIns="0" rtlCol="0">
            <a:spAutoFit/>
          </a:bodyPr>
          <a:lstStyle/>
          <a:p>
            <a:pPr marL="12700">
              <a:lnSpc>
                <a:spcPct val="100000"/>
              </a:lnSpc>
              <a:spcBef>
                <a:spcPts val="100"/>
              </a:spcBef>
            </a:pPr>
            <a:r>
              <a:rPr lang="en-US" sz="3600" b="1" dirty="0" smtClean="0"/>
              <a:t>       </a:t>
            </a:r>
            <a:r>
              <a:rPr sz="3600" smtClean="0">
                <a:solidFill>
                  <a:srgbClr val="FFFF00"/>
                </a:solidFill>
              </a:rPr>
              <a:t>Pathophysiology </a:t>
            </a:r>
            <a:r>
              <a:rPr sz="3600" dirty="0">
                <a:solidFill>
                  <a:srgbClr val="FFFF00"/>
                </a:solidFill>
              </a:rPr>
              <a:t>of chronic</a:t>
            </a:r>
            <a:r>
              <a:rPr sz="3600" spc="-250" dirty="0">
                <a:solidFill>
                  <a:srgbClr val="FFFF00"/>
                </a:solidFill>
              </a:rPr>
              <a:t> </a:t>
            </a:r>
            <a:r>
              <a:rPr sz="3600" dirty="0">
                <a:solidFill>
                  <a:srgbClr val="FFFF00"/>
                </a:solidFill>
              </a:rPr>
              <a:t>AR</a:t>
            </a:r>
            <a:endParaRPr sz="3600">
              <a:solidFill>
                <a:srgbClr val="FFFF00"/>
              </a:solidFill>
            </a:endParaRPr>
          </a:p>
        </p:txBody>
      </p:sp>
      <p:sp>
        <p:nvSpPr>
          <p:cNvPr id="3" name="object 3"/>
          <p:cNvSpPr txBox="1"/>
          <p:nvPr/>
        </p:nvSpPr>
        <p:spPr>
          <a:xfrm>
            <a:off x="381000" y="1219200"/>
            <a:ext cx="8534400" cy="4252190"/>
          </a:xfrm>
          <a:prstGeom prst="rect">
            <a:avLst/>
          </a:prstGeom>
          <a:solidFill>
            <a:schemeClr val="accent2">
              <a:lumMod val="60000"/>
              <a:lumOff val="40000"/>
            </a:schemeClr>
          </a:solidFill>
        </p:spPr>
        <p:txBody>
          <a:bodyPr vert="horz" wrap="square" lIns="0" tIns="54610" rIns="0" bIns="0" rtlCol="0">
            <a:spAutoFit/>
          </a:bodyPr>
          <a:lstStyle/>
          <a:p>
            <a:pPr marL="469900" marR="5080" indent="-457834" algn="just">
              <a:lnSpc>
                <a:spcPct val="90000"/>
              </a:lnSpc>
              <a:spcBef>
                <a:spcPts val="430"/>
              </a:spcBef>
              <a:buFont typeface="Arial"/>
              <a:buChar char="•"/>
              <a:tabLst>
                <a:tab pos="470534" algn="l"/>
              </a:tabLst>
            </a:pPr>
            <a:r>
              <a:rPr sz="2400" spc="-10" dirty="0">
                <a:solidFill>
                  <a:srgbClr val="FFFF00"/>
                </a:solidFill>
                <a:latin typeface="Comic Sans MS" pitchFamily="66" charset="0"/>
                <a:cs typeface="Times New Roman"/>
              </a:rPr>
              <a:t>As </a:t>
            </a:r>
            <a:r>
              <a:rPr sz="2400" spc="-5" dirty="0">
                <a:solidFill>
                  <a:srgbClr val="FFFF00"/>
                </a:solidFill>
                <a:latin typeface="Comic Sans MS" pitchFamily="66" charset="0"/>
                <a:cs typeface="Times New Roman"/>
              </a:rPr>
              <a:t>a </a:t>
            </a:r>
            <a:r>
              <a:rPr sz="2400" dirty="0">
                <a:solidFill>
                  <a:srgbClr val="FFFF00"/>
                </a:solidFill>
                <a:latin typeface="Comic Sans MS" pitchFamily="66" charset="0"/>
                <a:cs typeface="Times New Roman"/>
              </a:rPr>
              <a:t>result of </a:t>
            </a:r>
            <a:r>
              <a:rPr sz="2400" b="1" spc="-5" dirty="0">
                <a:solidFill>
                  <a:schemeClr val="bg1"/>
                </a:solidFill>
                <a:latin typeface="Comic Sans MS" pitchFamily="66" charset="0"/>
                <a:cs typeface="Times New Roman"/>
              </a:rPr>
              <a:t>maintenance </a:t>
            </a:r>
            <a:r>
              <a:rPr sz="2400" b="1" dirty="0">
                <a:solidFill>
                  <a:schemeClr val="bg1"/>
                </a:solidFill>
                <a:latin typeface="Comic Sans MS" pitchFamily="66" charset="0"/>
                <a:cs typeface="Times New Roman"/>
              </a:rPr>
              <a:t>of </a:t>
            </a:r>
            <a:r>
              <a:rPr sz="2400" b="1" spc="-5" dirty="0">
                <a:solidFill>
                  <a:schemeClr val="bg1"/>
                </a:solidFill>
                <a:latin typeface="Comic Sans MS" pitchFamily="66" charset="0"/>
                <a:cs typeface="Times New Roman"/>
              </a:rPr>
              <a:t>normal </a:t>
            </a:r>
            <a:r>
              <a:rPr sz="2400" b="1" spc="-130" dirty="0">
                <a:solidFill>
                  <a:schemeClr val="bg1"/>
                </a:solidFill>
                <a:latin typeface="Comic Sans MS" pitchFamily="66" charset="0"/>
                <a:cs typeface="Times New Roman"/>
              </a:rPr>
              <a:t>LV </a:t>
            </a:r>
            <a:r>
              <a:rPr sz="2400" b="1" dirty="0">
                <a:solidFill>
                  <a:schemeClr val="bg1"/>
                </a:solidFill>
                <a:latin typeface="Comic Sans MS" pitchFamily="66" charset="0"/>
                <a:cs typeface="Times New Roman"/>
              </a:rPr>
              <a:t>systolic </a:t>
            </a:r>
            <a:r>
              <a:rPr sz="2400" spc="-5" dirty="0">
                <a:solidFill>
                  <a:srgbClr val="FFFF00"/>
                </a:solidFill>
                <a:latin typeface="Comic Sans MS" pitchFamily="66" charset="0"/>
                <a:cs typeface="Times New Roman"/>
              </a:rPr>
              <a:t>function and  normal </a:t>
            </a:r>
            <a:r>
              <a:rPr sz="2400" dirty="0">
                <a:solidFill>
                  <a:srgbClr val="FFFF00"/>
                </a:solidFill>
                <a:latin typeface="Comic Sans MS" pitchFamily="66" charset="0"/>
                <a:cs typeface="Times New Roman"/>
              </a:rPr>
              <a:t>forward stroke </a:t>
            </a:r>
            <a:r>
              <a:rPr sz="2400" spc="-5" dirty="0">
                <a:solidFill>
                  <a:srgbClr val="FFFF00"/>
                </a:solidFill>
                <a:latin typeface="Comic Sans MS" pitchFamily="66" charset="0"/>
                <a:cs typeface="Times New Roman"/>
              </a:rPr>
              <a:t>volume </a:t>
            </a:r>
            <a:r>
              <a:rPr sz="2400" dirty="0">
                <a:solidFill>
                  <a:srgbClr val="FFFF00"/>
                </a:solidFill>
                <a:latin typeface="Comic Sans MS" pitchFamily="66" charset="0"/>
                <a:cs typeface="Times New Roman"/>
              </a:rPr>
              <a:t>despite </a:t>
            </a:r>
            <a:r>
              <a:rPr sz="2400" spc="-10" dirty="0">
                <a:solidFill>
                  <a:srgbClr val="FFFF00"/>
                </a:solidFill>
                <a:latin typeface="Comic Sans MS" pitchFamily="66" charset="0"/>
                <a:cs typeface="Times New Roman"/>
              </a:rPr>
              <a:t>the </a:t>
            </a:r>
            <a:r>
              <a:rPr sz="2400" spc="-5" dirty="0">
                <a:solidFill>
                  <a:srgbClr val="FFFF00"/>
                </a:solidFill>
                <a:latin typeface="Comic Sans MS" pitchFamily="66" charset="0"/>
                <a:cs typeface="Times New Roman"/>
              </a:rPr>
              <a:t>increase in </a:t>
            </a:r>
            <a:r>
              <a:rPr sz="2400" spc="-135" dirty="0">
                <a:solidFill>
                  <a:srgbClr val="FFFF00"/>
                </a:solidFill>
                <a:latin typeface="Comic Sans MS" pitchFamily="66" charset="0"/>
                <a:cs typeface="Times New Roman"/>
              </a:rPr>
              <a:t>LV </a:t>
            </a:r>
            <a:r>
              <a:rPr sz="2400" dirty="0">
                <a:solidFill>
                  <a:srgbClr val="FFFF00"/>
                </a:solidFill>
                <a:latin typeface="Comic Sans MS" pitchFamily="66" charset="0"/>
                <a:cs typeface="Times New Roman"/>
              </a:rPr>
              <a:t>diastolic  </a:t>
            </a:r>
            <a:r>
              <a:rPr sz="2400" spc="-5" dirty="0">
                <a:solidFill>
                  <a:srgbClr val="FFFF00"/>
                </a:solidFill>
                <a:latin typeface="Comic Sans MS" pitchFamily="66" charset="0"/>
                <a:cs typeface="Times New Roman"/>
              </a:rPr>
              <a:t>volume, most patients with chronic </a:t>
            </a:r>
            <a:r>
              <a:rPr sz="2400" spc="-10" dirty="0">
                <a:solidFill>
                  <a:srgbClr val="FFFF00"/>
                </a:solidFill>
                <a:latin typeface="Comic Sans MS" pitchFamily="66" charset="0"/>
                <a:cs typeface="Times New Roman"/>
              </a:rPr>
              <a:t>AR </a:t>
            </a:r>
            <a:r>
              <a:rPr sz="2400" spc="-5" dirty="0">
                <a:solidFill>
                  <a:srgbClr val="FFFF00"/>
                </a:solidFill>
                <a:latin typeface="Comic Sans MS" pitchFamily="66" charset="0"/>
                <a:cs typeface="Times New Roman"/>
              </a:rPr>
              <a:t>remain </a:t>
            </a:r>
            <a:r>
              <a:rPr sz="2400" b="1" dirty="0">
                <a:solidFill>
                  <a:srgbClr val="FFFF00"/>
                </a:solidFill>
                <a:latin typeface="Comic Sans MS" pitchFamily="66" charset="0"/>
                <a:cs typeface="Times New Roman"/>
              </a:rPr>
              <a:t>asymptomatic </a:t>
            </a:r>
            <a:r>
              <a:rPr sz="2400" b="1">
                <a:solidFill>
                  <a:srgbClr val="FFFF00"/>
                </a:solidFill>
                <a:latin typeface="Comic Sans MS" pitchFamily="66" charset="0"/>
                <a:cs typeface="Times New Roman"/>
              </a:rPr>
              <a:t>for  </a:t>
            </a:r>
            <a:r>
              <a:rPr sz="2400" b="1" spc="-5" smtClean="0">
                <a:solidFill>
                  <a:srgbClr val="FFFF00"/>
                </a:solidFill>
                <a:latin typeface="Comic Sans MS" pitchFamily="66" charset="0"/>
                <a:cs typeface="Times New Roman"/>
              </a:rPr>
              <a:t>decades</a:t>
            </a:r>
            <a:endParaRPr lang="en-US" sz="2400" b="1" spc="-5" dirty="0" smtClean="0">
              <a:solidFill>
                <a:srgbClr val="FFFF00"/>
              </a:solidFill>
              <a:latin typeface="Comic Sans MS" pitchFamily="66" charset="0"/>
              <a:cs typeface="Times New Roman"/>
            </a:endParaRPr>
          </a:p>
          <a:p>
            <a:pPr marL="469900" marR="5080" indent="-457834" algn="just">
              <a:lnSpc>
                <a:spcPct val="90000"/>
              </a:lnSpc>
              <a:spcBef>
                <a:spcPts val="430"/>
              </a:spcBef>
              <a:buFont typeface="Arial"/>
              <a:buChar char="•"/>
              <a:tabLst>
                <a:tab pos="470534" algn="l"/>
              </a:tabLst>
            </a:pPr>
            <a:endParaRPr sz="2400">
              <a:solidFill>
                <a:srgbClr val="FFFF00"/>
              </a:solidFill>
              <a:latin typeface="Comic Sans MS" pitchFamily="66" charset="0"/>
              <a:cs typeface="Times New Roman"/>
            </a:endParaRPr>
          </a:p>
          <a:p>
            <a:pPr marL="469900" marR="189865" indent="-457834">
              <a:lnSpc>
                <a:spcPct val="90000"/>
              </a:lnSpc>
              <a:spcBef>
                <a:spcPts val="1010"/>
              </a:spcBef>
              <a:buFont typeface="Arial"/>
              <a:buChar char="•"/>
              <a:tabLst>
                <a:tab pos="469900" algn="l"/>
                <a:tab pos="470534" algn="l"/>
              </a:tabLst>
            </a:pPr>
            <a:r>
              <a:rPr sz="2400" spc="-5" dirty="0">
                <a:solidFill>
                  <a:srgbClr val="FFFF00"/>
                </a:solidFill>
                <a:latin typeface="Comic Sans MS" pitchFamily="66" charset="0"/>
                <a:cs typeface="Times New Roman"/>
              </a:rPr>
              <a:t>As AR </a:t>
            </a:r>
            <a:r>
              <a:rPr sz="2400" dirty="0">
                <a:solidFill>
                  <a:srgbClr val="FFFF00"/>
                </a:solidFill>
                <a:latin typeface="Comic Sans MS" pitchFamily="66" charset="0"/>
                <a:cs typeface="Times New Roman"/>
              </a:rPr>
              <a:t>progresses, </a:t>
            </a:r>
            <a:r>
              <a:rPr sz="2400" spc="-135" dirty="0">
                <a:solidFill>
                  <a:schemeClr val="bg1"/>
                </a:solidFill>
                <a:latin typeface="Comic Sans MS" pitchFamily="66" charset="0"/>
                <a:cs typeface="Times New Roman"/>
              </a:rPr>
              <a:t>LV </a:t>
            </a:r>
            <a:r>
              <a:rPr sz="2400" spc="-10" dirty="0">
                <a:solidFill>
                  <a:schemeClr val="bg1"/>
                </a:solidFill>
                <a:latin typeface="Comic Sans MS" pitchFamily="66" charset="0"/>
                <a:cs typeface="Times New Roman"/>
              </a:rPr>
              <a:t>enlargement </a:t>
            </a:r>
            <a:r>
              <a:rPr sz="2400" spc="-5" dirty="0">
                <a:solidFill>
                  <a:schemeClr val="bg1"/>
                </a:solidFill>
                <a:latin typeface="Comic Sans MS" pitchFamily="66" charset="0"/>
                <a:cs typeface="Times New Roman"/>
              </a:rPr>
              <a:t>surpasses </a:t>
            </a:r>
            <a:r>
              <a:rPr sz="2400" dirty="0">
                <a:solidFill>
                  <a:schemeClr val="bg1"/>
                </a:solidFill>
                <a:latin typeface="Comic Sans MS" pitchFamily="66" charset="0"/>
                <a:cs typeface="Times New Roman"/>
              </a:rPr>
              <a:t>preload </a:t>
            </a:r>
            <a:r>
              <a:rPr sz="2400" spc="-5" dirty="0">
                <a:solidFill>
                  <a:schemeClr val="bg1"/>
                </a:solidFill>
                <a:latin typeface="Comic Sans MS" pitchFamily="66" charset="0"/>
                <a:cs typeface="Times New Roman"/>
              </a:rPr>
              <a:t>reserve </a:t>
            </a:r>
            <a:r>
              <a:rPr sz="2400" dirty="0">
                <a:solidFill>
                  <a:schemeClr val="bg1"/>
                </a:solidFill>
                <a:latin typeface="Comic Sans MS" pitchFamily="66" charset="0"/>
                <a:cs typeface="Times New Roman"/>
              </a:rPr>
              <a:t>on</a:t>
            </a:r>
            <a:r>
              <a:rPr sz="2400" spc="-95" dirty="0">
                <a:solidFill>
                  <a:schemeClr val="bg1"/>
                </a:solidFill>
                <a:latin typeface="Comic Sans MS" pitchFamily="66" charset="0"/>
                <a:cs typeface="Times New Roman"/>
              </a:rPr>
              <a:t> </a:t>
            </a:r>
            <a:r>
              <a:rPr sz="2400" spc="-5" dirty="0">
                <a:solidFill>
                  <a:schemeClr val="bg1"/>
                </a:solidFill>
                <a:latin typeface="Comic Sans MS" pitchFamily="66" charset="0"/>
                <a:cs typeface="Times New Roman"/>
              </a:rPr>
              <a:t>the  Frank-Starling curve</a:t>
            </a:r>
            <a:r>
              <a:rPr sz="2400" spc="-5" dirty="0">
                <a:solidFill>
                  <a:srgbClr val="FFFF00"/>
                </a:solidFill>
                <a:latin typeface="Comic Sans MS" pitchFamily="66" charset="0"/>
                <a:cs typeface="Times New Roman"/>
              </a:rPr>
              <a:t>, with </a:t>
            </a:r>
            <a:r>
              <a:rPr sz="2400" dirty="0">
                <a:solidFill>
                  <a:srgbClr val="FFFF00"/>
                </a:solidFill>
                <a:latin typeface="Comic Sans MS" pitchFamily="66" charset="0"/>
                <a:cs typeface="Times New Roman"/>
              </a:rPr>
              <a:t>the </a:t>
            </a:r>
            <a:r>
              <a:rPr sz="2400" spc="-5" dirty="0">
                <a:solidFill>
                  <a:srgbClr val="FFFF00"/>
                </a:solidFill>
                <a:latin typeface="Comic Sans MS" pitchFamily="66" charset="0"/>
                <a:cs typeface="Times New Roman"/>
              </a:rPr>
              <a:t>EF falling to normal and then  subnormal</a:t>
            </a:r>
            <a:r>
              <a:rPr sz="2400" spc="-10" dirty="0">
                <a:solidFill>
                  <a:srgbClr val="FFFF00"/>
                </a:solidFill>
                <a:latin typeface="Comic Sans MS" pitchFamily="66" charset="0"/>
                <a:cs typeface="Times New Roman"/>
              </a:rPr>
              <a:t> </a:t>
            </a:r>
            <a:r>
              <a:rPr sz="2400" spc="-5">
                <a:solidFill>
                  <a:srgbClr val="FFFF00"/>
                </a:solidFill>
                <a:latin typeface="Comic Sans MS" pitchFamily="66" charset="0"/>
                <a:cs typeface="Times New Roman"/>
              </a:rPr>
              <a:t>levels</a:t>
            </a:r>
            <a:r>
              <a:rPr sz="2400" spc="-5" smtClean="0">
                <a:solidFill>
                  <a:srgbClr val="FFFF00"/>
                </a:solidFill>
                <a:latin typeface="Comic Sans MS" pitchFamily="66" charset="0"/>
                <a:cs typeface="Times New Roman"/>
              </a:rPr>
              <a:t>.</a:t>
            </a:r>
            <a:endParaRPr lang="en-US" sz="2400" spc="-5" dirty="0" smtClean="0">
              <a:solidFill>
                <a:srgbClr val="FFFF00"/>
              </a:solidFill>
              <a:latin typeface="Comic Sans MS" pitchFamily="66" charset="0"/>
              <a:cs typeface="Times New Roman"/>
            </a:endParaRPr>
          </a:p>
          <a:p>
            <a:pPr marL="469900" marR="189865" indent="-457834">
              <a:lnSpc>
                <a:spcPct val="90000"/>
              </a:lnSpc>
              <a:spcBef>
                <a:spcPts val="1010"/>
              </a:spcBef>
              <a:buFont typeface="Arial"/>
              <a:buChar char="•"/>
              <a:tabLst>
                <a:tab pos="469900" algn="l"/>
                <a:tab pos="470534" algn="l"/>
              </a:tabLst>
            </a:pPr>
            <a:endParaRPr sz="2400">
              <a:solidFill>
                <a:srgbClr val="FFFF00"/>
              </a:solidFill>
              <a:latin typeface="Comic Sans MS" pitchFamily="66" charset="0"/>
              <a:cs typeface="Times New Roman"/>
            </a:endParaRPr>
          </a:p>
          <a:p>
            <a:pPr marL="469900" marR="826135" indent="-457834">
              <a:lnSpc>
                <a:spcPts val="3020"/>
              </a:lnSpc>
              <a:spcBef>
                <a:spcPts val="1045"/>
              </a:spcBef>
              <a:buFont typeface="Arial"/>
              <a:buChar char="•"/>
              <a:tabLst>
                <a:tab pos="469900" algn="l"/>
                <a:tab pos="470534" algn="l"/>
              </a:tabLst>
            </a:pPr>
            <a:r>
              <a:rPr sz="2400" spc="-5" dirty="0">
                <a:solidFill>
                  <a:schemeClr val="bg1"/>
                </a:solidFill>
                <a:latin typeface="Comic Sans MS" pitchFamily="66" charset="0"/>
                <a:cs typeface="Times New Roman"/>
              </a:rPr>
              <a:t>The </a:t>
            </a:r>
            <a:r>
              <a:rPr sz="2400" spc="-135" dirty="0">
                <a:solidFill>
                  <a:schemeClr val="bg1"/>
                </a:solidFill>
                <a:latin typeface="Comic Sans MS" pitchFamily="66" charset="0"/>
                <a:cs typeface="Times New Roman"/>
              </a:rPr>
              <a:t>LV </a:t>
            </a:r>
            <a:r>
              <a:rPr sz="2400" dirty="0">
                <a:solidFill>
                  <a:schemeClr val="bg1"/>
                </a:solidFill>
                <a:latin typeface="Comic Sans MS" pitchFamily="66" charset="0"/>
                <a:cs typeface="Times New Roman"/>
              </a:rPr>
              <a:t>end-systolic </a:t>
            </a:r>
            <a:r>
              <a:rPr sz="2400" spc="-5" dirty="0">
                <a:solidFill>
                  <a:schemeClr val="bg1"/>
                </a:solidFill>
                <a:latin typeface="Comic Sans MS" pitchFamily="66" charset="0"/>
                <a:cs typeface="Times New Roman"/>
              </a:rPr>
              <a:t>volume </a:t>
            </a:r>
            <a:r>
              <a:rPr sz="2400" dirty="0">
                <a:solidFill>
                  <a:schemeClr val="bg1"/>
                </a:solidFill>
                <a:latin typeface="Comic Sans MS" pitchFamily="66" charset="0"/>
                <a:cs typeface="Times New Roman"/>
              </a:rPr>
              <a:t>rises </a:t>
            </a:r>
            <a:r>
              <a:rPr sz="2400" spc="-5" dirty="0">
                <a:solidFill>
                  <a:srgbClr val="FFFF00"/>
                </a:solidFill>
                <a:latin typeface="Comic Sans MS" pitchFamily="66" charset="0"/>
                <a:cs typeface="Times New Roman"/>
              </a:rPr>
              <a:t>and is a </a:t>
            </a:r>
            <a:r>
              <a:rPr sz="2400" dirty="0">
                <a:solidFill>
                  <a:srgbClr val="FFFF00"/>
                </a:solidFill>
                <a:latin typeface="Comic Sans MS" pitchFamily="66" charset="0"/>
                <a:cs typeface="Times New Roman"/>
              </a:rPr>
              <a:t>sensitive indicator of  progressive </a:t>
            </a:r>
            <a:r>
              <a:rPr sz="2400" spc="-5" dirty="0">
                <a:solidFill>
                  <a:srgbClr val="FFFF00"/>
                </a:solidFill>
                <a:latin typeface="Comic Sans MS" pitchFamily="66" charset="0"/>
                <a:cs typeface="Times New Roman"/>
              </a:rPr>
              <a:t>myocardial</a:t>
            </a:r>
            <a:r>
              <a:rPr sz="2400" spc="-40" dirty="0">
                <a:solidFill>
                  <a:srgbClr val="FFFF00"/>
                </a:solidFill>
                <a:latin typeface="Comic Sans MS" pitchFamily="66" charset="0"/>
                <a:cs typeface="Times New Roman"/>
              </a:rPr>
              <a:t> </a:t>
            </a:r>
            <a:r>
              <a:rPr sz="2400" dirty="0">
                <a:solidFill>
                  <a:srgbClr val="FFFF00"/>
                </a:solidFill>
                <a:latin typeface="Comic Sans MS" pitchFamily="66" charset="0"/>
                <a:cs typeface="Times New Roman"/>
              </a:rPr>
              <a:t>dysfunction.</a:t>
            </a:r>
            <a:endParaRPr sz="2400">
              <a:solidFill>
                <a:srgbClr val="FFFF00"/>
              </a:solidFill>
              <a:latin typeface="Comic Sans MS" pitchFamily="66" charset="0"/>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11"/>
            <a:ext cx="9144000" cy="68329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
            <a:ext cx="8915400" cy="644408"/>
          </a:xfrm>
          <a:prstGeom prst="rect">
            <a:avLst/>
          </a:prstGeom>
          <a:solidFill>
            <a:schemeClr val="accent2">
              <a:lumMod val="60000"/>
              <a:lumOff val="40000"/>
            </a:schemeClr>
          </a:solidFill>
        </p:spPr>
        <p:txBody>
          <a:bodyPr vert="horz" wrap="square" lIns="0" tIns="13335" rIns="0" bIns="0" rtlCol="0">
            <a:spAutoFit/>
          </a:bodyPr>
          <a:lstStyle/>
          <a:p>
            <a:pPr marL="12700">
              <a:lnSpc>
                <a:spcPct val="100000"/>
              </a:lnSpc>
              <a:spcBef>
                <a:spcPts val="105"/>
              </a:spcBef>
            </a:pPr>
            <a:r>
              <a:rPr lang="en-US" spc="-5" dirty="0" smtClean="0"/>
              <a:t>    </a:t>
            </a:r>
            <a:r>
              <a:rPr u="sng" spc="-5" smtClean="0">
                <a:solidFill>
                  <a:srgbClr val="FFFF00"/>
                </a:solidFill>
              </a:rPr>
              <a:t>Pathophysiology </a:t>
            </a:r>
            <a:r>
              <a:rPr u="sng" dirty="0">
                <a:solidFill>
                  <a:srgbClr val="FFFF00"/>
                </a:solidFill>
              </a:rPr>
              <a:t>– </a:t>
            </a:r>
            <a:r>
              <a:rPr u="sng">
                <a:solidFill>
                  <a:srgbClr val="FFFF00"/>
                </a:solidFill>
              </a:rPr>
              <a:t>Acute</a:t>
            </a:r>
            <a:r>
              <a:rPr u="sng" spc="-90">
                <a:solidFill>
                  <a:srgbClr val="FFFF00"/>
                </a:solidFill>
              </a:rPr>
              <a:t> </a:t>
            </a:r>
            <a:r>
              <a:rPr u="sng" smtClean="0">
                <a:solidFill>
                  <a:srgbClr val="FFFF00"/>
                </a:solidFill>
              </a:rPr>
              <a:t>AR</a:t>
            </a:r>
            <a:r>
              <a:rPr lang="en-US" u="sng" dirty="0" smtClean="0">
                <a:solidFill>
                  <a:srgbClr val="FFFF00"/>
                </a:solidFill>
              </a:rPr>
              <a:t> </a:t>
            </a:r>
            <a:endParaRPr u="sng" dirty="0">
              <a:solidFill>
                <a:srgbClr val="FFFF00"/>
              </a:solidFill>
            </a:endParaRPr>
          </a:p>
        </p:txBody>
      </p:sp>
      <p:sp>
        <p:nvSpPr>
          <p:cNvPr id="3" name="object 3"/>
          <p:cNvSpPr txBox="1"/>
          <p:nvPr/>
        </p:nvSpPr>
        <p:spPr>
          <a:xfrm>
            <a:off x="152400" y="1143000"/>
            <a:ext cx="8763000" cy="4534575"/>
          </a:xfrm>
          <a:prstGeom prst="rect">
            <a:avLst/>
          </a:prstGeom>
          <a:solidFill>
            <a:schemeClr val="accent6">
              <a:lumMod val="20000"/>
              <a:lumOff val="80000"/>
            </a:schemeClr>
          </a:solidFill>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spc="-5" dirty="0">
                <a:latin typeface="Comic Sans MS" pitchFamily="66" charset="0"/>
                <a:cs typeface="Arial"/>
              </a:rPr>
              <a:t>Acute </a:t>
            </a:r>
            <a:r>
              <a:rPr sz="2400" spc="-10" dirty="0">
                <a:latin typeface="Comic Sans MS" pitchFamily="66" charset="0"/>
                <a:cs typeface="Arial"/>
              </a:rPr>
              <a:t>AR </a:t>
            </a:r>
            <a:r>
              <a:rPr sz="2400" dirty="0">
                <a:latin typeface="Comic Sans MS" pitchFamily="66" charset="0"/>
                <a:cs typeface="Arial"/>
              </a:rPr>
              <a:t>of </a:t>
            </a:r>
            <a:r>
              <a:rPr sz="2400" spc="-5" dirty="0">
                <a:latin typeface="Comic Sans MS" pitchFamily="66" charset="0"/>
                <a:cs typeface="Arial"/>
              </a:rPr>
              <a:t>significant severity leads </a:t>
            </a:r>
            <a:r>
              <a:rPr sz="2400" dirty="0">
                <a:latin typeface="Comic Sans MS" pitchFamily="66" charset="0"/>
                <a:cs typeface="Arial"/>
              </a:rPr>
              <a:t>to </a:t>
            </a:r>
            <a:r>
              <a:rPr sz="2400" spc="-5" dirty="0">
                <a:latin typeface="Comic Sans MS" pitchFamily="66" charset="0"/>
                <a:cs typeface="Arial"/>
              </a:rPr>
              <a:t>increased blood  volume </a:t>
            </a:r>
            <a:r>
              <a:rPr sz="2400" dirty="0">
                <a:latin typeface="Comic Sans MS" pitchFamily="66" charset="0"/>
                <a:cs typeface="Arial"/>
              </a:rPr>
              <a:t>in the LV </a:t>
            </a:r>
            <a:r>
              <a:rPr sz="2400" spc="-5" dirty="0">
                <a:latin typeface="Comic Sans MS" pitchFamily="66" charset="0"/>
                <a:cs typeface="Arial"/>
              </a:rPr>
              <a:t>during diastole. The </a:t>
            </a:r>
            <a:r>
              <a:rPr sz="2400" dirty="0">
                <a:latin typeface="Comic Sans MS" pitchFamily="66" charset="0"/>
                <a:cs typeface="Arial"/>
              </a:rPr>
              <a:t>LV does </a:t>
            </a:r>
            <a:r>
              <a:rPr sz="2400" spc="-5" dirty="0">
                <a:latin typeface="Comic Sans MS" pitchFamily="66" charset="0"/>
                <a:cs typeface="Arial"/>
              </a:rPr>
              <a:t>not have  sufficient </a:t>
            </a:r>
            <a:r>
              <a:rPr sz="2400" dirty="0">
                <a:latin typeface="Comic Sans MS" pitchFamily="66" charset="0"/>
                <a:cs typeface="Arial"/>
              </a:rPr>
              <a:t>time to </a:t>
            </a:r>
            <a:r>
              <a:rPr sz="2400" spc="-5" dirty="0">
                <a:latin typeface="Comic Sans MS" pitchFamily="66" charset="0"/>
                <a:cs typeface="Arial"/>
              </a:rPr>
              <a:t>dilate in response </a:t>
            </a:r>
            <a:r>
              <a:rPr sz="2400" dirty="0">
                <a:latin typeface="Comic Sans MS" pitchFamily="66" charset="0"/>
                <a:cs typeface="Arial"/>
              </a:rPr>
              <a:t>to the </a:t>
            </a:r>
            <a:r>
              <a:rPr sz="2400" spc="-5" dirty="0">
                <a:latin typeface="Comic Sans MS" pitchFamily="66" charset="0"/>
                <a:cs typeface="Arial"/>
              </a:rPr>
              <a:t>sudden  increase in volume. As a </a:t>
            </a:r>
            <a:r>
              <a:rPr sz="2400" dirty="0">
                <a:latin typeface="Comic Sans MS" pitchFamily="66" charset="0"/>
                <a:cs typeface="Arial"/>
              </a:rPr>
              <a:t>result, </a:t>
            </a:r>
            <a:r>
              <a:rPr sz="2400" spc="-5" dirty="0">
                <a:latin typeface="Comic Sans MS" pitchFamily="66" charset="0"/>
                <a:cs typeface="Arial"/>
              </a:rPr>
              <a:t>LV end-diastolic  pressure increases rapidly, causing an increase in  pulmonary venous pressure and altering coronary flow  dynamics. </a:t>
            </a:r>
            <a:r>
              <a:rPr sz="2400" b="1" spc="-5" dirty="0">
                <a:solidFill>
                  <a:srgbClr val="C00000"/>
                </a:solidFill>
                <a:latin typeface="Comic Sans MS" pitchFamily="66" charset="0"/>
                <a:cs typeface="Arial"/>
              </a:rPr>
              <a:t>As pressure increases throughout </a:t>
            </a:r>
            <a:r>
              <a:rPr sz="2400" b="1" dirty="0">
                <a:solidFill>
                  <a:srgbClr val="C00000"/>
                </a:solidFill>
                <a:latin typeface="Comic Sans MS" pitchFamily="66" charset="0"/>
                <a:cs typeface="Arial"/>
              </a:rPr>
              <a:t>the  </a:t>
            </a:r>
            <a:r>
              <a:rPr sz="2400" b="1" spc="-5" dirty="0">
                <a:solidFill>
                  <a:srgbClr val="C00000"/>
                </a:solidFill>
                <a:latin typeface="Comic Sans MS" pitchFamily="66" charset="0"/>
                <a:cs typeface="Arial"/>
              </a:rPr>
              <a:t>pulmonary circuit, </a:t>
            </a:r>
            <a:r>
              <a:rPr sz="2400" b="1" dirty="0">
                <a:solidFill>
                  <a:srgbClr val="C00000"/>
                </a:solidFill>
                <a:latin typeface="Comic Sans MS" pitchFamily="66" charset="0"/>
                <a:cs typeface="Arial"/>
              </a:rPr>
              <a:t>the </a:t>
            </a:r>
            <a:r>
              <a:rPr sz="2400" b="1" spc="-5" dirty="0">
                <a:solidFill>
                  <a:srgbClr val="C00000"/>
                </a:solidFill>
                <a:latin typeface="Comic Sans MS" pitchFamily="66" charset="0"/>
                <a:cs typeface="Arial"/>
              </a:rPr>
              <a:t>patient develops dyspnea </a:t>
            </a:r>
            <a:r>
              <a:rPr sz="2400" b="1" spc="-10" dirty="0">
                <a:solidFill>
                  <a:srgbClr val="C00000"/>
                </a:solidFill>
                <a:latin typeface="Comic Sans MS" pitchFamily="66" charset="0"/>
                <a:cs typeface="Arial"/>
              </a:rPr>
              <a:t>and  </a:t>
            </a:r>
            <a:r>
              <a:rPr sz="2400" b="1" spc="-5" dirty="0">
                <a:solidFill>
                  <a:srgbClr val="C00000"/>
                </a:solidFill>
                <a:latin typeface="Comic Sans MS" pitchFamily="66" charset="0"/>
                <a:cs typeface="Arial"/>
              </a:rPr>
              <a:t>pulmonary</a:t>
            </a:r>
            <a:r>
              <a:rPr sz="2400" b="1" spc="15" dirty="0">
                <a:solidFill>
                  <a:srgbClr val="C00000"/>
                </a:solidFill>
                <a:latin typeface="Comic Sans MS" pitchFamily="66" charset="0"/>
                <a:cs typeface="Arial"/>
              </a:rPr>
              <a:t> </a:t>
            </a:r>
            <a:r>
              <a:rPr sz="2400" b="1" spc="-5">
                <a:solidFill>
                  <a:srgbClr val="C00000"/>
                </a:solidFill>
                <a:latin typeface="Comic Sans MS" pitchFamily="66" charset="0"/>
                <a:cs typeface="Arial"/>
              </a:rPr>
              <a:t>edema</a:t>
            </a:r>
            <a:r>
              <a:rPr sz="2400" b="1" spc="-5" smtClean="0">
                <a:solidFill>
                  <a:srgbClr val="C00000"/>
                </a:solidFill>
                <a:latin typeface="Comic Sans MS" pitchFamily="66" charset="0"/>
                <a:cs typeface="Arial"/>
              </a:rPr>
              <a:t>.</a:t>
            </a:r>
            <a:endParaRPr lang="en-US" sz="2400" b="1" spc="-5" dirty="0" smtClean="0">
              <a:solidFill>
                <a:srgbClr val="C00000"/>
              </a:solidFill>
              <a:latin typeface="Comic Sans MS" pitchFamily="66" charset="0"/>
              <a:cs typeface="Arial"/>
            </a:endParaRPr>
          </a:p>
          <a:p>
            <a:pPr marL="355600" marR="5080" indent="-342900">
              <a:lnSpc>
                <a:spcPct val="100000"/>
              </a:lnSpc>
              <a:spcBef>
                <a:spcPts val="100"/>
              </a:spcBef>
              <a:buChar char="•"/>
              <a:tabLst>
                <a:tab pos="354965" algn="l"/>
                <a:tab pos="355600" algn="l"/>
              </a:tabLst>
            </a:pPr>
            <a:endParaRPr sz="2400">
              <a:latin typeface="Comic Sans MS" pitchFamily="66" charset="0"/>
              <a:cs typeface="Arial"/>
            </a:endParaRPr>
          </a:p>
          <a:p>
            <a:pPr marL="355600" marR="171450" indent="-342900">
              <a:lnSpc>
                <a:spcPct val="100000"/>
              </a:lnSpc>
              <a:spcBef>
                <a:spcPts val="580"/>
              </a:spcBef>
              <a:buChar char="•"/>
              <a:tabLst>
                <a:tab pos="354965" algn="l"/>
                <a:tab pos="355600" algn="l"/>
              </a:tabLst>
            </a:pPr>
            <a:r>
              <a:rPr sz="2400" dirty="0">
                <a:latin typeface="Comic Sans MS" pitchFamily="66" charset="0"/>
                <a:cs typeface="Arial"/>
              </a:rPr>
              <a:t>In </a:t>
            </a:r>
            <a:r>
              <a:rPr sz="2400" spc="-5" dirty="0">
                <a:latin typeface="Comic Sans MS" pitchFamily="66" charset="0"/>
                <a:cs typeface="Arial"/>
              </a:rPr>
              <a:t>severe </a:t>
            </a:r>
            <a:r>
              <a:rPr sz="2400" dirty="0">
                <a:latin typeface="Comic Sans MS" pitchFamily="66" charset="0"/>
                <a:cs typeface="Arial"/>
              </a:rPr>
              <a:t>cases, </a:t>
            </a:r>
            <a:r>
              <a:rPr sz="2400" b="1" spc="-5" dirty="0">
                <a:solidFill>
                  <a:srgbClr val="C00000"/>
                </a:solidFill>
                <a:latin typeface="Comic Sans MS" pitchFamily="66" charset="0"/>
                <a:cs typeface="Arial"/>
              </a:rPr>
              <a:t>heart failure </a:t>
            </a:r>
            <a:r>
              <a:rPr sz="2400" b="1" dirty="0">
                <a:solidFill>
                  <a:srgbClr val="C00000"/>
                </a:solidFill>
                <a:latin typeface="Comic Sans MS" pitchFamily="66" charset="0"/>
                <a:cs typeface="Arial"/>
              </a:rPr>
              <a:t>may </a:t>
            </a:r>
            <a:r>
              <a:rPr sz="2400" b="1" spc="-5" dirty="0">
                <a:solidFill>
                  <a:srgbClr val="C00000"/>
                </a:solidFill>
                <a:latin typeface="Comic Sans MS" pitchFamily="66" charset="0"/>
                <a:cs typeface="Arial"/>
              </a:rPr>
              <a:t>develop and  potentially </a:t>
            </a:r>
            <a:r>
              <a:rPr sz="2400" b="1" dirty="0">
                <a:solidFill>
                  <a:srgbClr val="C00000"/>
                </a:solidFill>
                <a:latin typeface="Comic Sans MS" pitchFamily="66" charset="0"/>
                <a:cs typeface="Arial"/>
              </a:rPr>
              <a:t>deteriorate to </a:t>
            </a:r>
            <a:r>
              <a:rPr sz="2400" b="1" spc="-5" dirty="0">
                <a:solidFill>
                  <a:srgbClr val="C00000"/>
                </a:solidFill>
                <a:latin typeface="Comic Sans MS" pitchFamily="66" charset="0"/>
                <a:cs typeface="Arial"/>
              </a:rPr>
              <a:t>cardiogenic shock</a:t>
            </a:r>
            <a:r>
              <a:rPr sz="2400" spc="-5" dirty="0">
                <a:latin typeface="Comic Sans MS" pitchFamily="66" charset="0"/>
                <a:cs typeface="Arial"/>
              </a:rPr>
              <a:t>. Decreased  myocardial perfusion </a:t>
            </a:r>
            <a:r>
              <a:rPr sz="2400" dirty="0">
                <a:latin typeface="Comic Sans MS" pitchFamily="66" charset="0"/>
                <a:cs typeface="Arial"/>
              </a:rPr>
              <a:t>may </a:t>
            </a:r>
            <a:r>
              <a:rPr sz="2400" spc="-5" dirty="0">
                <a:latin typeface="Comic Sans MS" pitchFamily="66" charset="0"/>
                <a:cs typeface="Arial"/>
              </a:rPr>
              <a:t>lead </a:t>
            </a:r>
            <a:r>
              <a:rPr sz="2400" dirty="0">
                <a:latin typeface="Comic Sans MS" pitchFamily="66" charset="0"/>
                <a:cs typeface="Arial"/>
              </a:rPr>
              <a:t>to </a:t>
            </a:r>
            <a:r>
              <a:rPr sz="2400" spc="-5" dirty="0">
                <a:latin typeface="Comic Sans MS" pitchFamily="66" charset="0"/>
                <a:cs typeface="Arial"/>
              </a:rPr>
              <a:t>myocardial</a:t>
            </a:r>
            <a:r>
              <a:rPr sz="2400" spc="120" dirty="0">
                <a:latin typeface="Comic Sans MS" pitchFamily="66" charset="0"/>
                <a:cs typeface="Arial"/>
              </a:rPr>
              <a:t> </a:t>
            </a:r>
            <a:r>
              <a:rPr sz="2400" spc="-5" dirty="0">
                <a:latin typeface="Comic Sans MS" pitchFamily="66" charset="0"/>
                <a:cs typeface="Arial"/>
              </a:rPr>
              <a:t>ischemia.</a:t>
            </a:r>
            <a:endParaRPr sz="2400">
              <a:latin typeface="Comic Sans MS" pitchFamily="66" charset="0"/>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04801"/>
            <a:ext cx="8991600" cy="644407"/>
          </a:xfrm>
          <a:prstGeom prst="rect">
            <a:avLst/>
          </a:prstGeom>
        </p:spPr>
        <p:txBody>
          <a:bodyPr vert="horz" wrap="square" lIns="0" tIns="13335" rIns="0" bIns="0" rtlCol="0">
            <a:spAutoFit/>
          </a:bodyPr>
          <a:lstStyle/>
          <a:p>
            <a:pPr marL="12700">
              <a:lnSpc>
                <a:spcPct val="100000"/>
              </a:lnSpc>
              <a:spcBef>
                <a:spcPts val="105"/>
              </a:spcBef>
            </a:pPr>
            <a:r>
              <a:rPr lang="en-US" dirty="0" smtClean="0"/>
              <a:t>  </a:t>
            </a:r>
            <a:r>
              <a:rPr u="sng" smtClean="0">
                <a:solidFill>
                  <a:srgbClr val="FF0000"/>
                </a:solidFill>
              </a:rPr>
              <a:t>Physical </a:t>
            </a:r>
            <a:r>
              <a:rPr u="sng" spc="-5" dirty="0">
                <a:solidFill>
                  <a:srgbClr val="FF0000"/>
                </a:solidFill>
              </a:rPr>
              <a:t>Examination </a:t>
            </a:r>
            <a:r>
              <a:rPr u="sng" dirty="0">
                <a:solidFill>
                  <a:srgbClr val="FF0000"/>
                </a:solidFill>
              </a:rPr>
              <a:t>– Acute</a:t>
            </a:r>
            <a:r>
              <a:rPr u="sng" spc="-110" dirty="0">
                <a:solidFill>
                  <a:srgbClr val="FF0000"/>
                </a:solidFill>
              </a:rPr>
              <a:t> </a:t>
            </a:r>
            <a:r>
              <a:rPr u="sng" dirty="0">
                <a:solidFill>
                  <a:srgbClr val="FF0000"/>
                </a:solidFill>
              </a:rPr>
              <a:t>AR</a:t>
            </a:r>
          </a:p>
        </p:txBody>
      </p:sp>
      <p:sp>
        <p:nvSpPr>
          <p:cNvPr id="3" name="object 3"/>
          <p:cNvSpPr txBox="1"/>
          <p:nvPr/>
        </p:nvSpPr>
        <p:spPr>
          <a:xfrm>
            <a:off x="534416" y="1066800"/>
            <a:ext cx="7993380" cy="4687822"/>
          </a:xfrm>
          <a:prstGeom prst="rect">
            <a:avLst/>
          </a:prstGeom>
          <a:solidFill>
            <a:schemeClr val="accent3">
              <a:lumMod val="60000"/>
              <a:lumOff val="40000"/>
            </a:schemeClr>
          </a:solidFill>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400" spc="-5" dirty="0">
                <a:solidFill>
                  <a:srgbClr val="FFFFFF"/>
                </a:solidFill>
                <a:latin typeface="Arial"/>
                <a:cs typeface="Arial"/>
              </a:rPr>
              <a:t>Tachycardia</a:t>
            </a:r>
            <a:endParaRPr sz="2400">
              <a:latin typeface="Arial"/>
              <a:cs typeface="Arial"/>
            </a:endParaRPr>
          </a:p>
          <a:p>
            <a:pPr marL="355600" indent="-342900">
              <a:lnSpc>
                <a:spcPct val="100000"/>
              </a:lnSpc>
              <a:spcBef>
                <a:spcPts val="580"/>
              </a:spcBef>
              <a:buChar char="•"/>
              <a:tabLst>
                <a:tab pos="354965" algn="l"/>
                <a:tab pos="355600" algn="l"/>
              </a:tabLst>
            </a:pPr>
            <a:r>
              <a:rPr sz="2400" spc="-5" dirty="0">
                <a:latin typeface="Comic Sans MS" pitchFamily="66" charset="0"/>
                <a:cs typeface="Arial"/>
              </a:rPr>
              <a:t>Peripheral</a:t>
            </a:r>
            <a:r>
              <a:rPr sz="2400" spc="15" dirty="0">
                <a:latin typeface="Comic Sans MS" pitchFamily="66" charset="0"/>
                <a:cs typeface="Arial"/>
              </a:rPr>
              <a:t> </a:t>
            </a:r>
            <a:r>
              <a:rPr sz="2400" spc="-5" dirty="0">
                <a:latin typeface="Comic Sans MS" pitchFamily="66" charset="0"/>
                <a:cs typeface="Arial"/>
              </a:rPr>
              <a:t>vasoconstriction</a:t>
            </a:r>
            <a:endParaRPr sz="2400">
              <a:latin typeface="Comic Sans MS" pitchFamily="66" charset="0"/>
              <a:cs typeface="Arial"/>
            </a:endParaRPr>
          </a:p>
          <a:p>
            <a:pPr marL="355600" indent="-342900">
              <a:lnSpc>
                <a:spcPct val="100000"/>
              </a:lnSpc>
              <a:spcBef>
                <a:spcPts val="575"/>
              </a:spcBef>
              <a:buChar char="•"/>
              <a:tabLst>
                <a:tab pos="354965" algn="l"/>
                <a:tab pos="355600" algn="l"/>
              </a:tabLst>
            </a:pPr>
            <a:r>
              <a:rPr sz="2400" b="1" spc="-5" dirty="0">
                <a:latin typeface="Comic Sans MS" pitchFamily="66" charset="0"/>
                <a:cs typeface="Arial"/>
              </a:rPr>
              <a:t>Cyanosis</a:t>
            </a:r>
            <a:endParaRPr sz="2400" b="1">
              <a:latin typeface="Comic Sans MS" pitchFamily="66" charset="0"/>
              <a:cs typeface="Arial"/>
            </a:endParaRPr>
          </a:p>
          <a:p>
            <a:pPr marL="355600" indent="-342900">
              <a:lnSpc>
                <a:spcPct val="100000"/>
              </a:lnSpc>
              <a:spcBef>
                <a:spcPts val="575"/>
              </a:spcBef>
              <a:buChar char="•"/>
              <a:tabLst>
                <a:tab pos="354965" algn="l"/>
                <a:tab pos="355600" algn="l"/>
              </a:tabLst>
            </a:pPr>
            <a:r>
              <a:rPr sz="2400" b="1" spc="-5" dirty="0">
                <a:latin typeface="Comic Sans MS" pitchFamily="66" charset="0"/>
                <a:cs typeface="Arial"/>
              </a:rPr>
              <a:t>Pulmonary</a:t>
            </a:r>
            <a:r>
              <a:rPr sz="2400" b="1" spc="5" dirty="0">
                <a:latin typeface="Comic Sans MS" pitchFamily="66" charset="0"/>
                <a:cs typeface="Arial"/>
              </a:rPr>
              <a:t> </a:t>
            </a:r>
            <a:r>
              <a:rPr sz="2400" b="1" spc="-5" dirty="0">
                <a:latin typeface="Comic Sans MS" pitchFamily="66" charset="0"/>
                <a:cs typeface="Arial"/>
              </a:rPr>
              <a:t>edema</a:t>
            </a:r>
            <a:endParaRPr sz="2400" b="1">
              <a:latin typeface="Comic Sans MS" pitchFamily="66" charset="0"/>
              <a:cs typeface="Arial"/>
            </a:endParaRPr>
          </a:p>
          <a:p>
            <a:pPr marL="355600" indent="-342900">
              <a:lnSpc>
                <a:spcPct val="100000"/>
              </a:lnSpc>
              <a:spcBef>
                <a:spcPts val="575"/>
              </a:spcBef>
              <a:buChar char="•"/>
              <a:tabLst>
                <a:tab pos="354965" algn="l"/>
                <a:tab pos="355600" algn="l"/>
              </a:tabLst>
            </a:pPr>
            <a:r>
              <a:rPr sz="2400" spc="-5" dirty="0">
                <a:latin typeface="Comic Sans MS" pitchFamily="66" charset="0"/>
                <a:cs typeface="Arial"/>
              </a:rPr>
              <a:t>Arterial pulsus alternans; normal LV</a:t>
            </a:r>
            <a:r>
              <a:rPr sz="2400" spc="55" dirty="0">
                <a:latin typeface="Comic Sans MS" pitchFamily="66" charset="0"/>
                <a:cs typeface="Arial"/>
              </a:rPr>
              <a:t> </a:t>
            </a:r>
            <a:r>
              <a:rPr sz="2400" spc="-5" dirty="0">
                <a:latin typeface="Comic Sans MS" pitchFamily="66" charset="0"/>
                <a:cs typeface="Arial"/>
              </a:rPr>
              <a:t>impulse</a:t>
            </a:r>
            <a:endParaRPr sz="2400">
              <a:latin typeface="Comic Sans MS" pitchFamily="66" charset="0"/>
              <a:cs typeface="Arial"/>
            </a:endParaRPr>
          </a:p>
          <a:p>
            <a:pPr marL="355600" indent="-342900">
              <a:lnSpc>
                <a:spcPct val="100000"/>
              </a:lnSpc>
              <a:spcBef>
                <a:spcPts val="580"/>
              </a:spcBef>
              <a:buChar char="•"/>
              <a:tabLst>
                <a:tab pos="354965" algn="l"/>
                <a:tab pos="355600" algn="l"/>
              </a:tabLst>
            </a:pPr>
            <a:r>
              <a:rPr sz="2400" spc="-5" dirty="0">
                <a:latin typeface="Comic Sans MS" pitchFamily="66" charset="0"/>
                <a:cs typeface="Arial"/>
              </a:rPr>
              <a:t>Early </a:t>
            </a:r>
            <a:r>
              <a:rPr sz="2400" dirty="0">
                <a:latin typeface="Comic Sans MS" pitchFamily="66" charset="0"/>
                <a:cs typeface="Arial"/>
              </a:rPr>
              <a:t>mitral </a:t>
            </a:r>
            <a:r>
              <a:rPr sz="2400" spc="-5" dirty="0">
                <a:latin typeface="Comic Sans MS" pitchFamily="66" charset="0"/>
                <a:cs typeface="Arial"/>
              </a:rPr>
              <a:t>valve</a:t>
            </a:r>
            <a:r>
              <a:rPr sz="2400" dirty="0">
                <a:latin typeface="Comic Sans MS" pitchFamily="66" charset="0"/>
                <a:cs typeface="Arial"/>
              </a:rPr>
              <a:t> </a:t>
            </a:r>
            <a:r>
              <a:rPr sz="2400" spc="-5" dirty="0">
                <a:latin typeface="Comic Sans MS" pitchFamily="66" charset="0"/>
                <a:cs typeface="Arial"/>
              </a:rPr>
              <a:t>closure</a:t>
            </a:r>
            <a:endParaRPr sz="2400">
              <a:latin typeface="Comic Sans MS" pitchFamily="66" charset="0"/>
              <a:cs typeface="Arial"/>
            </a:endParaRPr>
          </a:p>
          <a:p>
            <a:pPr marL="355600" marR="5080" indent="-342900">
              <a:lnSpc>
                <a:spcPct val="100000"/>
              </a:lnSpc>
              <a:spcBef>
                <a:spcPts val="575"/>
              </a:spcBef>
              <a:buChar char="•"/>
              <a:tabLst>
                <a:tab pos="354965" algn="l"/>
                <a:tab pos="355600" algn="l"/>
              </a:tabLst>
            </a:pPr>
            <a:r>
              <a:rPr sz="2400" b="1" spc="-5" dirty="0">
                <a:latin typeface="Comic Sans MS" pitchFamily="66" charset="0"/>
                <a:cs typeface="Arial"/>
              </a:rPr>
              <a:t>Early diastolic </a:t>
            </a:r>
            <a:r>
              <a:rPr sz="2400" b="1" dirty="0">
                <a:latin typeface="Comic Sans MS" pitchFamily="66" charset="0"/>
                <a:cs typeface="Arial"/>
              </a:rPr>
              <a:t>murmur </a:t>
            </a:r>
            <a:r>
              <a:rPr sz="2400" b="1" spc="-5" dirty="0">
                <a:latin typeface="Comic Sans MS" pitchFamily="66" charset="0"/>
                <a:cs typeface="Arial"/>
              </a:rPr>
              <a:t>(lower pitched and </a:t>
            </a:r>
            <a:r>
              <a:rPr sz="2400" b="1" dirty="0">
                <a:latin typeface="Comic Sans MS" pitchFamily="66" charset="0"/>
                <a:cs typeface="Arial"/>
              </a:rPr>
              <a:t>shorter </a:t>
            </a:r>
            <a:r>
              <a:rPr sz="2400" b="1" spc="-5" dirty="0">
                <a:latin typeface="Comic Sans MS" pitchFamily="66" charset="0"/>
                <a:cs typeface="Arial"/>
              </a:rPr>
              <a:t>than in  chronic </a:t>
            </a:r>
            <a:r>
              <a:rPr sz="2400" b="1" dirty="0">
                <a:latin typeface="Comic Sans MS" pitchFamily="66" charset="0"/>
                <a:cs typeface="Arial"/>
              </a:rPr>
              <a:t>AR) may </a:t>
            </a:r>
            <a:r>
              <a:rPr sz="2400" b="1" spc="-5" dirty="0">
                <a:latin typeface="Comic Sans MS" pitchFamily="66" charset="0"/>
                <a:cs typeface="Arial"/>
              </a:rPr>
              <a:t>be </a:t>
            </a:r>
            <a:r>
              <a:rPr sz="2400" b="1" dirty="0">
                <a:latin typeface="Comic Sans MS" pitchFamily="66" charset="0"/>
                <a:cs typeface="Arial"/>
              </a:rPr>
              <a:t>present</a:t>
            </a:r>
            <a:r>
              <a:rPr sz="2400" dirty="0">
                <a:latin typeface="Comic Sans MS" pitchFamily="66" charset="0"/>
                <a:cs typeface="Arial"/>
              </a:rPr>
              <a:t>.</a:t>
            </a:r>
            <a:endParaRPr sz="2400">
              <a:latin typeface="Comic Sans MS" pitchFamily="66" charset="0"/>
              <a:cs typeface="Arial"/>
            </a:endParaRPr>
          </a:p>
          <a:p>
            <a:pPr marL="355600" marR="176530" indent="-342900">
              <a:lnSpc>
                <a:spcPct val="100000"/>
              </a:lnSpc>
              <a:spcBef>
                <a:spcPts val="575"/>
              </a:spcBef>
              <a:buChar char="•"/>
              <a:tabLst>
                <a:tab pos="354965" algn="l"/>
                <a:tab pos="355600" algn="l"/>
              </a:tabLst>
            </a:pPr>
            <a:r>
              <a:rPr sz="2400" dirty="0">
                <a:latin typeface="Comic Sans MS" pitchFamily="66" charset="0"/>
                <a:cs typeface="Arial"/>
              </a:rPr>
              <a:t>A murmur at the </a:t>
            </a:r>
            <a:r>
              <a:rPr sz="2400" spc="-5" dirty="0">
                <a:latin typeface="Comic Sans MS" pitchFamily="66" charset="0"/>
                <a:cs typeface="Arial"/>
              </a:rPr>
              <a:t>right sternal border is associated more  often with dissection than </a:t>
            </a:r>
            <a:r>
              <a:rPr sz="2400" dirty="0">
                <a:latin typeface="Comic Sans MS" pitchFamily="66" charset="0"/>
                <a:cs typeface="Arial"/>
              </a:rPr>
              <a:t>it </a:t>
            </a:r>
            <a:r>
              <a:rPr sz="2400" spc="-10" dirty="0">
                <a:latin typeface="Comic Sans MS" pitchFamily="66" charset="0"/>
                <a:cs typeface="Arial"/>
              </a:rPr>
              <a:t>is </a:t>
            </a:r>
            <a:r>
              <a:rPr sz="2400" spc="-5" dirty="0">
                <a:latin typeface="Comic Sans MS" pitchFamily="66" charset="0"/>
                <a:cs typeface="Arial"/>
              </a:rPr>
              <a:t>with any other cause </a:t>
            </a:r>
            <a:r>
              <a:rPr sz="2400" dirty="0">
                <a:latin typeface="Comic Sans MS" pitchFamily="66" charset="0"/>
                <a:cs typeface="Arial"/>
              </a:rPr>
              <a:t>of  </a:t>
            </a:r>
            <a:r>
              <a:rPr sz="2400" spc="-5" dirty="0">
                <a:latin typeface="Comic Sans MS" pitchFamily="66" charset="0"/>
                <a:cs typeface="Arial"/>
              </a:rPr>
              <a:t>aortic regurgitation.</a:t>
            </a:r>
            <a:endParaRPr sz="2400">
              <a:latin typeface="Comic Sans MS" pitchFamily="66"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457201"/>
            <a:ext cx="5713984" cy="644407"/>
          </a:xfrm>
          <a:prstGeom prst="rect">
            <a:avLst/>
          </a:prstGeom>
        </p:spPr>
        <p:txBody>
          <a:bodyPr vert="horz" wrap="square" lIns="0" tIns="13335" rIns="0" bIns="0" rtlCol="0">
            <a:spAutoFit/>
          </a:bodyPr>
          <a:lstStyle/>
          <a:p>
            <a:pPr marL="12700">
              <a:lnSpc>
                <a:spcPct val="100000"/>
              </a:lnSpc>
              <a:spcBef>
                <a:spcPts val="105"/>
              </a:spcBef>
            </a:pPr>
            <a:r>
              <a:rPr lang="en-US" spc="-5" dirty="0" smtClean="0"/>
              <a:t>           </a:t>
            </a:r>
            <a:r>
              <a:rPr spc="-5" smtClean="0"/>
              <a:t>Epidemiology</a:t>
            </a:r>
            <a:endParaRPr spc="-5" dirty="0"/>
          </a:p>
        </p:txBody>
      </p:sp>
      <p:sp>
        <p:nvSpPr>
          <p:cNvPr id="3" name="object 3"/>
          <p:cNvSpPr txBox="1"/>
          <p:nvPr/>
        </p:nvSpPr>
        <p:spPr>
          <a:xfrm>
            <a:off x="534416" y="1295401"/>
            <a:ext cx="7974330" cy="4765407"/>
          </a:xfrm>
          <a:prstGeom prst="rect">
            <a:avLst/>
          </a:prstGeom>
          <a:solidFill>
            <a:schemeClr val="accent3">
              <a:lumMod val="60000"/>
              <a:lumOff val="40000"/>
            </a:schemeClr>
          </a:solidFill>
        </p:spPr>
        <p:txBody>
          <a:bodyPr vert="horz" wrap="square" lIns="0" tIns="12700" rIns="0" bIns="0" rtlCol="0">
            <a:spAutoFit/>
          </a:bodyPr>
          <a:lstStyle/>
          <a:p>
            <a:pPr marL="355600" marR="136525" indent="-342900">
              <a:lnSpc>
                <a:spcPct val="100000"/>
              </a:lnSpc>
              <a:spcBef>
                <a:spcPts val="100"/>
              </a:spcBef>
              <a:buChar char="•"/>
              <a:tabLst>
                <a:tab pos="354965" algn="l"/>
                <a:tab pos="355600" algn="l"/>
              </a:tabLst>
            </a:pPr>
            <a:r>
              <a:rPr sz="2400" spc="-5" dirty="0">
                <a:latin typeface="Comic Sans MS" pitchFamily="66" charset="0"/>
                <a:cs typeface="Arial"/>
              </a:rPr>
              <a:t>Approximately </a:t>
            </a:r>
            <a:r>
              <a:rPr sz="2400" b="1" dirty="0">
                <a:latin typeface="Comic Sans MS" pitchFamily="66" charset="0"/>
                <a:cs typeface="Arial"/>
              </a:rPr>
              <a:t>three-fourths</a:t>
            </a:r>
            <a:r>
              <a:rPr sz="2400" dirty="0">
                <a:latin typeface="Comic Sans MS" pitchFamily="66" charset="0"/>
                <a:cs typeface="Arial"/>
              </a:rPr>
              <a:t> of </a:t>
            </a:r>
            <a:r>
              <a:rPr sz="2400" spc="-5" dirty="0">
                <a:latin typeface="Comic Sans MS" pitchFamily="66" charset="0"/>
                <a:cs typeface="Arial"/>
              </a:rPr>
              <a:t>patients with pure or  predominant valvular </a:t>
            </a:r>
            <a:r>
              <a:rPr sz="2400" dirty="0">
                <a:latin typeface="Comic Sans MS" pitchFamily="66" charset="0"/>
                <a:cs typeface="Arial"/>
              </a:rPr>
              <a:t>AR </a:t>
            </a:r>
            <a:r>
              <a:rPr sz="2400">
                <a:latin typeface="Comic Sans MS" pitchFamily="66" charset="0"/>
                <a:cs typeface="Arial"/>
              </a:rPr>
              <a:t>are </a:t>
            </a:r>
            <a:r>
              <a:rPr sz="2400" b="1" spc="-5" smtClean="0">
                <a:latin typeface="Comic Sans MS" pitchFamily="66" charset="0"/>
                <a:cs typeface="Arial"/>
              </a:rPr>
              <a:t>men.</a:t>
            </a:r>
            <a:endParaRPr lang="en-US" sz="2400" b="1" spc="-5" dirty="0" smtClean="0">
              <a:latin typeface="Comic Sans MS" pitchFamily="66" charset="0"/>
              <a:cs typeface="Arial"/>
            </a:endParaRPr>
          </a:p>
          <a:p>
            <a:pPr marL="355600" marR="136525" indent="-342900">
              <a:lnSpc>
                <a:spcPct val="100000"/>
              </a:lnSpc>
              <a:spcBef>
                <a:spcPts val="100"/>
              </a:spcBef>
              <a:buChar char="•"/>
              <a:tabLst>
                <a:tab pos="354965" algn="l"/>
                <a:tab pos="355600" algn="l"/>
              </a:tabLst>
            </a:pPr>
            <a:endParaRPr sz="2400">
              <a:latin typeface="Comic Sans MS" pitchFamily="66" charset="0"/>
              <a:cs typeface="Arial"/>
            </a:endParaRPr>
          </a:p>
          <a:p>
            <a:pPr marL="355600" marR="104775" indent="-342900">
              <a:lnSpc>
                <a:spcPct val="100000"/>
              </a:lnSpc>
              <a:spcBef>
                <a:spcPts val="580"/>
              </a:spcBef>
              <a:buChar char="•"/>
              <a:tabLst>
                <a:tab pos="354965" algn="l"/>
                <a:tab pos="355600" algn="l"/>
              </a:tabLst>
            </a:pPr>
            <a:r>
              <a:rPr sz="2400" spc="-5" dirty="0">
                <a:latin typeface="Comic Sans MS" pitchFamily="66" charset="0"/>
                <a:cs typeface="Arial"/>
              </a:rPr>
              <a:t>Chronic AR </a:t>
            </a:r>
            <a:r>
              <a:rPr sz="2400" dirty="0">
                <a:latin typeface="Comic Sans MS" pitchFamily="66" charset="0"/>
                <a:cs typeface="Arial"/>
              </a:rPr>
              <a:t>often </a:t>
            </a:r>
            <a:r>
              <a:rPr sz="2400" spc="-5" dirty="0">
                <a:latin typeface="Comic Sans MS" pitchFamily="66" charset="0"/>
                <a:cs typeface="Arial"/>
              </a:rPr>
              <a:t>begins in patients when </a:t>
            </a:r>
            <a:r>
              <a:rPr sz="2400" dirty="0">
                <a:latin typeface="Comic Sans MS" pitchFamily="66" charset="0"/>
                <a:cs typeface="Arial"/>
              </a:rPr>
              <a:t>they </a:t>
            </a:r>
            <a:r>
              <a:rPr sz="2400" spc="-5" dirty="0">
                <a:latin typeface="Comic Sans MS" pitchFamily="66" charset="0"/>
                <a:cs typeface="Arial"/>
              </a:rPr>
              <a:t>are in  their late </a:t>
            </a:r>
            <a:r>
              <a:rPr sz="2400" dirty="0">
                <a:latin typeface="Comic Sans MS" pitchFamily="66" charset="0"/>
                <a:cs typeface="Arial"/>
              </a:rPr>
              <a:t>50s. In </a:t>
            </a:r>
            <a:r>
              <a:rPr sz="2400" spc="-5" dirty="0">
                <a:latin typeface="Comic Sans MS" pitchFamily="66" charset="0"/>
                <a:cs typeface="Arial"/>
              </a:rPr>
              <a:t>general, </a:t>
            </a:r>
            <a:r>
              <a:rPr sz="2400" dirty="0">
                <a:latin typeface="Comic Sans MS" pitchFamily="66" charset="0"/>
                <a:cs typeface="Arial"/>
              </a:rPr>
              <a:t>the </a:t>
            </a:r>
            <a:r>
              <a:rPr sz="2400" spc="-5" dirty="0">
                <a:latin typeface="Comic Sans MS" pitchFamily="66" charset="0"/>
                <a:cs typeface="Arial"/>
              </a:rPr>
              <a:t>prevalence and severity of  AR increase with</a:t>
            </a:r>
            <a:r>
              <a:rPr sz="2400" spc="25" dirty="0">
                <a:latin typeface="Comic Sans MS" pitchFamily="66" charset="0"/>
                <a:cs typeface="Arial"/>
              </a:rPr>
              <a:t> </a:t>
            </a:r>
            <a:r>
              <a:rPr sz="2400" spc="-10">
                <a:latin typeface="Comic Sans MS" pitchFamily="66" charset="0"/>
                <a:cs typeface="Arial"/>
              </a:rPr>
              <a:t>age</a:t>
            </a:r>
            <a:r>
              <a:rPr sz="2400" spc="-10" smtClean="0">
                <a:latin typeface="Comic Sans MS" pitchFamily="66" charset="0"/>
                <a:cs typeface="Arial"/>
              </a:rPr>
              <a:t>.</a:t>
            </a:r>
            <a:endParaRPr lang="en-US" sz="2400" spc="-10" dirty="0" smtClean="0">
              <a:latin typeface="Comic Sans MS" pitchFamily="66" charset="0"/>
              <a:cs typeface="Arial"/>
            </a:endParaRPr>
          </a:p>
          <a:p>
            <a:pPr marL="355600" marR="104775" indent="-342900">
              <a:lnSpc>
                <a:spcPct val="100000"/>
              </a:lnSpc>
              <a:spcBef>
                <a:spcPts val="580"/>
              </a:spcBef>
              <a:buChar char="•"/>
              <a:tabLst>
                <a:tab pos="354965" algn="l"/>
                <a:tab pos="355600" algn="l"/>
              </a:tabLst>
            </a:pPr>
            <a:endParaRPr lang="en-US" sz="2400" spc="-10" dirty="0">
              <a:latin typeface="Comic Sans MS" pitchFamily="66" charset="0"/>
              <a:cs typeface="Arial"/>
            </a:endParaRPr>
          </a:p>
          <a:p>
            <a:pPr marL="355600" marR="104775" indent="-342900">
              <a:lnSpc>
                <a:spcPct val="100000"/>
              </a:lnSpc>
              <a:spcBef>
                <a:spcPts val="580"/>
              </a:spcBef>
              <a:buChar char="•"/>
              <a:tabLst>
                <a:tab pos="354965" algn="l"/>
                <a:tab pos="355600" algn="l"/>
              </a:tabLst>
            </a:pPr>
            <a:endParaRPr sz="2400">
              <a:latin typeface="Comic Sans MS" pitchFamily="66" charset="0"/>
              <a:cs typeface="Arial"/>
            </a:endParaRPr>
          </a:p>
          <a:p>
            <a:pPr marL="355600" marR="5080" indent="-342900" algn="just">
              <a:lnSpc>
                <a:spcPct val="100000"/>
              </a:lnSpc>
              <a:spcBef>
                <a:spcPts val="575"/>
              </a:spcBef>
              <a:buChar char="•"/>
              <a:tabLst>
                <a:tab pos="355600" algn="l"/>
              </a:tabLst>
            </a:pPr>
            <a:r>
              <a:rPr sz="2400" spc="-5" dirty="0">
                <a:latin typeface="Comic Sans MS" pitchFamily="66" charset="0"/>
                <a:cs typeface="Arial"/>
              </a:rPr>
              <a:t>However, there </a:t>
            </a:r>
            <a:r>
              <a:rPr sz="2400" dirty="0">
                <a:latin typeface="Comic Sans MS" pitchFamily="66" charset="0"/>
                <a:cs typeface="Arial"/>
              </a:rPr>
              <a:t>are </a:t>
            </a:r>
            <a:r>
              <a:rPr sz="2400" spc="-5" dirty="0">
                <a:latin typeface="Comic Sans MS" pitchFamily="66" charset="0"/>
                <a:cs typeface="Arial"/>
              </a:rPr>
              <a:t>many exceptions </a:t>
            </a:r>
            <a:r>
              <a:rPr sz="2400" dirty="0">
                <a:latin typeface="Comic Sans MS" pitchFamily="66" charset="0"/>
                <a:cs typeface="Arial"/>
              </a:rPr>
              <a:t>to this </a:t>
            </a:r>
            <a:r>
              <a:rPr sz="2400" spc="-5" dirty="0">
                <a:latin typeface="Comic Sans MS" pitchFamily="66" charset="0"/>
                <a:cs typeface="Arial"/>
              </a:rPr>
              <a:t>observation.  </a:t>
            </a:r>
            <a:r>
              <a:rPr sz="2400" b="1" spc="-5" dirty="0">
                <a:latin typeface="Comic Sans MS" pitchFamily="66" charset="0"/>
                <a:cs typeface="Arial"/>
              </a:rPr>
              <a:t>Patients with bicuspid aortic valve and, especially, those  with Marfan syndrome </a:t>
            </a:r>
            <a:r>
              <a:rPr sz="2400" b="1" dirty="0">
                <a:latin typeface="Comic Sans MS" pitchFamily="66" charset="0"/>
                <a:cs typeface="Arial"/>
              </a:rPr>
              <a:t>tend to </a:t>
            </a:r>
            <a:r>
              <a:rPr sz="2400" b="1" spc="-5" dirty="0">
                <a:latin typeface="Comic Sans MS" pitchFamily="66" charset="0"/>
                <a:cs typeface="Arial"/>
              </a:rPr>
              <a:t>present </a:t>
            </a:r>
            <a:r>
              <a:rPr sz="2400" b="1" dirty="0">
                <a:latin typeface="Comic Sans MS" pitchFamily="66" charset="0"/>
                <a:cs typeface="Arial"/>
              </a:rPr>
              <a:t>much</a:t>
            </a:r>
            <a:r>
              <a:rPr sz="2400" b="1" spc="5" dirty="0">
                <a:latin typeface="Comic Sans MS" pitchFamily="66" charset="0"/>
                <a:cs typeface="Arial"/>
              </a:rPr>
              <a:t> </a:t>
            </a:r>
            <a:r>
              <a:rPr sz="2400" b="1" spc="-5" dirty="0">
                <a:latin typeface="Comic Sans MS" pitchFamily="66" charset="0"/>
                <a:cs typeface="Arial"/>
              </a:rPr>
              <a:t>earlier</a:t>
            </a:r>
            <a:endParaRPr sz="2400" b="1">
              <a:latin typeface="Comic Sans MS" pitchFamily="66" charset="0"/>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609600" y="1676400"/>
            <a:ext cx="8013700" cy="3674724"/>
          </a:xfrm>
          <a:prstGeom prst="rect">
            <a:avLst/>
          </a:prstGeom>
          <a:solidFill>
            <a:schemeClr val="accent3">
              <a:lumMod val="60000"/>
              <a:lumOff val="40000"/>
            </a:schemeClr>
          </a:solidFill>
        </p:spPr>
        <p:txBody>
          <a:bodyPr vert="horz" wrap="square" lIns="0" tIns="141605" rIns="0" bIns="0" rtlCol="0">
            <a:spAutoFit/>
          </a:bodyPr>
          <a:lstStyle/>
          <a:p>
            <a:pPr marL="505459" indent="-457834">
              <a:lnSpc>
                <a:spcPct val="100000"/>
              </a:lnSpc>
              <a:spcBef>
                <a:spcPts val="1115"/>
              </a:spcBef>
              <a:buFont typeface="Arial"/>
              <a:buChar char="•"/>
              <a:tabLst>
                <a:tab pos="505459" algn="l"/>
                <a:tab pos="506095" algn="l"/>
              </a:tabLst>
            </a:pPr>
            <a:r>
              <a:rPr lang="en-IN" sz="2800" b="1" spc="-5" dirty="0" smtClean="0">
                <a:latin typeface="Comic Sans MS" pitchFamily="66" charset="0"/>
              </a:rPr>
              <a:t>SYMPTOMS </a:t>
            </a:r>
            <a:r>
              <a:rPr lang="en-IN" sz="2800" b="1" dirty="0" smtClean="0">
                <a:latin typeface="Comic Sans MS" pitchFamily="66" charset="0"/>
              </a:rPr>
              <a:t>OF </a:t>
            </a:r>
            <a:r>
              <a:rPr lang="en-IN" sz="2800" b="1" spc="-5" dirty="0" smtClean="0">
                <a:latin typeface="Comic Sans MS" pitchFamily="66" charset="0"/>
              </a:rPr>
              <a:t>CHF (MOST</a:t>
            </a:r>
            <a:r>
              <a:rPr lang="en-IN" sz="2800" b="1" spc="35" dirty="0" smtClean="0">
                <a:latin typeface="Comic Sans MS" pitchFamily="66" charset="0"/>
              </a:rPr>
              <a:t> </a:t>
            </a:r>
            <a:r>
              <a:rPr lang="en-IN" sz="2800" b="1" spc="-10" dirty="0" smtClean="0">
                <a:latin typeface="Comic Sans MS" pitchFamily="66" charset="0"/>
              </a:rPr>
              <a:t>COMMON)</a:t>
            </a:r>
          </a:p>
          <a:p>
            <a:pPr marL="802640" lvl="1" indent="-343535">
              <a:lnSpc>
                <a:spcPct val="100000"/>
              </a:lnSpc>
              <a:spcBef>
                <a:spcPts val="880"/>
              </a:spcBef>
              <a:buFont typeface="Arial"/>
              <a:buChar char="•"/>
              <a:tabLst>
                <a:tab pos="802640" algn="l"/>
                <a:tab pos="803275" algn="l"/>
              </a:tabLst>
            </a:pPr>
            <a:r>
              <a:rPr sz="2800" b="1" smtClean="0">
                <a:solidFill>
                  <a:srgbClr val="FF0000"/>
                </a:solidFill>
                <a:latin typeface="Comic Sans MS" pitchFamily="66" charset="0"/>
                <a:cs typeface="Times New Roman"/>
              </a:rPr>
              <a:t>Exertional</a:t>
            </a:r>
            <a:r>
              <a:rPr sz="2800" b="1" spc="-50" smtClean="0">
                <a:solidFill>
                  <a:srgbClr val="FF0000"/>
                </a:solidFill>
                <a:latin typeface="Comic Sans MS" pitchFamily="66" charset="0"/>
                <a:cs typeface="Times New Roman"/>
              </a:rPr>
              <a:t> </a:t>
            </a:r>
            <a:r>
              <a:rPr sz="2800" b="1" dirty="0">
                <a:solidFill>
                  <a:srgbClr val="FF0000"/>
                </a:solidFill>
                <a:latin typeface="Comic Sans MS" pitchFamily="66" charset="0"/>
                <a:cs typeface="Times New Roman"/>
              </a:rPr>
              <a:t>dyspnoea</a:t>
            </a:r>
            <a:endParaRPr sz="2800" b="1">
              <a:solidFill>
                <a:srgbClr val="FF0000"/>
              </a:solidFill>
              <a:latin typeface="Comic Sans MS" pitchFamily="66" charset="0"/>
              <a:cs typeface="Times New Roman"/>
            </a:endParaRPr>
          </a:p>
          <a:p>
            <a:pPr marL="802640" lvl="1" indent="-343535">
              <a:lnSpc>
                <a:spcPct val="100000"/>
              </a:lnSpc>
              <a:spcBef>
                <a:spcPts val="869"/>
              </a:spcBef>
              <a:buFont typeface="Arial"/>
              <a:buChar char="•"/>
              <a:tabLst>
                <a:tab pos="802640" algn="l"/>
                <a:tab pos="803275" algn="l"/>
              </a:tabLst>
            </a:pPr>
            <a:r>
              <a:rPr sz="2800" b="1" dirty="0">
                <a:solidFill>
                  <a:srgbClr val="FF0000"/>
                </a:solidFill>
                <a:latin typeface="Comic Sans MS" pitchFamily="66" charset="0"/>
                <a:cs typeface="Times New Roman"/>
              </a:rPr>
              <a:t>Orthopnea</a:t>
            </a:r>
            <a:endParaRPr sz="2800" b="1">
              <a:solidFill>
                <a:srgbClr val="FF0000"/>
              </a:solidFill>
              <a:latin typeface="Comic Sans MS" pitchFamily="66" charset="0"/>
              <a:cs typeface="Times New Roman"/>
            </a:endParaRPr>
          </a:p>
          <a:p>
            <a:pPr marL="802640" lvl="1" indent="-343535">
              <a:lnSpc>
                <a:spcPct val="100000"/>
              </a:lnSpc>
              <a:spcBef>
                <a:spcPts val="865"/>
              </a:spcBef>
              <a:buFont typeface="Arial"/>
              <a:buChar char="•"/>
              <a:tabLst>
                <a:tab pos="802640" algn="l"/>
                <a:tab pos="803275" algn="l"/>
              </a:tabLst>
            </a:pPr>
            <a:r>
              <a:rPr sz="2800" b="1" spc="-5" smtClean="0">
                <a:solidFill>
                  <a:srgbClr val="FF0000"/>
                </a:solidFill>
                <a:latin typeface="Comic Sans MS" pitchFamily="66" charset="0"/>
                <a:cs typeface="Times New Roman"/>
              </a:rPr>
              <a:t>PND</a:t>
            </a:r>
            <a:endParaRPr lang="en-US" sz="2800" b="1" spc="-5" dirty="0" smtClean="0">
              <a:solidFill>
                <a:srgbClr val="FF0000"/>
              </a:solidFill>
              <a:latin typeface="Comic Sans MS" pitchFamily="66" charset="0"/>
              <a:cs typeface="Times New Roman"/>
            </a:endParaRPr>
          </a:p>
          <a:p>
            <a:pPr marL="802640" lvl="1" indent="-343535">
              <a:lnSpc>
                <a:spcPct val="100000"/>
              </a:lnSpc>
              <a:spcBef>
                <a:spcPts val="865"/>
              </a:spcBef>
              <a:buFont typeface="Arial"/>
              <a:buChar char="•"/>
              <a:tabLst>
                <a:tab pos="802640" algn="l"/>
                <a:tab pos="803275" algn="l"/>
              </a:tabLst>
            </a:pPr>
            <a:endParaRPr sz="2800" b="1">
              <a:latin typeface="Comic Sans MS" pitchFamily="66" charset="0"/>
              <a:cs typeface="Times New Roman"/>
            </a:endParaRPr>
          </a:p>
          <a:p>
            <a:pPr marL="802640" lvl="1" indent="-343535">
              <a:lnSpc>
                <a:spcPct val="100000"/>
              </a:lnSpc>
              <a:spcBef>
                <a:spcPts val="860"/>
              </a:spcBef>
              <a:buFont typeface="Arial"/>
              <a:buChar char="•"/>
              <a:tabLst>
                <a:tab pos="802640" algn="l"/>
                <a:tab pos="803275" algn="l"/>
              </a:tabLst>
            </a:pPr>
            <a:r>
              <a:rPr lang="en-US" sz="2800" b="1" dirty="0" smtClean="0">
                <a:latin typeface="Comic Sans MS" pitchFamily="66" charset="0"/>
                <a:cs typeface="Times New Roman"/>
              </a:rPr>
              <a:t>Late--</a:t>
            </a:r>
            <a:r>
              <a:rPr sz="2800" b="1" smtClean="0">
                <a:latin typeface="Comic Sans MS" pitchFamily="66" charset="0"/>
                <a:cs typeface="Times New Roman"/>
              </a:rPr>
              <a:t>Right </a:t>
            </a:r>
            <a:r>
              <a:rPr sz="2800" b="1" dirty="0">
                <a:latin typeface="Comic Sans MS" pitchFamily="66" charset="0"/>
                <a:cs typeface="Times New Roman"/>
              </a:rPr>
              <a:t>heart failure </a:t>
            </a:r>
            <a:r>
              <a:rPr sz="2800" dirty="0">
                <a:latin typeface="Comic Sans MS" pitchFamily="66" charset="0"/>
                <a:cs typeface="Times New Roman"/>
              </a:rPr>
              <a:t>(pedal </a:t>
            </a:r>
            <a:r>
              <a:rPr sz="2400" spc="-5" dirty="0">
                <a:latin typeface="Comic Sans MS" pitchFamily="66" charset="0"/>
                <a:cs typeface="Times New Roman"/>
              </a:rPr>
              <a:t>oedema, </a:t>
            </a:r>
            <a:r>
              <a:rPr sz="2400" dirty="0">
                <a:latin typeface="Comic Sans MS" pitchFamily="66" charset="0"/>
                <a:cs typeface="Times New Roman"/>
              </a:rPr>
              <a:t>ascitis,</a:t>
            </a:r>
            <a:r>
              <a:rPr sz="2400" spc="-120" dirty="0">
                <a:latin typeface="Comic Sans MS" pitchFamily="66" charset="0"/>
                <a:cs typeface="Times New Roman"/>
              </a:rPr>
              <a:t> </a:t>
            </a:r>
            <a:r>
              <a:rPr sz="2400" spc="-5">
                <a:latin typeface="Comic Sans MS" pitchFamily="66" charset="0"/>
                <a:cs typeface="Times New Roman"/>
              </a:rPr>
              <a:t>hepatomegaly</a:t>
            </a:r>
            <a:r>
              <a:rPr sz="2400" spc="-5" smtClean="0">
                <a:latin typeface="Comic Sans MS" pitchFamily="66" charset="0"/>
                <a:cs typeface="Times New Roman"/>
              </a:rPr>
              <a:t>)</a:t>
            </a:r>
            <a:endParaRPr sz="2400">
              <a:latin typeface="Comic Sans MS" pitchFamily="66" charset="0"/>
              <a:cs typeface="Times New Roman"/>
            </a:endParaRPr>
          </a:p>
        </p:txBody>
      </p:sp>
      <p:sp>
        <p:nvSpPr>
          <p:cNvPr id="2" name="object 2"/>
          <p:cNvSpPr txBox="1">
            <a:spLocks noGrp="1"/>
          </p:cNvSpPr>
          <p:nvPr>
            <p:ph type="title"/>
          </p:nvPr>
        </p:nvSpPr>
        <p:spPr>
          <a:xfrm>
            <a:off x="1066800" y="533400"/>
            <a:ext cx="7062788" cy="566822"/>
          </a:xfrm>
          <a:prstGeom prst="rect">
            <a:avLst/>
          </a:prstGeom>
          <a:solidFill>
            <a:schemeClr val="accent3">
              <a:lumMod val="60000"/>
              <a:lumOff val="40000"/>
            </a:schemeClr>
          </a:solidFill>
        </p:spPr>
        <p:txBody>
          <a:bodyPr vert="horz" wrap="square" lIns="0" tIns="12700" rIns="0" bIns="0" rtlCol="0">
            <a:spAutoFit/>
          </a:bodyPr>
          <a:lstStyle/>
          <a:p>
            <a:pPr marL="12700">
              <a:lnSpc>
                <a:spcPct val="100000"/>
              </a:lnSpc>
              <a:spcBef>
                <a:spcPts val="100"/>
              </a:spcBef>
            </a:pPr>
            <a:r>
              <a:rPr sz="3600" dirty="0"/>
              <a:t>Clinical presentation of</a:t>
            </a:r>
            <a:r>
              <a:rPr sz="3600" spc="-245" dirty="0"/>
              <a:t> </a:t>
            </a:r>
            <a:r>
              <a:rPr sz="3600" spc="-5" dirty="0"/>
              <a:t>AR</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1867436"/>
            <a:ext cx="7637145" cy="3802964"/>
          </a:xfrm>
          <a:prstGeom prst="rect">
            <a:avLst/>
          </a:prstGeom>
          <a:solidFill>
            <a:schemeClr val="accent3">
              <a:lumMod val="60000"/>
              <a:lumOff val="40000"/>
            </a:schemeClr>
          </a:solidFill>
        </p:spPr>
        <p:txBody>
          <a:bodyPr vert="horz" wrap="square" lIns="0" tIns="93345" rIns="0" bIns="0" rtlCol="0">
            <a:spAutoFit/>
          </a:bodyPr>
          <a:lstStyle/>
          <a:p>
            <a:pPr marL="287020" indent="-274320">
              <a:lnSpc>
                <a:spcPct val="100000"/>
              </a:lnSpc>
              <a:spcBef>
                <a:spcPts val="735"/>
              </a:spcBef>
              <a:buClr>
                <a:srgbClr val="0AD0D9"/>
              </a:buClr>
              <a:buSzPct val="94230"/>
              <a:buFont typeface="Wingdings 2"/>
              <a:buChar char=""/>
              <a:tabLst>
                <a:tab pos="287020" algn="l"/>
              </a:tabLst>
            </a:pPr>
            <a:r>
              <a:rPr sz="3600" b="1" spc="-10" dirty="0">
                <a:latin typeface="Comic Sans MS" pitchFamily="66" charset="0"/>
                <a:cs typeface="Constantia"/>
              </a:rPr>
              <a:t>Palpitation</a:t>
            </a:r>
            <a:endParaRPr sz="3600" b="1">
              <a:latin typeface="Comic Sans MS" pitchFamily="66" charset="0"/>
              <a:cs typeface="Constantia"/>
            </a:endParaRPr>
          </a:p>
          <a:p>
            <a:pPr marL="287020" indent="-274320">
              <a:lnSpc>
                <a:spcPct val="100000"/>
              </a:lnSpc>
              <a:spcBef>
                <a:spcPts val="615"/>
              </a:spcBef>
              <a:buClr>
                <a:srgbClr val="0AD0D9"/>
              </a:buClr>
              <a:buSzPct val="94230"/>
              <a:buFont typeface="Wingdings 2"/>
              <a:buChar char=""/>
              <a:tabLst>
                <a:tab pos="287020" algn="l"/>
              </a:tabLst>
            </a:pPr>
            <a:r>
              <a:rPr sz="3600" b="1" spc="-5" smtClean="0">
                <a:latin typeface="Comic Sans MS" pitchFamily="66" charset="0"/>
                <a:cs typeface="Constantia"/>
              </a:rPr>
              <a:t>Angina</a:t>
            </a:r>
            <a:endParaRPr sz="3600" b="1">
              <a:latin typeface="Comic Sans MS" pitchFamily="66" charset="0"/>
              <a:cs typeface="Constantia"/>
            </a:endParaRPr>
          </a:p>
          <a:p>
            <a:pPr marL="652780" lvl="1" indent="-247650">
              <a:lnSpc>
                <a:spcPct val="100000"/>
              </a:lnSpc>
              <a:spcBef>
                <a:spcPts val="585"/>
              </a:spcBef>
              <a:buClr>
                <a:srgbClr val="0E6EC5"/>
              </a:buClr>
              <a:buSzPct val="85416"/>
              <a:buFont typeface="Wingdings 2"/>
              <a:buChar char=""/>
              <a:tabLst>
                <a:tab pos="653415" algn="l"/>
              </a:tabLst>
            </a:pPr>
            <a:r>
              <a:rPr sz="3600" spc="5">
                <a:latin typeface="Comic Sans MS" pitchFamily="66" charset="0"/>
                <a:cs typeface="Constantia"/>
              </a:rPr>
              <a:t>Less </a:t>
            </a:r>
            <a:r>
              <a:rPr sz="3600" spc="-15" smtClean="0">
                <a:latin typeface="Comic Sans MS" pitchFamily="66" charset="0"/>
                <a:cs typeface="Constantia"/>
              </a:rPr>
              <a:t>common</a:t>
            </a:r>
            <a:endParaRPr sz="3600">
              <a:latin typeface="Comic Sans MS" pitchFamily="66" charset="0"/>
              <a:cs typeface="Constantia"/>
            </a:endParaRPr>
          </a:p>
          <a:p>
            <a:pPr marL="287020" indent="-274320">
              <a:lnSpc>
                <a:spcPct val="100000"/>
              </a:lnSpc>
              <a:spcBef>
                <a:spcPts val="615"/>
              </a:spcBef>
              <a:buClr>
                <a:srgbClr val="0AD0D9"/>
              </a:buClr>
              <a:buSzPct val="94230"/>
              <a:buFont typeface="Wingdings 2"/>
              <a:buChar char=""/>
              <a:tabLst>
                <a:tab pos="287020" algn="l"/>
              </a:tabLst>
            </a:pPr>
            <a:r>
              <a:rPr sz="3600" b="1" spc="-5" dirty="0">
                <a:latin typeface="Comic Sans MS" pitchFamily="66" charset="0"/>
                <a:cs typeface="Constantia"/>
              </a:rPr>
              <a:t>Dyspnoea</a:t>
            </a:r>
            <a:endParaRPr sz="3600" b="1">
              <a:latin typeface="Comic Sans MS" pitchFamily="66" charset="0"/>
              <a:cs typeface="Constantia"/>
            </a:endParaRPr>
          </a:p>
          <a:p>
            <a:pPr marL="652780" lvl="1" indent="-247650">
              <a:lnSpc>
                <a:spcPct val="100000"/>
              </a:lnSpc>
              <a:spcBef>
                <a:spcPts val="585"/>
              </a:spcBef>
              <a:buClr>
                <a:srgbClr val="0E6EC5"/>
              </a:buClr>
              <a:buSzPct val="85416"/>
              <a:buFont typeface="Wingdings 2"/>
              <a:buChar char=""/>
              <a:tabLst>
                <a:tab pos="653415" algn="l"/>
              </a:tabLst>
            </a:pPr>
            <a:r>
              <a:rPr sz="3600" spc="-5" dirty="0">
                <a:latin typeface="Comic Sans MS" pitchFamily="66" charset="0"/>
                <a:cs typeface="Constantia"/>
              </a:rPr>
              <a:t>Initially </a:t>
            </a:r>
            <a:r>
              <a:rPr sz="3600" dirty="0">
                <a:latin typeface="Comic Sans MS" pitchFamily="66" charset="0"/>
                <a:cs typeface="Constantia"/>
              </a:rPr>
              <a:t>on</a:t>
            </a:r>
            <a:r>
              <a:rPr sz="3600" spc="-235" dirty="0">
                <a:latin typeface="Comic Sans MS" pitchFamily="66" charset="0"/>
                <a:cs typeface="Constantia"/>
              </a:rPr>
              <a:t> </a:t>
            </a:r>
            <a:r>
              <a:rPr sz="3600" spc="-10" dirty="0">
                <a:latin typeface="Comic Sans MS" pitchFamily="66" charset="0"/>
                <a:cs typeface="Constantia"/>
              </a:rPr>
              <a:t>exertion</a:t>
            </a:r>
            <a:endParaRPr sz="3600">
              <a:latin typeface="Comic Sans MS" pitchFamily="66" charset="0"/>
              <a:cs typeface="Constantia"/>
            </a:endParaRPr>
          </a:p>
          <a:p>
            <a:pPr marL="652780" lvl="1" indent="-247650">
              <a:lnSpc>
                <a:spcPct val="100000"/>
              </a:lnSpc>
              <a:spcBef>
                <a:spcPts val="575"/>
              </a:spcBef>
              <a:buClr>
                <a:srgbClr val="0E6EC5"/>
              </a:buClr>
              <a:buSzPct val="85416"/>
              <a:buFont typeface="Wingdings 2"/>
              <a:buChar char=""/>
              <a:tabLst>
                <a:tab pos="653415" algn="l"/>
              </a:tabLst>
            </a:pPr>
            <a:r>
              <a:rPr sz="3600" dirty="0">
                <a:latin typeface="Comic Sans MS" pitchFamily="66" charset="0"/>
                <a:cs typeface="Constantia"/>
              </a:rPr>
              <a:t>PND</a:t>
            </a:r>
            <a:endParaRPr sz="3600">
              <a:latin typeface="Comic Sans MS" pitchFamily="66" charset="0"/>
              <a:cs typeface="Constantia"/>
            </a:endParaRPr>
          </a:p>
        </p:txBody>
      </p:sp>
      <p:sp>
        <p:nvSpPr>
          <p:cNvPr id="9" name="object 9"/>
          <p:cNvSpPr txBox="1">
            <a:spLocks noGrp="1"/>
          </p:cNvSpPr>
          <p:nvPr>
            <p:ph type="title"/>
          </p:nvPr>
        </p:nvSpPr>
        <p:spPr>
          <a:xfrm>
            <a:off x="292100" y="426465"/>
            <a:ext cx="7708900" cy="711200"/>
          </a:xfrm>
          <a:prstGeom prst="rect">
            <a:avLst/>
          </a:prstGeom>
        </p:spPr>
        <p:txBody>
          <a:bodyPr vert="horz" wrap="square" lIns="0" tIns="12700" rIns="0" bIns="0" rtlCol="0">
            <a:spAutoFit/>
          </a:bodyPr>
          <a:lstStyle/>
          <a:p>
            <a:pPr marL="12700">
              <a:lnSpc>
                <a:spcPct val="100000"/>
              </a:lnSpc>
              <a:spcBef>
                <a:spcPts val="100"/>
              </a:spcBef>
            </a:pPr>
            <a:r>
              <a:rPr lang="en-US" sz="4500" spc="-10" dirty="0" smtClean="0"/>
              <a:t>             </a:t>
            </a:r>
            <a:r>
              <a:rPr sz="4500" spc="-10" smtClean="0">
                <a:solidFill>
                  <a:schemeClr val="tx1"/>
                </a:solidFill>
              </a:rPr>
              <a:t>Clinical</a:t>
            </a:r>
            <a:r>
              <a:rPr sz="4500" spc="-75" smtClean="0">
                <a:solidFill>
                  <a:schemeClr val="tx1"/>
                </a:solidFill>
              </a:rPr>
              <a:t> </a:t>
            </a:r>
            <a:r>
              <a:rPr sz="4500" spc="-15" dirty="0">
                <a:solidFill>
                  <a:schemeClr val="tx1"/>
                </a:solidFill>
              </a:rPr>
              <a:t>history</a:t>
            </a:r>
            <a:endParaRPr sz="45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704" y="0"/>
            <a:ext cx="7389496" cy="566822"/>
          </a:xfrm>
          <a:prstGeom prst="rect">
            <a:avLst/>
          </a:prstGeom>
          <a:solidFill>
            <a:schemeClr val="accent3">
              <a:lumMod val="60000"/>
              <a:lumOff val="40000"/>
            </a:schemeClr>
          </a:solidFill>
        </p:spPr>
        <p:txBody>
          <a:bodyPr vert="horz" wrap="square" lIns="0" tIns="12700" rIns="0" bIns="0" rtlCol="0">
            <a:spAutoFit/>
          </a:bodyPr>
          <a:lstStyle/>
          <a:p>
            <a:pPr marL="12700">
              <a:lnSpc>
                <a:spcPct val="100000"/>
              </a:lnSpc>
              <a:spcBef>
                <a:spcPts val="100"/>
              </a:spcBef>
            </a:pPr>
            <a:r>
              <a:rPr lang="en-US" sz="3600" dirty="0" smtClean="0"/>
              <a:t>     </a:t>
            </a:r>
            <a:r>
              <a:rPr sz="3600" smtClean="0"/>
              <a:t>Clinical </a:t>
            </a:r>
            <a:r>
              <a:rPr sz="3600" dirty="0"/>
              <a:t>presentation of</a:t>
            </a:r>
            <a:r>
              <a:rPr sz="3600" spc="-245" dirty="0"/>
              <a:t> </a:t>
            </a:r>
            <a:r>
              <a:rPr sz="3600" spc="-5" dirty="0"/>
              <a:t>AR</a:t>
            </a:r>
            <a:endParaRPr sz="3600"/>
          </a:p>
        </p:txBody>
      </p:sp>
      <p:sp>
        <p:nvSpPr>
          <p:cNvPr id="3" name="object 3"/>
          <p:cNvSpPr txBox="1"/>
          <p:nvPr/>
        </p:nvSpPr>
        <p:spPr>
          <a:xfrm>
            <a:off x="228600" y="609600"/>
            <a:ext cx="8915400" cy="5771452"/>
          </a:xfrm>
          <a:prstGeom prst="rect">
            <a:avLst/>
          </a:prstGeom>
          <a:solidFill>
            <a:schemeClr val="accent3">
              <a:lumMod val="60000"/>
              <a:lumOff val="40000"/>
            </a:schemeClr>
          </a:solidFill>
        </p:spPr>
        <p:txBody>
          <a:bodyPr vert="horz" wrap="square" lIns="0" tIns="102235" rIns="0" bIns="0" rtlCol="0">
            <a:spAutoFit/>
          </a:bodyPr>
          <a:lstStyle/>
          <a:p>
            <a:pPr marL="241300" indent="-229235">
              <a:lnSpc>
                <a:spcPct val="100000"/>
              </a:lnSpc>
              <a:spcBef>
                <a:spcPts val="805"/>
              </a:spcBef>
              <a:buFont typeface="Arial"/>
              <a:buChar char="•"/>
              <a:tabLst>
                <a:tab pos="241935" algn="l"/>
              </a:tabLst>
            </a:pPr>
            <a:r>
              <a:rPr sz="2400" b="1" spc="-5" dirty="0">
                <a:solidFill>
                  <a:schemeClr val="bg1"/>
                </a:solidFill>
                <a:latin typeface="Times New Roman"/>
                <a:cs typeface="Times New Roman"/>
              </a:rPr>
              <a:t>Most </a:t>
            </a:r>
            <a:r>
              <a:rPr sz="2400" b="1" dirty="0">
                <a:latin typeface="Comic Sans MS" pitchFamily="66" charset="0"/>
                <a:cs typeface="Times New Roman"/>
              </a:rPr>
              <a:t>patients are </a:t>
            </a:r>
            <a:r>
              <a:rPr sz="2400" b="1" spc="-5" dirty="0">
                <a:latin typeface="Comic Sans MS" pitchFamily="66" charset="0"/>
                <a:cs typeface="Times New Roman"/>
              </a:rPr>
              <a:t>asymptomatic </a:t>
            </a:r>
            <a:r>
              <a:rPr sz="2400" b="1">
                <a:latin typeface="Comic Sans MS" pitchFamily="66" charset="0"/>
                <a:cs typeface="Times New Roman"/>
              </a:rPr>
              <a:t>for</a:t>
            </a:r>
            <a:r>
              <a:rPr sz="2400" b="1" spc="-45">
                <a:latin typeface="Comic Sans MS" pitchFamily="66" charset="0"/>
                <a:cs typeface="Times New Roman"/>
              </a:rPr>
              <a:t> </a:t>
            </a:r>
            <a:r>
              <a:rPr sz="2400" b="1" smtClean="0">
                <a:latin typeface="Comic Sans MS" pitchFamily="66" charset="0"/>
                <a:cs typeface="Times New Roman"/>
              </a:rPr>
              <a:t>decades</a:t>
            </a:r>
            <a:r>
              <a:rPr lang="en-US" sz="2400" b="1" dirty="0" smtClean="0">
                <a:latin typeface="Comic Sans MS" pitchFamily="66" charset="0"/>
                <a:cs typeface="Times New Roman"/>
              </a:rPr>
              <a:t> 10-15 yrs</a:t>
            </a:r>
            <a:endParaRPr lang="en-US" sz="2400" b="1" dirty="0" smtClean="0">
              <a:latin typeface="Comic Sans MS" pitchFamily="66" charset="0"/>
              <a:cs typeface="Times New Roman"/>
            </a:endParaRPr>
          </a:p>
          <a:p>
            <a:pPr marL="241300" indent="-229235">
              <a:lnSpc>
                <a:spcPct val="100000"/>
              </a:lnSpc>
              <a:spcBef>
                <a:spcPts val="805"/>
              </a:spcBef>
              <a:buFont typeface="Arial"/>
              <a:buChar char="•"/>
              <a:tabLst>
                <a:tab pos="241935" algn="l"/>
              </a:tabLst>
            </a:pPr>
            <a:endParaRPr sz="2400" b="1">
              <a:latin typeface="Comic Sans MS" pitchFamily="66" charset="0"/>
              <a:cs typeface="Times New Roman"/>
            </a:endParaRPr>
          </a:p>
          <a:p>
            <a:pPr marL="241300" lvl="1" indent="-229235">
              <a:spcBef>
                <a:spcPts val="705"/>
              </a:spcBef>
              <a:buFont typeface="Arial"/>
              <a:buChar char="•"/>
              <a:tabLst>
                <a:tab pos="241935" algn="l"/>
              </a:tabLst>
            </a:pPr>
            <a:r>
              <a:rPr sz="2400" b="1" dirty="0">
                <a:latin typeface="Comic Sans MS" pitchFamily="66" charset="0"/>
                <a:cs typeface="Times New Roman"/>
              </a:rPr>
              <a:t>Palpitations</a:t>
            </a:r>
            <a:r>
              <a:rPr sz="2400" dirty="0">
                <a:latin typeface="Comic Sans MS" pitchFamily="66" charset="0"/>
                <a:cs typeface="Times New Roman"/>
              </a:rPr>
              <a:t> (it is </a:t>
            </a:r>
            <a:r>
              <a:rPr sz="2400" spc="-5" dirty="0">
                <a:latin typeface="Comic Sans MS" pitchFamily="66" charset="0"/>
                <a:cs typeface="Times New Roman"/>
              </a:rPr>
              <a:t>awareness </a:t>
            </a:r>
            <a:r>
              <a:rPr sz="2400" dirty="0">
                <a:latin typeface="Comic Sans MS" pitchFamily="66" charset="0"/>
                <a:cs typeface="Times New Roman"/>
              </a:rPr>
              <a:t>of </a:t>
            </a:r>
            <a:r>
              <a:rPr sz="2400" spc="-5" dirty="0">
                <a:latin typeface="Comic Sans MS" pitchFamily="66" charset="0"/>
                <a:cs typeface="Times New Roman"/>
              </a:rPr>
              <a:t>forceful </a:t>
            </a:r>
            <a:r>
              <a:rPr sz="2400" dirty="0">
                <a:latin typeface="Comic Sans MS" pitchFamily="66" charset="0"/>
                <a:cs typeface="Times New Roman"/>
              </a:rPr>
              <a:t>left ventricular</a:t>
            </a:r>
            <a:r>
              <a:rPr sz="2400" spc="-140" dirty="0">
                <a:latin typeface="Comic Sans MS" pitchFamily="66" charset="0"/>
                <a:cs typeface="Times New Roman"/>
              </a:rPr>
              <a:t> </a:t>
            </a:r>
            <a:r>
              <a:rPr sz="2400">
                <a:latin typeface="Comic Sans MS" pitchFamily="66" charset="0"/>
                <a:cs typeface="Times New Roman"/>
              </a:rPr>
              <a:t>contraction</a:t>
            </a:r>
            <a:r>
              <a:rPr sz="2400" smtClean="0">
                <a:latin typeface="Comic Sans MS" pitchFamily="66" charset="0"/>
                <a:cs typeface="Times New Roman"/>
              </a:rPr>
              <a:t>)</a:t>
            </a:r>
            <a:r>
              <a:rPr lang="en-IN" sz="2400" b="1" dirty="0" smtClean="0">
                <a:latin typeface="Comic Sans MS" pitchFamily="66" charset="0"/>
                <a:cs typeface="Constantia"/>
              </a:rPr>
              <a:t> Initial</a:t>
            </a:r>
            <a:r>
              <a:rPr lang="en-IN" sz="2400" b="1" spc="-70" dirty="0" smtClean="0">
                <a:latin typeface="Comic Sans MS" pitchFamily="66" charset="0"/>
                <a:cs typeface="Constantia"/>
              </a:rPr>
              <a:t> </a:t>
            </a:r>
            <a:r>
              <a:rPr lang="en-IN" sz="2400" b="1" spc="-10" dirty="0" smtClean="0">
                <a:latin typeface="Comic Sans MS" pitchFamily="66" charset="0"/>
                <a:cs typeface="Constantia"/>
              </a:rPr>
              <a:t>symptom</a:t>
            </a:r>
            <a:r>
              <a:rPr lang="en-IN" sz="2400" b="1" spc="-110" dirty="0" smtClean="0">
                <a:latin typeface="Comic Sans MS" pitchFamily="66" charset="0"/>
                <a:cs typeface="Constantia"/>
              </a:rPr>
              <a:t> </a:t>
            </a:r>
            <a:r>
              <a:rPr lang="en-IN" sz="2400" b="1" spc="-5" dirty="0" smtClean="0">
                <a:latin typeface="Comic Sans MS" pitchFamily="66" charset="0"/>
                <a:cs typeface="Constantia"/>
              </a:rPr>
              <a:t>due</a:t>
            </a:r>
            <a:r>
              <a:rPr lang="en-IN" sz="2400" b="1" spc="-95" dirty="0" smtClean="0">
                <a:latin typeface="Comic Sans MS" pitchFamily="66" charset="0"/>
                <a:cs typeface="Constantia"/>
              </a:rPr>
              <a:t> </a:t>
            </a:r>
            <a:r>
              <a:rPr lang="en-IN" sz="2400" b="1" spc="-20" dirty="0" smtClean="0">
                <a:latin typeface="Comic Sans MS" pitchFamily="66" charset="0"/>
                <a:cs typeface="Constantia"/>
              </a:rPr>
              <a:t>to</a:t>
            </a:r>
            <a:r>
              <a:rPr lang="en-IN" sz="2400" b="1" spc="-145" dirty="0" smtClean="0">
                <a:latin typeface="Comic Sans MS" pitchFamily="66" charset="0"/>
                <a:cs typeface="Constantia"/>
              </a:rPr>
              <a:t> </a:t>
            </a:r>
            <a:r>
              <a:rPr lang="en-IN" sz="2400" b="1" spc="-5" dirty="0" err="1" smtClean="0">
                <a:latin typeface="Comic Sans MS" pitchFamily="66" charset="0"/>
                <a:cs typeface="Constantia"/>
              </a:rPr>
              <a:t>vigrous</a:t>
            </a:r>
            <a:r>
              <a:rPr lang="en-IN" sz="2400" b="1" spc="-114" dirty="0" smtClean="0">
                <a:latin typeface="Comic Sans MS" pitchFamily="66" charset="0"/>
                <a:cs typeface="Constantia"/>
              </a:rPr>
              <a:t> </a:t>
            </a:r>
            <a:r>
              <a:rPr lang="en-IN" sz="2400" b="1" spc="-10" dirty="0" smtClean="0">
                <a:latin typeface="Comic Sans MS" pitchFamily="66" charset="0"/>
                <a:cs typeface="Constantia"/>
              </a:rPr>
              <a:t>contraction</a:t>
            </a:r>
            <a:r>
              <a:rPr lang="en-IN" sz="2400" b="1" spc="-85" dirty="0" smtClean="0">
                <a:latin typeface="Comic Sans MS" pitchFamily="66" charset="0"/>
                <a:cs typeface="Constantia"/>
              </a:rPr>
              <a:t> </a:t>
            </a:r>
            <a:r>
              <a:rPr lang="en-IN" sz="2400" b="1" dirty="0" smtClean="0">
                <a:latin typeface="Comic Sans MS" pitchFamily="66" charset="0"/>
                <a:cs typeface="Constantia"/>
              </a:rPr>
              <a:t>of</a:t>
            </a:r>
            <a:r>
              <a:rPr lang="en-IN" sz="2400" b="1" spc="-25" dirty="0" smtClean="0">
                <a:latin typeface="Comic Sans MS" pitchFamily="66" charset="0"/>
                <a:cs typeface="Constantia"/>
              </a:rPr>
              <a:t> </a:t>
            </a:r>
            <a:r>
              <a:rPr lang="en-IN" sz="2400" b="1" spc="-10" dirty="0" smtClean="0">
                <a:latin typeface="Comic Sans MS" pitchFamily="66" charset="0"/>
                <a:cs typeface="Constantia"/>
              </a:rPr>
              <a:t>volume  </a:t>
            </a:r>
            <a:r>
              <a:rPr lang="en-IN" sz="2400" spc="-15" dirty="0" smtClean="0">
                <a:latin typeface="Comic Sans MS" pitchFamily="66" charset="0"/>
                <a:cs typeface="Constantia"/>
              </a:rPr>
              <a:t>overload</a:t>
            </a:r>
            <a:r>
              <a:rPr lang="en-IN" sz="2400" spc="-10" dirty="0" smtClean="0">
                <a:latin typeface="Comic Sans MS" pitchFamily="66" charset="0"/>
                <a:cs typeface="Constantia"/>
              </a:rPr>
              <a:t> </a:t>
            </a:r>
            <a:r>
              <a:rPr lang="en-IN" sz="2400" spc="-95" dirty="0" smtClean="0">
                <a:latin typeface="Comic Sans MS" pitchFamily="66" charset="0"/>
                <a:cs typeface="Constantia"/>
              </a:rPr>
              <a:t>LV</a:t>
            </a:r>
            <a:endParaRPr lang="en-IN" sz="2400" dirty="0" smtClean="0">
              <a:latin typeface="Comic Sans MS" pitchFamily="66" charset="0"/>
              <a:cs typeface="Constantia"/>
            </a:endParaRPr>
          </a:p>
          <a:p>
            <a:pPr marL="241300" indent="-229235">
              <a:lnSpc>
                <a:spcPct val="100000"/>
              </a:lnSpc>
              <a:spcBef>
                <a:spcPts val="705"/>
              </a:spcBef>
              <a:buFont typeface="Arial"/>
              <a:buChar char="•"/>
              <a:tabLst>
                <a:tab pos="241935" algn="l"/>
              </a:tabLst>
            </a:pPr>
            <a:endParaRPr lang="en-US" sz="2400" dirty="0" smtClean="0">
              <a:latin typeface="Comic Sans MS" pitchFamily="66" charset="0"/>
              <a:cs typeface="Times New Roman"/>
            </a:endParaRPr>
          </a:p>
          <a:p>
            <a:pPr marL="241300" indent="-229235">
              <a:lnSpc>
                <a:spcPct val="100000"/>
              </a:lnSpc>
              <a:spcBef>
                <a:spcPts val="725"/>
              </a:spcBef>
              <a:buFont typeface="Arial" pitchFamily="34" charset="0"/>
              <a:buChar char="•"/>
              <a:tabLst>
                <a:tab pos="241935" algn="l"/>
              </a:tabLst>
            </a:pPr>
            <a:r>
              <a:rPr sz="2400" b="1" spc="-5" smtClean="0">
                <a:latin typeface="Comic Sans MS" pitchFamily="66" charset="0"/>
                <a:cs typeface="Times New Roman"/>
              </a:rPr>
              <a:t>Non-specific </a:t>
            </a:r>
            <a:r>
              <a:rPr sz="2400" b="1">
                <a:latin typeface="Comic Sans MS" pitchFamily="66" charset="0"/>
                <a:cs typeface="Times New Roman"/>
              </a:rPr>
              <a:t>chest</a:t>
            </a:r>
            <a:r>
              <a:rPr sz="2400" b="1" spc="-30">
                <a:latin typeface="Comic Sans MS" pitchFamily="66" charset="0"/>
                <a:cs typeface="Times New Roman"/>
              </a:rPr>
              <a:t> </a:t>
            </a:r>
            <a:r>
              <a:rPr sz="2400" b="1" smtClean="0">
                <a:latin typeface="Comic Sans MS" pitchFamily="66" charset="0"/>
                <a:cs typeface="Times New Roman"/>
              </a:rPr>
              <a:t>pain</a:t>
            </a:r>
            <a:endParaRPr lang="en-US" sz="2400" b="1" dirty="0" smtClean="0">
              <a:latin typeface="Comic Sans MS" pitchFamily="66" charset="0"/>
              <a:cs typeface="Times New Roman"/>
            </a:endParaRPr>
          </a:p>
          <a:p>
            <a:pPr marL="241300" indent="-229235">
              <a:lnSpc>
                <a:spcPct val="100000"/>
              </a:lnSpc>
              <a:spcBef>
                <a:spcPts val="725"/>
              </a:spcBef>
              <a:buFont typeface="Arial"/>
              <a:buChar char="•"/>
              <a:tabLst>
                <a:tab pos="241935" algn="l"/>
              </a:tabLst>
            </a:pPr>
            <a:endParaRPr sz="2400" b="1">
              <a:latin typeface="Comic Sans MS" pitchFamily="66" charset="0"/>
              <a:cs typeface="Times New Roman"/>
            </a:endParaRPr>
          </a:p>
          <a:p>
            <a:pPr marL="241300" indent="-229235">
              <a:lnSpc>
                <a:spcPct val="100000"/>
              </a:lnSpc>
              <a:spcBef>
                <a:spcPts val="705"/>
              </a:spcBef>
              <a:buFont typeface="Arial"/>
              <a:buChar char="•"/>
              <a:tabLst>
                <a:tab pos="241935" algn="l"/>
              </a:tabLst>
            </a:pPr>
            <a:r>
              <a:rPr sz="2400" b="1" dirty="0">
                <a:latin typeface="Comic Sans MS" pitchFamily="66" charset="0"/>
                <a:cs typeface="Times New Roman"/>
              </a:rPr>
              <a:t>Angina (less</a:t>
            </a:r>
            <a:r>
              <a:rPr sz="2400" b="1" spc="-30" dirty="0">
                <a:latin typeface="Comic Sans MS" pitchFamily="66" charset="0"/>
                <a:cs typeface="Times New Roman"/>
              </a:rPr>
              <a:t> </a:t>
            </a:r>
            <a:r>
              <a:rPr sz="2400" b="1" spc="-10" dirty="0">
                <a:latin typeface="Comic Sans MS" pitchFamily="66" charset="0"/>
                <a:cs typeface="Times New Roman"/>
              </a:rPr>
              <a:t>common)</a:t>
            </a:r>
            <a:endParaRPr sz="2400" b="1">
              <a:latin typeface="Comic Sans MS" pitchFamily="66" charset="0"/>
              <a:cs typeface="Times New Roman"/>
            </a:endParaRPr>
          </a:p>
          <a:p>
            <a:pPr marL="698500" lvl="1" indent="-229235">
              <a:lnSpc>
                <a:spcPct val="100000"/>
              </a:lnSpc>
              <a:spcBef>
                <a:spcPts val="219"/>
              </a:spcBef>
              <a:buFont typeface="Arial"/>
              <a:buChar char="•"/>
              <a:tabLst>
                <a:tab pos="699135" algn="l"/>
              </a:tabLst>
            </a:pPr>
            <a:r>
              <a:rPr sz="2400" dirty="0">
                <a:latin typeface="Comic Sans MS" pitchFamily="66" charset="0"/>
                <a:cs typeface="Times New Roman"/>
              </a:rPr>
              <a:t>May be related to</a:t>
            </a:r>
            <a:r>
              <a:rPr sz="2400" spc="-65" dirty="0">
                <a:latin typeface="Comic Sans MS" pitchFamily="66" charset="0"/>
                <a:cs typeface="Times New Roman"/>
              </a:rPr>
              <a:t> </a:t>
            </a:r>
            <a:r>
              <a:rPr sz="2400" spc="-5" dirty="0">
                <a:latin typeface="Comic Sans MS" pitchFamily="66" charset="0"/>
                <a:cs typeface="Times New Roman"/>
              </a:rPr>
              <a:t>CAD</a:t>
            </a:r>
            <a:endParaRPr sz="2400">
              <a:latin typeface="Comic Sans MS" pitchFamily="66" charset="0"/>
              <a:cs typeface="Times New Roman"/>
            </a:endParaRPr>
          </a:p>
          <a:p>
            <a:pPr marL="698500" marR="5080" lvl="1" indent="-228600">
              <a:lnSpc>
                <a:spcPts val="2590"/>
              </a:lnSpc>
              <a:spcBef>
                <a:spcPts val="530"/>
              </a:spcBef>
              <a:buFont typeface="Arial"/>
              <a:buChar char="•"/>
              <a:tabLst>
                <a:tab pos="699135" algn="l"/>
              </a:tabLst>
            </a:pPr>
            <a:r>
              <a:rPr sz="2400" spc="-5" dirty="0">
                <a:latin typeface="Comic Sans MS" pitchFamily="66" charset="0"/>
                <a:cs typeface="Times New Roman"/>
              </a:rPr>
              <a:t>Or </a:t>
            </a:r>
            <a:r>
              <a:rPr sz="2400" dirty="0">
                <a:latin typeface="Comic Sans MS" pitchFamily="66" charset="0"/>
                <a:cs typeface="Times New Roman"/>
              </a:rPr>
              <a:t>it </a:t>
            </a:r>
            <a:r>
              <a:rPr sz="2400" spc="-10" dirty="0">
                <a:latin typeface="Comic Sans MS" pitchFamily="66" charset="0"/>
                <a:cs typeface="Times New Roman"/>
              </a:rPr>
              <a:t>may </a:t>
            </a:r>
            <a:r>
              <a:rPr sz="2400" dirty="0">
                <a:latin typeface="Comic Sans MS" pitchFamily="66" charset="0"/>
                <a:cs typeface="Times New Roman"/>
              </a:rPr>
              <a:t>occur with </a:t>
            </a:r>
            <a:r>
              <a:rPr sz="2400" spc="-5" dirty="0">
                <a:latin typeface="Comic Sans MS" pitchFamily="66" charset="0"/>
                <a:cs typeface="Times New Roman"/>
              </a:rPr>
              <a:t>normal </a:t>
            </a:r>
            <a:r>
              <a:rPr sz="2400" dirty="0">
                <a:latin typeface="Comic Sans MS" pitchFamily="66" charset="0"/>
                <a:cs typeface="Times New Roman"/>
              </a:rPr>
              <a:t>coronaries </a:t>
            </a:r>
            <a:r>
              <a:rPr sz="2400" b="1" dirty="0">
                <a:latin typeface="Comic Sans MS" pitchFamily="66" charset="0"/>
                <a:cs typeface="Times New Roman"/>
              </a:rPr>
              <a:t>(low diastolic pressure leads to  decreased </a:t>
            </a:r>
            <a:r>
              <a:rPr sz="2400" b="1" spc="-5" dirty="0">
                <a:latin typeface="Comic Sans MS" pitchFamily="66" charset="0"/>
                <a:cs typeface="Times New Roman"/>
              </a:rPr>
              <a:t>myocardial </a:t>
            </a:r>
            <a:r>
              <a:rPr sz="2400" b="1" dirty="0">
                <a:latin typeface="Comic Sans MS" pitchFamily="66" charset="0"/>
                <a:cs typeface="Times New Roman"/>
              </a:rPr>
              <a:t>perfusion in the </a:t>
            </a:r>
            <a:r>
              <a:rPr sz="2400" b="1" spc="-5" dirty="0">
                <a:latin typeface="Comic Sans MS" pitchFamily="66" charset="0"/>
                <a:cs typeface="Times New Roman"/>
              </a:rPr>
              <a:t>face </a:t>
            </a:r>
            <a:r>
              <a:rPr sz="2400" b="1" dirty="0">
                <a:latin typeface="Comic Sans MS" pitchFamily="66" charset="0"/>
                <a:cs typeface="Times New Roman"/>
              </a:rPr>
              <a:t>of increased </a:t>
            </a:r>
            <a:r>
              <a:rPr sz="2400" b="1" spc="-5" dirty="0">
                <a:latin typeface="Comic Sans MS" pitchFamily="66" charset="0"/>
                <a:cs typeface="Times New Roman"/>
              </a:rPr>
              <a:t>myocardial</a:t>
            </a:r>
            <a:r>
              <a:rPr sz="2400" b="1" spc="-114" dirty="0">
                <a:latin typeface="Comic Sans MS" pitchFamily="66" charset="0"/>
                <a:cs typeface="Times New Roman"/>
              </a:rPr>
              <a:t> </a:t>
            </a:r>
            <a:r>
              <a:rPr sz="2400" b="1" dirty="0">
                <a:latin typeface="Comic Sans MS" pitchFamily="66" charset="0"/>
                <a:cs typeface="Times New Roman"/>
              </a:rPr>
              <a:t>oxygen  </a:t>
            </a:r>
            <a:r>
              <a:rPr sz="2400" b="1" spc="-5" dirty="0">
                <a:latin typeface="Comic Sans MS" pitchFamily="66" charset="0"/>
                <a:cs typeface="Times New Roman"/>
              </a:rPr>
              <a:t>demand </a:t>
            </a:r>
            <a:r>
              <a:rPr sz="2400" b="1" dirty="0">
                <a:latin typeface="Comic Sans MS" pitchFamily="66" charset="0"/>
                <a:cs typeface="Times New Roman"/>
              </a:rPr>
              <a:t>secondary to</a:t>
            </a:r>
            <a:r>
              <a:rPr sz="2400" b="1" spc="-25" dirty="0">
                <a:latin typeface="Comic Sans MS" pitchFamily="66" charset="0"/>
                <a:cs typeface="Times New Roman"/>
              </a:rPr>
              <a:t> </a:t>
            </a:r>
            <a:r>
              <a:rPr sz="2400" b="1" spc="-60" dirty="0">
                <a:latin typeface="Comic Sans MS" pitchFamily="66" charset="0"/>
                <a:cs typeface="Times New Roman"/>
              </a:rPr>
              <a:t>LVH</a:t>
            </a:r>
            <a:r>
              <a:rPr sz="2400" spc="-60" dirty="0">
                <a:latin typeface="Comic Sans MS" pitchFamily="66" charset="0"/>
                <a:cs typeface="Times New Roman"/>
              </a:rPr>
              <a:t>)</a:t>
            </a:r>
            <a:endParaRPr sz="2400">
              <a:latin typeface="Comic Sans MS" pitchFamily="66" charset="0"/>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06395" y="440893"/>
            <a:ext cx="3593465" cy="514350"/>
          </a:xfrm>
          <a:prstGeom prst="rect">
            <a:avLst/>
          </a:prstGeom>
        </p:spPr>
        <p:txBody>
          <a:bodyPr vert="horz" wrap="square" lIns="0" tIns="13335" rIns="0" bIns="0" rtlCol="0">
            <a:spAutoFit/>
          </a:bodyPr>
          <a:lstStyle/>
          <a:p>
            <a:pPr marL="12700">
              <a:lnSpc>
                <a:spcPct val="100000"/>
              </a:lnSpc>
              <a:spcBef>
                <a:spcPts val="105"/>
              </a:spcBef>
            </a:pPr>
            <a:r>
              <a:rPr dirty="0">
                <a:solidFill>
                  <a:srgbClr val="FFFF00"/>
                </a:solidFill>
              </a:rPr>
              <a:t>Aortic</a:t>
            </a:r>
            <a:r>
              <a:rPr spc="-55" dirty="0">
                <a:solidFill>
                  <a:srgbClr val="FFFF00"/>
                </a:solidFill>
              </a:rPr>
              <a:t> </a:t>
            </a:r>
            <a:r>
              <a:rPr spc="-5" dirty="0">
                <a:solidFill>
                  <a:srgbClr val="FFFF00"/>
                </a:solidFill>
              </a:rPr>
              <a:t>Regurgitation</a:t>
            </a:r>
          </a:p>
        </p:txBody>
      </p:sp>
      <p:sp>
        <p:nvSpPr>
          <p:cNvPr id="4" name="object 4"/>
          <p:cNvSpPr txBox="1"/>
          <p:nvPr/>
        </p:nvSpPr>
        <p:spPr>
          <a:xfrm>
            <a:off x="2871470" y="1447800"/>
            <a:ext cx="6043930" cy="5364930"/>
          </a:xfrm>
          <a:prstGeom prst="rect">
            <a:avLst/>
          </a:prstGeom>
        </p:spPr>
        <p:txBody>
          <a:bodyPr vert="horz" wrap="square" lIns="0" tIns="85725" rIns="0" bIns="0" rtlCol="0">
            <a:spAutoFit/>
          </a:bodyPr>
          <a:lstStyle/>
          <a:p>
            <a:pPr marL="381000" indent="-342900">
              <a:lnSpc>
                <a:spcPct val="100000"/>
              </a:lnSpc>
              <a:spcBef>
                <a:spcPts val="675"/>
              </a:spcBef>
              <a:buChar char="•"/>
              <a:tabLst>
                <a:tab pos="380365" algn="l"/>
                <a:tab pos="381000" algn="l"/>
              </a:tabLst>
            </a:pPr>
            <a:r>
              <a:rPr sz="2400" spc="-5" dirty="0">
                <a:solidFill>
                  <a:srgbClr val="FFFF00"/>
                </a:solidFill>
                <a:latin typeface="Comic Sans MS" pitchFamily="66" charset="0"/>
                <a:cs typeface="Arial"/>
              </a:rPr>
              <a:t>Valve</a:t>
            </a:r>
            <a:r>
              <a:rPr sz="2400" spc="-15" dirty="0">
                <a:solidFill>
                  <a:srgbClr val="FFFF00"/>
                </a:solidFill>
                <a:latin typeface="Comic Sans MS" pitchFamily="66" charset="0"/>
                <a:cs typeface="Arial"/>
              </a:rPr>
              <a:t> </a:t>
            </a:r>
            <a:r>
              <a:rPr sz="2400" dirty="0">
                <a:solidFill>
                  <a:srgbClr val="FFFF00"/>
                </a:solidFill>
                <a:latin typeface="Comic Sans MS" pitchFamily="66" charset="0"/>
                <a:cs typeface="Arial"/>
              </a:rPr>
              <a:t>Anatomy</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Etiology</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Pathophysiology</a:t>
            </a:r>
            <a:endParaRPr sz="2400">
              <a:solidFill>
                <a:srgbClr val="FFFF00"/>
              </a:solidFill>
              <a:latin typeface="Comic Sans MS" pitchFamily="66" charset="0"/>
              <a:cs typeface="Arial"/>
            </a:endParaRPr>
          </a:p>
          <a:p>
            <a:pPr marL="381000" indent="-342900">
              <a:lnSpc>
                <a:spcPct val="100000"/>
              </a:lnSpc>
              <a:spcBef>
                <a:spcPts val="580"/>
              </a:spcBef>
              <a:buChar char="•"/>
              <a:tabLst>
                <a:tab pos="380365" algn="l"/>
                <a:tab pos="381000" algn="l"/>
              </a:tabLst>
            </a:pPr>
            <a:r>
              <a:rPr sz="2400" spc="-5" dirty="0">
                <a:solidFill>
                  <a:srgbClr val="FFFF00"/>
                </a:solidFill>
                <a:latin typeface="Comic Sans MS" pitchFamily="66" charset="0"/>
                <a:cs typeface="Arial"/>
              </a:rPr>
              <a:t>Epidemiology</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History </a:t>
            </a:r>
            <a:r>
              <a:rPr sz="2400" dirty="0">
                <a:solidFill>
                  <a:srgbClr val="FFFF00"/>
                </a:solidFill>
                <a:latin typeface="Comic Sans MS" pitchFamily="66" charset="0"/>
                <a:cs typeface="Arial"/>
              </a:rPr>
              <a:t>&amp; </a:t>
            </a:r>
            <a:r>
              <a:rPr sz="2400" spc="-5" dirty="0">
                <a:solidFill>
                  <a:srgbClr val="FFFF00"/>
                </a:solidFill>
                <a:latin typeface="Comic Sans MS" pitchFamily="66" charset="0"/>
                <a:cs typeface="Arial"/>
              </a:rPr>
              <a:t>Physical</a:t>
            </a:r>
            <a:r>
              <a:rPr sz="2400" spc="-15" dirty="0">
                <a:solidFill>
                  <a:srgbClr val="FFFF00"/>
                </a:solidFill>
                <a:latin typeface="Comic Sans MS" pitchFamily="66" charset="0"/>
                <a:cs typeface="Arial"/>
              </a:rPr>
              <a:t> </a:t>
            </a:r>
            <a:r>
              <a:rPr sz="2400" spc="-5" dirty="0">
                <a:solidFill>
                  <a:srgbClr val="FFFF00"/>
                </a:solidFill>
                <a:latin typeface="Comic Sans MS" pitchFamily="66" charset="0"/>
                <a:cs typeface="Arial"/>
              </a:rPr>
              <a:t>Examination</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Natural History</a:t>
            </a:r>
            <a:endParaRPr sz="2400">
              <a:solidFill>
                <a:srgbClr val="FFFF00"/>
              </a:solidFill>
              <a:latin typeface="Comic Sans MS" pitchFamily="66" charset="0"/>
              <a:cs typeface="Arial"/>
            </a:endParaRPr>
          </a:p>
          <a:p>
            <a:pPr marL="381000" indent="-342900">
              <a:lnSpc>
                <a:spcPct val="100000"/>
              </a:lnSpc>
              <a:spcBef>
                <a:spcPts val="580"/>
              </a:spcBef>
              <a:buChar char="•"/>
              <a:tabLst>
                <a:tab pos="380365" algn="l"/>
                <a:tab pos="381000" algn="l"/>
              </a:tabLst>
            </a:pPr>
            <a:r>
              <a:rPr sz="2400" spc="-5" dirty="0">
                <a:solidFill>
                  <a:srgbClr val="FFFF00"/>
                </a:solidFill>
                <a:latin typeface="Comic Sans MS" pitchFamily="66" charset="0"/>
                <a:cs typeface="Arial"/>
              </a:rPr>
              <a:t>Differential</a:t>
            </a:r>
            <a:r>
              <a:rPr sz="2400" spc="-15" dirty="0">
                <a:solidFill>
                  <a:srgbClr val="FFFF00"/>
                </a:solidFill>
                <a:latin typeface="Comic Sans MS" pitchFamily="66" charset="0"/>
                <a:cs typeface="Arial"/>
              </a:rPr>
              <a:t> </a:t>
            </a:r>
            <a:r>
              <a:rPr sz="2400" spc="-5" dirty="0">
                <a:solidFill>
                  <a:srgbClr val="FFFF00"/>
                </a:solidFill>
                <a:latin typeface="Comic Sans MS" pitchFamily="66" charset="0"/>
                <a:cs typeface="Arial"/>
              </a:rPr>
              <a:t>diagnosis</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Investigations</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dirty="0">
                <a:solidFill>
                  <a:srgbClr val="FFFF00"/>
                </a:solidFill>
                <a:latin typeface="Comic Sans MS" pitchFamily="66" charset="0"/>
                <a:cs typeface="Arial"/>
              </a:rPr>
              <a:t>Assessing</a:t>
            </a:r>
            <a:r>
              <a:rPr sz="2400" spc="5" dirty="0">
                <a:solidFill>
                  <a:srgbClr val="FFFF00"/>
                </a:solidFill>
                <a:latin typeface="Comic Sans MS" pitchFamily="66" charset="0"/>
                <a:cs typeface="Arial"/>
              </a:rPr>
              <a:t> </a:t>
            </a:r>
            <a:r>
              <a:rPr sz="2400" dirty="0">
                <a:solidFill>
                  <a:srgbClr val="FFFF00"/>
                </a:solidFill>
                <a:latin typeface="Comic Sans MS" pitchFamily="66" charset="0"/>
                <a:cs typeface="Arial"/>
              </a:rPr>
              <a:t>severity</a:t>
            </a:r>
            <a:endParaRPr sz="2400">
              <a:solidFill>
                <a:srgbClr val="FFFF00"/>
              </a:solidFill>
              <a:latin typeface="Comic Sans MS" pitchFamily="66" charset="0"/>
              <a:cs typeface="Arial"/>
            </a:endParaRPr>
          </a:p>
          <a:p>
            <a:pPr marL="381000" indent="-342900">
              <a:lnSpc>
                <a:spcPct val="100000"/>
              </a:lnSpc>
              <a:spcBef>
                <a:spcPts val="580"/>
              </a:spcBef>
              <a:buChar char="•"/>
              <a:tabLst>
                <a:tab pos="380365" algn="l"/>
                <a:tab pos="381000" algn="l"/>
              </a:tabLst>
            </a:pPr>
            <a:r>
              <a:rPr sz="2400" spc="-5" dirty="0">
                <a:solidFill>
                  <a:srgbClr val="FFFF00"/>
                </a:solidFill>
                <a:latin typeface="Comic Sans MS" pitchFamily="66" charset="0"/>
                <a:cs typeface="Arial"/>
              </a:rPr>
              <a:t>Medical Management</a:t>
            </a:r>
            <a:endParaRPr sz="240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sz="2400" spc="-5">
                <a:solidFill>
                  <a:srgbClr val="FFFF00"/>
                </a:solidFill>
                <a:latin typeface="Comic Sans MS" pitchFamily="66" charset="0"/>
                <a:cs typeface="Arial"/>
              </a:rPr>
              <a:t>Surgical</a:t>
            </a:r>
            <a:r>
              <a:rPr sz="2400">
                <a:solidFill>
                  <a:srgbClr val="FFFF00"/>
                </a:solidFill>
                <a:latin typeface="Comic Sans MS" pitchFamily="66" charset="0"/>
                <a:cs typeface="Arial"/>
              </a:rPr>
              <a:t> </a:t>
            </a:r>
            <a:r>
              <a:rPr sz="2400" spc="-5" smtClean="0">
                <a:solidFill>
                  <a:srgbClr val="FFFF00"/>
                </a:solidFill>
                <a:latin typeface="Comic Sans MS" pitchFamily="66" charset="0"/>
                <a:cs typeface="Arial"/>
              </a:rPr>
              <a:t>Management</a:t>
            </a:r>
            <a:endParaRPr lang="en-US" sz="2400" spc="-5" dirty="0" smtClean="0">
              <a:solidFill>
                <a:srgbClr val="FFFF00"/>
              </a:solidFill>
              <a:latin typeface="Comic Sans MS" pitchFamily="66" charset="0"/>
              <a:cs typeface="Arial"/>
            </a:endParaRPr>
          </a:p>
          <a:p>
            <a:pPr marL="381000" indent="-342900">
              <a:lnSpc>
                <a:spcPct val="100000"/>
              </a:lnSpc>
              <a:spcBef>
                <a:spcPts val="575"/>
              </a:spcBef>
              <a:buChar char="•"/>
              <a:tabLst>
                <a:tab pos="380365" algn="l"/>
                <a:tab pos="381000" algn="l"/>
              </a:tabLst>
            </a:pPr>
            <a:r>
              <a:rPr lang="en-US" sz="2400" spc="-5" dirty="0" smtClean="0">
                <a:solidFill>
                  <a:srgbClr val="FFFF00"/>
                </a:solidFill>
                <a:latin typeface="Comic Sans MS" pitchFamily="66" charset="0"/>
                <a:cs typeface="Arial"/>
              </a:rPr>
              <a:t>Prognosis</a:t>
            </a:r>
            <a:endParaRPr sz="2400">
              <a:solidFill>
                <a:srgbClr val="FFFF00"/>
              </a:solidFill>
              <a:latin typeface="Comic Sans MS" pitchFamily="66" charset="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81001"/>
            <a:ext cx="5791200" cy="644407"/>
          </a:xfrm>
          <a:prstGeom prst="rect">
            <a:avLst/>
          </a:prstGeom>
          <a:solidFill>
            <a:schemeClr val="accent3">
              <a:lumMod val="60000"/>
              <a:lumOff val="40000"/>
            </a:schemeClr>
          </a:solidFill>
        </p:spPr>
        <p:txBody>
          <a:bodyPr vert="horz" wrap="square" lIns="0" tIns="13335" rIns="0" bIns="0" rtlCol="0">
            <a:spAutoFit/>
          </a:bodyPr>
          <a:lstStyle/>
          <a:p>
            <a:pPr marL="12700">
              <a:lnSpc>
                <a:spcPct val="100000"/>
              </a:lnSpc>
              <a:spcBef>
                <a:spcPts val="105"/>
              </a:spcBef>
            </a:pPr>
            <a:r>
              <a:rPr dirty="0"/>
              <a:t>Myocardial</a:t>
            </a:r>
            <a:r>
              <a:rPr spc="-135" dirty="0"/>
              <a:t> </a:t>
            </a:r>
            <a:r>
              <a:rPr dirty="0"/>
              <a:t>ischemia</a:t>
            </a:r>
          </a:p>
        </p:txBody>
      </p:sp>
      <p:sp>
        <p:nvSpPr>
          <p:cNvPr id="3" name="object 3"/>
          <p:cNvSpPr txBox="1"/>
          <p:nvPr/>
        </p:nvSpPr>
        <p:spPr>
          <a:xfrm>
            <a:off x="534416" y="1447800"/>
            <a:ext cx="8076184" cy="4118435"/>
          </a:xfrm>
          <a:prstGeom prst="rect">
            <a:avLst/>
          </a:prstGeom>
          <a:solidFill>
            <a:schemeClr val="accent3">
              <a:lumMod val="60000"/>
              <a:lumOff val="40000"/>
            </a:schemeClr>
          </a:solidFill>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800" spc="-5" dirty="0">
                <a:solidFill>
                  <a:srgbClr val="FFFFFF"/>
                </a:solidFill>
                <a:latin typeface="Arial"/>
                <a:cs typeface="Arial"/>
              </a:rPr>
              <a:t>Increase </a:t>
            </a:r>
            <a:r>
              <a:rPr sz="2800" spc="-10" dirty="0">
                <a:solidFill>
                  <a:srgbClr val="FFFFFF"/>
                </a:solidFill>
                <a:latin typeface="Arial"/>
                <a:cs typeface="Arial"/>
              </a:rPr>
              <a:t>in </a:t>
            </a:r>
            <a:r>
              <a:rPr sz="2800" spc="-5" dirty="0">
                <a:solidFill>
                  <a:srgbClr val="FFFFFF"/>
                </a:solidFill>
                <a:latin typeface="Arial"/>
                <a:cs typeface="Arial"/>
              </a:rPr>
              <a:t>wall tension </a:t>
            </a:r>
            <a:r>
              <a:rPr sz="2800" dirty="0">
                <a:solidFill>
                  <a:srgbClr val="FFFFFF"/>
                </a:solidFill>
                <a:latin typeface="Arial"/>
                <a:cs typeface="Arial"/>
              </a:rPr>
              <a:t>– </a:t>
            </a:r>
            <a:r>
              <a:rPr sz="2800" spc="-5" dirty="0">
                <a:solidFill>
                  <a:srgbClr val="FFFFFF"/>
                </a:solidFill>
                <a:latin typeface="Arial"/>
                <a:cs typeface="Arial"/>
              </a:rPr>
              <a:t>Increase in 02</a:t>
            </a:r>
            <a:r>
              <a:rPr sz="2800" spc="95" dirty="0">
                <a:solidFill>
                  <a:srgbClr val="FFFFFF"/>
                </a:solidFill>
                <a:latin typeface="Arial"/>
                <a:cs typeface="Arial"/>
              </a:rPr>
              <a:t> </a:t>
            </a:r>
            <a:r>
              <a:rPr sz="2800" spc="-5" dirty="0">
                <a:solidFill>
                  <a:srgbClr val="FFFFFF"/>
                </a:solidFill>
                <a:latin typeface="Arial"/>
                <a:cs typeface="Arial"/>
              </a:rPr>
              <a:t>demand</a:t>
            </a:r>
            <a:endParaRPr sz="2800">
              <a:latin typeface="Arial"/>
              <a:cs typeface="Arial"/>
            </a:endParaRPr>
          </a:p>
          <a:p>
            <a:pPr marL="355600" indent="-342900">
              <a:lnSpc>
                <a:spcPct val="100000"/>
              </a:lnSpc>
              <a:spcBef>
                <a:spcPts val="580"/>
              </a:spcBef>
              <a:buChar char="•"/>
              <a:tabLst>
                <a:tab pos="354965" algn="l"/>
                <a:tab pos="355600" algn="l"/>
              </a:tabLst>
            </a:pPr>
            <a:r>
              <a:rPr sz="2800" spc="-5" dirty="0">
                <a:latin typeface="Comic Sans MS" pitchFamily="66" charset="0"/>
                <a:cs typeface="Arial"/>
              </a:rPr>
              <a:t>Decrease </a:t>
            </a:r>
            <a:r>
              <a:rPr sz="2800" dirty="0">
                <a:latin typeface="Comic Sans MS" pitchFamily="66" charset="0"/>
                <a:cs typeface="Arial"/>
              </a:rPr>
              <a:t>in </a:t>
            </a:r>
            <a:r>
              <a:rPr sz="2800" spc="-5" dirty="0">
                <a:latin typeface="Comic Sans MS" pitchFamily="66" charset="0"/>
                <a:cs typeface="Arial"/>
              </a:rPr>
              <a:t>diastolic pressure </a:t>
            </a:r>
            <a:r>
              <a:rPr sz="2800" dirty="0">
                <a:latin typeface="Comic Sans MS" pitchFamily="66" charset="0"/>
                <a:cs typeface="Arial"/>
              </a:rPr>
              <a:t>– </a:t>
            </a:r>
            <a:r>
              <a:rPr sz="2800" spc="-5" dirty="0">
                <a:latin typeface="Comic Sans MS" pitchFamily="66" charset="0"/>
                <a:cs typeface="Arial"/>
              </a:rPr>
              <a:t>coronary</a:t>
            </a:r>
            <a:r>
              <a:rPr sz="2800" spc="95" dirty="0">
                <a:latin typeface="Comic Sans MS" pitchFamily="66" charset="0"/>
                <a:cs typeface="Arial"/>
              </a:rPr>
              <a:t> </a:t>
            </a:r>
            <a:r>
              <a:rPr sz="2800" spc="-5" dirty="0">
                <a:latin typeface="Comic Sans MS" pitchFamily="66" charset="0"/>
                <a:cs typeface="Arial"/>
              </a:rPr>
              <a:t>perfusion</a:t>
            </a:r>
            <a:endParaRPr sz="2800">
              <a:latin typeface="Comic Sans MS" pitchFamily="66" charset="0"/>
              <a:cs typeface="Arial"/>
            </a:endParaRPr>
          </a:p>
          <a:p>
            <a:pPr marL="355600">
              <a:lnSpc>
                <a:spcPct val="100000"/>
              </a:lnSpc>
            </a:pPr>
            <a:r>
              <a:rPr sz="2800" spc="-5" dirty="0">
                <a:latin typeface="Comic Sans MS" pitchFamily="66" charset="0"/>
                <a:cs typeface="Arial"/>
              </a:rPr>
              <a:t>pressure </a:t>
            </a:r>
            <a:r>
              <a:rPr sz="2800" spc="-10">
                <a:latin typeface="Comic Sans MS" pitchFamily="66" charset="0"/>
                <a:cs typeface="Arial"/>
              </a:rPr>
              <a:t>is</a:t>
            </a:r>
            <a:r>
              <a:rPr sz="2800" spc="5">
                <a:latin typeface="Comic Sans MS" pitchFamily="66" charset="0"/>
                <a:cs typeface="Arial"/>
              </a:rPr>
              <a:t> </a:t>
            </a:r>
            <a:r>
              <a:rPr sz="2800" spc="-5" smtClean="0">
                <a:latin typeface="Comic Sans MS" pitchFamily="66" charset="0"/>
                <a:cs typeface="Arial"/>
              </a:rPr>
              <a:t>reduced</a:t>
            </a:r>
            <a:r>
              <a:rPr lang="en-US" sz="2800" spc="-5" dirty="0" smtClean="0">
                <a:latin typeface="Comic Sans MS" pitchFamily="66" charset="0"/>
                <a:cs typeface="Arial"/>
              </a:rPr>
              <a:t>.</a:t>
            </a:r>
          </a:p>
          <a:p>
            <a:pPr marL="355600">
              <a:lnSpc>
                <a:spcPct val="100000"/>
              </a:lnSpc>
            </a:pPr>
            <a:endParaRPr lang="en-US" sz="2800" spc="-5" dirty="0" smtClean="0">
              <a:latin typeface="Comic Sans MS" pitchFamily="66" charset="0"/>
              <a:cs typeface="Arial"/>
            </a:endParaRPr>
          </a:p>
          <a:p>
            <a:pPr marL="355600">
              <a:lnSpc>
                <a:spcPct val="100000"/>
              </a:lnSpc>
            </a:pPr>
            <a:endParaRPr lang="en-US" sz="2800" spc="-5" dirty="0" smtClean="0">
              <a:latin typeface="Comic Sans MS" pitchFamily="66" charset="0"/>
              <a:cs typeface="Arial"/>
            </a:endParaRPr>
          </a:p>
          <a:p>
            <a:pPr marL="355600">
              <a:lnSpc>
                <a:spcPct val="100000"/>
              </a:lnSpc>
            </a:pPr>
            <a:endParaRPr sz="2800">
              <a:latin typeface="Comic Sans MS" pitchFamily="66" charset="0"/>
              <a:cs typeface="Arial"/>
            </a:endParaRPr>
          </a:p>
          <a:p>
            <a:pPr marL="355600" marR="5080" indent="-342900">
              <a:lnSpc>
                <a:spcPct val="100000"/>
              </a:lnSpc>
              <a:spcBef>
                <a:spcPts val="575"/>
              </a:spcBef>
              <a:buChar char="•"/>
              <a:tabLst>
                <a:tab pos="354965" algn="l"/>
                <a:tab pos="355600" algn="l"/>
              </a:tabLst>
            </a:pPr>
            <a:r>
              <a:rPr sz="2800" spc="-5" dirty="0">
                <a:latin typeface="Comic Sans MS" pitchFamily="66" charset="0"/>
                <a:cs typeface="Arial"/>
              </a:rPr>
              <a:t>So increased </a:t>
            </a:r>
            <a:r>
              <a:rPr sz="2800" dirty="0">
                <a:latin typeface="Comic Sans MS" pitchFamily="66" charset="0"/>
                <a:cs typeface="Arial"/>
              </a:rPr>
              <a:t>O2 </a:t>
            </a:r>
            <a:r>
              <a:rPr sz="2800" spc="-5" dirty="0">
                <a:latin typeface="Comic Sans MS" pitchFamily="66" charset="0"/>
                <a:cs typeface="Arial"/>
              </a:rPr>
              <a:t>demand </a:t>
            </a:r>
            <a:r>
              <a:rPr sz="2800" dirty="0">
                <a:latin typeface="Comic Sans MS" pitchFamily="66" charset="0"/>
                <a:cs typeface="Arial"/>
              </a:rPr>
              <a:t>&amp; </a:t>
            </a:r>
            <a:r>
              <a:rPr sz="2800" spc="-5" dirty="0">
                <a:latin typeface="Comic Sans MS" pitchFamily="66" charset="0"/>
                <a:cs typeface="Arial"/>
              </a:rPr>
              <a:t>decreased </a:t>
            </a:r>
            <a:r>
              <a:rPr sz="2800" spc="5" dirty="0">
                <a:latin typeface="Comic Sans MS" pitchFamily="66" charset="0"/>
                <a:cs typeface="Arial"/>
              </a:rPr>
              <a:t>O2 </a:t>
            </a:r>
            <a:r>
              <a:rPr sz="2800" spc="-5" dirty="0">
                <a:latin typeface="Comic Sans MS" pitchFamily="66" charset="0"/>
                <a:cs typeface="Arial"/>
              </a:rPr>
              <a:t>supply </a:t>
            </a:r>
            <a:r>
              <a:rPr sz="2800" dirty="0">
                <a:latin typeface="Comic Sans MS" pitchFamily="66" charset="0"/>
                <a:cs typeface="Arial"/>
              </a:rPr>
              <a:t>sets  </a:t>
            </a:r>
            <a:r>
              <a:rPr sz="2800" spc="-5" dirty="0">
                <a:latin typeface="Comic Sans MS" pitchFamily="66" charset="0"/>
                <a:cs typeface="Arial"/>
              </a:rPr>
              <a:t>mmyocardial</a:t>
            </a:r>
            <a:r>
              <a:rPr sz="2800" spc="5" dirty="0">
                <a:latin typeface="Comic Sans MS" pitchFamily="66" charset="0"/>
                <a:cs typeface="Arial"/>
              </a:rPr>
              <a:t> </a:t>
            </a:r>
            <a:r>
              <a:rPr sz="2800" spc="-5" dirty="0">
                <a:latin typeface="Comic Sans MS" pitchFamily="66" charset="0"/>
                <a:cs typeface="Arial"/>
              </a:rPr>
              <a:t>ischemia</a:t>
            </a:r>
            <a:endParaRPr sz="2800">
              <a:latin typeface="Comic Sans MS" pitchFamily="66" charset="0"/>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lse &amp; JVP"/>
          <p:cNvPicPr>
            <a:picLocks noChangeAspect="1" noChangeArrowheads="1"/>
          </p:cNvPicPr>
          <p:nvPr/>
        </p:nvPicPr>
        <p:blipFill>
          <a:blip r:embed="rId2"/>
          <a:srcRect/>
          <a:stretch>
            <a:fillRect/>
          </a:stretch>
        </p:blipFill>
        <p:spPr bwMode="auto">
          <a:xfrm>
            <a:off x="0" y="381000"/>
            <a:ext cx="9144000" cy="647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PULSE\IMG_8593(1).JPG"/>
          <p:cNvPicPr>
            <a:picLocks noChangeAspect="1" noChangeArrowheads="1"/>
          </p:cNvPicPr>
          <p:nvPr/>
        </p:nvPicPr>
        <p:blipFill>
          <a:blip r:embed="rId2"/>
          <a:srcRect/>
          <a:stretch>
            <a:fillRect/>
          </a:stretch>
        </p:blipFill>
        <p:spPr bwMode="auto">
          <a:xfrm>
            <a:off x="1028700" y="533400"/>
            <a:ext cx="7029450" cy="5943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CFF5B-4C1D-7245-A38F-BE6BB207EAB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9CA8EA0-2994-674F-A055-08A20DB69B2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8650" y="365125"/>
            <a:ext cx="8083014" cy="5811838"/>
          </a:xfrm>
        </p:spPr>
      </p:pic>
    </p:spTree>
    <p:extLst>
      <p:ext uri="{BB962C8B-B14F-4D97-AF65-F5344CB8AC3E}">
        <p14:creationId xmlns:p14="http://schemas.microsoft.com/office/powerpoint/2010/main" xmlns="" val="420437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0"/>
          <a:ext cx="7086600" cy="548640"/>
        </p:xfrm>
        <a:graphic>
          <a:graphicData uri="http://schemas.openxmlformats.org/drawingml/2006/table">
            <a:tbl>
              <a:tblPr/>
              <a:tblGrid>
                <a:gridCol w="3011805"/>
                <a:gridCol w="3011805"/>
                <a:gridCol w="1062990"/>
              </a:tblGrid>
              <a:tr h="533400">
                <a:tc>
                  <a:txBody>
                    <a:bodyPr/>
                    <a:lstStyle/>
                    <a:p>
                      <a:r>
                        <a:rPr lang="en-IN" dirty="0"/>
                        <a:t>Method to Elicit the </a:t>
                      </a:r>
                      <a:r>
                        <a:rPr lang="en-IN" dirty="0" smtClean="0"/>
                        <a:t>'Water Hammer </a:t>
                      </a:r>
                      <a:r>
                        <a:rPr lang="en-IN" dirty="0"/>
                        <a:t>Pulse'</a:t>
                      </a:r>
                    </a:p>
                  </a:txBody>
                  <a:tcPr marL="0" marR="0" marT="0" marB="0" anchor="ctr">
                    <a:lnL>
                      <a:noFill/>
                    </a:lnL>
                    <a:lnR>
                      <a:noFill/>
                    </a:lnR>
                    <a:lnT>
                      <a:noFill/>
                    </a:lnT>
                    <a:lnB>
                      <a:noFill/>
                    </a:lnB>
                    <a:solidFill>
                      <a:schemeClr val="accent3">
                        <a:lumMod val="60000"/>
                        <a:lumOff val="40000"/>
                      </a:schemeClr>
                    </a:solidFill>
                  </a:tcPr>
                </a:tc>
                <a:tc>
                  <a:txBody>
                    <a:bodyPr/>
                    <a:lstStyle/>
                    <a:p>
                      <a:pPr algn="r"/>
                      <a:r>
                        <a:rPr lang="en-US" dirty="0"/>
                        <a:t> </a:t>
                      </a:r>
                    </a:p>
                  </a:txBody>
                  <a:tcPr marL="0" marR="0" marT="0" marB="0" anchor="ctr">
                    <a:lnL>
                      <a:noFill/>
                    </a:lnL>
                    <a:lnR>
                      <a:noFill/>
                    </a:lnR>
                    <a:lnT>
                      <a:noFill/>
                    </a:lnT>
                    <a:lnB>
                      <a:noFill/>
                    </a:lnB>
                  </a:tcPr>
                </a:tc>
                <a:tc>
                  <a:txBody>
                    <a:bodyPr/>
                    <a:lstStyle/>
                    <a:p>
                      <a:pPr algn="r"/>
                      <a:endParaRPr lang="en-US" dirty="0"/>
                    </a:p>
                  </a:txBody>
                  <a:tcPr marL="0" marR="0" marT="0" marB="0" anchor="ctr">
                    <a:lnL>
                      <a:noFill/>
                    </a:lnL>
                    <a:lnR>
                      <a:noFill/>
                    </a:lnR>
                    <a:lnT>
                      <a:noFill/>
                    </a:lnT>
                    <a:lnB>
                      <a:noFill/>
                    </a:lnB>
                  </a:tcPr>
                </a:tc>
              </a:tr>
            </a:tbl>
          </a:graphicData>
        </a:graphic>
      </p:graphicFrame>
      <p:pic>
        <p:nvPicPr>
          <p:cNvPr id="75777" name="Picture 1" descr="Top"/>
          <p:cNvPicPr>
            <a:picLocks noChangeAspect="1" noChangeArrowheads="1"/>
          </p:cNvPicPr>
          <p:nvPr/>
        </p:nvPicPr>
        <p:blipFill>
          <a:blip r:embed="rId2"/>
          <a:srcRect/>
          <a:stretch>
            <a:fillRect/>
          </a:stretch>
        </p:blipFill>
        <p:spPr bwMode="auto">
          <a:xfrm>
            <a:off x="0" y="0"/>
            <a:ext cx="123825" cy="123825"/>
          </a:xfrm>
          <a:prstGeom prst="rect">
            <a:avLst/>
          </a:prstGeom>
          <a:noFill/>
        </p:spPr>
      </p:pic>
      <p:sp>
        <p:nvSpPr>
          <p:cNvPr id="75778" name="Rectangle 2"/>
          <p:cNvSpPr>
            <a:spLocks noChangeArrowheads="1"/>
          </p:cNvSpPr>
          <p:nvPr/>
        </p:nvSpPr>
        <p:spPr bwMode="auto">
          <a:xfrm>
            <a:off x="0" y="0"/>
            <a:ext cx="9296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Patient is made to recline. The examiner raises the patient's arm vertically upwards and grasps the muscular part of the patient's forearm with the entire hand (the flexor aspect of the patient's forearm being covered with the examiner's palm, principally the </a:t>
            </a:r>
            <a:r>
              <a:rPr kumimoji="0" lang="en-US" sz="1800" b="0" i="0" u="none" strike="noStrike" cap="none" normalizeH="0" baseline="0" dirty="0" err="1" smtClean="0">
                <a:ln>
                  <a:noFill/>
                </a:ln>
                <a:solidFill>
                  <a:schemeClr val="tx1"/>
                </a:solidFill>
                <a:effectLst/>
                <a:latin typeface="Arial" charset="0"/>
                <a:cs typeface="Arial" charset="0"/>
              </a:rPr>
              <a:t>thenar</a:t>
            </a:r>
            <a:r>
              <a:rPr kumimoji="0" lang="en-US" sz="1800" b="0" i="0" u="none" strike="noStrike" cap="none" normalizeH="0" baseline="0" dirty="0" smtClean="0">
                <a:ln>
                  <a:noFill/>
                </a:ln>
                <a:solidFill>
                  <a:schemeClr val="tx1"/>
                </a:solidFill>
                <a:effectLst/>
                <a:latin typeface="Arial" charset="0"/>
                <a:cs typeface="Arial" charset="0"/>
              </a:rPr>
              <a:t> eminence). The water hammer pulse is felt as an impact (</a:t>
            </a:r>
            <a:r>
              <a:rPr kumimoji="0" lang="en-US" sz="1800" b="1" i="0" u="none" strike="noStrike" cap="none" normalizeH="0" baseline="0" dirty="0" smtClean="0">
                <a:ln>
                  <a:noFill/>
                </a:ln>
                <a:solidFill>
                  <a:schemeClr val="tx1"/>
                </a:solidFill>
                <a:effectLst/>
                <a:latin typeface="Arial" charset="0"/>
                <a:cs typeface="Arial" charset="0"/>
              </a:rPr>
              <a:t>tapping </a:t>
            </a:r>
            <a:r>
              <a:rPr kumimoji="0" lang="en-US" sz="1800" b="1" i="0" u="none" strike="noStrike" cap="none" normalizeH="0" baseline="0" dirty="0" smtClean="0">
                <a:ln>
                  <a:noFill/>
                </a:ln>
                <a:solidFill>
                  <a:schemeClr val="tx1"/>
                </a:solidFill>
                <a:effectLst/>
                <a:latin typeface="Arial" charset="0"/>
                <a:cs typeface="Arial" charset="0"/>
              </a:rPr>
              <a:t>, slapping pulse</a:t>
            </a:r>
            <a:r>
              <a:rPr kumimoji="0" lang="en-US" sz="1800" b="0" i="0" u="none" strike="noStrike" cap="none" normalizeH="0" baseline="0" dirty="0" smtClean="0">
                <a:ln>
                  <a:noFill/>
                </a:ln>
                <a:solidFill>
                  <a:schemeClr val="tx1"/>
                </a:solidFill>
                <a:effectLst/>
                <a:latin typeface="Arial" charset="0"/>
                <a:cs typeface="Arial" charset="0"/>
              </a:rPr>
              <a:t>) through the bulk of the forearm muscles with the </a:t>
            </a:r>
            <a:r>
              <a:rPr kumimoji="0" lang="en-US" sz="1800" b="0" i="0" u="none" strike="noStrike" cap="none" normalizeH="0" baseline="0" dirty="0" err="1" smtClean="0">
                <a:ln>
                  <a:noFill/>
                </a:ln>
                <a:solidFill>
                  <a:schemeClr val="tx1"/>
                </a:solidFill>
                <a:effectLst/>
                <a:latin typeface="Arial" charset="0"/>
                <a:cs typeface="Arial" charset="0"/>
              </a:rPr>
              <a:t>thenar</a:t>
            </a:r>
            <a:r>
              <a:rPr kumimoji="0" lang="en-US" sz="1800" b="0" i="0" u="none" strike="noStrike" cap="none" normalizeH="0" baseline="0" dirty="0" smtClean="0">
                <a:ln>
                  <a:noFill/>
                </a:ln>
                <a:solidFill>
                  <a:schemeClr val="tx1"/>
                </a:solidFill>
                <a:effectLst/>
                <a:latin typeface="Arial" charset="0"/>
                <a:cs typeface="Arial" charset="0"/>
              </a:rPr>
              <a:t> eminence of the palpating hand.</a:t>
            </a:r>
            <a:r>
              <a:rPr kumimoji="0" lang="en-US" sz="1800" b="0" i="0" u="none" strike="noStrike" cap="none" normalizeH="0" baseline="30000" dirty="0" smtClean="0">
                <a:ln>
                  <a:noFill/>
                </a:ln>
                <a:solidFill>
                  <a:schemeClr val="tx1"/>
                </a:solidFill>
                <a:effectLst/>
                <a:latin typeface="Arial" charset="0"/>
                <a:cs typeface="Arial" charset="0"/>
              </a:rPr>
              <a:t> </a:t>
            </a:r>
            <a:r>
              <a:rPr kumimoji="0" lang="en-US" sz="1800" b="0" i="0" u="none" strike="noStrike" cap="none" normalizeH="0" baseline="30000" dirty="0" smtClean="0">
                <a:ln>
                  <a:noFill/>
                </a:ln>
                <a:solidFill>
                  <a:schemeClr val="tx1"/>
                </a:solidFill>
                <a:effectLst/>
                <a:latin typeface="Arial" charset="0"/>
                <a:cs typeface="Arial" charset="0"/>
                <a:hlinkClick r:id="rId3"/>
              </a:rPr>
              <a:t>[</a:t>
            </a:r>
            <a:r>
              <a:rPr kumimoji="0" lang="en-US" sz="1800" b="0" i="0" u="none" strike="noStrike" cap="none" normalizeH="0" baseline="30000" dirty="0" smtClean="0" bmk="">
                <a:ln>
                  <a:noFill/>
                </a:ln>
                <a:solidFill>
                  <a:schemeClr val="tx1"/>
                </a:solidFill>
                <a:effectLst/>
                <a:latin typeface="Arial" charset="0"/>
                <a:cs typeface="Arial" charset="0"/>
                <a:hlinkClick r:id="rId3"/>
              </a:rPr>
              <a:t>3]</a:t>
            </a:r>
            <a:r>
              <a:rPr kumimoji="0" lang="en-US" sz="1800" b="0" i="0" u="none" strike="noStrike" cap="none" normalizeH="0" baseline="0" dirty="0" smtClean="0">
                <a:ln>
                  <a:noFill/>
                </a:ln>
                <a:solidFill>
                  <a:schemeClr val="tx1"/>
                </a:solidFill>
                <a:effectLst/>
                <a:latin typeface="Arial" charset="0"/>
                <a:cs typeface="Arial" charset="0"/>
              </a:rPr>
              <a:t> </a:t>
            </a:r>
            <a:br>
              <a:rPr kumimoji="0" lang="en-US" sz="1800" b="0" i="0" u="none" strike="noStrike" cap="none" normalizeH="0" baseline="0" dirty="0" smtClean="0">
                <a:ln>
                  <a:noFill/>
                </a:ln>
                <a:solidFill>
                  <a:schemeClr val="tx1"/>
                </a:solidFill>
                <a:effectLst/>
                <a:latin typeface="Arial" charset="0"/>
                <a:cs typeface="Arial" charset="0"/>
              </a:rPr>
            </a:b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75780" name="Picture 4" descr="Cardiovascular exam - detailed - Oxford Medical Education"/>
          <p:cNvPicPr>
            <a:picLocks noChangeAspect="1" noChangeArrowheads="1"/>
          </p:cNvPicPr>
          <p:nvPr/>
        </p:nvPicPr>
        <p:blipFill>
          <a:blip r:embed="rId4"/>
          <a:srcRect/>
          <a:stretch>
            <a:fillRect/>
          </a:stretch>
        </p:blipFill>
        <p:spPr bwMode="auto">
          <a:xfrm>
            <a:off x="0" y="2057400"/>
            <a:ext cx="9144000" cy="4419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152400"/>
            <a:ext cx="9144000" cy="683264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smtClean="0">
                <a:ln>
                  <a:noFill/>
                </a:ln>
                <a:solidFill>
                  <a:srgbClr val="FF0000"/>
                </a:solidFill>
                <a:effectLst/>
                <a:latin typeface="Arial" charset="0"/>
                <a:cs typeface="Arial" charset="0"/>
              </a:rPr>
              <a:t>it </a:t>
            </a:r>
            <a:r>
              <a:rPr kumimoji="0" lang="en-US" sz="2000" b="1" i="0" u="none" strike="noStrike" cap="none" normalizeH="0" baseline="0" dirty="0" smtClean="0">
                <a:ln>
                  <a:noFill/>
                </a:ln>
                <a:effectLst/>
                <a:latin typeface="Comic Sans MS" pitchFamily="66" charset="0"/>
                <a:cs typeface="Arial" charset="0"/>
              </a:rPr>
              <a:t>is </a:t>
            </a:r>
            <a:r>
              <a:rPr kumimoji="0" lang="en-US" sz="2000" b="1" i="0" u="none" strike="noStrike" cap="none" normalizeH="0" baseline="0" dirty="0" smtClean="0">
                <a:ln>
                  <a:noFill/>
                </a:ln>
                <a:solidFill>
                  <a:srgbClr val="FF0000"/>
                </a:solidFill>
                <a:effectLst/>
                <a:latin typeface="Comic Sans MS" pitchFamily="66" charset="0"/>
                <a:cs typeface="Arial" charset="0"/>
              </a:rPr>
              <a:t>characterized by rapid upstroke ( percussion wave) followed by rapid descent ( collapse) of the pulse wave without </a:t>
            </a:r>
            <a:r>
              <a:rPr kumimoji="0" lang="en-US" sz="2000" b="1" i="0" u="none" strike="noStrike" cap="none" normalizeH="0" baseline="0" dirty="0" err="1" smtClean="0">
                <a:ln>
                  <a:noFill/>
                </a:ln>
                <a:solidFill>
                  <a:srgbClr val="FF0000"/>
                </a:solidFill>
                <a:effectLst/>
                <a:latin typeface="Comic Sans MS" pitchFamily="66" charset="0"/>
                <a:cs typeface="Arial" charset="0"/>
              </a:rPr>
              <a:t>dicrotic</a:t>
            </a:r>
            <a:r>
              <a:rPr kumimoji="0" lang="en-US" sz="2000" b="1" i="0" u="none" strike="noStrike" cap="none" normalizeH="0" baseline="0" dirty="0" smtClean="0">
                <a:ln>
                  <a:noFill/>
                </a:ln>
                <a:solidFill>
                  <a:srgbClr val="FF0000"/>
                </a:solidFill>
                <a:effectLst/>
                <a:latin typeface="Comic Sans MS" pitchFamily="66" charset="0"/>
                <a:cs typeface="Arial" charset="0"/>
              </a:rPr>
              <a:t> notch , which reflects low systemic vascular resistance</a:t>
            </a:r>
            <a:r>
              <a:rPr kumimoji="0" lang="en-US" sz="2000" b="1" i="0" u="none" strike="noStrike" cap="none" normalizeH="0" baseline="0" dirty="0" smtClean="0">
                <a:ln>
                  <a:noFill/>
                </a:ln>
                <a:effectLst/>
                <a:latin typeface="Comic Sans MS" pitchFamily="66"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Comic Sans MS" pitchFamily="66"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omic Sans MS" pitchFamily="66"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omic Sans MS" pitchFamily="66" charset="0"/>
                <a:cs typeface="Arial" charset="0"/>
              </a:rPr>
              <a:t>– Rapid upstroke is due to the rapid ejection of greatly increased stroke volume . </a:t>
            </a:r>
            <a:br>
              <a:rPr kumimoji="0" lang="en-US" sz="2000" b="1" i="0" u="none" strike="noStrike" cap="none" normalizeH="0" baseline="0" dirty="0" smtClean="0">
                <a:ln>
                  <a:noFill/>
                </a:ln>
                <a:effectLst/>
                <a:latin typeface="Comic Sans MS" pitchFamily="66" charset="0"/>
                <a:cs typeface="Arial" charset="0"/>
              </a:rPr>
            </a:br>
            <a:r>
              <a:rPr kumimoji="0" lang="en-US" sz="2000" b="1" i="0" u="none" strike="noStrike" cap="none" normalizeH="0" baseline="0" dirty="0" smtClean="0">
                <a:ln>
                  <a:noFill/>
                </a:ln>
                <a:effectLst/>
                <a:latin typeface="Comic Sans MS" pitchFamily="66" charset="0"/>
                <a:cs typeface="Arial" charset="0"/>
              </a:rPr>
              <a:t>– </a:t>
            </a:r>
            <a:r>
              <a:rPr kumimoji="0" lang="en-US" sz="2000" b="1" i="0" u="none" strike="noStrike" cap="none" normalizeH="0" baseline="0" dirty="0" smtClean="0">
                <a:ln>
                  <a:noFill/>
                </a:ln>
                <a:solidFill>
                  <a:srgbClr val="FF0000"/>
                </a:solidFill>
                <a:effectLst/>
                <a:latin typeface="Comic Sans MS" pitchFamily="66" charset="0"/>
                <a:cs typeface="Arial" charset="0"/>
              </a:rPr>
              <a:t>the rapid descent or collapsing character is due to :</a:t>
            </a:r>
            <a:r>
              <a:rPr kumimoji="0" lang="en-US" sz="2000" b="0" i="0" u="none" strike="noStrike" cap="none" normalizeH="0" baseline="0" dirty="0" smtClean="0">
                <a:ln>
                  <a:noFill/>
                </a:ln>
                <a:solidFill>
                  <a:srgbClr val="FF0000"/>
                </a:solidFill>
                <a:effectLst/>
                <a:latin typeface="Comic Sans MS" pitchFamily="66" charset="0"/>
                <a:cs typeface="Arial" charset="0"/>
              </a:rPr>
              <a:t/>
            </a:r>
            <a:br>
              <a:rPr kumimoji="0" lang="en-US" sz="2000" b="0" i="0" u="none" strike="noStrike" cap="none" normalizeH="0" baseline="0" dirty="0" smtClean="0">
                <a:ln>
                  <a:noFill/>
                </a:ln>
                <a:solidFill>
                  <a:srgbClr val="FF0000"/>
                </a:solidFill>
                <a:effectLst/>
                <a:latin typeface="Comic Sans MS" pitchFamily="66" charset="0"/>
                <a:cs typeface="Arial" charset="0"/>
              </a:rPr>
            </a:br>
            <a:r>
              <a:rPr kumimoji="0" lang="en-US" sz="2000" b="1" i="0" u="none" strike="noStrike" cap="none" normalizeH="0" baseline="0" dirty="0" smtClean="0">
                <a:ln>
                  <a:noFill/>
                </a:ln>
                <a:solidFill>
                  <a:srgbClr val="FF0000"/>
                </a:solidFill>
                <a:effectLst/>
                <a:latin typeface="Comic Sans MS" pitchFamily="66" charset="0"/>
                <a:cs typeface="Arial" charset="0"/>
              </a:rPr>
              <a:t>a) diastolic “run-off” ( back flow) into the left ventricle </a:t>
            </a:r>
            <a:r>
              <a:rPr kumimoji="0" lang="en-US" sz="2000" b="0" i="0" u="none" strike="noStrike" cap="none" normalizeH="0" baseline="0" dirty="0" smtClean="0">
                <a:ln>
                  <a:noFill/>
                </a:ln>
                <a:solidFill>
                  <a:srgbClr val="FF0000"/>
                </a:solidFill>
                <a:effectLst/>
                <a:latin typeface="Comic Sans MS" pitchFamily="66" charset="0"/>
                <a:cs typeface="Arial" charset="0"/>
              </a:rPr>
              <a:t/>
            </a:r>
            <a:br>
              <a:rPr kumimoji="0" lang="en-US" sz="2000" b="0" i="0" u="none" strike="noStrike" cap="none" normalizeH="0" baseline="0" dirty="0" smtClean="0">
                <a:ln>
                  <a:noFill/>
                </a:ln>
                <a:solidFill>
                  <a:srgbClr val="FF0000"/>
                </a:solidFill>
                <a:effectLst/>
                <a:latin typeface="Comic Sans MS" pitchFamily="66" charset="0"/>
                <a:cs typeface="Arial" charset="0"/>
              </a:rPr>
            </a:br>
            <a:r>
              <a:rPr kumimoji="0" lang="en-US" sz="2000" b="1" i="0" u="none" strike="noStrike" cap="none" normalizeH="0" baseline="0" dirty="0" smtClean="0">
                <a:ln>
                  <a:noFill/>
                </a:ln>
                <a:solidFill>
                  <a:srgbClr val="FF0000"/>
                </a:solidFill>
                <a:effectLst/>
                <a:latin typeface="Comic Sans MS" pitchFamily="66" charset="0"/>
                <a:cs typeface="Arial" charset="0"/>
              </a:rPr>
              <a:t>b) reflex </a:t>
            </a:r>
            <a:r>
              <a:rPr kumimoji="0" lang="en-US" sz="2000" b="1" i="0" u="none" strike="noStrike" cap="none" normalizeH="0" baseline="0" dirty="0" err="1" smtClean="0">
                <a:ln>
                  <a:noFill/>
                </a:ln>
                <a:solidFill>
                  <a:srgbClr val="FF0000"/>
                </a:solidFill>
                <a:effectLst/>
                <a:latin typeface="Comic Sans MS" pitchFamily="66" charset="0"/>
                <a:cs typeface="Arial" charset="0"/>
              </a:rPr>
              <a:t>vasodilation</a:t>
            </a:r>
            <a:r>
              <a:rPr kumimoji="0" lang="en-US" sz="2000" b="1" i="0" u="none" strike="noStrike" cap="none" normalizeH="0" baseline="0" dirty="0" smtClean="0">
                <a:ln>
                  <a:noFill/>
                </a:ln>
                <a:solidFill>
                  <a:srgbClr val="FF0000"/>
                </a:solidFill>
                <a:effectLst/>
                <a:latin typeface="Comic Sans MS" pitchFamily="66" charset="0"/>
                <a:cs typeface="Arial" charset="0"/>
              </a:rPr>
              <a:t> mediated by carotid </a:t>
            </a:r>
            <a:r>
              <a:rPr kumimoji="0" lang="en-US" sz="2000" b="1" i="0" u="none" strike="noStrike" cap="none" normalizeH="0" baseline="0" dirty="0" err="1" smtClean="0">
                <a:ln>
                  <a:noFill/>
                </a:ln>
                <a:solidFill>
                  <a:srgbClr val="FF0000"/>
                </a:solidFill>
                <a:effectLst/>
                <a:latin typeface="Comic Sans MS" pitchFamily="66" charset="0"/>
                <a:cs typeface="Arial" charset="0"/>
              </a:rPr>
              <a:t>baroreceptors</a:t>
            </a:r>
            <a:r>
              <a:rPr kumimoji="0" lang="en-US" sz="2000" b="1" i="0" u="none" strike="noStrike" cap="none" normalizeH="0" baseline="0" dirty="0" smtClean="0">
                <a:ln>
                  <a:noFill/>
                </a:ln>
                <a:solidFill>
                  <a:srgbClr val="FF0000"/>
                </a:solidFill>
                <a:effectLst/>
                <a:latin typeface="Comic Sans MS" pitchFamily="66" charset="0"/>
                <a:cs typeface="Arial" charset="0"/>
              </a:rPr>
              <a:t> secondary to large stroke volume . </a:t>
            </a:r>
            <a:r>
              <a:rPr kumimoji="0" lang="en-US" sz="2000" b="0" i="0" u="none" strike="noStrike" cap="none" normalizeH="0" baseline="0" dirty="0" smtClean="0">
                <a:ln>
                  <a:noFill/>
                </a:ln>
                <a:solidFill>
                  <a:srgbClr val="FF0000"/>
                </a:solidFill>
                <a:effectLst/>
                <a:latin typeface="Comic Sans MS" pitchFamily="66" charset="0"/>
                <a:cs typeface="Arial" charset="0"/>
              </a:rPr>
              <a:t/>
            </a:r>
            <a:br>
              <a:rPr kumimoji="0" lang="en-US" sz="2000" b="0" i="0" u="none" strike="noStrike" cap="none" normalizeH="0" baseline="0" dirty="0" smtClean="0">
                <a:ln>
                  <a:noFill/>
                </a:ln>
                <a:solidFill>
                  <a:srgbClr val="FF0000"/>
                </a:solidFill>
                <a:effectLst/>
                <a:latin typeface="Comic Sans MS" pitchFamily="66" charset="0"/>
                <a:cs typeface="Arial" charset="0"/>
              </a:rPr>
            </a:br>
            <a:r>
              <a:rPr kumimoji="0" lang="en-US" sz="2000" b="1" i="0" u="none" strike="noStrike" cap="none" normalizeH="0" baseline="0" dirty="0" smtClean="0">
                <a:ln>
                  <a:noFill/>
                </a:ln>
                <a:solidFill>
                  <a:srgbClr val="FF0000"/>
                </a:solidFill>
                <a:effectLst/>
                <a:latin typeface="Comic Sans MS" pitchFamily="66" charset="0"/>
                <a:cs typeface="Arial" charset="0"/>
              </a:rPr>
              <a:t>c) the rapid run-off to the periphery due to decreased systemic vascular resistance .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smtClean="0">
              <a:solidFill>
                <a:srgbClr val="FF0000"/>
              </a:solidFill>
              <a:latin typeface="Comic Sans MS" pitchFamily="66"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effectLst/>
              <a:latin typeface="Comic Sans MS" pitchFamily="66"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omic Sans MS" pitchFamily="66"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omic Sans MS" pitchFamily="66" charset="0"/>
                <a:cs typeface="Arial" charset="0"/>
              </a:rPr>
              <a:t>Detection: It is best appreciated at the radial pulse with the palmer side of the patient’s wrist held in the examiner’s hand and with the patient’s arm suddenly elevated above the shoulder. This may be related to the artery becoming </a:t>
            </a:r>
            <a:r>
              <a:rPr kumimoji="0" lang="en-US" sz="2000" b="1" i="0" u="none" strike="noStrike" cap="none" normalizeH="0" baseline="0" dirty="0" smtClean="0">
                <a:ln>
                  <a:noFill/>
                </a:ln>
                <a:solidFill>
                  <a:srgbClr val="C00000"/>
                </a:solidFill>
                <a:effectLst/>
                <a:latin typeface="Comic Sans MS" pitchFamily="66" charset="0"/>
                <a:cs typeface="Arial" charset="0"/>
              </a:rPr>
              <a:t>mor</a:t>
            </a:r>
            <a:r>
              <a:rPr kumimoji="0" lang="en-US" sz="2000" b="1" i="0" u="none" strike="noStrike" cap="none" normalizeH="0" baseline="0" dirty="0" smtClean="0">
                <a:ln>
                  <a:noFill/>
                </a:ln>
                <a:solidFill>
                  <a:srgbClr val="C00000"/>
                </a:solidFill>
                <a:effectLst/>
                <a:latin typeface="Comic Sans MS" pitchFamily="66" charset="0"/>
                <a:cs typeface="Arial" charset="0"/>
                <a:hlinkClick r:id="rId2"/>
              </a:rPr>
              <a:t>e in line with the central aorta, allowing direct systolic ejection and diastolic backward flow . </a:t>
            </a:r>
            <a:r>
              <a:rPr kumimoji="0" lang="en-US" sz="1800" b="0" i="0" u="none" strike="noStrike" cap="none" normalizeH="0" baseline="0" dirty="0" smtClean="0">
                <a:ln>
                  <a:noFill/>
                </a:ln>
                <a:solidFill>
                  <a:srgbClr val="C00000"/>
                </a:solidFill>
                <a:effectLst/>
                <a:latin typeface="Arial" charset="0"/>
                <a:cs typeface="Arial" charset="0"/>
                <a:hlinkClick r:id="rId2"/>
              </a:rPr>
              <a:t/>
            </a:r>
            <a:br>
              <a:rPr kumimoji="0" lang="en-US" sz="1800" b="0" i="0" u="none" strike="noStrike" cap="none" normalizeH="0" baseline="0" dirty="0" smtClean="0">
                <a:ln>
                  <a:noFill/>
                </a:ln>
                <a:solidFill>
                  <a:srgbClr val="C00000"/>
                </a:solidFill>
                <a:effectLst/>
                <a:latin typeface="Arial" charset="0"/>
                <a:cs typeface="Arial" charset="0"/>
                <a:hlinkClick r:id="rId2"/>
              </a:rPr>
            </a:br>
            <a:r>
              <a:rPr kumimoji="0" lang="en-US" sz="1800" b="1" i="0" u="none" strike="noStrike" cap="none" normalizeH="0" baseline="0" dirty="0" smtClean="0">
                <a:ln>
                  <a:noFill/>
                </a:ln>
                <a:solidFill>
                  <a:srgbClr val="C00000"/>
                </a:solidFill>
                <a:effectLst/>
                <a:latin typeface="Arial" charset="0"/>
                <a:cs typeface="Arial" charset="0"/>
                <a:hlinkClick r:id="rId2"/>
              </a:rPr>
              <a:t>  </a:t>
            </a:r>
            <a:endParaRPr kumimoji="0" lang="en-US" sz="13900" b="1" i="0" u="none" strike="noStrike" cap="none" normalizeH="0" baseline="0" dirty="0" smtClean="0">
              <a:ln>
                <a:noFill/>
              </a:ln>
              <a:solidFill>
                <a:srgbClr val="C00000"/>
              </a:solidFill>
              <a:effectLst/>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age"/>
          <p:cNvPicPr>
            <a:picLocks noChangeAspect="1" noChangeArrowheads="1"/>
          </p:cNvPicPr>
          <p:nvPr/>
        </p:nvPicPr>
        <p:blipFill>
          <a:blip r:embed="rId2"/>
          <a:srcRect/>
          <a:stretch>
            <a:fillRect/>
          </a:stretch>
        </p:blipFill>
        <p:spPr bwMode="auto">
          <a:xfrm>
            <a:off x="6019800" y="1676400"/>
            <a:ext cx="2667000" cy="3581400"/>
          </a:xfrm>
          <a:prstGeom prst="rect">
            <a:avLst/>
          </a:prstGeom>
          <a:noFill/>
        </p:spPr>
      </p:pic>
      <p:sp>
        <p:nvSpPr>
          <p:cNvPr id="3" name="Rectangle 2"/>
          <p:cNvSpPr/>
          <p:nvPr/>
        </p:nvSpPr>
        <p:spPr>
          <a:xfrm>
            <a:off x="457200" y="990601"/>
            <a:ext cx="5334000" cy="5324535"/>
          </a:xfrm>
          <a:prstGeom prst="rect">
            <a:avLst/>
          </a:prstGeom>
          <a:solidFill>
            <a:schemeClr val="accent3">
              <a:lumMod val="40000"/>
              <a:lumOff val="60000"/>
            </a:schemeClr>
          </a:solidFill>
        </p:spPr>
        <p:txBody>
          <a:bodyPr wrap="square">
            <a:spAutoFit/>
          </a:bodyPr>
          <a:lstStyle/>
          <a:p>
            <a:r>
              <a:rPr lang="en-IN" sz="2000" b="1" dirty="0" smtClean="0">
                <a:latin typeface="Comic Sans MS" pitchFamily="66" charset="0"/>
              </a:rPr>
              <a:t>Thomas </a:t>
            </a:r>
            <a:r>
              <a:rPr lang="en-IN" sz="2000" b="1" dirty="0" err="1" smtClean="0">
                <a:latin typeface="Comic Sans MS" pitchFamily="66" charset="0"/>
              </a:rPr>
              <a:t>Watsan</a:t>
            </a:r>
            <a:r>
              <a:rPr lang="en-IN" sz="2000" b="1" dirty="0" smtClean="0">
                <a:latin typeface="Comic Sans MS" pitchFamily="66" charset="0"/>
              </a:rPr>
              <a:t> (1844) , an English physician , named this term after a Victorian toy , which refers to the rapid and forceful ascending limb of the arterial pulse . water-hammer consisted of a sealed glass tube containing water in a vacuum . </a:t>
            </a:r>
          </a:p>
          <a:p>
            <a:endParaRPr lang="en-IN" sz="2000" b="1" dirty="0" smtClean="0">
              <a:latin typeface="Comic Sans MS" pitchFamily="66" charset="0"/>
            </a:endParaRPr>
          </a:p>
          <a:p>
            <a:endParaRPr lang="en-IN" sz="2000" b="1" dirty="0" smtClean="0">
              <a:latin typeface="Comic Sans MS" pitchFamily="66" charset="0"/>
            </a:endParaRPr>
          </a:p>
          <a:p>
            <a:endParaRPr lang="en-IN" sz="2000" b="1" dirty="0" smtClean="0">
              <a:latin typeface="Comic Sans MS" pitchFamily="66" charset="0"/>
            </a:endParaRPr>
          </a:p>
          <a:p>
            <a:r>
              <a:rPr lang="en-IN" sz="2000" b="1" dirty="0" smtClean="0">
                <a:latin typeface="Comic Sans MS" pitchFamily="66" charset="0"/>
              </a:rPr>
              <a:t>As solids and liquids fall at the same rate in vacuum , so when this glass tube is quickly inverted , water column falls abruptly from one end of the tube to the other and </a:t>
            </a:r>
            <a:r>
              <a:rPr lang="en-IN" sz="2000" b="1" dirty="0" err="1" smtClean="0">
                <a:latin typeface="Comic Sans MS" pitchFamily="66" charset="0"/>
              </a:rPr>
              <a:t>inger</a:t>
            </a:r>
            <a:r>
              <a:rPr lang="en-IN" sz="2000" b="1" dirty="0" smtClean="0">
                <a:latin typeface="Comic Sans MS" pitchFamily="66" charset="0"/>
              </a:rPr>
              <a:t> tip holding the inverted end senses a sudden impact or jolt . </a:t>
            </a:r>
            <a:endParaRPr lang="en-US" sz="20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2570" y="304801"/>
            <a:ext cx="3694430" cy="644407"/>
          </a:xfrm>
          <a:prstGeom prst="rect">
            <a:avLst/>
          </a:prstGeom>
        </p:spPr>
        <p:txBody>
          <a:bodyPr vert="horz" wrap="square" lIns="0" tIns="13335" rIns="0" bIns="0" rtlCol="0">
            <a:spAutoFit/>
          </a:bodyPr>
          <a:lstStyle/>
          <a:p>
            <a:pPr marL="12700">
              <a:lnSpc>
                <a:spcPct val="100000"/>
              </a:lnSpc>
              <a:spcBef>
                <a:spcPts val="105"/>
              </a:spcBef>
            </a:pPr>
            <a:r>
              <a:rPr dirty="0">
                <a:solidFill>
                  <a:srgbClr val="FFFF00"/>
                </a:solidFill>
              </a:rPr>
              <a:t>An</a:t>
            </a:r>
            <a:r>
              <a:rPr spc="-15" dirty="0">
                <a:solidFill>
                  <a:srgbClr val="FFFF00"/>
                </a:solidFill>
              </a:rPr>
              <a:t>a</a:t>
            </a:r>
            <a:r>
              <a:rPr dirty="0">
                <a:solidFill>
                  <a:srgbClr val="FFFF00"/>
                </a:solidFill>
              </a:rPr>
              <a:t>to</a:t>
            </a:r>
            <a:r>
              <a:rPr spc="-15" dirty="0">
                <a:solidFill>
                  <a:srgbClr val="FFFF00"/>
                </a:solidFill>
              </a:rPr>
              <a:t>m</a:t>
            </a:r>
            <a:r>
              <a:rPr dirty="0">
                <a:solidFill>
                  <a:srgbClr val="FFFF00"/>
                </a:solidFill>
              </a:rPr>
              <a:t>y</a:t>
            </a:r>
          </a:p>
        </p:txBody>
      </p:sp>
      <p:sp>
        <p:nvSpPr>
          <p:cNvPr id="4" name="object 4"/>
          <p:cNvSpPr txBox="1"/>
          <p:nvPr/>
        </p:nvSpPr>
        <p:spPr>
          <a:xfrm>
            <a:off x="1213002" y="914400"/>
            <a:ext cx="7626198" cy="5504071"/>
          </a:xfrm>
          <a:prstGeom prst="rect">
            <a:avLst/>
          </a:prstGeom>
        </p:spPr>
        <p:txBody>
          <a:bodyPr vert="horz" wrap="square" lIns="0" tIns="12700" rIns="0" bIns="0" rtlCol="0">
            <a:spAutoFit/>
          </a:bodyPr>
          <a:lstStyle/>
          <a:p>
            <a:pPr marL="367665" marR="66675" indent="-342900">
              <a:lnSpc>
                <a:spcPct val="100000"/>
              </a:lnSpc>
              <a:spcBef>
                <a:spcPts val="100"/>
              </a:spcBef>
              <a:buChar char="•"/>
              <a:tabLst>
                <a:tab pos="367665" algn="l"/>
                <a:tab pos="368300" algn="l"/>
              </a:tabLst>
            </a:pPr>
            <a:r>
              <a:rPr sz="2400" spc="-5" dirty="0">
                <a:solidFill>
                  <a:srgbClr val="FFFFFF"/>
                </a:solidFill>
                <a:latin typeface="Comic Sans MS" pitchFamily="66" charset="0"/>
                <a:cs typeface="Arial"/>
              </a:rPr>
              <a:t>Located between </a:t>
            </a:r>
            <a:r>
              <a:rPr sz="2400" dirty="0">
                <a:solidFill>
                  <a:srgbClr val="FFFFFF"/>
                </a:solidFill>
                <a:latin typeface="Comic Sans MS" pitchFamily="66" charset="0"/>
                <a:cs typeface="Arial"/>
              </a:rPr>
              <a:t>the left </a:t>
            </a:r>
            <a:r>
              <a:rPr sz="2400" spc="-5" dirty="0">
                <a:solidFill>
                  <a:srgbClr val="FFFFFF"/>
                </a:solidFill>
                <a:latin typeface="Comic Sans MS" pitchFamily="66" charset="0"/>
                <a:cs typeface="Arial"/>
              </a:rPr>
              <a:t>ventricular outflow </a:t>
            </a:r>
            <a:r>
              <a:rPr sz="2400" dirty="0">
                <a:solidFill>
                  <a:srgbClr val="FFFFFF"/>
                </a:solidFill>
                <a:latin typeface="Comic Sans MS" pitchFamily="66" charset="0"/>
                <a:cs typeface="Arial"/>
              </a:rPr>
              <a:t>tract </a:t>
            </a:r>
            <a:r>
              <a:rPr sz="2400" spc="-5" dirty="0">
                <a:solidFill>
                  <a:srgbClr val="FFFFFF"/>
                </a:solidFill>
                <a:latin typeface="Comic Sans MS" pitchFamily="66" charset="0"/>
                <a:cs typeface="Arial"/>
              </a:rPr>
              <a:t>and  </a:t>
            </a:r>
            <a:r>
              <a:rPr sz="2400" dirty="0">
                <a:solidFill>
                  <a:srgbClr val="FFFFFF"/>
                </a:solidFill>
                <a:latin typeface="Comic Sans MS" pitchFamily="66" charset="0"/>
                <a:cs typeface="Arial"/>
              </a:rPr>
              <a:t>the </a:t>
            </a:r>
            <a:r>
              <a:rPr sz="2400" spc="-5">
                <a:solidFill>
                  <a:srgbClr val="FFFFFF"/>
                </a:solidFill>
                <a:latin typeface="Comic Sans MS" pitchFamily="66" charset="0"/>
                <a:cs typeface="Arial"/>
              </a:rPr>
              <a:t>ascending</a:t>
            </a:r>
            <a:r>
              <a:rPr sz="2400">
                <a:solidFill>
                  <a:srgbClr val="FFFFFF"/>
                </a:solidFill>
                <a:latin typeface="Comic Sans MS" pitchFamily="66" charset="0"/>
                <a:cs typeface="Arial"/>
              </a:rPr>
              <a:t> </a:t>
            </a:r>
            <a:r>
              <a:rPr sz="2400" spc="-5" smtClean="0">
                <a:solidFill>
                  <a:srgbClr val="FFFFFF"/>
                </a:solidFill>
                <a:latin typeface="Comic Sans MS" pitchFamily="66" charset="0"/>
                <a:cs typeface="Arial"/>
              </a:rPr>
              <a:t>aorta</a:t>
            </a:r>
            <a:endParaRPr lang="en-US" sz="2400" spc="-5" dirty="0" smtClean="0">
              <a:solidFill>
                <a:srgbClr val="FFFFFF"/>
              </a:solidFill>
              <a:latin typeface="Comic Sans MS" pitchFamily="66" charset="0"/>
              <a:cs typeface="Arial"/>
            </a:endParaRPr>
          </a:p>
          <a:p>
            <a:pPr marL="367665" marR="66675" indent="-342900">
              <a:lnSpc>
                <a:spcPct val="100000"/>
              </a:lnSpc>
              <a:spcBef>
                <a:spcPts val="100"/>
              </a:spcBef>
              <a:buChar char="•"/>
              <a:tabLst>
                <a:tab pos="367665" algn="l"/>
                <a:tab pos="368300" algn="l"/>
              </a:tabLst>
            </a:pPr>
            <a:endParaRPr sz="2400">
              <a:latin typeface="Comic Sans MS" pitchFamily="66" charset="0"/>
              <a:cs typeface="Arial"/>
            </a:endParaRPr>
          </a:p>
          <a:p>
            <a:pPr marL="367665" marR="17780" indent="-342900">
              <a:lnSpc>
                <a:spcPct val="100000"/>
              </a:lnSpc>
              <a:spcBef>
                <a:spcPts val="580"/>
              </a:spcBef>
              <a:buChar char="•"/>
              <a:tabLst>
                <a:tab pos="367665" algn="l"/>
                <a:tab pos="368300" algn="l"/>
              </a:tabLst>
            </a:pPr>
            <a:r>
              <a:rPr sz="2400" dirty="0">
                <a:solidFill>
                  <a:srgbClr val="FFFFFF"/>
                </a:solidFill>
                <a:latin typeface="Comic Sans MS" pitchFamily="66" charset="0"/>
                <a:cs typeface="Arial"/>
              </a:rPr>
              <a:t>The </a:t>
            </a:r>
            <a:r>
              <a:rPr sz="2400" spc="-5" dirty="0">
                <a:solidFill>
                  <a:srgbClr val="FFFF00"/>
                </a:solidFill>
                <a:latin typeface="Comic Sans MS" pitchFamily="66" charset="0"/>
                <a:cs typeface="Arial"/>
              </a:rPr>
              <a:t>aortic valve functions </a:t>
            </a:r>
            <a:r>
              <a:rPr sz="2400" dirty="0">
                <a:solidFill>
                  <a:srgbClr val="FFFF00"/>
                </a:solidFill>
                <a:latin typeface="Comic Sans MS" pitchFamily="66" charset="0"/>
                <a:cs typeface="Arial"/>
              </a:rPr>
              <a:t>to </a:t>
            </a:r>
            <a:r>
              <a:rPr sz="2400" spc="-5" dirty="0">
                <a:solidFill>
                  <a:srgbClr val="FFFF00"/>
                </a:solidFill>
                <a:latin typeface="Comic Sans MS" pitchFamily="66" charset="0"/>
                <a:cs typeface="Arial"/>
              </a:rPr>
              <a:t>prevent </a:t>
            </a:r>
            <a:r>
              <a:rPr sz="2400" dirty="0">
                <a:solidFill>
                  <a:srgbClr val="FFFF00"/>
                </a:solidFill>
                <a:latin typeface="Comic Sans MS" pitchFamily="66" charset="0"/>
                <a:cs typeface="Arial"/>
              </a:rPr>
              <a:t>the </a:t>
            </a:r>
            <a:r>
              <a:rPr sz="2400" spc="-5" dirty="0">
                <a:solidFill>
                  <a:srgbClr val="FFFF00"/>
                </a:solidFill>
                <a:latin typeface="Comic Sans MS" pitchFamily="66" charset="0"/>
                <a:cs typeface="Arial"/>
              </a:rPr>
              <a:t>regurgitation  </a:t>
            </a:r>
            <a:r>
              <a:rPr sz="2400" dirty="0">
                <a:solidFill>
                  <a:srgbClr val="FFFF00"/>
                </a:solidFill>
                <a:latin typeface="Comic Sans MS" pitchFamily="66" charset="0"/>
                <a:cs typeface="Arial"/>
              </a:rPr>
              <a:t>of </a:t>
            </a:r>
            <a:r>
              <a:rPr sz="2400" spc="-5" dirty="0">
                <a:solidFill>
                  <a:srgbClr val="FFFF00"/>
                </a:solidFill>
                <a:latin typeface="Comic Sans MS" pitchFamily="66" charset="0"/>
                <a:cs typeface="Arial"/>
              </a:rPr>
              <a:t>blood </a:t>
            </a:r>
            <a:r>
              <a:rPr sz="2400" dirty="0">
                <a:solidFill>
                  <a:srgbClr val="FFFF00"/>
                </a:solidFill>
                <a:latin typeface="Comic Sans MS" pitchFamily="66" charset="0"/>
                <a:cs typeface="Arial"/>
              </a:rPr>
              <a:t>from the </a:t>
            </a:r>
            <a:r>
              <a:rPr sz="2400" spc="-5" dirty="0">
                <a:solidFill>
                  <a:srgbClr val="FFFF00"/>
                </a:solidFill>
                <a:latin typeface="Comic Sans MS" pitchFamily="66" charset="0"/>
                <a:cs typeface="Arial"/>
              </a:rPr>
              <a:t>aorta into the left ventricle during  ventricular diastole and </a:t>
            </a:r>
            <a:r>
              <a:rPr sz="2400" dirty="0">
                <a:solidFill>
                  <a:srgbClr val="FFFF00"/>
                </a:solidFill>
                <a:latin typeface="Comic Sans MS" pitchFamily="66" charset="0"/>
                <a:cs typeface="Arial"/>
              </a:rPr>
              <a:t>to </a:t>
            </a:r>
            <a:r>
              <a:rPr sz="2400" spc="-5" dirty="0">
                <a:solidFill>
                  <a:srgbClr val="FFFF00"/>
                </a:solidFill>
                <a:latin typeface="Comic Sans MS" pitchFamily="66" charset="0"/>
                <a:cs typeface="Arial"/>
              </a:rPr>
              <a:t>allow </a:t>
            </a:r>
            <a:r>
              <a:rPr sz="2400" dirty="0">
                <a:solidFill>
                  <a:srgbClr val="FFFF00"/>
                </a:solidFill>
                <a:latin typeface="Comic Sans MS" pitchFamily="66" charset="0"/>
                <a:cs typeface="Arial"/>
              </a:rPr>
              <a:t>the </a:t>
            </a:r>
            <a:r>
              <a:rPr sz="2400" spc="-5" dirty="0">
                <a:solidFill>
                  <a:srgbClr val="FFFF00"/>
                </a:solidFill>
                <a:latin typeface="Comic Sans MS" pitchFamily="66" charset="0"/>
                <a:cs typeface="Arial"/>
              </a:rPr>
              <a:t>appropriate flow  </a:t>
            </a:r>
            <a:r>
              <a:rPr sz="2400" dirty="0">
                <a:solidFill>
                  <a:srgbClr val="FFFFFF"/>
                </a:solidFill>
                <a:latin typeface="Comic Sans MS" pitchFamily="66" charset="0"/>
                <a:cs typeface="Arial"/>
              </a:rPr>
              <a:t>of </a:t>
            </a:r>
            <a:r>
              <a:rPr sz="2400" spc="-5" dirty="0">
                <a:solidFill>
                  <a:srgbClr val="FFFFFF"/>
                </a:solidFill>
                <a:latin typeface="Comic Sans MS" pitchFamily="66" charset="0"/>
                <a:cs typeface="Arial"/>
              </a:rPr>
              <a:t>blood—the cardiac output </a:t>
            </a:r>
            <a:r>
              <a:rPr sz="2400" dirty="0">
                <a:solidFill>
                  <a:srgbClr val="FFFFFF"/>
                </a:solidFill>
                <a:latin typeface="Comic Sans MS" pitchFamily="66" charset="0"/>
                <a:cs typeface="Arial"/>
              </a:rPr>
              <a:t>—from the </a:t>
            </a:r>
            <a:r>
              <a:rPr sz="2400" spc="-5" dirty="0">
                <a:solidFill>
                  <a:srgbClr val="FFFFFF"/>
                </a:solidFill>
                <a:latin typeface="Comic Sans MS" pitchFamily="66" charset="0"/>
                <a:cs typeface="Arial"/>
              </a:rPr>
              <a:t>left ventricle  into the aorta during ventricular</a:t>
            </a:r>
            <a:r>
              <a:rPr sz="2400" spc="45" dirty="0">
                <a:solidFill>
                  <a:srgbClr val="FFFFFF"/>
                </a:solidFill>
                <a:latin typeface="Comic Sans MS" pitchFamily="66" charset="0"/>
                <a:cs typeface="Arial"/>
              </a:rPr>
              <a:t> </a:t>
            </a:r>
            <a:r>
              <a:rPr sz="2400">
                <a:solidFill>
                  <a:srgbClr val="FFFFFF"/>
                </a:solidFill>
                <a:latin typeface="Comic Sans MS" pitchFamily="66" charset="0"/>
                <a:cs typeface="Arial"/>
              </a:rPr>
              <a:t>systole</a:t>
            </a:r>
            <a:r>
              <a:rPr sz="2400" smtClean="0">
                <a:solidFill>
                  <a:srgbClr val="FFFFFF"/>
                </a:solidFill>
                <a:latin typeface="Comic Sans MS" pitchFamily="66" charset="0"/>
                <a:cs typeface="Arial"/>
              </a:rPr>
              <a:t>.</a:t>
            </a:r>
            <a:endParaRPr lang="en-US" sz="2400" dirty="0" smtClean="0">
              <a:solidFill>
                <a:srgbClr val="FFFFFF"/>
              </a:solidFill>
              <a:latin typeface="Comic Sans MS" pitchFamily="66" charset="0"/>
              <a:cs typeface="Arial"/>
            </a:endParaRPr>
          </a:p>
          <a:p>
            <a:pPr marL="367665" marR="17780" indent="-342900">
              <a:lnSpc>
                <a:spcPct val="100000"/>
              </a:lnSpc>
              <a:spcBef>
                <a:spcPts val="580"/>
              </a:spcBef>
              <a:buChar char="•"/>
              <a:tabLst>
                <a:tab pos="367665" algn="l"/>
                <a:tab pos="368300" algn="l"/>
              </a:tabLst>
            </a:pPr>
            <a:endParaRPr sz="2400">
              <a:latin typeface="Comic Sans MS" pitchFamily="66" charset="0"/>
              <a:cs typeface="Arial"/>
            </a:endParaRPr>
          </a:p>
          <a:p>
            <a:pPr marL="367665" marR="655955" indent="-342900">
              <a:lnSpc>
                <a:spcPct val="100000"/>
              </a:lnSpc>
              <a:spcBef>
                <a:spcPts val="575"/>
              </a:spcBef>
              <a:buChar char="•"/>
              <a:tabLst>
                <a:tab pos="367665" algn="l"/>
                <a:tab pos="368300" algn="l"/>
              </a:tabLst>
            </a:pPr>
            <a:r>
              <a:rPr sz="2400" dirty="0">
                <a:solidFill>
                  <a:srgbClr val="FFFFFF"/>
                </a:solidFill>
                <a:latin typeface="Comic Sans MS" pitchFamily="66" charset="0"/>
                <a:cs typeface="Arial"/>
              </a:rPr>
              <a:t>The </a:t>
            </a:r>
            <a:r>
              <a:rPr sz="2400" spc="-5" dirty="0">
                <a:solidFill>
                  <a:srgbClr val="FFFFFF"/>
                </a:solidFill>
                <a:latin typeface="Comic Sans MS" pitchFamily="66" charset="0"/>
                <a:cs typeface="Arial"/>
              </a:rPr>
              <a:t>aortic valve has 3 principle components: </a:t>
            </a:r>
            <a:r>
              <a:rPr sz="2400" b="1" dirty="0">
                <a:solidFill>
                  <a:srgbClr val="FFFF00"/>
                </a:solidFill>
                <a:latin typeface="Comic Sans MS" pitchFamily="66" charset="0"/>
                <a:cs typeface="Arial"/>
              </a:rPr>
              <a:t>the  </a:t>
            </a:r>
            <a:r>
              <a:rPr sz="2400" b="1" spc="-5" dirty="0">
                <a:solidFill>
                  <a:srgbClr val="FFFF00"/>
                </a:solidFill>
                <a:latin typeface="Comic Sans MS" pitchFamily="66" charset="0"/>
                <a:cs typeface="Arial"/>
              </a:rPr>
              <a:t>annulus, </a:t>
            </a:r>
            <a:r>
              <a:rPr sz="2400" b="1" dirty="0">
                <a:solidFill>
                  <a:srgbClr val="FFFF00"/>
                </a:solidFill>
                <a:latin typeface="Comic Sans MS" pitchFamily="66" charset="0"/>
                <a:cs typeface="Arial"/>
              </a:rPr>
              <a:t>cusps, </a:t>
            </a:r>
            <a:r>
              <a:rPr sz="2400" b="1" spc="-5" dirty="0">
                <a:solidFill>
                  <a:srgbClr val="FFFF00"/>
                </a:solidFill>
                <a:latin typeface="Comic Sans MS" pitchFamily="66" charset="0"/>
                <a:cs typeface="Arial"/>
              </a:rPr>
              <a:t>and</a:t>
            </a:r>
            <a:r>
              <a:rPr sz="2400" b="1" spc="15" dirty="0">
                <a:solidFill>
                  <a:srgbClr val="FFFF00"/>
                </a:solidFill>
                <a:latin typeface="Comic Sans MS" pitchFamily="66" charset="0"/>
                <a:cs typeface="Arial"/>
              </a:rPr>
              <a:t> </a:t>
            </a:r>
            <a:r>
              <a:rPr sz="2400" b="1" spc="-5" dirty="0">
                <a:solidFill>
                  <a:srgbClr val="FFFF00"/>
                </a:solidFill>
                <a:latin typeface="Comic Sans MS" pitchFamily="66" charset="0"/>
                <a:cs typeface="Arial"/>
              </a:rPr>
              <a:t>commissures</a:t>
            </a:r>
            <a:r>
              <a:rPr sz="2400" spc="-5" dirty="0">
                <a:solidFill>
                  <a:srgbClr val="FFFFFF"/>
                </a:solidFill>
                <a:latin typeface="Comic Sans MS" pitchFamily="66" charset="0"/>
                <a:cs typeface="Arial"/>
              </a:rPr>
              <a:t>.</a:t>
            </a:r>
            <a:endParaRPr sz="2400">
              <a:latin typeface="Comic Sans MS" pitchFamily="66" charset="0"/>
              <a:cs typeface="Arial"/>
            </a:endParaRPr>
          </a:p>
          <a:p>
            <a:pPr marL="367665" marR="453390" indent="-342900">
              <a:lnSpc>
                <a:spcPct val="100000"/>
              </a:lnSpc>
              <a:spcBef>
                <a:spcPts val="575"/>
              </a:spcBef>
              <a:buChar char="•"/>
              <a:tabLst>
                <a:tab pos="367665" algn="l"/>
                <a:tab pos="368300" algn="l"/>
              </a:tabLst>
            </a:pPr>
            <a:r>
              <a:rPr sz="2400" dirty="0">
                <a:solidFill>
                  <a:srgbClr val="FFFFFF"/>
                </a:solidFill>
                <a:latin typeface="Comic Sans MS" pitchFamily="66" charset="0"/>
                <a:cs typeface="Arial"/>
              </a:rPr>
              <a:t>The </a:t>
            </a:r>
            <a:r>
              <a:rPr sz="2400" spc="-5" dirty="0">
                <a:solidFill>
                  <a:srgbClr val="FFFFFF"/>
                </a:solidFill>
                <a:latin typeface="Comic Sans MS" pitchFamily="66" charset="0"/>
                <a:cs typeface="Arial"/>
              </a:rPr>
              <a:t>normal aortic valve area in adults is </a:t>
            </a:r>
            <a:r>
              <a:rPr sz="2400" b="1" spc="-5" dirty="0">
                <a:solidFill>
                  <a:srgbClr val="FFFF00"/>
                </a:solidFill>
                <a:latin typeface="Comic Sans MS" pitchFamily="66" charset="0"/>
                <a:cs typeface="Arial"/>
              </a:rPr>
              <a:t>3.0 </a:t>
            </a:r>
            <a:r>
              <a:rPr sz="2400" b="1" dirty="0">
                <a:solidFill>
                  <a:srgbClr val="FFFF00"/>
                </a:solidFill>
                <a:latin typeface="Comic Sans MS" pitchFamily="66" charset="0"/>
                <a:cs typeface="Arial"/>
              </a:rPr>
              <a:t>to </a:t>
            </a:r>
            <a:r>
              <a:rPr sz="2400" b="1" spc="-5" dirty="0">
                <a:solidFill>
                  <a:srgbClr val="FFFF00"/>
                </a:solidFill>
                <a:latin typeface="Comic Sans MS" pitchFamily="66" charset="0"/>
                <a:cs typeface="Arial"/>
              </a:rPr>
              <a:t>4.0  </a:t>
            </a:r>
            <a:r>
              <a:rPr sz="2400" b="1" dirty="0">
                <a:solidFill>
                  <a:srgbClr val="FFFF00"/>
                </a:solidFill>
                <a:latin typeface="Comic Sans MS" pitchFamily="66" charset="0"/>
                <a:cs typeface="Arial"/>
              </a:rPr>
              <a:t>cm</a:t>
            </a:r>
            <a:r>
              <a:rPr sz="2400" b="1" baseline="24305" dirty="0">
                <a:solidFill>
                  <a:srgbClr val="FFFF00"/>
                </a:solidFill>
                <a:latin typeface="Comic Sans MS" pitchFamily="66" charset="0"/>
                <a:cs typeface="Arial"/>
              </a:rPr>
              <a:t>2</a:t>
            </a:r>
            <a:endParaRPr sz="2400" b="1" baseline="24305">
              <a:solidFill>
                <a:srgbClr val="FFFF00"/>
              </a:solidFill>
              <a:latin typeface="Comic Sans MS" pitchFamily="66" charset="0"/>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p:cNvPicPr>
            <a:picLocks noChangeAspect="1" noChangeArrowheads="1"/>
          </p:cNvPicPr>
          <p:nvPr/>
        </p:nvPicPr>
        <p:blipFill>
          <a:blip r:embed="rId2"/>
          <a:srcRect/>
          <a:stretch>
            <a:fillRect/>
          </a:stretch>
        </p:blipFill>
        <p:spPr bwMode="auto">
          <a:xfrm>
            <a:off x="2819400" y="3581400"/>
            <a:ext cx="4610100" cy="3486151"/>
          </a:xfrm>
          <a:prstGeom prst="rect">
            <a:avLst/>
          </a:prstGeom>
          <a:noFill/>
        </p:spPr>
      </p:pic>
      <p:pic>
        <p:nvPicPr>
          <p:cNvPr id="78852" name="Picture 4" descr="Image"/>
          <p:cNvPicPr>
            <a:picLocks noChangeAspect="1" noChangeArrowheads="1"/>
          </p:cNvPicPr>
          <p:nvPr/>
        </p:nvPicPr>
        <p:blipFill>
          <a:blip r:embed="rId3"/>
          <a:srcRect/>
          <a:stretch>
            <a:fillRect/>
          </a:stretch>
        </p:blipFill>
        <p:spPr bwMode="auto">
          <a:xfrm>
            <a:off x="304800" y="0"/>
            <a:ext cx="4552950" cy="3457576"/>
          </a:xfrm>
          <a:prstGeom prst="rect">
            <a:avLst/>
          </a:prstGeom>
          <a:noFill/>
        </p:spPr>
      </p:pic>
      <p:sp>
        <p:nvSpPr>
          <p:cNvPr id="4" name="Rectangle 3"/>
          <p:cNvSpPr/>
          <p:nvPr/>
        </p:nvSpPr>
        <p:spPr>
          <a:xfrm>
            <a:off x="5334000" y="457200"/>
            <a:ext cx="3581400" cy="3108543"/>
          </a:xfrm>
          <a:prstGeom prst="rect">
            <a:avLst/>
          </a:prstGeom>
        </p:spPr>
        <p:txBody>
          <a:bodyPr wrap="square">
            <a:spAutoFit/>
          </a:bodyPr>
          <a:lstStyle/>
          <a:p>
            <a:r>
              <a:rPr lang="en-IN" sz="1400" dirty="0" smtClean="0"/>
              <a:t>Again, as a self-learner now, you have to correlates it with objective measures.  The objective measure for collapsing pulse is the pulse pressure.  It is present when the pulse pressure is wide.  But how wide is wide?  A pulse pressure is wide whenever it is larger than the diastolic pressure. To maintain a constant grip throughout the procedure, I will advise you not to elevate the arm by your gripping hand. The arm is elevated by putting you right hand under patient’s elbow.</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228601"/>
            <a:ext cx="8229600" cy="567463"/>
          </a:xfrm>
          <a:prstGeom prst="rect">
            <a:avLst/>
          </a:prstGeom>
          <a:solidFill>
            <a:schemeClr val="accent3">
              <a:lumMod val="40000"/>
              <a:lumOff val="60000"/>
            </a:schemeClr>
          </a:solidFill>
        </p:spPr>
        <p:txBody>
          <a:bodyPr vert="horz" wrap="square" lIns="0" tIns="13335" rIns="0" bIns="0" rtlCol="0">
            <a:spAutoFit/>
          </a:bodyPr>
          <a:lstStyle/>
          <a:p>
            <a:pPr marL="12700">
              <a:lnSpc>
                <a:spcPct val="100000"/>
              </a:lnSpc>
              <a:spcBef>
                <a:spcPts val="105"/>
              </a:spcBef>
            </a:pPr>
            <a:r>
              <a:rPr sz="3600" b="0" dirty="0"/>
              <a:t>Physical </a:t>
            </a:r>
            <a:r>
              <a:rPr sz="3600" b="0" spc="-5" dirty="0"/>
              <a:t>Examination </a:t>
            </a:r>
            <a:r>
              <a:rPr sz="3600" b="0" dirty="0"/>
              <a:t>– </a:t>
            </a:r>
            <a:r>
              <a:rPr sz="3600" b="0" spc="-5" dirty="0"/>
              <a:t>Chronic</a:t>
            </a:r>
            <a:r>
              <a:rPr sz="3600" b="0" spc="-70" dirty="0"/>
              <a:t> </a:t>
            </a:r>
            <a:r>
              <a:rPr sz="3600" b="0" dirty="0"/>
              <a:t>AR</a:t>
            </a:r>
          </a:p>
        </p:txBody>
      </p:sp>
      <p:sp>
        <p:nvSpPr>
          <p:cNvPr id="3" name="object 3"/>
          <p:cNvSpPr txBox="1"/>
          <p:nvPr/>
        </p:nvSpPr>
        <p:spPr>
          <a:xfrm>
            <a:off x="465632" y="914401"/>
            <a:ext cx="8297368" cy="5578450"/>
          </a:xfrm>
          <a:prstGeom prst="rect">
            <a:avLst/>
          </a:prstGeom>
          <a:solidFill>
            <a:schemeClr val="accent3">
              <a:lumMod val="40000"/>
              <a:lumOff val="60000"/>
            </a:schemeClr>
          </a:solidFill>
        </p:spPr>
        <p:txBody>
          <a:bodyPr vert="horz" wrap="square" lIns="0" tIns="12700" rIns="0" bIns="0" rtlCol="0">
            <a:spAutoFit/>
          </a:bodyPr>
          <a:lstStyle/>
          <a:p>
            <a:pPr marL="406400" marR="120650" indent="-342900">
              <a:lnSpc>
                <a:spcPct val="100000"/>
              </a:lnSpc>
              <a:spcBef>
                <a:spcPts val="100"/>
              </a:spcBef>
              <a:buChar char="•"/>
              <a:tabLst>
                <a:tab pos="405765" algn="l"/>
                <a:tab pos="406400" algn="l"/>
              </a:tabLst>
            </a:pPr>
            <a:r>
              <a:rPr sz="2000" spc="-5" dirty="0">
                <a:latin typeface="Comic Sans MS" pitchFamily="66" charset="0"/>
                <a:cs typeface="Arial"/>
              </a:rPr>
              <a:t>Manifestations </a:t>
            </a:r>
            <a:r>
              <a:rPr sz="2000" dirty="0">
                <a:latin typeface="Comic Sans MS" pitchFamily="66" charset="0"/>
                <a:cs typeface="Arial"/>
              </a:rPr>
              <a:t>of </a:t>
            </a:r>
            <a:r>
              <a:rPr sz="2000" spc="-5" dirty="0">
                <a:latin typeface="Comic Sans MS" pitchFamily="66" charset="0"/>
                <a:cs typeface="Arial"/>
              </a:rPr>
              <a:t>severe chronic </a:t>
            </a:r>
            <a:r>
              <a:rPr sz="2000" dirty="0">
                <a:latin typeface="Comic Sans MS" pitchFamily="66" charset="0"/>
                <a:cs typeface="Arial"/>
              </a:rPr>
              <a:t>AR are often the </a:t>
            </a:r>
            <a:r>
              <a:rPr sz="2000" spc="-5" dirty="0">
                <a:latin typeface="Comic Sans MS" pitchFamily="66" charset="0"/>
                <a:cs typeface="Arial"/>
              </a:rPr>
              <a:t>result  </a:t>
            </a:r>
            <a:r>
              <a:rPr sz="2000" dirty="0">
                <a:latin typeface="Comic Sans MS" pitchFamily="66" charset="0"/>
                <a:cs typeface="Arial"/>
              </a:rPr>
              <a:t>of </a:t>
            </a:r>
            <a:r>
              <a:rPr sz="2000" b="1" spc="-5" dirty="0">
                <a:solidFill>
                  <a:srgbClr val="C00000"/>
                </a:solidFill>
                <a:latin typeface="Comic Sans MS" pitchFamily="66" charset="0"/>
                <a:cs typeface="Arial"/>
              </a:rPr>
              <a:t>widened pulse pressure </a:t>
            </a:r>
            <a:r>
              <a:rPr sz="2000" spc="-5" dirty="0">
                <a:latin typeface="Comic Sans MS" pitchFamily="66" charset="0"/>
                <a:cs typeface="Arial"/>
              </a:rPr>
              <a:t>because (1) elevated </a:t>
            </a:r>
            <a:r>
              <a:rPr sz="2000" dirty="0">
                <a:latin typeface="Comic Sans MS" pitchFamily="66" charset="0"/>
                <a:cs typeface="Arial"/>
              </a:rPr>
              <a:t>stroke  </a:t>
            </a:r>
            <a:r>
              <a:rPr sz="2000" spc="-5" dirty="0">
                <a:latin typeface="Comic Sans MS" pitchFamily="66" charset="0"/>
                <a:cs typeface="Arial"/>
              </a:rPr>
              <a:t>volume exists during </a:t>
            </a:r>
            <a:r>
              <a:rPr sz="2000" dirty="0">
                <a:latin typeface="Comic Sans MS" pitchFamily="66" charset="0"/>
                <a:cs typeface="Arial"/>
              </a:rPr>
              <a:t>systole </a:t>
            </a:r>
            <a:r>
              <a:rPr sz="2000" spc="-5" dirty="0">
                <a:latin typeface="Comic Sans MS" pitchFamily="66" charset="0"/>
                <a:cs typeface="Arial"/>
              </a:rPr>
              <a:t>and (2) </a:t>
            </a:r>
            <a:r>
              <a:rPr sz="2000" dirty="0">
                <a:latin typeface="Comic Sans MS" pitchFamily="66" charset="0"/>
                <a:cs typeface="Arial"/>
              </a:rPr>
              <a:t>the </a:t>
            </a:r>
            <a:r>
              <a:rPr sz="2000" spc="-5" dirty="0">
                <a:latin typeface="Comic Sans MS" pitchFamily="66" charset="0"/>
                <a:cs typeface="Arial"/>
              </a:rPr>
              <a:t>incompetent  aortic valve allows </a:t>
            </a:r>
            <a:r>
              <a:rPr sz="2000" dirty="0">
                <a:latin typeface="Comic Sans MS" pitchFamily="66" charset="0"/>
                <a:cs typeface="Arial"/>
              </a:rPr>
              <a:t>the </a:t>
            </a:r>
            <a:r>
              <a:rPr sz="2000" spc="-5" dirty="0">
                <a:latin typeface="Comic Sans MS" pitchFamily="66" charset="0"/>
                <a:cs typeface="Arial"/>
              </a:rPr>
              <a:t>diastolic pressure within </a:t>
            </a:r>
            <a:r>
              <a:rPr sz="2000" dirty="0">
                <a:latin typeface="Comic Sans MS" pitchFamily="66" charset="0"/>
                <a:cs typeface="Arial"/>
              </a:rPr>
              <a:t>the </a:t>
            </a:r>
            <a:r>
              <a:rPr sz="2000" spc="-5" dirty="0">
                <a:latin typeface="Comic Sans MS" pitchFamily="66" charset="0"/>
                <a:cs typeface="Arial"/>
              </a:rPr>
              <a:t>aorta  </a:t>
            </a:r>
            <a:r>
              <a:rPr sz="2000" dirty="0">
                <a:latin typeface="Comic Sans MS" pitchFamily="66" charset="0"/>
                <a:cs typeface="Arial"/>
              </a:rPr>
              <a:t>to fall</a:t>
            </a:r>
            <a:r>
              <a:rPr sz="2000" spc="-35" dirty="0">
                <a:latin typeface="Comic Sans MS" pitchFamily="66" charset="0"/>
                <a:cs typeface="Arial"/>
              </a:rPr>
              <a:t> </a:t>
            </a:r>
            <a:r>
              <a:rPr sz="2000" spc="-5">
                <a:latin typeface="Comic Sans MS" pitchFamily="66" charset="0"/>
                <a:cs typeface="Arial"/>
              </a:rPr>
              <a:t>significantly</a:t>
            </a:r>
            <a:r>
              <a:rPr sz="2000" spc="-5" smtClean="0">
                <a:latin typeface="Comic Sans MS" pitchFamily="66" charset="0"/>
                <a:cs typeface="Arial"/>
              </a:rPr>
              <a:t>.</a:t>
            </a:r>
            <a:endParaRPr lang="en-US" sz="2000" spc="-5" dirty="0" smtClean="0">
              <a:latin typeface="Comic Sans MS" pitchFamily="66" charset="0"/>
              <a:cs typeface="Arial"/>
            </a:endParaRPr>
          </a:p>
          <a:p>
            <a:pPr marL="406400" marR="120650" indent="-342900">
              <a:lnSpc>
                <a:spcPct val="100000"/>
              </a:lnSpc>
              <a:spcBef>
                <a:spcPts val="100"/>
              </a:spcBef>
              <a:buChar char="•"/>
              <a:tabLst>
                <a:tab pos="405765" algn="l"/>
                <a:tab pos="406400" algn="l"/>
              </a:tabLst>
            </a:pPr>
            <a:endParaRPr lang="en-US" sz="2000" spc="-5" dirty="0" smtClean="0">
              <a:latin typeface="Comic Sans MS" pitchFamily="66" charset="0"/>
              <a:cs typeface="Arial"/>
            </a:endParaRPr>
          </a:p>
          <a:p>
            <a:pPr marL="406400" marR="120650" indent="-342900">
              <a:lnSpc>
                <a:spcPct val="100000"/>
              </a:lnSpc>
              <a:spcBef>
                <a:spcPts val="100"/>
              </a:spcBef>
              <a:buChar char="•"/>
              <a:tabLst>
                <a:tab pos="405765" algn="l"/>
                <a:tab pos="406400" algn="l"/>
              </a:tabLst>
            </a:pPr>
            <a:endParaRPr sz="2000">
              <a:latin typeface="Comic Sans MS" pitchFamily="66" charset="0"/>
              <a:cs typeface="Arial"/>
            </a:endParaRPr>
          </a:p>
          <a:p>
            <a:pPr marL="406400" marR="68580" indent="-342900">
              <a:lnSpc>
                <a:spcPct val="100000"/>
              </a:lnSpc>
              <a:spcBef>
                <a:spcPts val="580"/>
              </a:spcBef>
              <a:buChar char="•"/>
              <a:tabLst>
                <a:tab pos="405765" algn="l"/>
                <a:tab pos="406400" algn="l"/>
              </a:tabLst>
            </a:pPr>
            <a:r>
              <a:rPr sz="2000" dirty="0">
                <a:latin typeface="Comic Sans MS" pitchFamily="66" charset="0"/>
                <a:cs typeface="Arial"/>
              </a:rPr>
              <a:t>On </a:t>
            </a:r>
            <a:r>
              <a:rPr sz="2000" spc="-5" dirty="0">
                <a:latin typeface="Comic Sans MS" pitchFamily="66" charset="0"/>
                <a:cs typeface="Arial"/>
              </a:rPr>
              <a:t>palpation, the point </a:t>
            </a:r>
            <a:r>
              <a:rPr sz="2000" dirty="0">
                <a:latin typeface="Comic Sans MS" pitchFamily="66" charset="0"/>
                <a:cs typeface="Arial"/>
              </a:rPr>
              <a:t>of </a:t>
            </a:r>
            <a:r>
              <a:rPr sz="2000" spc="-5" dirty="0">
                <a:latin typeface="Comic Sans MS" pitchFamily="66" charset="0"/>
                <a:cs typeface="Arial"/>
              </a:rPr>
              <a:t>maximal impulse </a:t>
            </a:r>
            <a:r>
              <a:rPr sz="2000" dirty="0">
                <a:latin typeface="Comic Sans MS" pitchFamily="66" charset="0"/>
                <a:cs typeface="Arial"/>
              </a:rPr>
              <a:t>may </a:t>
            </a:r>
            <a:r>
              <a:rPr sz="2000" spc="-5">
                <a:latin typeface="Comic Sans MS" pitchFamily="66" charset="0"/>
                <a:cs typeface="Arial"/>
              </a:rPr>
              <a:t>be </a:t>
            </a:r>
            <a:r>
              <a:rPr lang="en-US" sz="2000" b="1" spc="-5" dirty="0" smtClean="0">
                <a:latin typeface="Comic Sans MS" pitchFamily="66" charset="0"/>
                <a:cs typeface="Arial"/>
              </a:rPr>
              <a:t>heaving </a:t>
            </a:r>
            <a:r>
              <a:rPr sz="2000" b="1" spc="-5" smtClean="0">
                <a:latin typeface="Comic Sans MS" pitchFamily="66" charset="0"/>
                <a:cs typeface="Arial"/>
              </a:rPr>
              <a:t>o</a:t>
            </a:r>
            <a:r>
              <a:rPr sz="2000" spc="-5" smtClean="0">
                <a:latin typeface="Comic Sans MS" pitchFamily="66" charset="0"/>
                <a:cs typeface="Arial"/>
              </a:rPr>
              <a:t>r </a:t>
            </a:r>
            <a:r>
              <a:rPr sz="2000" b="1" spc="-5" dirty="0">
                <a:latin typeface="Comic Sans MS" pitchFamily="66" charset="0"/>
                <a:cs typeface="Arial"/>
              </a:rPr>
              <a:t>hyperdynamic </a:t>
            </a:r>
            <a:r>
              <a:rPr sz="2000" dirty="0">
                <a:latin typeface="Comic Sans MS" pitchFamily="66" charset="0"/>
                <a:cs typeface="Arial"/>
              </a:rPr>
              <a:t>but </a:t>
            </a:r>
            <a:r>
              <a:rPr sz="2000" spc="-5" dirty="0">
                <a:latin typeface="Comic Sans MS" pitchFamily="66" charset="0"/>
                <a:cs typeface="Arial"/>
              </a:rPr>
              <a:t>is often </a:t>
            </a:r>
            <a:r>
              <a:rPr sz="2000" b="1" spc="-5" dirty="0">
                <a:solidFill>
                  <a:srgbClr val="C00000"/>
                </a:solidFill>
                <a:latin typeface="Comic Sans MS" pitchFamily="66" charset="0"/>
                <a:cs typeface="Arial"/>
              </a:rPr>
              <a:t>displaced inferiorly  and toward </a:t>
            </a:r>
            <a:r>
              <a:rPr sz="2000" b="1" dirty="0">
                <a:solidFill>
                  <a:srgbClr val="C00000"/>
                </a:solidFill>
                <a:latin typeface="Comic Sans MS" pitchFamily="66" charset="0"/>
                <a:cs typeface="Arial"/>
              </a:rPr>
              <a:t>the </a:t>
            </a:r>
            <a:r>
              <a:rPr sz="2000" b="1" spc="-10" dirty="0">
                <a:solidFill>
                  <a:srgbClr val="C00000"/>
                </a:solidFill>
                <a:latin typeface="Comic Sans MS" pitchFamily="66" charset="0"/>
                <a:cs typeface="Arial"/>
              </a:rPr>
              <a:t>axilla</a:t>
            </a:r>
            <a:r>
              <a:rPr sz="2000" b="1" spc="-10">
                <a:solidFill>
                  <a:srgbClr val="C00000"/>
                </a:solidFill>
                <a:latin typeface="Comic Sans MS" pitchFamily="66" charset="0"/>
                <a:cs typeface="Arial"/>
              </a:rPr>
              <a:t>.</a:t>
            </a:r>
            <a:r>
              <a:rPr sz="2000" b="1" spc="-10">
                <a:latin typeface="Comic Sans MS" pitchFamily="66" charset="0"/>
                <a:cs typeface="Arial"/>
              </a:rPr>
              <a:t> </a:t>
            </a:r>
            <a:r>
              <a:rPr lang="en-US" sz="2000" b="1" spc="-10" dirty="0" smtClean="0">
                <a:latin typeface="Comic Sans MS" pitchFamily="66" charset="0"/>
                <a:cs typeface="Arial"/>
              </a:rPr>
              <a:t>The systolic expansion and </a:t>
            </a:r>
            <a:r>
              <a:rPr lang="en-US" sz="2000" b="1" spc="-10" dirty="0" err="1" smtClean="0">
                <a:latin typeface="Comic Sans MS" pitchFamily="66" charset="0"/>
                <a:cs typeface="Arial"/>
              </a:rPr>
              <a:t>diatolic</a:t>
            </a:r>
            <a:r>
              <a:rPr lang="en-US" sz="2000" b="1" spc="-10" dirty="0" smtClean="0">
                <a:latin typeface="Comic Sans MS" pitchFamily="66" charset="0"/>
                <a:cs typeface="Arial"/>
              </a:rPr>
              <a:t> retraction are prominently seen.</a:t>
            </a:r>
            <a:r>
              <a:rPr sz="2000" spc="-5" smtClean="0">
                <a:latin typeface="Comic Sans MS" pitchFamily="66" charset="0"/>
                <a:cs typeface="Arial"/>
              </a:rPr>
              <a:t>Peripheral </a:t>
            </a:r>
            <a:r>
              <a:rPr sz="2000" spc="-5" dirty="0">
                <a:latin typeface="Comic Sans MS" pitchFamily="66" charset="0"/>
                <a:cs typeface="Arial"/>
              </a:rPr>
              <a:t>pulses are prominent or  bounding. Auscultation </a:t>
            </a:r>
            <a:r>
              <a:rPr sz="2000" dirty="0">
                <a:latin typeface="Comic Sans MS" pitchFamily="66" charset="0"/>
                <a:cs typeface="Arial"/>
              </a:rPr>
              <a:t>may </a:t>
            </a:r>
            <a:r>
              <a:rPr sz="2000" spc="-5" dirty="0">
                <a:latin typeface="Comic Sans MS" pitchFamily="66" charset="0"/>
                <a:cs typeface="Arial"/>
              </a:rPr>
              <a:t>reveal an </a:t>
            </a:r>
            <a:r>
              <a:rPr sz="2000" dirty="0">
                <a:latin typeface="Comic Sans MS" pitchFamily="66" charset="0"/>
                <a:cs typeface="Arial"/>
              </a:rPr>
              <a:t>S</a:t>
            </a:r>
            <a:r>
              <a:rPr sz="2000" baseline="-20833" dirty="0">
                <a:latin typeface="Comic Sans MS" pitchFamily="66" charset="0"/>
                <a:cs typeface="Arial"/>
              </a:rPr>
              <a:t>3 </a:t>
            </a:r>
            <a:r>
              <a:rPr sz="2000" spc="-5" dirty="0">
                <a:latin typeface="Comic Sans MS" pitchFamily="66" charset="0"/>
                <a:cs typeface="Arial"/>
              </a:rPr>
              <a:t>gallop </a:t>
            </a:r>
            <a:r>
              <a:rPr sz="2000" dirty="0">
                <a:latin typeface="Comic Sans MS" pitchFamily="66" charset="0"/>
                <a:cs typeface="Arial"/>
              </a:rPr>
              <a:t>if </a:t>
            </a:r>
            <a:r>
              <a:rPr sz="2000" spc="-5" dirty="0">
                <a:latin typeface="Comic Sans MS" pitchFamily="66" charset="0"/>
                <a:cs typeface="Arial"/>
              </a:rPr>
              <a:t>LV  dysfunction is</a:t>
            </a:r>
            <a:r>
              <a:rPr sz="2000" dirty="0">
                <a:latin typeface="Comic Sans MS" pitchFamily="66" charset="0"/>
                <a:cs typeface="Arial"/>
              </a:rPr>
              <a:t> </a:t>
            </a:r>
            <a:r>
              <a:rPr sz="2000">
                <a:latin typeface="Comic Sans MS" pitchFamily="66" charset="0"/>
                <a:cs typeface="Arial"/>
              </a:rPr>
              <a:t>present</a:t>
            </a:r>
            <a:r>
              <a:rPr sz="2000" smtClean="0">
                <a:latin typeface="Comic Sans MS" pitchFamily="66" charset="0"/>
                <a:cs typeface="Arial"/>
              </a:rPr>
              <a:t>.</a:t>
            </a:r>
            <a:endParaRPr lang="en-US" sz="2000" dirty="0" smtClean="0">
              <a:latin typeface="Comic Sans MS" pitchFamily="66" charset="0"/>
              <a:cs typeface="Arial"/>
            </a:endParaRPr>
          </a:p>
          <a:p>
            <a:pPr marL="406400" marR="68580" indent="-342900">
              <a:lnSpc>
                <a:spcPct val="100000"/>
              </a:lnSpc>
              <a:spcBef>
                <a:spcPts val="580"/>
              </a:spcBef>
              <a:buChar char="•"/>
              <a:tabLst>
                <a:tab pos="405765" algn="l"/>
                <a:tab pos="406400" algn="l"/>
              </a:tabLst>
            </a:pPr>
            <a:endParaRPr lang="en-US" sz="2000" dirty="0">
              <a:latin typeface="Comic Sans MS" pitchFamily="66" charset="0"/>
              <a:cs typeface="Arial"/>
            </a:endParaRPr>
          </a:p>
          <a:p>
            <a:pPr marL="406400" marR="68580" indent="-342900">
              <a:lnSpc>
                <a:spcPct val="100000"/>
              </a:lnSpc>
              <a:spcBef>
                <a:spcPts val="580"/>
              </a:spcBef>
              <a:buChar char="•"/>
              <a:tabLst>
                <a:tab pos="405765" algn="l"/>
                <a:tab pos="406400" algn="l"/>
              </a:tabLst>
            </a:pPr>
            <a:endParaRPr lang="en-US" sz="2000" dirty="0">
              <a:latin typeface="Comic Sans MS" pitchFamily="66" charset="0"/>
              <a:cs typeface="Arial"/>
            </a:endParaRPr>
          </a:p>
          <a:p>
            <a:pPr marL="406400" marR="324485" indent="-342900">
              <a:lnSpc>
                <a:spcPct val="100000"/>
              </a:lnSpc>
              <a:spcBef>
                <a:spcPts val="575"/>
              </a:spcBef>
              <a:buFont typeface="Arial" pitchFamily="34" charset="0"/>
              <a:buChar char="•"/>
              <a:tabLst>
                <a:tab pos="405765" algn="l"/>
                <a:tab pos="406400" algn="l"/>
              </a:tabLst>
            </a:pPr>
            <a:r>
              <a:rPr sz="2000" smtClean="0">
                <a:latin typeface="Comic Sans MS" pitchFamily="66" charset="0"/>
                <a:cs typeface="Arial"/>
              </a:rPr>
              <a:t>A </a:t>
            </a:r>
            <a:r>
              <a:rPr sz="2000" b="1" spc="-5" dirty="0">
                <a:latin typeface="Comic Sans MS" pitchFamily="66" charset="0"/>
                <a:cs typeface="Arial"/>
              </a:rPr>
              <a:t>diastolic thrill </a:t>
            </a:r>
            <a:r>
              <a:rPr sz="2000" dirty="0">
                <a:latin typeface="Comic Sans MS" pitchFamily="66" charset="0"/>
                <a:cs typeface="Arial"/>
              </a:rPr>
              <a:t>may </a:t>
            </a:r>
            <a:r>
              <a:rPr sz="2000" spc="-5" dirty="0">
                <a:latin typeface="Comic Sans MS" pitchFamily="66" charset="0"/>
                <a:cs typeface="Arial"/>
              </a:rPr>
              <a:t>be palpable along </a:t>
            </a:r>
            <a:r>
              <a:rPr sz="2000" dirty="0">
                <a:latin typeface="Comic Sans MS" pitchFamily="66" charset="0"/>
                <a:cs typeface="Arial"/>
              </a:rPr>
              <a:t>the left </a:t>
            </a:r>
            <a:r>
              <a:rPr sz="2000" spc="-5" dirty="0">
                <a:latin typeface="Comic Sans MS" pitchFamily="66" charset="0"/>
                <a:cs typeface="Arial"/>
              </a:rPr>
              <a:t>sternal  border </a:t>
            </a:r>
            <a:r>
              <a:rPr sz="2000" spc="-10" dirty="0">
                <a:latin typeface="Comic Sans MS" pitchFamily="66" charset="0"/>
                <a:cs typeface="Arial"/>
              </a:rPr>
              <a:t>in </a:t>
            </a:r>
            <a:r>
              <a:rPr sz="2000" spc="-5" dirty="0">
                <a:latin typeface="Comic Sans MS" pitchFamily="66" charset="0"/>
                <a:cs typeface="Arial"/>
              </a:rPr>
              <a:t>thin-chested individuals, and a prominent  systolic thrill </a:t>
            </a:r>
            <a:r>
              <a:rPr sz="2000" dirty="0">
                <a:latin typeface="Comic Sans MS" pitchFamily="66" charset="0"/>
                <a:cs typeface="Arial"/>
              </a:rPr>
              <a:t>may </a:t>
            </a:r>
            <a:r>
              <a:rPr sz="2000" spc="-5" dirty="0">
                <a:latin typeface="Comic Sans MS" pitchFamily="66" charset="0"/>
                <a:cs typeface="Arial"/>
              </a:rPr>
              <a:t>be palpable in </a:t>
            </a:r>
            <a:r>
              <a:rPr sz="2000" dirty="0">
                <a:latin typeface="Comic Sans MS" pitchFamily="66" charset="0"/>
                <a:cs typeface="Arial"/>
              </a:rPr>
              <a:t>the </a:t>
            </a:r>
            <a:r>
              <a:rPr sz="2000" spc="-5" dirty="0">
                <a:latin typeface="Comic Sans MS" pitchFamily="66" charset="0"/>
                <a:cs typeface="Arial"/>
              </a:rPr>
              <a:t>suprasternal notch  </a:t>
            </a:r>
            <a:r>
              <a:rPr sz="2000" spc="-5">
                <a:latin typeface="Comic Sans MS" pitchFamily="66" charset="0"/>
                <a:cs typeface="Arial"/>
              </a:rPr>
              <a:t>and </a:t>
            </a:r>
            <a:r>
              <a:rPr sz="2000" smtClean="0">
                <a:latin typeface="Comic Sans MS" pitchFamily="66" charset="0"/>
                <a:cs typeface="Arial"/>
              </a:rPr>
              <a:t>transmitted</a:t>
            </a:r>
            <a:r>
              <a:rPr lang="en-US" sz="2000" dirty="0" smtClean="0">
                <a:latin typeface="Comic Sans MS" pitchFamily="66" charset="0"/>
                <a:cs typeface="Arial"/>
              </a:rPr>
              <a:t> upwards along the carotids </a:t>
            </a:r>
            <a:r>
              <a:rPr sz="2000" smtClean="0">
                <a:latin typeface="Comic Sans MS" pitchFamily="66" charset="0"/>
                <a:cs typeface="Arial"/>
              </a:rPr>
              <a:t>.</a:t>
            </a:r>
            <a:endParaRPr sz="2000">
              <a:latin typeface="Comic Sans MS" pitchFamily="66" charset="0"/>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618" y="271018"/>
            <a:ext cx="3554781" cy="643766"/>
          </a:xfrm>
          <a:prstGeom prst="rect">
            <a:avLst/>
          </a:prstGeom>
        </p:spPr>
        <p:txBody>
          <a:bodyPr vert="horz" wrap="square" lIns="0" tIns="12700" rIns="0" bIns="0" rtlCol="0">
            <a:spAutoFit/>
          </a:bodyPr>
          <a:lstStyle/>
          <a:p>
            <a:pPr marL="12700">
              <a:lnSpc>
                <a:spcPct val="100000"/>
              </a:lnSpc>
              <a:spcBef>
                <a:spcPts val="100"/>
              </a:spcBef>
            </a:pPr>
            <a:r>
              <a:rPr spc="-5" dirty="0"/>
              <a:t>Auscultation</a:t>
            </a:r>
          </a:p>
        </p:txBody>
      </p:sp>
      <p:sp>
        <p:nvSpPr>
          <p:cNvPr id="3" name="object 3"/>
          <p:cNvSpPr/>
          <p:nvPr/>
        </p:nvSpPr>
        <p:spPr>
          <a:xfrm>
            <a:off x="3810634" y="253745"/>
            <a:ext cx="4799966" cy="11178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0" y="1295400"/>
            <a:ext cx="9144000" cy="5553443"/>
          </a:xfrm>
          <a:prstGeom prst="rect">
            <a:avLst/>
          </a:prstGeom>
          <a:solidFill>
            <a:schemeClr val="accent3">
              <a:lumMod val="40000"/>
              <a:lumOff val="60000"/>
            </a:schemeClr>
          </a:solidFill>
        </p:spPr>
        <p:txBody>
          <a:bodyPr vert="horz" wrap="square" lIns="0" tIns="13335" rIns="0" bIns="0" rtlCol="0">
            <a:spAutoFit/>
          </a:bodyPr>
          <a:lstStyle/>
          <a:p>
            <a:pPr marL="368300" marR="114935" indent="-342900">
              <a:lnSpc>
                <a:spcPct val="100000"/>
              </a:lnSpc>
              <a:spcBef>
                <a:spcPts val="105"/>
              </a:spcBef>
              <a:buFont typeface="Arial"/>
              <a:buChar char="•"/>
              <a:tabLst>
                <a:tab pos="367665" algn="l"/>
                <a:tab pos="368300" algn="l"/>
              </a:tabLst>
            </a:pPr>
            <a:r>
              <a:rPr lang="en-IN" sz="2000" b="1" dirty="0" smtClean="0">
                <a:solidFill>
                  <a:srgbClr val="C00000"/>
                </a:solidFill>
                <a:latin typeface="Comic Sans MS" pitchFamily="66" charset="0"/>
              </a:rPr>
              <a:t>The murmur of aortic regurgitation is a soft, high-pitched, early diastolic decrescendo murmur heard best at the 3rd </a:t>
            </a:r>
            <a:r>
              <a:rPr lang="en-IN" sz="2000" b="1" dirty="0" err="1" smtClean="0">
                <a:solidFill>
                  <a:srgbClr val="C00000"/>
                </a:solidFill>
                <a:latin typeface="Comic Sans MS" pitchFamily="66" charset="0"/>
              </a:rPr>
              <a:t>intercostal</a:t>
            </a:r>
            <a:r>
              <a:rPr lang="en-IN" sz="2000" b="1" dirty="0" smtClean="0">
                <a:solidFill>
                  <a:srgbClr val="C00000"/>
                </a:solidFill>
                <a:latin typeface="Comic Sans MS" pitchFamily="66" charset="0"/>
              </a:rPr>
              <a:t> space on the left (Erb's point) on end expiration, with the patient sitting up and leaning forward</a:t>
            </a:r>
            <a:r>
              <a:rPr lang="en-IN" sz="2000" dirty="0" smtClean="0">
                <a:solidFill>
                  <a:srgbClr val="C00000"/>
                </a:solidFill>
                <a:latin typeface="Comic Sans MS" pitchFamily="66" charset="0"/>
              </a:rPr>
              <a:t>. </a:t>
            </a:r>
            <a:r>
              <a:rPr sz="2000" b="1" u="heavy" smtClean="0">
                <a:solidFill>
                  <a:srgbClr val="C00000"/>
                </a:solidFill>
                <a:uFill>
                  <a:solidFill>
                    <a:srgbClr val="FFFFFF"/>
                  </a:solidFill>
                </a:uFill>
                <a:latin typeface="Comic Sans MS" pitchFamily="66" charset="0"/>
                <a:cs typeface="Arial"/>
              </a:rPr>
              <a:t>The </a:t>
            </a:r>
            <a:r>
              <a:rPr sz="2000" b="1" u="heavy" dirty="0">
                <a:solidFill>
                  <a:srgbClr val="C00000"/>
                </a:solidFill>
                <a:uFill>
                  <a:solidFill>
                    <a:srgbClr val="FFFFFF"/>
                  </a:solidFill>
                </a:uFill>
                <a:latin typeface="Comic Sans MS" pitchFamily="66" charset="0"/>
                <a:cs typeface="Arial"/>
              </a:rPr>
              <a:t>duration of the murmur correlates better with  the severity of AR </a:t>
            </a:r>
            <a:r>
              <a:rPr sz="2000" b="1" u="heavy" spc="-5" dirty="0">
                <a:solidFill>
                  <a:srgbClr val="C00000"/>
                </a:solidFill>
                <a:uFill>
                  <a:solidFill>
                    <a:srgbClr val="FFFFFF"/>
                  </a:solidFill>
                </a:uFill>
                <a:latin typeface="Comic Sans MS" pitchFamily="66" charset="0"/>
                <a:cs typeface="Arial"/>
              </a:rPr>
              <a:t>than </a:t>
            </a:r>
            <a:r>
              <a:rPr sz="2000" b="1" u="heavy" dirty="0">
                <a:solidFill>
                  <a:srgbClr val="C00000"/>
                </a:solidFill>
                <a:uFill>
                  <a:solidFill>
                    <a:srgbClr val="FFFFFF"/>
                  </a:solidFill>
                </a:uFill>
                <a:latin typeface="Comic Sans MS" pitchFamily="66" charset="0"/>
                <a:cs typeface="Arial"/>
              </a:rPr>
              <a:t>does the loudness of the</a:t>
            </a:r>
            <a:r>
              <a:rPr sz="2000" b="1" u="heavy" spc="-180" dirty="0">
                <a:solidFill>
                  <a:srgbClr val="C00000"/>
                </a:solidFill>
                <a:uFill>
                  <a:solidFill>
                    <a:srgbClr val="FFFFFF"/>
                  </a:solidFill>
                </a:uFill>
                <a:latin typeface="Comic Sans MS" pitchFamily="66" charset="0"/>
                <a:cs typeface="Arial"/>
              </a:rPr>
              <a:t> </a:t>
            </a:r>
            <a:r>
              <a:rPr sz="2000" b="1" u="heavy" spc="5" dirty="0">
                <a:solidFill>
                  <a:srgbClr val="C00000"/>
                </a:solidFill>
                <a:uFill>
                  <a:solidFill>
                    <a:srgbClr val="FFFFFF"/>
                  </a:solidFill>
                </a:uFill>
                <a:latin typeface="Comic Sans MS" pitchFamily="66" charset="0"/>
                <a:cs typeface="Arial"/>
              </a:rPr>
              <a:t>murmur</a:t>
            </a:r>
            <a:r>
              <a:rPr sz="2000" b="1" spc="5" dirty="0">
                <a:solidFill>
                  <a:srgbClr val="C00000"/>
                </a:solidFill>
                <a:latin typeface="Comic Sans MS" pitchFamily="66" charset="0"/>
                <a:cs typeface="Arial"/>
              </a:rPr>
              <a:t>.</a:t>
            </a:r>
            <a:endParaRPr sz="2000" b="1">
              <a:solidFill>
                <a:srgbClr val="C00000"/>
              </a:solidFill>
              <a:latin typeface="Comic Sans MS" pitchFamily="66" charset="0"/>
              <a:cs typeface="Arial"/>
            </a:endParaRPr>
          </a:p>
          <a:p>
            <a:pPr>
              <a:lnSpc>
                <a:spcPct val="100000"/>
              </a:lnSpc>
              <a:spcBef>
                <a:spcPts val="25"/>
              </a:spcBef>
              <a:buClr>
                <a:srgbClr val="FFFFFF"/>
              </a:buClr>
              <a:buFont typeface="Arial"/>
              <a:buChar char="•"/>
            </a:pPr>
            <a:endParaRPr sz="2000">
              <a:solidFill>
                <a:srgbClr val="C00000"/>
              </a:solidFill>
              <a:latin typeface="Comic Sans MS" pitchFamily="66" charset="0"/>
              <a:cs typeface="Arial"/>
            </a:endParaRPr>
          </a:p>
          <a:p>
            <a:pPr marL="368300" marR="543560" indent="-342900">
              <a:lnSpc>
                <a:spcPct val="100000"/>
              </a:lnSpc>
              <a:buChar char="•"/>
              <a:tabLst>
                <a:tab pos="367665" algn="l"/>
                <a:tab pos="368300" algn="l"/>
              </a:tabLst>
            </a:pPr>
            <a:r>
              <a:rPr sz="2000" dirty="0">
                <a:solidFill>
                  <a:srgbClr val="C00000"/>
                </a:solidFill>
                <a:latin typeface="Comic Sans MS" pitchFamily="66" charset="0"/>
                <a:cs typeface="Arial"/>
              </a:rPr>
              <a:t>When the murmur is musical (</a:t>
            </a:r>
            <a:r>
              <a:rPr sz="2000" b="1" dirty="0">
                <a:solidFill>
                  <a:srgbClr val="C00000"/>
                </a:solidFill>
                <a:latin typeface="Comic Sans MS" pitchFamily="66" charset="0"/>
                <a:cs typeface="Arial"/>
              </a:rPr>
              <a:t>cooing </a:t>
            </a:r>
            <a:r>
              <a:rPr sz="2000" b="1" spc="-5" dirty="0">
                <a:solidFill>
                  <a:srgbClr val="C00000"/>
                </a:solidFill>
                <a:latin typeface="Comic Sans MS" pitchFamily="66" charset="0"/>
                <a:cs typeface="Arial"/>
              </a:rPr>
              <a:t>dove </a:t>
            </a:r>
            <a:r>
              <a:rPr sz="2000" b="1" dirty="0">
                <a:solidFill>
                  <a:srgbClr val="C00000"/>
                </a:solidFill>
                <a:latin typeface="Comic Sans MS" pitchFamily="66" charset="0"/>
                <a:cs typeface="Arial"/>
              </a:rPr>
              <a:t>murmur</a:t>
            </a:r>
            <a:r>
              <a:rPr sz="2000" dirty="0">
                <a:solidFill>
                  <a:srgbClr val="C00000"/>
                </a:solidFill>
                <a:latin typeface="Comic Sans MS" pitchFamily="66" charset="0"/>
                <a:cs typeface="Arial"/>
              </a:rPr>
              <a:t>), it</a:t>
            </a:r>
            <a:r>
              <a:rPr sz="2000" spc="-165" dirty="0">
                <a:solidFill>
                  <a:srgbClr val="C00000"/>
                </a:solidFill>
                <a:latin typeface="Comic Sans MS" pitchFamily="66" charset="0"/>
                <a:cs typeface="Arial"/>
              </a:rPr>
              <a:t> </a:t>
            </a:r>
            <a:r>
              <a:rPr sz="2000" dirty="0">
                <a:solidFill>
                  <a:srgbClr val="C00000"/>
                </a:solidFill>
                <a:latin typeface="Comic Sans MS" pitchFamily="66" charset="0"/>
                <a:cs typeface="Arial"/>
              </a:rPr>
              <a:t>usually  signifies eversion or perforation of an </a:t>
            </a:r>
            <a:r>
              <a:rPr sz="2000">
                <a:solidFill>
                  <a:srgbClr val="C00000"/>
                </a:solidFill>
                <a:latin typeface="Comic Sans MS" pitchFamily="66" charset="0"/>
                <a:cs typeface="Arial"/>
              </a:rPr>
              <a:t>aortic</a:t>
            </a:r>
            <a:r>
              <a:rPr sz="2000" spc="-160">
                <a:solidFill>
                  <a:srgbClr val="C00000"/>
                </a:solidFill>
                <a:latin typeface="Comic Sans MS" pitchFamily="66" charset="0"/>
                <a:cs typeface="Arial"/>
              </a:rPr>
              <a:t> </a:t>
            </a:r>
            <a:r>
              <a:rPr sz="2000" smtClean="0">
                <a:solidFill>
                  <a:srgbClr val="C00000"/>
                </a:solidFill>
                <a:latin typeface="Comic Sans MS" pitchFamily="66" charset="0"/>
                <a:cs typeface="Arial"/>
              </a:rPr>
              <a:t>cusp</a:t>
            </a:r>
            <a:r>
              <a:rPr lang="en-US" sz="2000" dirty="0" smtClean="0">
                <a:solidFill>
                  <a:srgbClr val="C00000"/>
                </a:solidFill>
                <a:latin typeface="Comic Sans MS" pitchFamily="66" charset="0"/>
                <a:cs typeface="Arial"/>
              </a:rPr>
              <a:t> vibrating in jet of </a:t>
            </a:r>
            <a:r>
              <a:rPr lang="en-US" sz="2000" dirty="0" err="1" smtClean="0">
                <a:solidFill>
                  <a:srgbClr val="C00000"/>
                </a:solidFill>
                <a:latin typeface="Comic Sans MS" pitchFamily="66" charset="0"/>
                <a:cs typeface="Arial"/>
              </a:rPr>
              <a:t>regurgitant</a:t>
            </a:r>
            <a:r>
              <a:rPr lang="en-US" sz="2000" dirty="0" smtClean="0">
                <a:solidFill>
                  <a:srgbClr val="C00000"/>
                </a:solidFill>
                <a:latin typeface="Comic Sans MS" pitchFamily="66" charset="0"/>
                <a:cs typeface="Arial"/>
              </a:rPr>
              <a:t>  stream of AR</a:t>
            </a:r>
          </a:p>
          <a:p>
            <a:pPr>
              <a:lnSpc>
                <a:spcPct val="100000"/>
              </a:lnSpc>
              <a:spcBef>
                <a:spcPts val="25"/>
              </a:spcBef>
              <a:buClr>
                <a:srgbClr val="FFFFFF"/>
              </a:buClr>
              <a:buFont typeface="Arial"/>
              <a:buChar char="•"/>
            </a:pPr>
            <a:endParaRPr sz="2000">
              <a:solidFill>
                <a:srgbClr val="C00000"/>
              </a:solidFill>
              <a:latin typeface="Comic Sans MS" pitchFamily="66" charset="0"/>
              <a:cs typeface="Arial"/>
            </a:endParaRPr>
          </a:p>
          <a:p>
            <a:pPr>
              <a:lnSpc>
                <a:spcPct val="100000"/>
              </a:lnSpc>
              <a:spcBef>
                <a:spcPts val="20"/>
              </a:spcBef>
            </a:pPr>
            <a:endParaRPr sz="2000">
              <a:solidFill>
                <a:srgbClr val="C00000"/>
              </a:solidFill>
              <a:latin typeface="Comic Sans MS" pitchFamily="66" charset="0"/>
              <a:cs typeface="Arial"/>
            </a:endParaRPr>
          </a:p>
          <a:p>
            <a:pPr marL="368300" marR="219710" indent="-342900">
              <a:lnSpc>
                <a:spcPct val="100000"/>
              </a:lnSpc>
              <a:spcBef>
                <a:spcPts val="5"/>
              </a:spcBef>
              <a:buFont typeface="Arial"/>
              <a:buChar char="•"/>
              <a:tabLst>
                <a:tab pos="367665" algn="l"/>
                <a:tab pos="368300" algn="l"/>
              </a:tabLst>
            </a:pPr>
            <a:r>
              <a:rPr sz="2000" b="1" i="1" dirty="0">
                <a:solidFill>
                  <a:srgbClr val="C00000"/>
                </a:solidFill>
                <a:latin typeface="Comic Sans MS" pitchFamily="66" charset="0"/>
                <a:cs typeface="Arial"/>
              </a:rPr>
              <a:t>Harvey sign </a:t>
            </a:r>
            <a:r>
              <a:rPr sz="2000" i="1" dirty="0">
                <a:solidFill>
                  <a:srgbClr val="C00000"/>
                </a:solidFill>
                <a:latin typeface="Comic Sans MS" pitchFamily="66" charset="0"/>
                <a:cs typeface="Arial"/>
              </a:rPr>
              <a:t>- </a:t>
            </a:r>
            <a:r>
              <a:rPr sz="2000" dirty="0">
                <a:solidFill>
                  <a:srgbClr val="C00000"/>
                </a:solidFill>
                <a:latin typeface="Comic Sans MS" pitchFamily="66" charset="0"/>
                <a:cs typeface="Arial"/>
              </a:rPr>
              <a:t>When regurgitation is caused by primary </a:t>
            </a:r>
            <a:r>
              <a:rPr sz="2000" spc="-5" dirty="0">
                <a:solidFill>
                  <a:srgbClr val="C00000"/>
                </a:solidFill>
                <a:latin typeface="Comic Sans MS" pitchFamily="66" charset="0"/>
                <a:cs typeface="Arial"/>
              </a:rPr>
              <a:t>valvular  </a:t>
            </a:r>
            <a:r>
              <a:rPr sz="2000" dirty="0">
                <a:solidFill>
                  <a:srgbClr val="C00000"/>
                </a:solidFill>
                <a:latin typeface="Comic Sans MS" pitchFamily="66" charset="0"/>
                <a:cs typeface="Arial"/>
              </a:rPr>
              <a:t>disease, the diastolic murmur is heard </a:t>
            </a:r>
            <a:r>
              <a:rPr sz="2000" b="1" dirty="0">
                <a:solidFill>
                  <a:srgbClr val="C00000"/>
                </a:solidFill>
                <a:latin typeface="Comic Sans MS" pitchFamily="66" charset="0"/>
                <a:cs typeface="Arial"/>
              </a:rPr>
              <a:t>best along </a:t>
            </a:r>
            <a:r>
              <a:rPr sz="2000" b="1" spc="-5" dirty="0">
                <a:solidFill>
                  <a:srgbClr val="C00000"/>
                </a:solidFill>
                <a:latin typeface="Comic Sans MS" pitchFamily="66" charset="0"/>
                <a:cs typeface="Arial"/>
              </a:rPr>
              <a:t>the </a:t>
            </a:r>
            <a:r>
              <a:rPr sz="2000" b="1" dirty="0">
                <a:solidFill>
                  <a:srgbClr val="C00000"/>
                </a:solidFill>
                <a:latin typeface="Comic Sans MS" pitchFamily="66" charset="0"/>
                <a:cs typeface="Arial"/>
              </a:rPr>
              <a:t>left sternal  border in </a:t>
            </a:r>
            <a:r>
              <a:rPr sz="2000" b="1" spc="-5" dirty="0">
                <a:solidFill>
                  <a:srgbClr val="C00000"/>
                </a:solidFill>
                <a:latin typeface="Comic Sans MS" pitchFamily="66" charset="0"/>
                <a:cs typeface="Arial"/>
              </a:rPr>
              <a:t>the </a:t>
            </a:r>
            <a:r>
              <a:rPr sz="2000" b="1" dirty="0">
                <a:solidFill>
                  <a:srgbClr val="C00000"/>
                </a:solidFill>
                <a:latin typeface="Comic Sans MS" pitchFamily="66" charset="0"/>
                <a:cs typeface="Arial"/>
              </a:rPr>
              <a:t>3rd and 4th ICS</a:t>
            </a:r>
            <a:r>
              <a:rPr sz="2000" b="1">
                <a:solidFill>
                  <a:srgbClr val="C00000"/>
                </a:solidFill>
                <a:latin typeface="Comic Sans MS" pitchFamily="66" charset="0"/>
                <a:cs typeface="Arial"/>
              </a:rPr>
              <a:t>. </a:t>
            </a:r>
            <a:endParaRPr lang="en-US" sz="2000" b="1" dirty="0" smtClean="0">
              <a:solidFill>
                <a:srgbClr val="C00000"/>
              </a:solidFill>
              <a:latin typeface="Comic Sans MS" pitchFamily="66" charset="0"/>
              <a:cs typeface="Arial"/>
            </a:endParaRPr>
          </a:p>
          <a:p>
            <a:pPr marL="368300" marR="219710" indent="-342900">
              <a:lnSpc>
                <a:spcPct val="100000"/>
              </a:lnSpc>
              <a:spcBef>
                <a:spcPts val="5"/>
              </a:spcBef>
              <a:buFont typeface="Arial"/>
              <a:buChar char="•"/>
              <a:tabLst>
                <a:tab pos="367665" algn="l"/>
                <a:tab pos="368300" algn="l"/>
              </a:tabLst>
            </a:pPr>
            <a:endParaRPr lang="en-US" sz="2000" dirty="0" smtClean="0">
              <a:solidFill>
                <a:srgbClr val="C00000"/>
              </a:solidFill>
              <a:latin typeface="Comic Sans MS" pitchFamily="66" charset="0"/>
              <a:cs typeface="Arial"/>
            </a:endParaRPr>
          </a:p>
          <a:p>
            <a:pPr marL="368300" marR="219710" indent="-342900">
              <a:lnSpc>
                <a:spcPct val="100000"/>
              </a:lnSpc>
              <a:spcBef>
                <a:spcPts val="5"/>
              </a:spcBef>
              <a:buFont typeface="Arial"/>
              <a:buChar char="•"/>
              <a:tabLst>
                <a:tab pos="367665" algn="l"/>
                <a:tab pos="368300" algn="l"/>
              </a:tabLst>
            </a:pPr>
            <a:r>
              <a:rPr sz="2000" smtClean="0">
                <a:solidFill>
                  <a:srgbClr val="C00000"/>
                </a:solidFill>
                <a:latin typeface="Comic Sans MS" pitchFamily="66" charset="0"/>
                <a:cs typeface="Arial"/>
              </a:rPr>
              <a:t>When </a:t>
            </a:r>
            <a:r>
              <a:rPr sz="2000" dirty="0">
                <a:solidFill>
                  <a:srgbClr val="C00000"/>
                </a:solidFill>
                <a:latin typeface="Comic Sans MS" pitchFamily="66" charset="0"/>
                <a:cs typeface="Arial"/>
              </a:rPr>
              <a:t>it is caused mainly </a:t>
            </a:r>
            <a:r>
              <a:rPr sz="2000">
                <a:solidFill>
                  <a:srgbClr val="C00000"/>
                </a:solidFill>
                <a:latin typeface="Comic Sans MS" pitchFamily="66" charset="0"/>
                <a:cs typeface="Arial"/>
              </a:rPr>
              <a:t>by</a:t>
            </a:r>
            <a:r>
              <a:rPr sz="2000" spc="-195">
                <a:solidFill>
                  <a:srgbClr val="C00000"/>
                </a:solidFill>
                <a:latin typeface="Comic Sans MS" pitchFamily="66" charset="0"/>
                <a:cs typeface="Arial"/>
              </a:rPr>
              <a:t> </a:t>
            </a:r>
            <a:r>
              <a:rPr sz="2000" smtClean="0">
                <a:solidFill>
                  <a:srgbClr val="C00000"/>
                </a:solidFill>
                <a:latin typeface="Comic Sans MS" pitchFamily="66" charset="0"/>
                <a:cs typeface="Arial"/>
              </a:rPr>
              <a:t>dilation</a:t>
            </a:r>
            <a:r>
              <a:rPr lang="en-US" sz="2000" dirty="0" smtClean="0">
                <a:solidFill>
                  <a:srgbClr val="C00000"/>
                </a:solidFill>
                <a:latin typeface="Comic Sans MS" pitchFamily="66" charset="0"/>
                <a:cs typeface="Arial"/>
              </a:rPr>
              <a:t> o</a:t>
            </a:r>
            <a:r>
              <a:rPr sz="2000" smtClean="0">
                <a:solidFill>
                  <a:srgbClr val="C00000"/>
                </a:solidFill>
                <a:latin typeface="Comic Sans MS" pitchFamily="66" charset="0"/>
                <a:cs typeface="Arial"/>
              </a:rPr>
              <a:t>f </a:t>
            </a:r>
            <a:r>
              <a:rPr sz="2000" dirty="0">
                <a:solidFill>
                  <a:srgbClr val="C00000"/>
                </a:solidFill>
                <a:latin typeface="Comic Sans MS" pitchFamily="66" charset="0"/>
                <a:cs typeface="Arial"/>
              </a:rPr>
              <a:t>the ascending aorta, the murmur is </a:t>
            </a:r>
            <a:r>
              <a:rPr sz="2000" spc="-5" dirty="0">
                <a:solidFill>
                  <a:srgbClr val="C00000"/>
                </a:solidFill>
                <a:latin typeface="Comic Sans MS" pitchFamily="66" charset="0"/>
                <a:cs typeface="Arial"/>
              </a:rPr>
              <a:t>often </a:t>
            </a:r>
            <a:r>
              <a:rPr sz="2000" dirty="0">
                <a:solidFill>
                  <a:srgbClr val="C00000"/>
                </a:solidFill>
                <a:latin typeface="Comic Sans MS" pitchFamily="66" charset="0"/>
                <a:cs typeface="Arial"/>
              </a:rPr>
              <a:t>more readily</a:t>
            </a:r>
            <a:r>
              <a:rPr sz="2000" spc="-225" dirty="0">
                <a:solidFill>
                  <a:srgbClr val="C00000"/>
                </a:solidFill>
                <a:latin typeface="Comic Sans MS" pitchFamily="66" charset="0"/>
                <a:cs typeface="Arial"/>
              </a:rPr>
              <a:t> </a:t>
            </a:r>
            <a:r>
              <a:rPr sz="2000" dirty="0">
                <a:solidFill>
                  <a:srgbClr val="C00000"/>
                </a:solidFill>
                <a:latin typeface="Comic Sans MS" pitchFamily="66" charset="0"/>
                <a:cs typeface="Arial"/>
              </a:rPr>
              <a:t>audible  </a:t>
            </a:r>
            <a:r>
              <a:rPr sz="2000" baseline="-25000" dirty="0">
                <a:solidFill>
                  <a:srgbClr val="C00000"/>
                </a:solidFill>
                <a:latin typeface="Comic Sans MS" pitchFamily="66" charset="0"/>
                <a:cs typeface="Arial"/>
              </a:rPr>
              <a:t>along </a:t>
            </a:r>
            <a:r>
              <a:rPr sz="2000" baseline="-25000">
                <a:solidFill>
                  <a:srgbClr val="C00000"/>
                </a:solidFill>
                <a:latin typeface="Comic Sans MS" pitchFamily="66" charset="0"/>
                <a:cs typeface="Arial"/>
              </a:rPr>
              <a:t>the </a:t>
            </a:r>
            <a:r>
              <a:rPr sz="2000" baseline="-25000" smtClean="0">
                <a:solidFill>
                  <a:srgbClr val="C00000"/>
                </a:solidFill>
                <a:latin typeface="Comic Sans MS" pitchFamily="66" charset="0"/>
                <a:cs typeface="Arial"/>
              </a:rPr>
              <a:t>right</a:t>
            </a:r>
            <a:r>
              <a:rPr lang="en-US" sz="2000" baseline="-25000" dirty="0" smtClean="0">
                <a:solidFill>
                  <a:srgbClr val="C00000"/>
                </a:solidFill>
                <a:latin typeface="Comic Sans MS" pitchFamily="66" charset="0"/>
                <a:cs typeface="Arial"/>
              </a:rPr>
              <a:t> </a:t>
            </a:r>
            <a:r>
              <a:rPr lang="en-US" sz="2000" baseline="-25000" dirty="0" err="1" smtClean="0">
                <a:solidFill>
                  <a:srgbClr val="C00000"/>
                </a:solidFill>
                <a:latin typeface="Comic Sans MS" pitchFamily="66" charset="0"/>
                <a:cs typeface="Arial"/>
              </a:rPr>
              <a:t>sternal</a:t>
            </a:r>
            <a:r>
              <a:rPr lang="en-US" sz="2000" baseline="-25000" dirty="0" smtClean="0">
                <a:solidFill>
                  <a:srgbClr val="C00000"/>
                </a:solidFill>
                <a:latin typeface="Comic Sans MS" pitchFamily="66" charset="0"/>
                <a:cs typeface="Arial"/>
              </a:rPr>
              <a:t>  border </a:t>
            </a:r>
            <a:endParaRPr sz="2000">
              <a:solidFill>
                <a:srgbClr val="C00000"/>
              </a:solidFill>
              <a:latin typeface="Comic Sans MS" pitchFamily="66" charset="0"/>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43766"/>
          </a:xfrm>
          <a:prstGeom prst="rect">
            <a:avLst/>
          </a:prstGeom>
          <a:solidFill>
            <a:schemeClr val="accent3">
              <a:lumMod val="40000"/>
              <a:lumOff val="60000"/>
            </a:schemeClr>
          </a:solidFill>
        </p:spPr>
        <p:txBody>
          <a:bodyPr vert="horz" wrap="square" lIns="0" tIns="12700" rIns="0" bIns="0" rtlCol="0">
            <a:spAutoFit/>
          </a:bodyPr>
          <a:lstStyle/>
          <a:p>
            <a:pPr marL="12700">
              <a:lnSpc>
                <a:spcPct val="100000"/>
              </a:lnSpc>
              <a:spcBef>
                <a:spcPts val="100"/>
              </a:spcBef>
            </a:pPr>
            <a:r>
              <a:rPr lang="en-US" spc="-5" dirty="0" smtClean="0">
                <a:solidFill>
                  <a:srgbClr val="C00000"/>
                </a:solidFill>
              </a:rPr>
              <a:t>          </a:t>
            </a:r>
            <a:r>
              <a:rPr lang="en-US" spc="-5" dirty="0" smtClean="0">
                <a:solidFill>
                  <a:srgbClr val="C00000"/>
                </a:solidFill>
              </a:rPr>
              <a:t>       </a:t>
            </a:r>
            <a:r>
              <a:rPr spc="-5" smtClean="0">
                <a:solidFill>
                  <a:srgbClr val="C00000"/>
                </a:solidFill>
              </a:rPr>
              <a:t>Auscultation</a:t>
            </a:r>
            <a:endParaRPr spc="-5" dirty="0">
              <a:solidFill>
                <a:srgbClr val="C00000"/>
              </a:solidFill>
            </a:endParaRPr>
          </a:p>
        </p:txBody>
      </p:sp>
      <p:sp>
        <p:nvSpPr>
          <p:cNvPr id="3" name="object 3"/>
          <p:cNvSpPr txBox="1"/>
          <p:nvPr/>
        </p:nvSpPr>
        <p:spPr>
          <a:xfrm>
            <a:off x="0" y="685801"/>
            <a:ext cx="9144000" cy="6059516"/>
          </a:xfrm>
          <a:prstGeom prst="rect">
            <a:avLst/>
          </a:prstGeom>
          <a:solidFill>
            <a:schemeClr val="accent3">
              <a:lumMod val="40000"/>
              <a:lumOff val="60000"/>
            </a:schemeClr>
          </a:solidFill>
        </p:spPr>
        <p:txBody>
          <a:bodyPr vert="horz" wrap="square" lIns="0" tIns="12700" rIns="0" bIns="0" rtlCol="0">
            <a:spAutoFit/>
          </a:bodyPr>
          <a:lstStyle/>
          <a:p>
            <a:pPr marL="405765" marR="367030" indent="-342900">
              <a:lnSpc>
                <a:spcPct val="100000"/>
              </a:lnSpc>
              <a:spcBef>
                <a:spcPts val="100"/>
              </a:spcBef>
              <a:buChar char="•"/>
              <a:tabLst>
                <a:tab pos="405765" algn="l"/>
                <a:tab pos="406400" algn="l"/>
              </a:tabLst>
            </a:pPr>
            <a:r>
              <a:rPr sz="2000" dirty="0">
                <a:solidFill>
                  <a:srgbClr val="C00000"/>
                </a:solidFill>
                <a:latin typeface="Arial"/>
                <a:cs typeface="Arial"/>
              </a:rPr>
              <a:t>A </a:t>
            </a:r>
            <a:r>
              <a:rPr sz="2000" b="1" spc="-5" dirty="0">
                <a:solidFill>
                  <a:srgbClr val="C00000"/>
                </a:solidFill>
                <a:latin typeface="Arial"/>
                <a:cs typeface="Arial"/>
              </a:rPr>
              <a:t>functional systolic </a:t>
            </a:r>
            <a:r>
              <a:rPr sz="2000" b="1" dirty="0">
                <a:solidFill>
                  <a:srgbClr val="C00000"/>
                </a:solidFill>
                <a:latin typeface="Arial"/>
                <a:cs typeface="Arial"/>
              </a:rPr>
              <a:t>flow murmur </a:t>
            </a:r>
            <a:r>
              <a:rPr sz="2000" dirty="0">
                <a:solidFill>
                  <a:srgbClr val="C00000"/>
                </a:solidFill>
                <a:latin typeface="Arial"/>
                <a:cs typeface="Arial"/>
              </a:rPr>
              <a:t>may </a:t>
            </a:r>
            <a:r>
              <a:rPr sz="2000" spc="-5" dirty="0">
                <a:solidFill>
                  <a:srgbClr val="C00000"/>
                </a:solidFill>
                <a:latin typeface="Arial"/>
                <a:cs typeface="Arial"/>
              </a:rPr>
              <a:t>also </a:t>
            </a:r>
            <a:r>
              <a:rPr sz="2000">
                <a:solidFill>
                  <a:srgbClr val="C00000"/>
                </a:solidFill>
                <a:latin typeface="Arial"/>
                <a:cs typeface="Arial"/>
              </a:rPr>
              <a:t>be  </a:t>
            </a:r>
            <a:r>
              <a:rPr sz="2000" spc="-5" smtClean="0">
                <a:solidFill>
                  <a:srgbClr val="C00000"/>
                </a:solidFill>
                <a:latin typeface="Arial"/>
                <a:cs typeface="Arial"/>
              </a:rPr>
              <a:t>present</a:t>
            </a:r>
            <a:endParaRPr lang="en-US" sz="2000" dirty="0">
              <a:solidFill>
                <a:srgbClr val="C00000"/>
              </a:solidFill>
              <a:latin typeface="Comic Sans MS" pitchFamily="66" charset="0"/>
              <a:cs typeface="Arial"/>
            </a:endParaRPr>
          </a:p>
          <a:p>
            <a:pPr marL="405765" marR="367030" indent="-342900">
              <a:lnSpc>
                <a:spcPct val="100000"/>
              </a:lnSpc>
              <a:spcBef>
                <a:spcPts val="100"/>
              </a:spcBef>
              <a:buChar char="•"/>
              <a:tabLst>
                <a:tab pos="405765" algn="l"/>
                <a:tab pos="406400" algn="l"/>
              </a:tabLst>
            </a:pPr>
            <a:endParaRPr sz="2000">
              <a:latin typeface="Comic Sans MS" pitchFamily="66" charset="0"/>
              <a:cs typeface="Arial"/>
            </a:endParaRPr>
          </a:p>
          <a:p>
            <a:pPr marL="405765" marR="205104" indent="-342900">
              <a:lnSpc>
                <a:spcPct val="100000"/>
              </a:lnSpc>
              <a:spcBef>
                <a:spcPts val="575"/>
              </a:spcBef>
              <a:buChar char="•"/>
              <a:tabLst>
                <a:tab pos="405765" algn="l"/>
                <a:tab pos="406400" algn="l"/>
              </a:tabLst>
            </a:pPr>
            <a:r>
              <a:rPr sz="2000" spc="-5" dirty="0">
                <a:latin typeface="Comic Sans MS" pitchFamily="66" charset="0"/>
                <a:cs typeface="Arial"/>
              </a:rPr>
              <a:t>An </a:t>
            </a:r>
            <a:r>
              <a:rPr sz="2000" b="1" spc="-5" dirty="0">
                <a:latin typeface="Comic Sans MS" pitchFamily="66" charset="0"/>
                <a:cs typeface="Arial"/>
              </a:rPr>
              <a:t>Austin-Flint murmur </a:t>
            </a:r>
            <a:r>
              <a:rPr sz="2000" dirty="0">
                <a:latin typeface="Comic Sans MS" pitchFamily="66" charset="0"/>
                <a:cs typeface="Arial"/>
              </a:rPr>
              <a:t>may </a:t>
            </a:r>
            <a:r>
              <a:rPr sz="2000" spc="-5" dirty="0">
                <a:latin typeface="Comic Sans MS" pitchFamily="66" charset="0"/>
                <a:cs typeface="Arial"/>
              </a:rPr>
              <a:t>be present at </a:t>
            </a:r>
            <a:r>
              <a:rPr sz="2000" dirty="0">
                <a:latin typeface="Comic Sans MS" pitchFamily="66" charset="0"/>
                <a:cs typeface="Arial"/>
              </a:rPr>
              <a:t>the </a:t>
            </a:r>
            <a:r>
              <a:rPr sz="2000" spc="-5" dirty="0">
                <a:latin typeface="Comic Sans MS" pitchFamily="66" charset="0"/>
                <a:cs typeface="Arial"/>
              </a:rPr>
              <a:t>cardiac  apex in </a:t>
            </a:r>
            <a:r>
              <a:rPr sz="2000" u="heavy" spc="-5" dirty="0">
                <a:uFill>
                  <a:solidFill>
                    <a:srgbClr val="FFFFFF"/>
                  </a:solidFill>
                </a:uFill>
                <a:latin typeface="Comic Sans MS" pitchFamily="66" charset="0"/>
                <a:cs typeface="Arial"/>
              </a:rPr>
              <a:t>severe AR</a:t>
            </a:r>
            <a:r>
              <a:rPr sz="2000" spc="-5" dirty="0">
                <a:latin typeface="Comic Sans MS" pitchFamily="66" charset="0"/>
                <a:cs typeface="Arial"/>
              </a:rPr>
              <a:t>; </a:t>
            </a:r>
            <a:r>
              <a:rPr sz="2000" dirty="0">
                <a:latin typeface="Comic Sans MS" pitchFamily="66" charset="0"/>
                <a:cs typeface="Arial"/>
              </a:rPr>
              <a:t>it </a:t>
            </a:r>
            <a:r>
              <a:rPr sz="2000" spc="-5" dirty="0">
                <a:latin typeface="Comic Sans MS" pitchFamily="66" charset="0"/>
                <a:cs typeface="Arial"/>
              </a:rPr>
              <a:t>is </a:t>
            </a:r>
            <a:r>
              <a:rPr sz="2000" spc="-5">
                <a:latin typeface="Comic Sans MS" pitchFamily="66" charset="0"/>
                <a:cs typeface="Arial"/>
              </a:rPr>
              <a:t>a </a:t>
            </a:r>
            <a:r>
              <a:rPr sz="2000" b="1" i="1" spc="-5" smtClean="0">
                <a:solidFill>
                  <a:srgbClr val="C00000"/>
                </a:solidFill>
                <a:latin typeface="Comic Sans MS" pitchFamily="66" charset="0"/>
                <a:cs typeface="Arial"/>
              </a:rPr>
              <a:t>low-pitched</a:t>
            </a:r>
            <a:r>
              <a:rPr sz="2000" b="1" i="1" spc="-5" dirty="0">
                <a:solidFill>
                  <a:srgbClr val="C00000"/>
                </a:solidFill>
                <a:latin typeface="Comic Sans MS" pitchFamily="66" charset="0"/>
                <a:cs typeface="Arial"/>
              </a:rPr>
              <a:t>, mid-diastolic  rumbling </a:t>
            </a:r>
            <a:r>
              <a:rPr sz="2000" b="1" i="1" dirty="0">
                <a:solidFill>
                  <a:srgbClr val="C00000"/>
                </a:solidFill>
                <a:latin typeface="Comic Sans MS" pitchFamily="66" charset="0"/>
                <a:cs typeface="Arial"/>
              </a:rPr>
              <a:t>murmur </a:t>
            </a:r>
            <a:r>
              <a:rPr sz="2000" b="1" i="1" spc="-5" dirty="0">
                <a:solidFill>
                  <a:srgbClr val="C00000"/>
                </a:solidFill>
                <a:latin typeface="Comic Sans MS" pitchFamily="66" charset="0"/>
                <a:cs typeface="Arial"/>
              </a:rPr>
              <a:t>due </a:t>
            </a:r>
            <a:r>
              <a:rPr sz="2000" b="1" i="1" dirty="0">
                <a:solidFill>
                  <a:srgbClr val="C00000"/>
                </a:solidFill>
                <a:latin typeface="Comic Sans MS" pitchFamily="66" charset="0"/>
                <a:cs typeface="Arial"/>
              </a:rPr>
              <a:t>to </a:t>
            </a:r>
            <a:r>
              <a:rPr sz="2000" b="1" i="1" spc="-5" dirty="0">
                <a:solidFill>
                  <a:srgbClr val="C00000"/>
                </a:solidFill>
                <a:latin typeface="Comic Sans MS" pitchFamily="66" charset="0"/>
                <a:cs typeface="Arial"/>
              </a:rPr>
              <a:t>blood jets </a:t>
            </a:r>
            <a:r>
              <a:rPr sz="2000" b="1" i="1" dirty="0">
                <a:solidFill>
                  <a:srgbClr val="C00000"/>
                </a:solidFill>
                <a:latin typeface="Comic Sans MS" pitchFamily="66" charset="0"/>
                <a:cs typeface="Arial"/>
              </a:rPr>
              <a:t>from </a:t>
            </a:r>
            <a:r>
              <a:rPr sz="2000" b="1" i="1" spc="-5" dirty="0">
                <a:solidFill>
                  <a:srgbClr val="C00000"/>
                </a:solidFill>
                <a:latin typeface="Comic Sans MS" pitchFamily="66" charset="0"/>
                <a:cs typeface="Arial"/>
              </a:rPr>
              <a:t>the AR striking  the anterior leaflet of the </a:t>
            </a:r>
            <a:r>
              <a:rPr sz="2000" b="1" i="1" dirty="0">
                <a:solidFill>
                  <a:srgbClr val="C00000"/>
                </a:solidFill>
                <a:latin typeface="Comic Sans MS" pitchFamily="66" charset="0"/>
                <a:cs typeface="Arial"/>
              </a:rPr>
              <a:t>mitral </a:t>
            </a:r>
            <a:r>
              <a:rPr sz="2000" b="1" i="1" spc="-5" dirty="0">
                <a:solidFill>
                  <a:srgbClr val="C00000"/>
                </a:solidFill>
                <a:latin typeface="Comic Sans MS" pitchFamily="66" charset="0"/>
                <a:cs typeface="Arial"/>
              </a:rPr>
              <a:t>valve, which </a:t>
            </a:r>
            <a:r>
              <a:rPr sz="2000" b="1" i="1" spc="-5">
                <a:solidFill>
                  <a:srgbClr val="C00000"/>
                </a:solidFill>
                <a:latin typeface="Comic Sans MS" pitchFamily="66" charset="0"/>
                <a:cs typeface="Arial"/>
              </a:rPr>
              <a:t>results </a:t>
            </a:r>
            <a:r>
              <a:rPr sz="2000" b="1" i="1" spc="-5" smtClean="0">
                <a:solidFill>
                  <a:srgbClr val="C00000"/>
                </a:solidFill>
                <a:latin typeface="Comic Sans MS" pitchFamily="66" charset="0"/>
                <a:cs typeface="Arial"/>
              </a:rPr>
              <a:t>in</a:t>
            </a:r>
            <a:r>
              <a:rPr lang="en-US" sz="2000" b="1" i="1" spc="-5" dirty="0" smtClean="0">
                <a:solidFill>
                  <a:srgbClr val="C00000"/>
                </a:solidFill>
                <a:latin typeface="Comic Sans MS" pitchFamily="66" charset="0"/>
                <a:cs typeface="Arial"/>
              </a:rPr>
              <a:t> diastolic displacement of and </a:t>
            </a:r>
            <a:r>
              <a:rPr sz="2000" b="1" i="1" spc="-5" smtClean="0">
                <a:solidFill>
                  <a:srgbClr val="C00000"/>
                </a:solidFill>
                <a:latin typeface="Comic Sans MS" pitchFamily="66" charset="0"/>
                <a:cs typeface="Arial"/>
              </a:rPr>
              <a:t>  </a:t>
            </a:r>
            <a:r>
              <a:rPr sz="2000" b="1" i="1" spc="-5" dirty="0">
                <a:solidFill>
                  <a:srgbClr val="C00000"/>
                </a:solidFill>
                <a:latin typeface="Comic Sans MS" pitchFamily="66" charset="0"/>
                <a:cs typeface="Arial"/>
              </a:rPr>
              <a:t>premature closure </a:t>
            </a:r>
            <a:r>
              <a:rPr sz="2000" b="1" i="1" dirty="0">
                <a:solidFill>
                  <a:srgbClr val="C00000"/>
                </a:solidFill>
                <a:latin typeface="Comic Sans MS" pitchFamily="66" charset="0"/>
                <a:cs typeface="Arial"/>
              </a:rPr>
              <a:t>of the </a:t>
            </a:r>
            <a:r>
              <a:rPr sz="2000" b="1" i="1">
                <a:solidFill>
                  <a:srgbClr val="C00000"/>
                </a:solidFill>
                <a:latin typeface="Comic Sans MS" pitchFamily="66" charset="0"/>
                <a:cs typeface="Arial"/>
              </a:rPr>
              <a:t>mitral</a:t>
            </a:r>
            <a:r>
              <a:rPr sz="2000" b="1" i="1" spc="-5">
                <a:solidFill>
                  <a:srgbClr val="C00000"/>
                </a:solidFill>
                <a:latin typeface="Comic Sans MS" pitchFamily="66" charset="0"/>
                <a:cs typeface="Arial"/>
              </a:rPr>
              <a:t> </a:t>
            </a:r>
            <a:r>
              <a:rPr sz="2000" b="1" i="1" spc="-5" smtClean="0">
                <a:solidFill>
                  <a:srgbClr val="C00000"/>
                </a:solidFill>
                <a:latin typeface="Comic Sans MS" pitchFamily="66" charset="0"/>
                <a:cs typeface="Arial"/>
              </a:rPr>
              <a:t>leaflets</a:t>
            </a:r>
            <a:r>
              <a:rPr sz="2000" b="1" i="1" spc="-5" smtClean="0">
                <a:latin typeface="Comic Sans MS" pitchFamily="66" charset="0"/>
                <a:cs typeface="Arial"/>
              </a:rPr>
              <a:t>.</a:t>
            </a:r>
            <a:r>
              <a:rPr lang="en-US" sz="2000" b="1" i="1" spc="-5" dirty="0" smtClean="0">
                <a:latin typeface="Comic Sans MS" pitchFamily="66" charset="0"/>
                <a:cs typeface="Arial"/>
              </a:rPr>
              <a:t>it is not associated with hemodynamic significant mitral obstruction.</a:t>
            </a:r>
            <a:endParaRPr lang="en-US" sz="2000" b="1" i="1" spc="-5" dirty="0" smtClean="0">
              <a:latin typeface="Comic Sans MS" pitchFamily="66" charset="0"/>
              <a:cs typeface="Arial"/>
            </a:endParaRPr>
          </a:p>
          <a:p>
            <a:pPr marL="405765" marR="205104" indent="-342900">
              <a:lnSpc>
                <a:spcPct val="100000"/>
              </a:lnSpc>
              <a:spcBef>
                <a:spcPts val="575"/>
              </a:spcBef>
              <a:buChar char="•"/>
              <a:tabLst>
                <a:tab pos="405765" algn="l"/>
                <a:tab pos="406400" algn="l"/>
              </a:tabLst>
            </a:pPr>
            <a:endParaRPr lang="en-US" sz="2000" spc="-5" dirty="0">
              <a:latin typeface="Comic Sans MS" pitchFamily="66" charset="0"/>
              <a:cs typeface="Arial"/>
            </a:endParaRPr>
          </a:p>
          <a:p>
            <a:pPr marL="405765" marR="205104" indent="-342900">
              <a:lnSpc>
                <a:spcPct val="100000"/>
              </a:lnSpc>
              <a:spcBef>
                <a:spcPts val="575"/>
              </a:spcBef>
              <a:buChar char="•"/>
              <a:tabLst>
                <a:tab pos="405765" algn="l"/>
                <a:tab pos="406400" algn="l"/>
              </a:tabLst>
            </a:pPr>
            <a:r>
              <a:rPr lang="en-IN" sz="2000" b="1" dirty="0" smtClean="0">
                <a:latin typeface="Comic Sans MS" pitchFamily="66" charset="0"/>
              </a:rPr>
              <a:t>In addition to the above murmur, </a:t>
            </a:r>
            <a:r>
              <a:rPr lang="en-IN" sz="2000" b="1" dirty="0" smtClean="0">
                <a:solidFill>
                  <a:srgbClr val="C00000"/>
                </a:solidFill>
                <a:latin typeface="Comic Sans MS" pitchFamily="66" charset="0"/>
              </a:rPr>
              <a:t>a </a:t>
            </a:r>
            <a:r>
              <a:rPr lang="en-IN" sz="2000" b="1" dirty="0" smtClean="0">
                <a:solidFill>
                  <a:srgbClr val="C00000"/>
                </a:solidFill>
                <a:latin typeface="Comic Sans MS" pitchFamily="66" charset="0"/>
              </a:rPr>
              <a:t> mid systolic </a:t>
            </a:r>
            <a:r>
              <a:rPr lang="en-IN" sz="2000" b="1" dirty="0" err="1" smtClean="0">
                <a:solidFill>
                  <a:srgbClr val="C00000"/>
                </a:solidFill>
                <a:latin typeface="Comic Sans MS" pitchFamily="66" charset="0"/>
              </a:rPr>
              <a:t>systolic</a:t>
            </a:r>
            <a:r>
              <a:rPr lang="en-IN" sz="2000" b="1" dirty="0" smtClean="0">
                <a:solidFill>
                  <a:srgbClr val="C00000"/>
                </a:solidFill>
                <a:latin typeface="Comic Sans MS" pitchFamily="66" charset="0"/>
              </a:rPr>
              <a:t> </a:t>
            </a:r>
            <a:r>
              <a:rPr lang="en-IN" sz="2000" b="1" dirty="0" smtClean="0">
                <a:solidFill>
                  <a:srgbClr val="C00000"/>
                </a:solidFill>
                <a:latin typeface="Comic Sans MS" pitchFamily="66" charset="0"/>
              </a:rPr>
              <a:t>ejection murmur may be present at the right upper </a:t>
            </a:r>
            <a:r>
              <a:rPr lang="en-IN" sz="2000" b="1" dirty="0" err="1" smtClean="0">
                <a:solidFill>
                  <a:srgbClr val="C00000"/>
                </a:solidFill>
                <a:latin typeface="Comic Sans MS" pitchFamily="66" charset="0"/>
              </a:rPr>
              <a:t>sternal</a:t>
            </a:r>
            <a:r>
              <a:rPr lang="en-IN" sz="2000" b="1" dirty="0" smtClean="0">
                <a:solidFill>
                  <a:srgbClr val="C00000"/>
                </a:solidFill>
                <a:latin typeface="Comic Sans MS" pitchFamily="66" charset="0"/>
              </a:rPr>
              <a:t> border simply due to the large stroke volume passing through the aortic valve with each LV systolic </a:t>
            </a:r>
            <a:r>
              <a:rPr lang="en-IN" sz="2000" b="1" dirty="0" err="1" smtClean="0">
                <a:solidFill>
                  <a:srgbClr val="C00000"/>
                </a:solidFill>
                <a:latin typeface="Comic Sans MS" pitchFamily="66" charset="0"/>
              </a:rPr>
              <a:t>contraction.this</a:t>
            </a:r>
            <a:r>
              <a:rPr lang="en-IN" sz="2000" b="1" dirty="0" smtClean="0">
                <a:solidFill>
                  <a:srgbClr val="C00000"/>
                </a:solidFill>
                <a:latin typeface="Comic Sans MS" pitchFamily="66" charset="0"/>
              </a:rPr>
              <a:t> murmur may be quite loud with out signifying aortic </a:t>
            </a:r>
            <a:r>
              <a:rPr lang="en-IN" sz="2000" b="1" dirty="0" err="1" smtClean="0">
                <a:solidFill>
                  <a:srgbClr val="C00000"/>
                </a:solidFill>
                <a:latin typeface="Comic Sans MS" pitchFamily="66" charset="0"/>
              </a:rPr>
              <a:t>stenosis</a:t>
            </a:r>
            <a:r>
              <a:rPr lang="en-IN" sz="2000" b="1" dirty="0" smtClean="0">
                <a:solidFill>
                  <a:srgbClr val="C00000"/>
                </a:solidFill>
                <a:latin typeface="Comic Sans MS" pitchFamily="66" charset="0"/>
              </a:rPr>
              <a:t>.</a:t>
            </a:r>
            <a:endParaRPr lang="en-US" sz="2000" b="1" spc="-5" dirty="0" smtClean="0">
              <a:solidFill>
                <a:srgbClr val="C00000"/>
              </a:solidFill>
              <a:latin typeface="Comic Sans MS" pitchFamily="66" charset="0"/>
              <a:cs typeface="Arial"/>
            </a:endParaRPr>
          </a:p>
          <a:p>
            <a:pPr marL="405765" marR="205104" indent="-342900">
              <a:lnSpc>
                <a:spcPct val="100000"/>
              </a:lnSpc>
              <a:spcBef>
                <a:spcPts val="575"/>
              </a:spcBef>
              <a:buChar char="•"/>
              <a:tabLst>
                <a:tab pos="405765" algn="l"/>
                <a:tab pos="406400" algn="l"/>
              </a:tabLst>
            </a:pPr>
            <a:endParaRPr sz="2000">
              <a:latin typeface="Comic Sans MS" pitchFamily="66" charset="0"/>
              <a:cs typeface="Arial"/>
            </a:endParaRPr>
          </a:p>
          <a:p>
            <a:pPr marL="405765" marR="68580" indent="-342900">
              <a:lnSpc>
                <a:spcPct val="100000"/>
              </a:lnSpc>
              <a:spcBef>
                <a:spcPts val="580"/>
              </a:spcBef>
              <a:buChar char="•"/>
              <a:tabLst>
                <a:tab pos="405765" algn="l"/>
                <a:tab pos="406400" algn="l"/>
              </a:tabLst>
            </a:pPr>
            <a:r>
              <a:rPr sz="2000" b="1" spc="-5" dirty="0">
                <a:latin typeface="Comic Sans MS" pitchFamily="66" charset="0"/>
                <a:cs typeface="Arial"/>
              </a:rPr>
              <a:t>A</a:t>
            </a:r>
            <a:r>
              <a:rPr sz="2000" b="1" spc="-7" baseline="-20833" dirty="0">
                <a:latin typeface="Comic Sans MS" pitchFamily="66" charset="0"/>
                <a:cs typeface="Arial"/>
              </a:rPr>
              <a:t>2 </a:t>
            </a:r>
            <a:r>
              <a:rPr sz="2000" b="1" dirty="0">
                <a:latin typeface="Comic Sans MS" pitchFamily="66" charset="0"/>
                <a:cs typeface="Arial"/>
              </a:rPr>
              <a:t>may </a:t>
            </a:r>
            <a:r>
              <a:rPr sz="2000" b="1" spc="-5" dirty="0">
                <a:latin typeface="Comic Sans MS" pitchFamily="66" charset="0"/>
                <a:cs typeface="Arial"/>
              </a:rPr>
              <a:t>be normal or accentuated when AR is caused by  disease </a:t>
            </a:r>
            <a:r>
              <a:rPr sz="2000" b="1" dirty="0">
                <a:latin typeface="Comic Sans MS" pitchFamily="66" charset="0"/>
                <a:cs typeface="Arial"/>
              </a:rPr>
              <a:t>of the </a:t>
            </a:r>
            <a:r>
              <a:rPr sz="2000" b="1" spc="-5" dirty="0">
                <a:latin typeface="Comic Sans MS" pitchFamily="66" charset="0"/>
                <a:cs typeface="Arial"/>
              </a:rPr>
              <a:t>aortic </a:t>
            </a:r>
            <a:r>
              <a:rPr sz="2000" b="1" dirty="0">
                <a:latin typeface="Comic Sans MS" pitchFamily="66" charset="0"/>
                <a:cs typeface="Arial"/>
              </a:rPr>
              <a:t>root but </a:t>
            </a:r>
            <a:r>
              <a:rPr sz="2000" b="1" spc="-5" dirty="0">
                <a:latin typeface="Comic Sans MS" pitchFamily="66" charset="0"/>
                <a:cs typeface="Arial"/>
              </a:rPr>
              <a:t>is </a:t>
            </a:r>
            <a:r>
              <a:rPr sz="2000" b="1" dirty="0">
                <a:latin typeface="Comic Sans MS" pitchFamily="66" charset="0"/>
                <a:cs typeface="Arial"/>
              </a:rPr>
              <a:t>soft </a:t>
            </a:r>
            <a:r>
              <a:rPr sz="2000" b="1" spc="-5" dirty="0">
                <a:latin typeface="Comic Sans MS" pitchFamily="66" charset="0"/>
                <a:cs typeface="Arial"/>
              </a:rPr>
              <a:t>or absent when </a:t>
            </a:r>
            <a:r>
              <a:rPr sz="2000" b="1" dirty="0">
                <a:latin typeface="Comic Sans MS" pitchFamily="66" charset="0"/>
                <a:cs typeface="Arial"/>
              </a:rPr>
              <a:t>the  </a:t>
            </a:r>
            <a:r>
              <a:rPr sz="2000" b="1" spc="-5" dirty="0">
                <a:latin typeface="Comic Sans MS" pitchFamily="66" charset="0"/>
                <a:cs typeface="Arial"/>
              </a:rPr>
              <a:t>valve is causing AR. P</a:t>
            </a:r>
            <a:r>
              <a:rPr sz="2000" b="1" spc="-7" baseline="-20833" dirty="0">
                <a:latin typeface="Comic Sans MS" pitchFamily="66" charset="0"/>
                <a:cs typeface="Arial"/>
              </a:rPr>
              <a:t>2 </a:t>
            </a:r>
            <a:r>
              <a:rPr sz="2000" b="1" dirty="0">
                <a:latin typeface="Comic Sans MS" pitchFamily="66" charset="0"/>
                <a:cs typeface="Arial"/>
              </a:rPr>
              <a:t>may </a:t>
            </a:r>
            <a:r>
              <a:rPr sz="2000" b="1" spc="-5" dirty="0">
                <a:latin typeface="Comic Sans MS" pitchFamily="66" charset="0"/>
                <a:cs typeface="Arial"/>
              </a:rPr>
              <a:t>be obscured by the early  diastolic </a:t>
            </a:r>
            <a:r>
              <a:rPr sz="2000" b="1" dirty="0">
                <a:latin typeface="Comic Sans MS" pitchFamily="66" charset="0"/>
                <a:cs typeface="Arial"/>
              </a:rPr>
              <a:t>murmur</a:t>
            </a:r>
            <a:r>
              <a:rPr sz="2000" b="1">
                <a:latin typeface="Comic Sans MS" pitchFamily="66" charset="0"/>
                <a:cs typeface="Aria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381001"/>
            <a:ext cx="3505200" cy="644407"/>
          </a:xfrm>
          <a:prstGeom prst="rect">
            <a:avLst/>
          </a:prstGeom>
        </p:spPr>
        <p:txBody>
          <a:bodyPr vert="horz" wrap="square" lIns="0" tIns="13335" rIns="0" bIns="0" rtlCol="0">
            <a:spAutoFit/>
          </a:bodyPr>
          <a:lstStyle/>
          <a:p>
            <a:pPr marL="12700">
              <a:lnSpc>
                <a:spcPct val="100000"/>
              </a:lnSpc>
              <a:spcBef>
                <a:spcPts val="105"/>
              </a:spcBef>
            </a:pPr>
            <a:r>
              <a:rPr spc="-5" dirty="0"/>
              <a:t>Auscultation</a:t>
            </a:r>
          </a:p>
        </p:txBody>
      </p:sp>
      <p:sp>
        <p:nvSpPr>
          <p:cNvPr id="3" name="object 3"/>
          <p:cNvSpPr txBox="1"/>
          <p:nvPr/>
        </p:nvSpPr>
        <p:spPr>
          <a:xfrm>
            <a:off x="483616" y="1219200"/>
            <a:ext cx="8004175" cy="4321696"/>
          </a:xfrm>
          <a:prstGeom prst="rect">
            <a:avLst/>
          </a:prstGeom>
          <a:solidFill>
            <a:schemeClr val="accent3">
              <a:lumMod val="40000"/>
              <a:lumOff val="60000"/>
            </a:schemeClr>
          </a:solidFill>
        </p:spPr>
        <p:txBody>
          <a:bodyPr vert="horz" wrap="square" lIns="0" tIns="12700" rIns="0" bIns="0" rtlCol="0">
            <a:spAutoFit/>
          </a:bodyPr>
          <a:lstStyle/>
          <a:p>
            <a:pPr marL="406400" marR="68580" indent="-342900">
              <a:lnSpc>
                <a:spcPct val="100000"/>
              </a:lnSpc>
              <a:spcBef>
                <a:spcPts val="100"/>
              </a:spcBef>
              <a:buChar char="•"/>
              <a:tabLst>
                <a:tab pos="405765" algn="l"/>
                <a:tab pos="406400" algn="l"/>
              </a:tabLst>
            </a:pPr>
            <a:endParaRPr sz="2000">
              <a:latin typeface="Arial"/>
              <a:cs typeface="Arial"/>
            </a:endParaRPr>
          </a:p>
          <a:p>
            <a:pPr marL="406400" marR="70485" indent="-342900">
              <a:lnSpc>
                <a:spcPct val="100000"/>
              </a:lnSpc>
              <a:spcBef>
                <a:spcPts val="580"/>
              </a:spcBef>
              <a:buChar char="•"/>
              <a:tabLst>
                <a:tab pos="405765" algn="l"/>
                <a:tab pos="406400" algn="l"/>
              </a:tabLst>
            </a:pPr>
            <a:r>
              <a:rPr sz="2400" dirty="0">
                <a:solidFill>
                  <a:srgbClr val="FFFFFF"/>
                </a:solidFill>
                <a:latin typeface="Arial"/>
                <a:cs typeface="Arial"/>
              </a:rPr>
              <a:t>A </a:t>
            </a:r>
            <a:r>
              <a:rPr sz="2400" b="1" spc="-5" dirty="0">
                <a:latin typeface="Comic Sans MS" pitchFamily="66" charset="0"/>
                <a:cs typeface="Arial"/>
              </a:rPr>
              <a:t>third heart sound </a:t>
            </a:r>
            <a:r>
              <a:rPr sz="2400" b="1" dirty="0">
                <a:latin typeface="Comic Sans MS" pitchFamily="66" charset="0"/>
                <a:cs typeface="Arial"/>
              </a:rPr>
              <a:t>(S</a:t>
            </a:r>
            <a:r>
              <a:rPr sz="2400" b="1" baseline="-20833" dirty="0">
                <a:latin typeface="Comic Sans MS" pitchFamily="66" charset="0"/>
                <a:cs typeface="Arial"/>
              </a:rPr>
              <a:t>3</a:t>
            </a:r>
            <a:r>
              <a:rPr sz="2400" b="1" dirty="0">
                <a:latin typeface="Comic Sans MS" pitchFamily="66" charset="0"/>
                <a:cs typeface="Arial"/>
              </a:rPr>
              <a:t>) </a:t>
            </a:r>
            <a:r>
              <a:rPr sz="2400" spc="-5" dirty="0">
                <a:latin typeface="Comic Sans MS" pitchFamily="66" charset="0"/>
                <a:cs typeface="Arial"/>
              </a:rPr>
              <a:t>correlates with an increased LV  end-diastolic volume. </a:t>
            </a:r>
            <a:r>
              <a:rPr sz="2400" dirty="0">
                <a:latin typeface="Comic Sans MS" pitchFamily="66" charset="0"/>
                <a:cs typeface="Arial"/>
              </a:rPr>
              <a:t>Its </a:t>
            </a:r>
            <a:r>
              <a:rPr sz="2400" spc="-5" dirty="0">
                <a:latin typeface="Comic Sans MS" pitchFamily="66" charset="0"/>
                <a:cs typeface="Arial"/>
              </a:rPr>
              <a:t>development </a:t>
            </a:r>
            <a:r>
              <a:rPr sz="2400" dirty="0">
                <a:latin typeface="Comic Sans MS" pitchFamily="66" charset="0"/>
                <a:cs typeface="Arial"/>
              </a:rPr>
              <a:t>may </a:t>
            </a:r>
            <a:r>
              <a:rPr sz="2400" spc="-5" dirty="0">
                <a:latin typeface="Comic Sans MS" pitchFamily="66" charset="0"/>
                <a:cs typeface="Arial"/>
              </a:rPr>
              <a:t>be a </a:t>
            </a:r>
            <a:r>
              <a:rPr sz="2400" b="1" spc="-5" dirty="0">
                <a:latin typeface="Comic Sans MS" pitchFamily="66" charset="0"/>
                <a:cs typeface="Arial"/>
              </a:rPr>
              <a:t>sign </a:t>
            </a:r>
            <a:r>
              <a:rPr sz="2400" b="1" dirty="0">
                <a:latin typeface="Comic Sans MS" pitchFamily="66" charset="0"/>
                <a:cs typeface="Arial"/>
              </a:rPr>
              <a:t>of  </a:t>
            </a:r>
            <a:r>
              <a:rPr sz="2400" b="1" spc="-5" dirty="0">
                <a:latin typeface="Comic Sans MS" pitchFamily="66" charset="0"/>
                <a:cs typeface="Arial"/>
              </a:rPr>
              <a:t>impaired </a:t>
            </a:r>
            <a:r>
              <a:rPr sz="2400" b="1" dirty="0">
                <a:latin typeface="Comic Sans MS" pitchFamily="66" charset="0"/>
                <a:cs typeface="Arial"/>
              </a:rPr>
              <a:t>LV </a:t>
            </a:r>
            <a:r>
              <a:rPr sz="2400" b="1" spc="-5" dirty="0">
                <a:latin typeface="Comic Sans MS" pitchFamily="66" charset="0"/>
                <a:cs typeface="Arial"/>
              </a:rPr>
              <a:t>function</a:t>
            </a:r>
            <a:r>
              <a:rPr sz="2400" spc="-5" dirty="0">
                <a:latin typeface="Comic Sans MS" pitchFamily="66" charset="0"/>
                <a:cs typeface="Arial"/>
              </a:rPr>
              <a:t>, which </a:t>
            </a:r>
            <a:r>
              <a:rPr sz="2400" dirty="0">
                <a:latin typeface="Comic Sans MS" pitchFamily="66" charset="0"/>
                <a:cs typeface="Arial"/>
              </a:rPr>
              <a:t>is </a:t>
            </a:r>
            <a:r>
              <a:rPr sz="2400" spc="-5" dirty="0">
                <a:latin typeface="Comic Sans MS" pitchFamily="66" charset="0"/>
                <a:cs typeface="Arial"/>
              </a:rPr>
              <a:t>useful </a:t>
            </a:r>
            <a:r>
              <a:rPr sz="2400" dirty="0">
                <a:latin typeface="Comic Sans MS" pitchFamily="66" charset="0"/>
                <a:cs typeface="Arial"/>
              </a:rPr>
              <a:t>in </a:t>
            </a:r>
            <a:r>
              <a:rPr sz="2400" spc="-5" dirty="0">
                <a:latin typeface="Comic Sans MS" pitchFamily="66" charset="0"/>
                <a:cs typeface="Arial"/>
              </a:rPr>
              <a:t>identifying  patients with </a:t>
            </a:r>
            <a:r>
              <a:rPr sz="2400" b="1" spc="-5" dirty="0">
                <a:latin typeface="Comic Sans MS" pitchFamily="66" charset="0"/>
                <a:cs typeface="Arial"/>
              </a:rPr>
              <a:t>severe AR </a:t>
            </a:r>
            <a:r>
              <a:rPr sz="2400" spc="-5" dirty="0">
                <a:latin typeface="Comic Sans MS" pitchFamily="66" charset="0"/>
                <a:cs typeface="Arial"/>
              </a:rPr>
              <a:t>who are candidates for surgical  </a:t>
            </a:r>
            <a:r>
              <a:rPr sz="2400">
                <a:latin typeface="Comic Sans MS" pitchFamily="66" charset="0"/>
                <a:cs typeface="Arial"/>
              </a:rPr>
              <a:t>treatment</a:t>
            </a:r>
            <a:r>
              <a:rPr sz="2400" smtClean="0">
                <a:latin typeface="Comic Sans MS" pitchFamily="66" charset="0"/>
                <a:cs typeface="Arial"/>
              </a:rPr>
              <a:t>.</a:t>
            </a:r>
            <a:endParaRPr lang="en-US" sz="2400" dirty="0" smtClean="0">
              <a:latin typeface="Comic Sans MS" pitchFamily="66" charset="0"/>
              <a:cs typeface="Arial"/>
            </a:endParaRPr>
          </a:p>
          <a:p>
            <a:pPr marL="406400" marR="70485" indent="-342900">
              <a:lnSpc>
                <a:spcPct val="100000"/>
              </a:lnSpc>
              <a:spcBef>
                <a:spcPts val="580"/>
              </a:spcBef>
              <a:buChar char="•"/>
              <a:tabLst>
                <a:tab pos="405765" algn="l"/>
                <a:tab pos="406400" algn="l"/>
              </a:tabLst>
            </a:pPr>
            <a:endParaRPr lang="en-US" sz="2400" dirty="0">
              <a:latin typeface="Comic Sans MS" pitchFamily="66" charset="0"/>
              <a:cs typeface="Arial"/>
            </a:endParaRPr>
          </a:p>
          <a:p>
            <a:pPr marL="406400" marR="70485" indent="-342900">
              <a:lnSpc>
                <a:spcPct val="100000"/>
              </a:lnSpc>
              <a:spcBef>
                <a:spcPts val="580"/>
              </a:spcBef>
              <a:buChar char="•"/>
              <a:tabLst>
                <a:tab pos="405765" algn="l"/>
                <a:tab pos="406400" algn="l"/>
              </a:tabLst>
            </a:pPr>
            <a:endParaRPr sz="2400">
              <a:latin typeface="Comic Sans MS" pitchFamily="66" charset="0"/>
              <a:cs typeface="Arial"/>
            </a:endParaRPr>
          </a:p>
          <a:p>
            <a:pPr marL="406400" marR="624205" indent="-342900">
              <a:lnSpc>
                <a:spcPct val="100000"/>
              </a:lnSpc>
              <a:spcBef>
                <a:spcPts val="575"/>
              </a:spcBef>
              <a:buChar char="•"/>
              <a:tabLst>
                <a:tab pos="405765" algn="l"/>
                <a:tab pos="406400" algn="l"/>
              </a:tabLst>
            </a:pPr>
            <a:r>
              <a:rPr sz="2400" spc="-5" dirty="0">
                <a:latin typeface="Comic Sans MS" pitchFamily="66" charset="0"/>
                <a:cs typeface="Arial"/>
              </a:rPr>
              <a:t>The auscultatory </a:t>
            </a:r>
            <a:r>
              <a:rPr sz="2400" dirty="0">
                <a:latin typeface="Comic Sans MS" pitchFamily="66" charset="0"/>
                <a:cs typeface="Arial"/>
              </a:rPr>
              <a:t>features of </a:t>
            </a:r>
            <a:r>
              <a:rPr sz="2400" spc="-5" dirty="0">
                <a:latin typeface="Comic Sans MS" pitchFamily="66" charset="0"/>
                <a:cs typeface="Arial"/>
              </a:rPr>
              <a:t>AR are intensified by  </a:t>
            </a:r>
            <a:r>
              <a:rPr sz="2400" b="1" spc="-5" dirty="0">
                <a:latin typeface="Comic Sans MS" pitchFamily="66" charset="0"/>
                <a:cs typeface="Arial"/>
              </a:rPr>
              <a:t>strenuous and sustained handgrip</a:t>
            </a:r>
            <a:r>
              <a:rPr sz="2400" spc="-5" dirty="0">
                <a:latin typeface="Comic Sans MS" pitchFamily="66" charset="0"/>
                <a:cs typeface="Arial"/>
              </a:rPr>
              <a:t>, which augments  systemic vascular</a:t>
            </a:r>
            <a:r>
              <a:rPr sz="2400" spc="-10" dirty="0">
                <a:latin typeface="Comic Sans MS" pitchFamily="66" charset="0"/>
                <a:cs typeface="Arial"/>
              </a:rPr>
              <a:t> </a:t>
            </a:r>
            <a:r>
              <a:rPr sz="2400" dirty="0">
                <a:latin typeface="Comic Sans MS" pitchFamily="66" charset="0"/>
                <a:cs typeface="Arial"/>
              </a:rPr>
              <a:t>resistance.</a:t>
            </a:r>
            <a:endParaRPr sz="2400">
              <a:latin typeface="Comic Sans MS" pitchFamily="66" charset="0"/>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0"/>
            <a:ext cx="8305800" cy="643766"/>
          </a:xfrm>
          <a:prstGeom prst="rect">
            <a:avLst/>
          </a:prstGeom>
          <a:solidFill>
            <a:schemeClr val="accent3">
              <a:lumMod val="40000"/>
              <a:lumOff val="60000"/>
            </a:schemeClr>
          </a:solidFill>
        </p:spPr>
        <p:txBody>
          <a:bodyPr vert="horz" wrap="square" lIns="0" tIns="12700" rIns="0" bIns="0" rtlCol="0">
            <a:spAutoFit/>
          </a:bodyPr>
          <a:lstStyle/>
          <a:p>
            <a:pPr marL="12700">
              <a:lnSpc>
                <a:spcPct val="100000"/>
              </a:lnSpc>
              <a:spcBef>
                <a:spcPts val="100"/>
              </a:spcBef>
            </a:pPr>
            <a:r>
              <a:rPr lang="en-US" spc="-5" dirty="0" smtClean="0"/>
              <a:t>         </a:t>
            </a:r>
            <a:r>
              <a:rPr spc="-5" smtClean="0">
                <a:solidFill>
                  <a:srgbClr val="C00000"/>
                </a:solidFill>
              </a:rPr>
              <a:t>Peripheral</a:t>
            </a:r>
            <a:r>
              <a:rPr spc="-60" smtClean="0">
                <a:solidFill>
                  <a:srgbClr val="C00000"/>
                </a:solidFill>
              </a:rPr>
              <a:t> </a:t>
            </a:r>
            <a:r>
              <a:rPr spc="-5" dirty="0">
                <a:solidFill>
                  <a:srgbClr val="C00000"/>
                </a:solidFill>
              </a:rPr>
              <a:t>Signs</a:t>
            </a:r>
          </a:p>
        </p:txBody>
      </p:sp>
      <p:sp>
        <p:nvSpPr>
          <p:cNvPr id="3" name="object 3"/>
          <p:cNvSpPr txBox="1"/>
          <p:nvPr/>
        </p:nvSpPr>
        <p:spPr>
          <a:xfrm>
            <a:off x="381000" y="914400"/>
            <a:ext cx="8382000" cy="4980851"/>
          </a:xfrm>
          <a:prstGeom prst="rect">
            <a:avLst/>
          </a:prstGeom>
          <a:solidFill>
            <a:schemeClr val="accent3">
              <a:lumMod val="40000"/>
              <a:lumOff val="60000"/>
            </a:schemeClr>
          </a:solidFill>
        </p:spPr>
        <p:txBody>
          <a:bodyPr vert="horz" wrap="square" lIns="0" tIns="12700" rIns="0" bIns="0" rtlCol="0">
            <a:spAutoFit/>
          </a:bodyPr>
          <a:lstStyle/>
          <a:p>
            <a:pPr marL="431800" marR="588645" indent="-342900">
              <a:lnSpc>
                <a:spcPct val="100000"/>
              </a:lnSpc>
              <a:spcBef>
                <a:spcPts val="100"/>
              </a:spcBef>
              <a:buClr>
                <a:srgbClr val="FFFFFF"/>
              </a:buClr>
              <a:buFont typeface="Arial"/>
              <a:buChar char="•"/>
              <a:tabLst>
                <a:tab pos="431165" algn="l"/>
                <a:tab pos="431800" algn="l"/>
              </a:tabLst>
            </a:pPr>
            <a:r>
              <a:rPr sz="2000" b="1" spc="-5" dirty="0">
                <a:latin typeface="Comic Sans MS" pitchFamily="66" charset="0"/>
                <a:cs typeface="Arial"/>
              </a:rPr>
              <a:t>Becker </a:t>
            </a:r>
            <a:r>
              <a:rPr sz="2000" b="1" dirty="0">
                <a:latin typeface="Comic Sans MS" pitchFamily="66" charset="0"/>
                <a:cs typeface="Arial"/>
              </a:rPr>
              <a:t>sign </a:t>
            </a:r>
            <a:r>
              <a:rPr sz="2000" dirty="0">
                <a:latin typeface="Comic Sans MS" pitchFamily="66" charset="0"/>
                <a:cs typeface="Arial"/>
              </a:rPr>
              <a:t>- </a:t>
            </a:r>
            <a:r>
              <a:rPr sz="2000" spc="-5" dirty="0">
                <a:latin typeface="Comic Sans MS" pitchFamily="66" charset="0"/>
                <a:cs typeface="Arial"/>
              </a:rPr>
              <a:t>Visible systolic pulsations </a:t>
            </a:r>
            <a:r>
              <a:rPr sz="2000" dirty="0">
                <a:latin typeface="Comic Sans MS" pitchFamily="66" charset="0"/>
                <a:cs typeface="Arial"/>
              </a:rPr>
              <a:t>of the </a:t>
            </a:r>
            <a:r>
              <a:rPr sz="2000" spc="-5" dirty="0">
                <a:latin typeface="Comic Sans MS" pitchFamily="66" charset="0"/>
                <a:cs typeface="Arial"/>
              </a:rPr>
              <a:t>retinal  arterioles</a:t>
            </a:r>
            <a:endParaRPr sz="2000">
              <a:latin typeface="Comic Sans MS" pitchFamily="66" charset="0"/>
              <a:cs typeface="Arial"/>
            </a:endParaRPr>
          </a:p>
          <a:p>
            <a:pPr marL="431800" marR="931544" indent="-342900">
              <a:lnSpc>
                <a:spcPct val="100000"/>
              </a:lnSpc>
              <a:spcBef>
                <a:spcPts val="575"/>
              </a:spcBef>
              <a:buClr>
                <a:srgbClr val="FFFFFF"/>
              </a:buClr>
              <a:buFont typeface="Arial"/>
              <a:buChar char="•"/>
              <a:tabLst>
                <a:tab pos="431165" algn="l"/>
                <a:tab pos="431800" algn="l"/>
              </a:tabLst>
            </a:pPr>
            <a:r>
              <a:rPr sz="2000" b="1" spc="-5" dirty="0">
                <a:latin typeface="Comic Sans MS" pitchFamily="66" charset="0"/>
                <a:cs typeface="Arial"/>
              </a:rPr>
              <a:t>Corrigan pulse </a:t>
            </a:r>
            <a:r>
              <a:rPr sz="2000" b="1" dirty="0">
                <a:latin typeface="Comic Sans MS" pitchFamily="66" charset="0"/>
                <a:cs typeface="Arial"/>
              </a:rPr>
              <a:t>("water-hammer" </a:t>
            </a:r>
            <a:r>
              <a:rPr sz="2000" b="1" spc="-5" dirty="0">
                <a:latin typeface="Comic Sans MS" pitchFamily="66" charset="0"/>
                <a:cs typeface="Arial"/>
              </a:rPr>
              <a:t>pulse) </a:t>
            </a:r>
            <a:r>
              <a:rPr sz="2000" dirty="0">
                <a:latin typeface="Comic Sans MS" pitchFamily="66" charset="0"/>
                <a:cs typeface="Arial"/>
              </a:rPr>
              <a:t>- </a:t>
            </a:r>
            <a:r>
              <a:rPr sz="2000" spc="-5" dirty="0">
                <a:latin typeface="Comic Sans MS" pitchFamily="66" charset="0"/>
                <a:cs typeface="Arial"/>
              </a:rPr>
              <a:t>Abrupt  distention and quick collapse </a:t>
            </a:r>
            <a:r>
              <a:rPr sz="2000" dirty="0">
                <a:latin typeface="Comic Sans MS" pitchFamily="66" charset="0"/>
                <a:cs typeface="Arial"/>
              </a:rPr>
              <a:t>on </a:t>
            </a:r>
            <a:r>
              <a:rPr sz="2000" spc="-5" dirty="0">
                <a:latin typeface="Comic Sans MS" pitchFamily="66" charset="0"/>
                <a:cs typeface="Arial"/>
              </a:rPr>
              <a:t>palpation </a:t>
            </a:r>
            <a:r>
              <a:rPr sz="2000" dirty="0">
                <a:latin typeface="Comic Sans MS" pitchFamily="66" charset="0"/>
                <a:cs typeface="Arial"/>
              </a:rPr>
              <a:t>of the  </a:t>
            </a:r>
            <a:r>
              <a:rPr sz="2000" spc="-5" dirty="0">
                <a:latin typeface="Comic Sans MS" pitchFamily="66" charset="0"/>
                <a:cs typeface="Arial"/>
              </a:rPr>
              <a:t>peripheral </a:t>
            </a:r>
            <a:r>
              <a:rPr sz="2000" spc="-5">
                <a:latin typeface="Comic Sans MS" pitchFamily="66" charset="0"/>
                <a:cs typeface="Arial"/>
              </a:rPr>
              <a:t>arterial</a:t>
            </a:r>
            <a:r>
              <a:rPr sz="2000" spc="25">
                <a:latin typeface="Comic Sans MS" pitchFamily="66" charset="0"/>
                <a:cs typeface="Arial"/>
              </a:rPr>
              <a:t> </a:t>
            </a:r>
            <a:r>
              <a:rPr sz="2000" spc="-5" smtClean="0">
                <a:latin typeface="Comic Sans MS" pitchFamily="66" charset="0"/>
                <a:cs typeface="Arial"/>
              </a:rPr>
              <a:t>pulse</a:t>
            </a:r>
            <a:endParaRPr lang="en-US" sz="2000" spc="-5" dirty="0" smtClean="0">
              <a:latin typeface="Comic Sans MS" pitchFamily="66" charset="0"/>
              <a:cs typeface="Arial"/>
            </a:endParaRPr>
          </a:p>
          <a:p>
            <a:pPr marL="431800" marR="931544" indent="-342900">
              <a:lnSpc>
                <a:spcPct val="100000"/>
              </a:lnSpc>
              <a:spcBef>
                <a:spcPts val="575"/>
              </a:spcBef>
              <a:buClr>
                <a:srgbClr val="FFFFFF"/>
              </a:buClr>
              <a:buFont typeface="Arial"/>
              <a:buChar char="•"/>
              <a:tabLst>
                <a:tab pos="431165" algn="l"/>
                <a:tab pos="431800" algn="l"/>
              </a:tabLst>
            </a:pPr>
            <a:endParaRPr sz="2000">
              <a:latin typeface="Comic Sans MS" pitchFamily="66" charset="0"/>
              <a:cs typeface="Arial"/>
            </a:endParaRPr>
          </a:p>
          <a:p>
            <a:pPr marL="431800" marR="380365" indent="-342900">
              <a:lnSpc>
                <a:spcPct val="100000"/>
              </a:lnSpc>
              <a:spcBef>
                <a:spcPts val="580"/>
              </a:spcBef>
              <a:buClr>
                <a:srgbClr val="FFFFFF"/>
              </a:buClr>
              <a:buFont typeface="Arial"/>
              <a:buChar char="•"/>
              <a:tabLst>
                <a:tab pos="431165" algn="l"/>
                <a:tab pos="431800" algn="l"/>
              </a:tabLst>
            </a:pPr>
            <a:r>
              <a:rPr sz="2000" b="1" spc="-5" dirty="0">
                <a:latin typeface="Comic Sans MS" pitchFamily="66" charset="0"/>
                <a:cs typeface="Arial"/>
              </a:rPr>
              <a:t>de Musset sign </a:t>
            </a:r>
            <a:r>
              <a:rPr sz="2000" dirty="0">
                <a:latin typeface="Comic Sans MS" pitchFamily="66" charset="0"/>
                <a:cs typeface="Arial"/>
              </a:rPr>
              <a:t>- </a:t>
            </a:r>
            <a:r>
              <a:rPr sz="2000" spc="-5" dirty="0">
                <a:latin typeface="Comic Sans MS" pitchFamily="66" charset="0"/>
                <a:cs typeface="Arial"/>
              </a:rPr>
              <a:t>Bobbing motion </a:t>
            </a:r>
            <a:r>
              <a:rPr sz="2000" dirty="0">
                <a:latin typeface="Comic Sans MS" pitchFamily="66" charset="0"/>
                <a:cs typeface="Arial"/>
              </a:rPr>
              <a:t>of the </a:t>
            </a:r>
            <a:r>
              <a:rPr sz="2000" spc="-5" dirty="0">
                <a:latin typeface="Comic Sans MS" pitchFamily="66" charset="0"/>
                <a:cs typeface="Arial"/>
              </a:rPr>
              <a:t>patient's head  with each</a:t>
            </a:r>
            <a:r>
              <a:rPr sz="2000" spc="10" dirty="0">
                <a:latin typeface="Comic Sans MS" pitchFamily="66" charset="0"/>
                <a:cs typeface="Arial"/>
              </a:rPr>
              <a:t> </a:t>
            </a:r>
            <a:r>
              <a:rPr sz="2000" spc="-5" dirty="0">
                <a:latin typeface="Comic Sans MS" pitchFamily="66" charset="0"/>
                <a:cs typeface="Arial"/>
              </a:rPr>
              <a:t>heartbeat</a:t>
            </a:r>
            <a:endParaRPr sz="2000">
              <a:latin typeface="Comic Sans MS" pitchFamily="66" charset="0"/>
              <a:cs typeface="Arial"/>
            </a:endParaRPr>
          </a:p>
          <a:p>
            <a:pPr marL="431800" marR="93980" indent="-342900">
              <a:lnSpc>
                <a:spcPct val="100000"/>
              </a:lnSpc>
              <a:spcBef>
                <a:spcPts val="575"/>
              </a:spcBef>
              <a:buClr>
                <a:srgbClr val="FFFFFF"/>
              </a:buClr>
              <a:buFont typeface="Arial"/>
              <a:buChar char="•"/>
              <a:tabLst>
                <a:tab pos="431165" algn="l"/>
                <a:tab pos="431800" algn="l"/>
              </a:tabLst>
            </a:pPr>
            <a:r>
              <a:rPr sz="2000" b="1" dirty="0">
                <a:latin typeface="Comic Sans MS" pitchFamily="66" charset="0"/>
                <a:cs typeface="Arial"/>
              </a:rPr>
              <a:t>Hill sign </a:t>
            </a:r>
            <a:r>
              <a:rPr sz="2000" dirty="0">
                <a:latin typeface="Comic Sans MS" pitchFamily="66" charset="0"/>
                <a:cs typeface="Arial"/>
              </a:rPr>
              <a:t>– </a:t>
            </a:r>
            <a:r>
              <a:rPr sz="2000" spc="-5" dirty="0">
                <a:latin typeface="Comic Sans MS" pitchFamily="66" charset="0"/>
                <a:cs typeface="Arial"/>
              </a:rPr>
              <a:t>(Popliteal </a:t>
            </a:r>
            <a:r>
              <a:rPr sz="2000" dirty="0">
                <a:latin typeface="Comic Sans MS" pitchFamily="66" charset="0"/>
                <a:cs typeface="Arial"/>
              </a:rPr>
              <a:t>cuff </a:t>
            </a:r>
            <a:r>
              <a:rPr sz="2000" spc="-5" dirty="0">
                <a:latin typeface="Comic Sans MS" pitchFamily="66" charset="0"/>
                <a:cs typeface="Arial"/>
              </a:rPr>
              <a:t>systolic blood pressure 20 </a:t>
            </a:r>
            <a:r>
              <a:rPr sz="2000" dirty="0">
                <a:latin typeface="Comic Sans MS" pitchFamily="66" charset="0"/>
                <a:cs typeface="Arial"/>
              </a:rPr>
              <a:t>mm  </a:t>
            </a:r>
            <a:r>
              <a:rPr sz="2000" spc="-5" dirty="0">
                <a:latin typeface="Comic Sans MS" pitchFamily="66" charset="0"/>
                <a:cs typeface="Arial"/>
              </a:rPr>
              <a:t>Hg higher than brachial </a:t>
            </a:r>
            <a:r>
              <a:rPr sz="2000" dirty="0">
                <a:latin typeface="Comic Sans MS" pitchFamily="66" charset="0"/>
                <a:cs typeface="Arial"/>
              </a:rPr>
              <a:t>cuff </a:t>
            </a:r>
            <a:r>
              <a:rPr sz="2000" spc="-5" dirty="0">
                <a:latin typeface="Comic Sans MS" pitchFamily="66" charset="0"/>
                <a:cs typeface="Arial"/>
              </a:rPr>
              <a:t>systolic blood pressure) </a:t>
            </a:r>
            <a:r>
              <a:rPr sz="2000" spc="-5" dirty="0">
                <a:solidFill>
                  <a:srgbClr val="C00000"/>
                </a:solidFill>
                <a:latin typeface="Comic Sans MS" pitchFamily="66" charset="0"/>
                <a:cs typeface="Arial"/>
              </a:rPr>
              <a:t>is  an </a:t>
            </a:r>
            <a:r>
              <a:rPr sz="2000" b="1" u="heavy" dirty="0">
                <a:solidFill>
                  <a:srgbClr val="C00000"/>
                </a:solidFill>
                <a:uFill>
                  <a:solidFill>
                    <a:srgbClr val="FFFFFF"/>
                  </a:solidFill>
                </a:uFill>
                <a:latin typeface="Comic Sans MS" pitchFamily="66" charset="0"/>
                <a:cs typeface="Arial"/>
              </a:rPr>
              <a:t>artifact</a:t>
            </a:r>
            <a:r>
              <a:rPr sz="2000" b="1" dirty="0">
                <a:solidFill>
                  <a:srgbClr val="C00000"/>
                </a:solidFill>
                <a:latin typeface="Comic Sans MS" pitchFamily="66" charset="0"/>
                <a:cs typeface="Arial"/>
              </a:rPr>
              <a:t> </a:t>
            </a:r>
            <a:r>
              <a:rPr sz="2000" dirty="0">
                <a:solidFill>
                  <a:srgbClr val="C00000"/>
                </a:solidFill>
                <a:latin typeface="Comic Sans MS" pitchFamily="66" charset="0"/>
                <a:cs typeface="Arial"/>
              </a:rPr>
              <a:t>of </a:t>
            </a:r>
            <a:r>
              <a:rPr sz="2000" spc="-5" dirty="0">
                <a:solidFill>
                  <a:srgbClr val="C00000"/>
                </a:solidFill>
                <a:latin typeface="Comic Sans MS" pitchFamily="66" charset="0"/>
                <a:cs typeface="Arial"/>
              </a:rPr>
              <a:t>sphygmomanometric measurements and is </a:t>
            </a:r>
            <a:r>
              <a:rPr sz="2000" u="heavy" spc="-5" dirty="0">
                <a:solidFill>
                  <a:srgbClr val="C00000"/>
                </a:solidFill>
                <a:uFill>
                  <a:solidFill>
                    <a:srgbClr val="FFFFFF"/>
                  </a:solidFill>
                </a:uFill>
                <a:latin typeface="Comic Sans MS" pitchFamily="66" charset="0"/>
                <a:cs typeface="Arial"/>
              </a:rPr>
              <a:t> no longer considered a sign </a:t>
            </a:r>
            <a:r>
              <a:rPr sz="2000" u="heavy" dirty="0">
                <a:solidFill>
                  <a:srgbClr val="C00000"/>
                </a:solidFill>
                <a:uFill>
                  <a:solidFill>
                    <a:srgbClr val="FFFFFF"/>
                  </a:solidFill>
                </a:uFill>
                <a:latin typeface="Comic Sans MS" pitchFamily="66" charset="0"/>
                <a:cs typeface="Arial"/>
              </a:rPr>
              <a:t>of </a:t>
            </a:r>
            <a:r>
              <a:rPr sz="2000" u="heavy" spc="-5" dirty="0">
                <a:solidFill>
                  <a:srgbClr val="C00000"/>
                </a:solidFill>
                <a:uFill>
                  <a:solidFill>
                    <a:srgbClr val="FFFFFF"/>
                  </a:solidFill>
                </a:uFill>
                <a:latin typeface="Comic Sans MS" pitchFamily="66" charset="0"/>
                <a:cs typeface="Arial"/>
              </a:rPr>
              <a:t>severe</a:t>
            </a:r>
            <a:r>
              <a:rPr sz="2000" u="heavy" spc="65" dirty="0">
                <a:solidFill>
                  <a:srgbClr val="C00000"/>
                </a:solidFill>
                <a:uFill>
                  <a:solidFill>
                    <a:srgbClr val="FFFFFF"/>
                  </a:solidFill>
                </a:uFill>
                <a:latin typeface="Comic Sans MS" pitchFamily="66" charset="0"/>
                <a:cs typeface="Arial"/>
              </a:rPr>
              <a:t> </a:t>
            </a:r>
            <a:r>
              <a:rPr sz="2000" u="heavy" dirty="0">
                <a:solidFill>
                  <a:srgbClr val="C00000"/>
                </a:solidFill>
                <a:uFill>
                  <a:solidFill>
                    <a:srgbClr val="FFFFFF"/>
                  </a:solidFill>
                </a:uFill>
                <a:latin typeface="Comic Sans MS" pitchFamily="66" charset="0"/>
                <a:cs typeface="Arial"/>
              </a:rPr>
              <a:t>AR</a:t>
            </a:r>
            <a:r>
              <a:rPr sz="2000" dirty="0">
                <a:solidFill>
                  <a:srgbClr val="C00000"/>
                </a:solidFill>
                <a:latin typeface="Comic Sans MS" pitchFamily="66" charset="0"/>
                <a:cs typeface="Arial"/>
              </a:rPr>
              <a:t>.</a:t>
            </a:r>
            <a:endParaRPr sz="2000">
              <a:solidFill>
                <a:srgbClr val="C00000"/>
              </a:solidFill>
              <a:latin typeface="Comic Sans MS" pitchFamily="66" charset="0"/>
              <a:cs typeface="Arial"/>
            </a:endParaRPr>
          </a:p>
          <a:p>
            <a:pPr marL="431800" marR="201930" indent="-342900">
              <a:lnSpc>
                <a:spcPct val="95100"/>
              </a:lnSpc>
              <a:spcBef>
                <a:spcPts val="720"/>
              </a:spcBef>
              <a:buClr>
                <a:srgbClr val="FFFFFF"/>
              </a:buClr>
              <a:buFont typeface="Arial"/>
              <a:buChar char="•"/>
              <a:tabLst>
                <a:tab pos="431165" algn="l"/>
                <a:tab pos="431800" algn="l"/>
              </a:tabLst>
            </a:pPr>
            <a:r>
              <a:rPr sz="2000" b="1" spc="-5" dirty="0">
                <a:latin typeface="Comic Sans MS" pitchFamily="66" charset="0"/>
                <a:cs typeface="Arial"/>
              </a:rPr>
              <a:t>Duroziez </a:t>
            </a:r>
            <a:r>
              <a:rPr sz="2000" b="1" dirty="0">
                <a:latin typeface="Comic Sans MS" pitchFamily="66" charset="0"/>
                <a:cs typeface="Arial"/>
              </a:rPr>
              <a:t>sign </a:t>
            </a:r>
            <a:r>
              <a:rPr sz="2000" dirty="0">
                <a:latin typeface="Comic Sans MS" pitchFamily="66" charset="0"/>
                <a:cs typeface="Arial"/>
              </a:rPr>
              <a:t>- </a:t>
            </a:r>
            <a:r>
              <a:rPr sz="2000" spc="-5" dirty="0">
                <a:latin typeface="Comic Sans MS" pitchFamily="66" charset="0"/>
                <a:cs typeface="Arial"/>
              </a:rPr>
              <a:t>Systolic </a:t>
            </a:r>
            <a:r>
              <a:rPr sz="2000" dirty="0">
                <a:latin typeface="Comic Sans MS" pitchFamily="66" charset="0"/>
                <a:cs typeface="Arial"/>
              </a:rPr>
              <a:t>murmur </a:t>
            </a:r>
            <a:r>
              <a:rPr sz="2000" spc="-5" dirty="0">
                <a:latin typeface="Comic Sans MS" pitchFamily="66" charset="0"/>
                <a:cs typeface="Arial"/>
              </a:rPr>
              <a:t>over </a:t>
            </a:r>
            <a:r>
              <a:rPr sz="2000" dirty="0">
                <a:latin typeface="Comic Sans MS" pitchFamily="66" charset="0"/>
                <a:cs typeface="Arial"/>
              </a:rPr>
              <a:t>the femoral artery  </a:t>
            </a:r>
            <a:r>
              <a:rPr sz="2000" spc="-5" dirty="0">
                <a:latin typeface="Comic Sans MS" pitchFamily="66" charset="0"/>
                <a:cs typeface="Arial"/>
              </a:rPr>
              <a:t>with proximal compression </a:t>
            </a:r>
            <a:r>
              <a:rPr sz="2000" dirty="0">
                <a:latin typeface="Comic Sans MS" pitchFamily="66" charset="0"/>
                <a:cs typeface="Arial"/>
              </a:rPr>
              <a:t>of the artery, </a:t>
            </a:r>
            <a:r>
              <a:rPr sz="2000" spc="-5" dirty="0">
                <a:latin typeface="Comic Sans MS" pitchFamily="66" charset="0"/>
                <a:cs typeface="Arial"/>
              </a:rPr>
              <a:t>and diastolic  </a:t>
            </a:r>
            <a:r>
              <a:rPr sz="2000" dirty="0">
                <a:latin typeface="Comic Sans MS" pitchFamily="66" charset="0"/>
                <a:cs typeface="Arial"/>
              </a:rPr>
              <a:t>murmur </a:t>
            </a:r>
            <a:r>
              <a:rPr sz="2000" spc="-5" dirty="0">
                <a:latin typeface="Comic Sans MS" pitchFamily="66" charset="0"/>
                <a:cs typeface="Arial"/>
              </a:rPr>
              <a:t>(Duroziez </a:t>
            </a:r>
            <a:r>
              <a:rPr sz="2000" dirty="0">
                <a:latin typeface="Comic Sans MS" pitchFamily="66" charset="0"/>
                <a:cs typeface="Arial"/>
              </a:rPr>
              <a:t>murmur) </a:t>
            </a:r>
            <a:r>
              <a:rPr sz="2000" spc="-5" dirty="0">
                <a:latin typeface="Comic Sans MS" pitchFamily="66" charset="0"/>
                <a:cs typeface="Arial"/>
              </a:rPr>
              <a:t>over </a:t>
            </a:r>
            <a:r>
              <a:rPr sz="2000" dirty="0">
                <a:latin typeface="Comic Sans MS" pitchFamily="66" charset="0"/>
                <a:cs typeface="Arial"/>
              </a:rPr>
              <a:t>the </a:t>
            </a:r>
            <a:r>
              <a:rPr sz="2000" spc="-5" dirty="0">
                <a:latin typeface="Comic Sans MS" pitchFamily="66" charset="0"/>
                <a:cs typeface="Arial"/>
              </a:rPr>
              <a:t>femoral artery with </a:t>
            </a:r>
            <a:r>
              <a:rPr sz="2000" spc="-7" baseline="-9259" dirty="0">
                <a:latin typeface="Comic Sans MS" pitchFamily="66" charset="0"/>
                <a:cs typeface="Arial"/>
              </a:rPr>
              <a:t> </a:t>
            </a:r>
            <a:r>
              <a:rPr sz="2000" spc="-7" baseline="-9259">
                <a:latin typeface="Comic Sans MS" pitchFamily="66" charset="0"/>
                <a:cs typeface="Arial"/>
              </a:rPr>
              <a:t>distal</a:t>
            </a:r>
            <a:r>
              <a:rPr sz="2000" spc="-15" baseline="-9259">
                <a:latin typeface="Comic Sans MS" pitchFamily="66" charset="0"/>
                <a:cs typeface="Arial"/>
              </a:rPr>
              <a:t> </a:t>
            </a:r>
            <a:r>
              <a:rPr sz="2000" spc="-375" baseline="-9259" smtClean="0">
                <a:latin typeface="Comic Sans MS" pitchFamily="66" charset="0"/>
                <a:cs typeface="Arial"/>
              </a:rPr>
              <a:t>compressio</a:t>
            </a:r>
            <a:r>
              <a:rPr lang="en-US" sz="2000" spc="-375" baseline="-9259" dirty="0" smtClean="0">
                <a:latin typeface="Comic Sans MS" pitchFamily="66" charset="0"/>
                <a:cs typeface="Arial"/>
              </a:rPr>
              <a:t>n  of  the  artery </a:t>
            </a:r>
            <a:r>
              <a:rPr lang="en-US" sz="2000" spc="-375" baseline="-9259" dirty="0" smtClean="0">
                <a:latin typeface="Comic Sans MS" pitchFamily="66" charset="0"/>
                <a:cs typeface="Arial"/>
              </a:rPr>
              <a:t> </a:t>
            </a:r>
            <a:endParaRPr sz="2000">
              <a:latin typeface="Comic Sans MS" pitchFamily="66" charset="0"/>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416" y="685800"/>
            <a:ext cx="8380984" cy="4703211"/>
          </a:xfrm>
          <a:prstGeom prst="rect">
            <a:avLst/>
          </a:prstGeom>
          <a:solidFill>
            <a:schemeClr val="accent3">
              <a:lumMod val="40000"/>
              <a:lumOff val="60000"/>
            </a:schemeClr>
          </a:solidFill>
        </p:spPr>
        <p:txBody>
          <a:bodyPr vert="horz" wrap="square" lIns="0" tIns="85725" rIns="0" bIns="0" rtlCol="0">
            <a:spAutoFit/>
          </a:bodyPr>
          <a:lstStyle/>
          <a:p>
            <a:pPr marL="355600" indent="-342900">
              <a:lnSpc>
                <a:spcPct val="100000"/>
              </a:lnSpc>
              <a:spcBef>
                <a:spcPts val="675"/>
              </a:spcBef>
              <a:buClr>
                <a:srgbClr val="FFFFFF"/>
              </a:buClr>
              <a:buFont typeface="Arial"/>
              <a:buChar char="•"/>
              <a:tabLst>
                <a:tab pos="354965" algn="l"/>
                <a:tab pos="355600" algn="l"/>
              </a:tabLst>
            </a:pPr>
            <a:r>
              <a:rPr sz="2000" b="1" spc="-5" dirty="0">
                <a:latin typeface="Comic Sans MS" pitchFamily="66" charset="0"/>
                <a:cs typeface="Arial"/>
              </a:rPr>
              <a:t>Müller </a:t>
            </a:r>
            <a:r>
              <a:rPr sz="2000" b="1" dirty="0">
                <a:latin typeface="Comic Sans MS" pitchFamily="66" charset="0"/>
                <a:cs typeface="Arial"/>
              </a:rPr>
              <a:t>sign </a:t>
            </a:r>
            <a:r>
              <a:rPr sz="2000" dirty="0">
                <a:latin typeface="Comic Sans MS" pitchFamily="66" charset="0"/>
                <a:cs typeface="Arial"/>
              </a:rPr>
              <a:t>- </a:t>
            </a:r>
            <a:r>
              <a:rPr sz="2000" spc="-5" dirty="0">
                <a:latin typeface="Comic Sans MS" pitchFamily="66" charset="0"/>
                <a:cs typeface="Arial"/>
              </a:rPr>
              <a:t>Visible systolic pulsations </a:t>
            </a:r>
            <a:r>
              <a:rPr sz="2000" dirty="0">
                <a:latin typeface="Comic Sans MS" pitchFamily="66" charset="0"/>
                <a:cs typeface="Arial"/>
              </a:rPr>
              <a:t>of the</a:t>
            </a:r>
            <a:r>
              <a:rPr sz="2000" spc="35" dirty="0">
                <a:latin typeface="Comic Sans MS" pitchFamily="66" charset="0"/>
                <a:cs typeface="Arial"/>
              </a:rPr>
              <a:t> </a:t>
            </a:r>
            <a:r>
              <a:rPr sz="2000" spc="-5" dirty="0">
                <a:latin typeface="Comic Sans MS" pitchFamily="66" charset="0"/>
                <a:cs typeface="Arial"/>
              </a:rPr>
              <a:t>uvula</a:t>
            </a:r>
            <a:endParaRPr sz="2000">
              <a:latin typeface="Comic Sans MS" pitchFamily="66" charset="0"/>
              <a:cs typeface="Arial"/>
            </a:endParaRPr>
          </a:p>
          <a:p>
            <a:pPr marL="355600" marR="411480" indent="-342900">
              <a:lnSpc>
                <a:spcPct val="100000"/>
              </a:lnSpc>
              <a:spcBef>
                <a:spcPts val="575"/>
              </a:spcBef>
              <a:buClr>
                <a:srgbClr val="FFFFFF"/>
              </a:buClr>
              <a:buFont typeface="Arial"/>
              <a:buChar char="•"/>
              <a:tabLst>
                <a:tab pos="354965" algn="l"/>
                <a:tab pos="355600" algn="l"/>
              </a:tabLst>
            </a:pPr>
            <a:r>
              <a:rPr sz="2000" b="1" spc="-5" dirty="0">
                <a:latin typeface="Comic Sans MS" pitchFamily="66" charset="0"/>
                <a:cs typeface="Arial"/>
              </a:rPr>
              <a:t>Light-house </a:t>
            </a:r>
            <a:r>
              <a:rPr sz="2000" b="1" dirty="0">
                <a:latin typeface="Comic Sans MS" pitchFamily="66" charset="0"/>
                <a:cs typeface="Arial"/>
              </a:rPr>
              <a:t>sign – </a:t>
            </a:r>
            <a:r>
              <a:rPr sz="2000" spc="-5" dirty="0">
                <a:latin typeface="Comic Sans MS" pitchFamily="66" charset="0"/>
                <a:cs typeface="Arial"/>
              </a:rPr>
              <a:t>Alternate flushing </a:t>
            </a:r>
            <a:r>
              <a:rPr sz="2000" dirty="0">
                <a:latin typeface="Comic Sans MS" pitchFamily="66" charset="0"/>
                <a:cs typeface="Arial"/>
              </a:rPr>
              <a:t>&amp; </a:t>
            </a:r>
            <a:r>
              <a:rPr sz="2000" spc="-5" dirty="0">
                <a:latin typeface="Comic Sans MS" pitchFamily="66" charset="0"/>
                <a:cs typeface="Arial"/>
              </a:rPr>
              <a:t>blanching </a:t>
            </a:r>
            <a:r>
              <a:rPr sz="2000" dirty="0">
                <a:latin typeface="Comic Sans MS" pitchFamily="66" charset="0"/>
                <a:cs typeface="Arial"/>
              </a:rPr>
              <a:t>of  </a:t>
            </a:r>
            <a:r>
              <a:rPr sz="2000" spc="-5" dirty="0">
                <a:latin typeface="Comic Sans MS" pitchFamily="66" charset="0"/>
                <a:cs typeface="Arial"/>
              </a:rPr>
              <a:t>forehead</a:t>
            </a:r>
            <a:endParaRPr sz="2000">
              <a:latin typeface="Comic Sans MS" pitchFamily="66" charset="0"/>
              <a:cs typeface="Arial"/>
            </a:endParaRPr>
          </a:p>
          <a:p>
            <a:pPr marL="355600" indent="-342900">
              <a:lnSpc>
                <a:spcPct val="100000"/>
              </a:lnSpc>
              <a:spcBef>
                <a:spcPts val="580"/>
              </a:spcBef>
              <a:buClr>
                <a:srgbClr val="FFFFFF"/>
              </a:buClr>
              <a:buFont typeface="Arial"/>
              <a:buChar char="•"/>
              <a:tabLst>
                <a:tab pos="354965" algn="l"/>
                <a:tab pos="355600" algn="l"/>
              </a:tabLst>
            </a:pPr>
            <a:r>
              <a:rPr sz="2000" b="1" spc="-5" dirty="0">
                <a:latin typeface="Comic Sans MS" pitchFamily="66" charset="0"/>
                <a:cs typeface="Arial"/>
              </a:rPr>
              <a:t>Landolfi’s </a:t>
            </a:r>
            <a:r>
              <a:rPr sz="2000" b="1" dirty="0">
                <a:latin typeface="Comic Sans MS" pitchFamily="66" charset="0"/>
                <a:cs typeface="Arial"/>
              </a:rPr>
              <a:t>sign - </a:t>
            </a:r>
            <a:r>
              <a:rPr sz="2000" spc="-5" dirty="0">
                <a:latin typeface="Comic Sans MS" pitchFamily="66" charset="0"/>
                <a:cs typeface="Arial"/>
              </a:rPr>
              <a:t>Change in pupil size with each</a:t>
            </a:r>
            <a:r>
              <a:rPr sz="2000" spc="45" dirty="0">
                <a:latin typeface="Comic Sans MS" pitchFamily="66" charset="0"/>
                <a:cs typeface="Arial"/>
              </a:rPr>
              <a:t> </a:t>
            </a:r>
            <a:r>
              <a:rPr sz="2000" dirty="0">
                <a:latin typeface="Comic Sans MS" pitchFamily="66" charset="0"/>
                <a:cs typeface="Arial"/>
              </a:rPr>
              <a:t>systole</a:t>
            </a:r>
            <a:endParaRPr sz="2000">
              <a:latin typeface="Comic Sans MS" pitchFamily="66" charset="0"/>
              <a:cs typeface="Arial"/>
            </a:endParaRPr>
          </a:p>
          <a:p>
            <a:pPr marL="355600" indent="-342900">
              <a:lnSpc>
                <a:spcPct val="100000"/>
              </a:lnSpc>
              <a:spcBef>
                <a:spcPts val="575"/>
              </a:spcBef>
              <a:buClr>
                <a:srgbClr val="FFFFFF"/>
              </a:buClr>
              <a:buFont typeface="Arial"/>
              <a:buChar char="•"/>
              <a:tabLst>
                <a:tab pos="354965" algn="l"/>
                <a:tab pos="355600" algn="l"/>
              </a:tabLst>
            </a:pPr>
            <a:r>
              <a:rPr sz="2000" b="1" dirty="0">
                <a:latin typeface="Comic Sans MS" pitchFamily="66" charset="0"/>
                <a:cs typeface="Arial"/>
              </a:rPr>
              <a:t>Gerhardt’s sign - </a:t>
            </a:r>
            <a:r>
              <a:rPr sz="2000" spc="-5" dirty="0">
                <a:latin typeface="Comic Sans MS" pitchFamily="66" charset="0"/>
                <a:cs typeface="Arial"/>
              </a:rPr>
              <a:t>Visible systolic pulsations </a:t>
            </a:r>
            <a:r>
              <a:rPr sz="2000" dirty="0">
                <a:latin typeface="Comic Sans MS" pitchFamily="66" charset="0"/>
                <a:cs typeface="Arial"/>
              </a:rPr>
              <a:t>of</a:t>
            </a:r>
            <a:r>
              <a:rPr sz="2000" spc="30" dirty="0">
                <a:latin typeface="Comic Sans MS" pitchFamily="66" charset="0"/>
                <a:cs typeface="Arial"/>
              </a:rPr>
              <a:t> </a:t>
            </a:r>
            <a:r>
              <a:rPr sz="2000" spc="-5" dirty="0">
                <a:latin typeface="Comic Sans MS" pitchFamily="66" charset="0"/>
                <a:cs typeface="Arial"/>
              </a:rPr>
              <a:t>spleen</a:t>
            </a:r>
            <a:endParaRPr sz="2000">
              <a:latin typeface="Comic Sans MS" pitchFamily="66" charset="0"/>
              <a:cs typeface="Arial"/>
            </a:endParaRPr>
          </a:p>
          <a:p>
            <a:pPr marL="355600" indent="-342900">
              <a:lnSpc>
                <a:spcPct val="100000"/>
              </a:lnSpc>
              <a:spcBef>
                <a:spcPts val="575"/>
              </a:spcBef>
              <a:buClr>
                <a:srgbClr val="FFFFFF"/>
              </a:buClr>
              <a:buFont typeface="Arial"/>
              <a:buChar char="•"/>
              <a:tabLst>
                <a:tab pos="354965" algn="l"/>
                <a:tab pos="355600" algn="l"/>
              </a:tabLst>
            </a:pPr>
            <a:r>
              <a:rPr sz="2000" b="1" spc="-10" dirty="0">
                <a:latin typeface="Comic Sans MS" pitchFamily="66" charset="0"/>
                <a:cs typeface="Arial"/>
              </a:rPr>
              <a:t>Rosenbach’s </a:t>
            </a:r>
            <a:r>
              <a:rPr sz="2000" b="1" dirty="0">
                <a:latin typeface="Comic Sans MS" pitchFamily="66" charset="0"/>
                <a:cs typeface="Arial"/>
              </a:rPr>
              <a:t>sign - </a:t>
            </a:r>
            <a:r>
              <a:rPr sz="2000" spc="-5" dirty="0">
                <a:latin typeface="Comic Sans MS" pitchFamily="66" charset="0"/>
                <a:cs typeface="Arial"/>
              </a:rPr>
              <a:t>Visible systolic pulsations </a:t>
            </a:r>
            <a:r>
              <a:rPr sz="2000" dirty="0">
                <a:latin typeface="Comic Sans MS" pitchFamily="66" charset="0"/>
                <a:cs typeface="Arial"/>
              </a:rPr>
              <a:t>of</a:t>
            </a:r>
            <a:r>
              <a:rPr sz="2000" spc="100" dirty="0">
                <a:latin typeface="Comic Sans MS" pitchFamily="66" charset="0"/>
                <a:cs typeface="Arial"/>
              </a:rPr>
              <a:t> </a:t>
            </a:r>
            <a:r>
              <a:rPr sz="2000" spc="-5" dirty="0">
                <a:latin typeface="Comic Sans MS" pitchFamily="66" charset="0"/>
                <a:cs typeface="Arial"/>
              </a:rPr>
              <a:t>liver</a:t>
            </a:r>
            <a:endParaRPr sz="2000">
              <a:latin typeface="Comic Sans MS" pitchFamily="66" charset="0"/>
              <a:cs typeface="Arial"/>
            </a:endParaRPr>
          </a:p>
          <a:p>
            <a:pPr marL="355600" indent="-342900">
              <a:lnSpc>
                <a:spcPct val="100000"/>
              </a:lnSpc>
              <a:spcBef>
                <a:spcPts val="580"/>
              </a:spcBef>
              <a:buClr>
                <a:srgbClr val="FFFFFF"/>
              </a:buClr>
              <a:buFont typeface="Arial"/>
              <a:buChar char="•"/>
              <a:tabLst>
                <a:tab pos="354965" algn="l"/>
                <a:tab pos="355600" algn="l"/>
              </a:tabLst>
            </a:pPr>
            <a:r>
              <a:rPr sz="2000" b="1" spc="-5" dirty="0">
                <a:latin typeface="Comic Sans MS" pitchFamily="66" charset="0"/>
                <a:cs typeface="Arial"/>
              </a:rPr>
              <a:t>Corrigan’s sign </a:t>
            </a:r>
            <a:r>
              <a:rPr sz="2000" b="1" dirty="0">
                <a:latin typeface="Comic Sans MS" pitchFamily="66" charset="0"/>
                <a:cs typeface="Arial"/>
              </a:rPr>
              <a:t>– </a:t>
            </a:r>
            <a:r>
              <a:rPr sz="2000" spc="-5" dirty="0">
                <a:latin typeface="Comic Sans MS" pitchFamily="66" charset="0"/>
                <a:cs typeface="Arial"/>
              </a:rPr>
              <a:t>Dancing carotid in</a:t>
            </a:r>
            <a:r>
              <a:rPr sz="2000" spc="20" dirty="0">
                <a:latin typeface="Comic Sans MS" pitchFamily="66" charset="0"/>
                <a:cs typeface="Arial"/>
              </a:rPr>
              <a:t> </a:t>
            </a:r>
            <a:r>
              <a:rPr sz="2000" spc="-5" dirty="0">
                <a:latin typeface="Comic Sans MS" pitchFamily="66" charset="0"/>
                <a:cs typeface="Arial"/>
              </a:rPr>
              <a:t>neck</a:t>
            </a:r>
            <a:endParaRPr sz="2000">
              <a:latin typeface="Comic Sans MS" pitchFamily="66" charset="0"/>
              <a:cs typeface="Arial"/>
            </a:endParaRPr>
          </a:p>
          <a:p>
            <a:pPr marL="355600" marR="273685" indent="-342900">
              <a:lnSpc>
                <a:spcPct val="100000"/>
              </a:lnSpc>
              <a:spcBef>
                <a:spcPts val="575"/>
              </a:spcBef>
              <a:buClr>
                <a:srgbClr val="FFFFFF"/>
              </a:buClr>
              <a:buFont typeface="Arial"/>
              <a:buChar char="•"/>
              <a:tabLst>
                <a:tab pos="354965" algn="l"/>
                <a:tab pos="355600" algn="l"/>
              </a:tabLst>
            </a:pPr>
            <a:r>
              <a:rPr sz="2000" b="1" spc="-5" dirty="0">
                <a:latin typeface="Comic Sans MS" pitchFamily="66" charset="0"/>
                <a:cs typeface="Arial"/>
              </a:rPr>
              <a:t>Quincke </a:t>
            </a:r>
            <a:r>
              <a:rPr sz="2000" b="1" dirty="0">
                <a:latin typeface="Comic Sans MS" pitchFamily="66" charset="0"/>
                <a:cs typeface="Arial"/>
              </a:rPr>
              <a:t>sign </a:t>
            </a:r>
            <a:r>
              <a:rPr sz="2000" dirty="0">
                <a:latin typeface="Comic Sans MS" pitchFamily="66" charset="0"/>
                <a:cs typeface="Arial"/>
              </a:rPr>
              <a:t>- </a:t>
            </a:r>
            <a:r>
              <a:rPr sz="2000" spc="-5" dirty="0">
                <a:latin typeface="Comic Sans MS" pitchFamily="66" charset="0"/>
                <a:cs typeface="Arial"/>
              </a:rPr>
              <a:t>Visible pulsations </a:t>
            </a:r>
            <a:r>
              <a:rPr sz="2000" dirty="0">
                <a:latin typeface="Comic Sans MS" pitchFamily="66" charset="0"/>
                <a:cs typeface="Arial"/>
              </a:rPr>
              <a:t>of the </a:t>
            </a:r>
            <a:r>
              <a:rPr sz="2000" spc="-5" dirty="0">
                <a:latin typeface="Comic Sans MS" pitchFamily="66" charset="0"/>
                <a:cs typeface="Arial"/>
              </a:rPr>
              <a:t>fingernail bed  with light compression </a:t>
            </a:r>
            <a:r>
              <a:rPr sz="2000" dirty="0">
                <a:latin typeface="Comic Sans MS" pitchFamily="66" charset="0"/>
                <a:cs typeface="Arial"/>
              </a:rPr>
              <a:t>of the</a:t>
            </a:r>
            <a:r>
              <a:rPr sz="2000" spc="30" dirty="0">
                <a:latin typeface="Comic Sans MS" pitchFamily="66" charset="0"/>
                <a:cs typeface="Arial"/>
              </a:rPr>
              <a:t> </a:t>
            </a:r>
            <a:r>
              <a:rPr sz="2000" spc="-5" dirty="0">
                <a:latin typeface="Comic Sans MS" pitchFamily="66" charset="0"/>
                <a:cs typeface="Arial"/>
              </a:rPr>
              <a:t>fingernail</a:t>
            </a:r>
            <a:endParaRPr sz="2000">
              <a:latin typeface="Comic Sans MS" pitchFamily="66" charset="0"/>
              <a:cs typeface="Arial"/>
            </a:endParaRPr>
          </a:p>
          <a:p>
            <a:pPr marL="355600" marR="12065" indent="-342900">
              <a:lnSpc>
                <a:spcPct val="100000"/>
              </a:lnSpc>
              <a:spcBef>
                <a:spcPts val="575"/>
              </a:spcBef>
              <a:buClr>
                <a:srgbClr val="FFFFFF"/>
              </a:buClr>
              <a:buFont typeface="Arial"/>
              <a:buChar char="•"/>
              <a:tabLst>
                <a:tab pos="354965" algn="l"/>
                <a:tab pos="355600" algn="l"/>
              </a:tabLst>
            </a:pPr>
            <a:r>
              <a:rPr sz="2000" b="1" spc="-5" dirty="0">
                <a:latin typeface="Comic Sans MS" pitchFamily="66" charset="0"/>
                <a:cs typeface="Arial"/>
              </a:rPr>
              <a:t>Traube </a:t>
            </a:r>
            <a:r>
              <a:rPr sz="2000" b="1" dirty="0">
                <a:latin typeface="Comic Sans MS" pitchFamily="66" charset="0"/>
                <a:cs typeface="Arial"/>
              </a:rPr>
              <a:t>sign ("pistol-shot" </a:t>
            </a:r>
            <a:r>
              <a:rPr sz="2000" b="1" spc="-5" dirty="0">
                <a:latin typeface="Comic Sans MS" pitchFamily="66" charset="0"/>
                <a:cs typeface="Arial"/>
              </a:rPr>
              <a:t>pulse) </a:t>
            </a:r>
            <a:r>
              <a:rPr sz="2000" dirty="0">
                <a:latin typeface="Comic Sans MS" pitchFamily="66" charset="0"/>
                <a:cs typeface="Arial"/>
              </a:rPr>
              <a:t>- </a:t>
            </a:r>
            <a:r>
              <a:rPr sz="2000" spc="-5" dirty="0">
                <a:latin typeface="Comic Sans MS" pitchFamily="66" charset="0"/>
                <a:cs typeface="Arial"/>
              </a:rPr>
              <a:t>Booming systolic  and diastolic sounds auscultated over </a:t>
            </a:r>
            <a:r>
              <a:rPr sz="2000" dirty="0">
                <a:latin typeface="Comic Sans MS" pitchFamily="66" charset="0"/>
                <a:cs typeface="Arial"/>
              </a:rPr>
              <a:t>the </a:t>
            </a:r>
            <a:r>
              <a:rPr sz="2000" spc="-5" dirty="0">
                <a:latin typeface="Comic Sans MS" pitchFamily="66" charset="0"/>
                <a:cs typeface="Arial"/>
              </a:rPr>
              <a:t>femoral</a:t>
            </a:r>
            <a:r>
              <a:rPr sz="2000" spc="125" dirty="0">
                <a:latin typeface="Comic Sans MS" pitchFamily="66" charset="0"/>
                <a:cs typeface="Arial"/>
              </a:rPr>
              <a:t> </a:t>
            </a:r>
            <a:r>
              <a:rPr sz="2000" dirty="0">
                <a:latin typeface="Comic Sans MS" pitchFamily="66" charset="0"/>
                <a:cs typeface="Arial"/>
              </a:rPr>
              <a:t>artery</a:t>
            </a:r>
            <a:endParaRPr sz="2000">
              <a:latin typeface="Comic Sans MS" pitchFamily="66" charset="0"/>
              <a:cs typeface="Arial"/>
            </a:endParaRPr>
          </a:p>
          <a:p>
            <a:pPr marL="355600" marR="247015" indent="-342900">
              <a:lnSpc>
                <a:spcPct val="100000"/>
              </a:lnSpc>
              <a:spcBef>
                <a:spcPts val="580"/>
              </a:spcBef>
              <a:buChar char="•"/>
              <a:tabLst>
                <a:tab pos="354965" algn="l"/>
                <a:tab pos="355600" algn="l"/>
              </a:tabLst>
            </a:pPr>
            <a:r>
              <a:rPr sz="2000" dirty="0">
                <a:latin typeface="Comic Sans MS" pitchFamily="66" charset="0"/>
                <a:cs typeface="Arial"/>
              </a:rPr>
              <a:t>A </a:t>
            </a:r>
            <a:r>
              <a:rPr sz="2000" b="1" dirty="0">
                <a:latin typeface="Comic Sans MS" pitchFamily="66" charset="0"/>
                <a:cs typeface="Arial"/>
              </a:rPr>
              <a:t>bisferiens </a:t>
            </a:r>
            <a:r>
              <a:rPr sz="2000" b="1" spc="-5" dirty="0">
                <a:latin typeface="Comic Sans MS" pitchFamily="66" charset="0"/>
                <a:cs typeface="Arial"/>
              </a:rPr>
              <a:t>pulse </a:t>
            </a:r>
            <a:r>
              <a:rPr sz="2000" spc="-5" dirty="0">
                <a:latin typeface="Comic Sans MS" pitchFamily="66" charset="0"/>
                <a:cs typeface="Arial"/>
              </a:rPr>
              <a:t>in </a:t>
            </a:r>
            <a:r>
              <a:rPr sz="2000" dirty="0">
                <a:latin typeface="Comic Sans MS" pitchFamily="66" charset="0"/>
                <a:cs typeface="Arial"/>
              </a:rPr>
              <a:t>AS + </a:t>
            </a:r>
            <a:r>
              <a:rPr sz="2000" spc="-10" dirty="0">
                <a:latin typeface="Comic Sans MS" pitchFamily="66" charset="0"/>
                <a:cs typeface="Arial"/>
              </a:rPr>
              <a:t>AR </a:t>
            </a:r>
            <a:r>
              <a:rPr sz="2000" dirty="0">
                <a:latin typeface="Comic Sans MS" pitchFamily="66" charset="0"/>
                <a:cs typeface="Arial"/>
              </a:rPr>
              <a:t>– </a:t>
            </a:r>
            <a:r>
              <a:rPr sz="2000" spc="-5" dirty="0">
                <a:latin typeface="Comic Sans MS" pitchFamily="66" charset="0"/>
                <a:cs typeface="Arial"/>
              </a:rPr>
              <a:t>readily recognized in  the brachial and </a:t>
            </a:r>
            <a:r>
              <a:rPr sz="2000" dirty="0">
                <a:latin typeface="Comic Sans MS" pitchFamily="66" charset="0"/>
                <a:cs typeface="Arial"/>
              </a:rPr>
              <a:t>femoral arteries </a:t>
            </a:r>
            <a:r>
              <a:rPr sz="2000" spc="-5" dirty="0">
                <a:latin typeface="Comic Sans MS" pitchFamily="66" charset="0"/>
                <a:cs typeface="Arial"/>
              </a:rPr>
              <a:t>than in </a:t>
            </a:r>
            <a:r>
              <a:rPr sz="2000" dirty="0">
                <a:latin typeface="Comic Sans MS" pitchFamily="66" charset="0"/>
                <a:cs typeface="Arial"/>
              </a:rPr>
              <a:t>the </a:t>
            </a:r>
            <a:r>
              <a:rPr sz="2000" spc="-5" dirty="0">
                <a:latin typeface="Comic Sans MS" pitchFamily="66" charset="0"/>
                <a:cs typeface="Arial"/>
              </a:rPr>
              <a:t>carotid  </a:t>
            </a:r>
            <a:r>
              <a:rPr sz="2000" dirty="0">
                <a:latin typeface="Comic Sans MS" pitchFamily="66" charset="0"/>
                <a:cs typeface="Arial"/>
              </a:rPr>
              <a:t>arteries.(Two </a:t>
            </a:r>
            <a:r>
              <a:rPr sz="2000" spc="-5" dirty="0">
                <a:latin typeface="Comic Sans MS" pitchFamily="66" charset="0"/>
                <a:cs typeface="Arial"/>
              </a:rPr>
              <a:t>systolic waves separated </a:t>
            </a:r>
            <a:r>
              <a:rPr sz="2000" dirty="0">
                <a:latin typeface="Comic Sans MS" pitchFamily="66" charset="0"/>
                <a:cs typeface="Arial"/>
              </a:rPr>
              <a:t>by </a:t>
            </a:r>
            <a:r>
              <a:rPr sz="2000" dirty="0">
                <a:latin typeface="Arial"/>
                <a:cs typeface="Arial"/>
              </a:rPr>
              <a:t>a </a:t>
            </a:r>
            <a:r>
              <a:rPr sz="2000" spc="-5" dirty="0">
                <a:latin typeface="Arial"/>
                <a:cs typeface="Arial"/>
              </a:rPr>
              <a:t>trough</a:t>
            </a:r>
            <a:r>
              <a:rPr sz="2000" spc="25" dirty="0">
                <a:latin typeface="Arial"/>
                <a:cs typeface="Arial"/>
              </a:rPr>
              <a:t> </a:t>
            </a:r>
            <a:r>
              <a:rPr sz="2000" dirty="0">
                <a:latin typeface="Arial"/>
                <a:cs typeface="Arial"/>
              </a:rPr>
              <a:t>)</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object 5"/>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49427"/>
            <a:ext cx="8153400" cy="643766"/>
          </a:xfrm>
          <a:prstGeom prst="rect">
            <a:avLst/>
          </a:prstGeom>
        </p:spPr>
        <p:txBody>
          <a:bodyPr vert="horz" wrap="square" lIns="0" tIns="12700" rIns="0" bIns="0" rtlCol="0">
            <a:spAutoFit/>
          </a:bodyPr>
          <a:lstStyle/>
          <a:p>
            <a:pPr marL="12700" marR="5080">
              <a:lnSpc>
                <a:spcPct val="100000"/>
              </a:lnSpc>
              <a:spcBef>
                <a:spcPts val="100"/>
              </a:spcBef>
              <a:tabLst>
                <a:tab pos="575310" algn="l"/>
              </a:tabLst>
            </a:pPr>
            <a:r>
              <a:rPr lang="en-US" dirty="0" smtClean="0"/>
              <a:t>     </a:t>
            </a:r>
            <a:r>
              <a:rPr smtClean="0"/>
              <a:t>Assessing</a:t>
            </a:r>
            <a:r>
              <a:rPr spc="-120" smtClean="0"/>
              <a:t> </a:t>
            </a:r>
            <a:r>
              <a:rPr dirty="0"/>
              <a:t>Severity  of	AR</a:t>
            </a:r>
          </a:p>
        </p:txBody>
      </p:sp>
      <p:grpSp>
        <p:nvGrpSpPr>
          <p:cNvPr id="3" name="object 3"/>
          <p:cNvGrpSpPr/>
          <p:nvPr/>
        </p:nvGrpSpPr>
        <p:grpSpPr>
          <a:xfrm>
            <a:off x="1290827" y="2002789"/>
            <a:ext cx="3222625" cy="776605"/>
            <a:chOff x="1290827" y="2002789"/>
            <a:chExt cx="3222625" cy="776605"/>
          </a:xfrm>
        </p:grpSpPr>
        <p:sp>
          <p:nvSpPr>
            <p:cNvPr id="4" name="object 4"/>
            <p:cNvSpPr/>
            <p:nvPr/>
          </p:nvSpPr>
          <p:spPr>
            <a:xfrm>
              <a:off x="1290827" y="2002789"/>
              <a:ext cx="368808" cy="3733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44391" y="2002789"/>
              <a:ext cx="368808" cy="37337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90827" y="2405506"/>
              <a:ext cx="368808" cy="3733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277110" y="2405506"/>
              <a:ext cx="368807" cy="37337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0" y="1552702"/>
            <a:ext cx="8915400" cy="4866076"/>
          </a:xfrm>
          <a:prstGeom prst="rect">
            <a:avLst/>
          </a:prstGeom>
          <a:solidFill>
            <a:schemeClr val="accent3">
              <a:lumMod val="40000"/>
              <a:lumOff val="60000"/>
            </a:schemeClr>
          </a:solidFill>
        </p:spPr>
        <p:txBody>
          <a:bodyPr vert="horz" wrap="square" lIns="0" tIns="48895" rIns="0" bIns="0" rtlCol="0">
            <a:spAutoFit/>
          </a:bodyPr>
          <a:lstStyle/>
          <a:p>
            <a:pPr marL="355600" indent="-342900">
              <a:lnSpc>
                <a:spcPct val="100000"/>
              </a:lnSpc>
              <a:spcBef>
                <a:spcPts val="385"/>
              </a:spcBef>
              <a:buChar char="•"/>
              <a:tabLst>
                <a:tab pos="354965" algn="l"/>
                <a:tab pos="355600" algn="l"/>
              </a:tabLst>
            </a:pPr>
            <a:r>
              <a:rPr sz="2400" spc="-5" dirty="0">
                <a:latin typeface="Comic Sans MS" pitchFamily="66" charset="0"/>
                <a:cs typeface="Arial"/>
              </a:rPr>
              <a:t>Assess </a:t>
            </a:r>
            <a:r>
              <a:rPr sz="2400" dirty="0">
                <a:latin typeface="Comic Sans MS" pitchFamily="66" charset="0"/>
                <a:cs typeface="Arial"/>
              </a:rPr>
              <a:t>severity </a:t>
            </a:r>
            <a:r>
              <a:rPr sz="2400" spc="-5" dirty="0">
                <a:latin typeface="Comic Sans MS" pitchFamily="66" charset="0"/>
                <a:cs typeface="Arial"/>
              </a:rPr>
              <a:t>by impact on peripheral signs and</a:t>
            </a:r>
            <a:r>
              <a:rPr sz="2400" spc="100" dirty="0">
                <a:latin typeface="Comic Sans MS" pitchFamily="66" charset="0"/>
                <a:cs typeface="Arial"/>
              </a:rPr>
              <a:t> </a:t>
            </a:r>
            <a:r>
              <a:rPr sz="2400" spc="-5" dirty="0">
                <a:latin typeface="Comic Sans MS" pitchFamily="66" charset="0"/>
                <a:cs typeface="Arial"/>
              </a:rPr>
              <a:t>LV</a:t>
            </a:r>
            <a:endParaRPr sz="2400">
              <a:latin typeface="Comic Sans MS" pitchFamily="66" charset="0"/>
              <a:cs typeface="Arial"/>
            </a:endParaRPr>
          </a:p>
          <a:p>
            <a:pPr marL="1022985" lvl="1" indent="-553720">
              <a:lnSpc>
                <a:spcPct val="100000"/>
              </a:lnSpc>
              <a:spcBef>
                <a:spcPts val="290"/>
              </a:spcBef>
              <a:buChar char="•"/>
              <a:tabLst>
                <a:tab pos="1022985" algn="l"/>
                <a:tab pos="1023619" algn="l"/>
                <a:tab pos="3347085" algn="l"/>
                <a:tab pos="3877945" algn="l"/>
              </a:tabLst>
            </a:pPr>
            <a:r>
              <a:rPr sz="2400" spc="-5">
                <a:latin typeface="Comic Sans MS" pitchFamily="66" charset="0"/>
                <a:cs typeface="Arial"/>
              </a:rPr>
              <a:t>peripheral</a:t>
            </a:r>
            <a:r>
              <a:rPr sz="2400" spc="45">
                <a:latin typeface="Comic Sans MS" pitchFamily="66" charset="0"/>
                <a:cs typeface="Arial"/>
              </a:rPr>
              <a:t> </a:t>
            </a:r>
            <a:r>
              <a:rPr sz="2400" spc="-5" smtClean="0">
                <a:latin typeface="Comic Sans MS" pitchFamily="66" charset="0"/>
                <a:cs typeface="Arial"/>
              </a:rPr>
              <a:t>signs</a:t>
            </a:r>
            <a:r>
              <a:rPr lang="en-US" sz="2400" spc="-5" dirty="0" smtClean="0">
                <a:latin typeface="Comic Sans MS" pitchFamily="66" charset="0"/>
                <a:cs typeface="Arial"/>
              </a:rPr>
              <a:t> positive </a:t>
            </a:r>
            <a:r>
              <a:rPr sz="2400" spc="-5" dirty="0">
                <a:latin typeface="Comic Sans MS" pitchFamily="66" charset="0"/>
                <a:cs typeface="Arial"/>
              </a:rPr>
              <a:t>	</a:t>
            </a:r>
            <a:r>
              <a:rPr sz="2400" dirty="0">
                <a:latin typeface="Comic Sans MS" pitchFamily="66" charset="0"/>
                <a:cs typeface="Arial"/>
              </a:rPr>
              <a:t>=</a:t>
            </a:r>
            <a:r>
              <a:rPr sz="2400">
                <a:latin typeface="Comic Sans MS" pitchFamily="66" charset="0"/>
                <a:cs typeface="Arial"/>
              </a:rPr>
              <a:t>	</a:t>
            </a:r>
            <a:r>
              <a:rPr sz="2400" smtClean="0">
                <a:latin typeface="Comic Sans MS" pitchFamily="66" charset="0"/>
                <a:cs typeface="Arial"/>
              </a:rPr>
              <a:t>severity</a:t>
            </a:r>
            <a:endParaRPr lang="en-US" sz="2400" dirty="0" smtClean="0">
              <a:latin typeface="Comic Sans MS" pitchFamily="66" charset="0"/>
              <a:cs typeface="Arial"/>
            </a:endParaRPr>
          </a:p>
          <a:p>
            <a:pPr marL="1022985" lvl="1" indent="-553720">
              <a:lnSpc>
                <a:spcPct val="100000"/>
              </a:lnSpc>
              <a:spcBef>
                <a:spcPts val="290"/>
              </a:spcBef>
              <a:buChar char="•"/>
              <a:tabLst>
                <a:tab pos="1022985" algn="l"/>
                <a:tab pos="1023619" algn="l"/>
                <a:tab pos="3347085" algn="l"/>
                <a:tab pos="3877945" algn="l"/>
              </a:tabLst>
            </a:pPr>
            <a:endParaRPr sz="2400">
              <a:latin typeface="Comic Sans MS" pitchFamily="66" charset="0"/>
              <a:cs typeface="Arial"/>
            </a:endParaRPr>
          </a:p>
          <a:p>
            <a:pPr marL="1022985" lvl="1" indent="-553720">
              <a:spcBef>
                <a:spcPts val="290"/>
              </a:spcBef>
              <a:buFontTx/>
              <a:buChar char="•"/>
              <a:tabLst>
                <a:tab pos="1022985" algn="l"/>
                <a:tab pos="1023619" algn="l"/>
                <a:tab pos="2010410" algn="l"/>
              </a:tabLst>
            </a:pPr>
            <a:r>
              <a:rPr sz="2400" b="1" spc="-5">
                <a:solidFill>
                  <a:srgbClr val="C00000"/>
                </a:solidFill>
                <a:latin typeface="Comic Sans MS" pitchFamily="66" charset="0"/>
                <a:cs typeface="Arial"/>
              </a:rPr>
              <a:t>LV </a:t>
            </a:r>
            <a:r>
              <a:rPr lang="en-US" sz="2400" b="1" spc="-5" dirty="0" smtClean="0">
                <a:solidFill>
                  <a:srgbClr val="C00000"/>
                </a:solidFill>
                <a:latin typeface="Comic Sans MS" pitchFamily="66" charset="0"/>
                <a:cs typeface="Arial"/>
              </a:rPr>
              <a:t>Dysfunction S3 present</a:t>
            </a:r>
            <a:r>
              <a:rPr lang="en-US" sz="2400" dirty="0" smtClean="0">
                <a:solidFill>
                  <a:srgbClr val="C00000"/>
                </a:solidFill>
                <a:latin typeface="Comic Sans MS" pitchFamily="66" charset="0"/>
                <a:cs typeface="Arial"/>
              </a:rPr>
              <a:t>=	severity</a:t>
            </a:r>
          </a:p>
          <a:p>
            <a:pPr marL="1022985" lvl="1" indent="-553720">
              <a:spcBef>
                <a:spcPts val="290"/>
              </a:spcBef>
              <a:buFontTx/>
              <a:buChar char="•"/>
              <a:tabLst>
                <a:tab pos="1022985" algn="l"/>
                <a:tab pos="1023619" algn="l"/>
                <a:tab pos="2010410" algn="l"/>
              </a:tabLst>
            </a:pPr>
            <a:r>
              <a:rPr lang="en-US" sz="2400" spc="-5" dirty="0" smtClean="0">
                <a:solidFill>
                  <a:srgbClr val="C00000"/>
                </a:solidFill>
                <a:latin typeface="Comic Sans MS" pitchFamily="66" charset="0"/>
                <a:cs typeface="Arial"/>
              </a:rPr>
              <a:t> </a:t>
            </a:r>
            <a:endParaRPr lang="en-US" sz="2400" dirty="0" smtClean="0">
              <a:solidFill>
                <a:srgbClr val="C00000"/>
              </a:solidFill>
              <a:latin typeface="Comic Sans MS" pitchFamily="66" charset="0"/>
              <a:cs typeface="Arial"/>
            </a:endParaRPr>
          </a:p>
          <a:p>
            <a:pPr marL="756285" lvl="1" indent="-287020">
              <a:spcBef>
                <a:spcPts val="285"/>
              </a:spcBef>
              <a:buFontTx/>
              <a:buChar char="•"/>
              <a:tabLst>
                <a:tab pos="756285" algn="l"/>
                <a:tab pos="756920" algn="l"/>
              </a:tabLst>
            </a:pPr>
            <a:r>
              <a:rPr lang="en-US" sz="2400" b="1" spc="-5" dirty="0" smtClean="0">
                <a:solidFill>
                  <a:srgbClr val="C00000"/>
                </a:solidFill>
                <a:latin typeface="Comic Sans MS" pitchFamily="66" charset="0"/>
                <a:cs typeface="Arial"/>
              </a:rPr>
              <a:t>  </a:t>
            </a:r>
            <a:r>
              <a:rPr sz="2400" b="1" spc="-5" smtClean="0">
                <a:solidFill>
                  <a:srgbClr val="C00000"/>
                </a:solidFill>
                <a:latin typeface="Comic Sans MS" pitchFamily="66" charset="0"/>
                <a:cs typeface="Arial"/>
              </a:rPr>
              <a:t>Long </a:t>
            </a:r>
            <a:r>
              <a:rPr sz="2400" b="1" spc="-5" dirty="0">
                <a:solidFill>
                  <a:srgbClr val="C00000"/>
                </a:solidFill>
                <a:latin typeface="Comic Sans MS" pitchFamily="66" charset="0"/>
                <a:cs typeface="Arial"/>
              </a:rPr>
              <a:t>duration </a:t>
            </a:r>
            <a:r>
              <a:rPr sz="2400" b="1">
                <a:solidFill>
                  <a:srgbClr val="C00000"/>
                </a:solidFill>
                <a:latin typeface="Comic Sans MS" pitchFamily="66" charset="0"/>
                <a:cs typeface="Arial"/>
              </a:rPr>
              <a:t>of </a:t>
            </a:r>
            <a:r>
              <a:rPr sz="2400" b="1" spc="-5" smtClean="0">
                <a:solidFill>
                  <a:srgbClr val="C00000"/>
                </a:solidFill>
                <a:latin typeface="Comic Sans MS" pitchFamily="66" charset="0"/>
                <a:cs typeface="Arial"/>
              </a:rPr>
              <a:t>diast</a:t>
            </a:r>
            <a:r>
              <a:rPr lang="en-US" sz="2400" b="1" spc="-5" dirty="0" smtClean="0">
                <a:solidFill>
                  <a:srgbClr val="C00000"/>
                </a:solidFill>
                <a:latin typeface="Comic Sans MS" pitchFamily="66" charset="0"/>
                <a:cs typeface="Arial"/>
              </a:rPr>
              <a:t>o</a:t>
            </a:r>
            <a:r>
              <a:rPr sz="2400" b="1" spc="-5" smtClean="0">
                <a:solidFill>
                  <a:srgbClr val="C00000"/>
                </a:solidFill>
                <a:latin typeface="Comic Sans MS" pitchFamily="66" charset="0"/>
                <a:cs typeface="Arial"/>
              </a:rPr>
              <a:t>lic</a:t>
            </a:r>
            <a:r>
              <a:rPr sz="2400" b="1" spc="35" smtClean="0">
                <a:solidFill>
                  <a:srgbClr val="C00000"/>
                </a:solidFill>
                <a:latin typeface="Comic Sans MS" pitchFamily="66" charset="0"/>
                <a:cs typeface="Arial"/>
              </a:rPr>
              <a:t> </a:t>
            </a:r>
            <a:r>
              <a:rPr sz="2400" b="1" smtClean="0">
                <a:solidFill>
                  <a:srgbClr val="C00000"/>
                </a:solidFill>
                <a:latin typeface="Comic Sans MS" pitchFamily="66" charset="0"/>
                <a:cs typeface="Arial"/>
              </a:rPr>
              <a:t>murmur</a:t>
            </a:r>
            <a:r>
              <a:rPr lang="en-US" sz="2400" b="1" dirty="0" smtClean="0">
                <a:solidFill>
                  <a:srgbClr val="C00000"/>
                </a:solidFill>
                <a:latin typeface="Comic Sans MS" pitchFamily="66" charset="0"/>
                <a:cs typeface="Arial"/>
              </a:rPr>
              <a:t>=</a:t>
            </a:r>
            <a:r>
              <a:rPr lang="en-US" sz="2400" dirty="0" smtClean="0">
                <a:solidFill>
                  <a:srgbClr val="C00000"/>
                </a:solidFill>
                <a:latin typeface="Comic Sans MS" pitchFamily="66" charset="0"/>
                <a:cs typeface="Arial"/>
              </a:rPr>
              <a:t>	</a:t>
            </a:r>
            <a:r>
              <a:rPr lang="en-US" sz="2400" dirty="0" smtClean="0">
                <a:solidFill>
                  <a:srgbClr val="C00000"/>
                </a:solidFill>
                <a:latin typeface="Comic Sans MS" pitchFamily="66" charset="0"/>
                <a:cs typeface="Arial"/>
              </a:rPr>
              <a:t>severity, longer , louder and indeed </a:t>
            </a:r>
            <a:r>
              <a:rPr lang="en-US" sz="2400" dirty="0" err="1" smtClean="0">
                <a:solidFill>
                  <a:srgbClr val="C00000"/>
                </a:solidFill>
                <a:latin typeface="Comic Sans MS" pitchFamily="66" charset="0"/>
                <a:cs typeface="Arial"/>
              </a:rPr>
              <a:t>holodiastolic</a:t>
            </a:r>
            <a:r>
              <a:rPr lang="en-US" sz="2400" dirty="0" smtClean="0">
                <a:solidFill>
                  <a:srgbClr val="C00000"/>
                </a:solidFill>
                <a:latin typeface="Comic Sans MS" pitchFamily="66" charset="0"/>
                <a:cs typeface="Arial"/>
              </a:rPr>
              <a:t> in severe cases.</a:t>
            </a:r>
            <a:endParaRPr lang="en-US" sz="2400" dirty="0" smtClean="0">
              <a:solidFill>
                <a:srgbClr val="C00000"/>
              </a:solidFill>
              <a:latin typeface="Comic Sans MS" pitchFamily="66" charset="0"/>
              <a:cs typeface="Arial"/>
            </a:endParaRPr>
          </a:p>
          <a:p>
            <a:pPr marL="756285" lvl="1" indent="-287020">
              <a:lnSpc>
                <a:spcPct val="100000"/>
              </a:lnSpc>
              <a:spcBef>
                <a:spcPts val="285"/>
              </a:spcBef>
              <a:buChar char="•"/>
              <a:tabLst>
                <a:tab pos="756285" algn="l"/>
                <a:tab pos="756920" algn="l"/>
              </a:tabLst>
            </a:pPr>
            <a:endParaRPr sz="2400">
              <a:solidFill>
                <a:srgbClr val="C00000"/>
              </a:solidFill>
              <a:latin typeface="Comic Sans MS" pitchFamily="66" charset="0"/>
              <a:cs typeface="Arial"/>
            </a:endParaRPr>
          </a:p>
          <a:p>
            <a:pPr marL="756285" lvl="1" indent="-287020">
              <a:spcBef>
                <a:spcPts val="290"/>
              </a:spcBef>
              <a:buFontTx/>
              <a:buChar char="•"/>
              <a:tabLst>
                <a:tab pos="756285" algn="l"/>
                <a:tab pos="756920" algn="l"/>
              </a:tabLst>
            </a:pPr>
            <a:r>
              <a:rPr lang="en-US" sz="2400" b="1" spc="-5" dirty="0" smtClean="0">
                <a:solidFill>
                  <a:srgbClr val="C00000"/>
                </a:solidFill>
                <a:latin typeface="Comic Sans MS" pitchFamily="66" charset="0"/>
                <a:cs typeface="Arial"/>
              </a:rPr>
              <a:t> </a:t>
            </a:r>
            <a:r>
              <a:rPr sz="2400" b="1" spc="-5" smtClean="0">
                <a:solidFill>
                  <a:srgbClr val="C00000"/>
                </a:solidFill>
                <a:latin typeface="Comic Sans MS" pitchFamily="66" charset="0"/>
                <a:cs typeface="Arial"/>
              </a:rPr>
              <a:t>Austin </a:t>
            </a:r>
            <a:r>
              <a:rPr sz="2400" b="1" spc="-5" dirty="0">
                <a:solidFill>
                  <a:srgbClr val="C00000"/>
                </a:solidFill>
                <a:latin typeface="Comic Sans MS" pitchFamily="66" charset="0"/>
                <a:cs typeface="Arial"/>
              </a:rPr>
              <a:t>–</a:t>
            </a:r>
            <a:r>
              <a:rPr sz="2400" b="1" spc="-5">
                <a:solidFill>
                  <a:srgbClr val="C00000"/>
                </a:solidFill>
                <a:latin typeface="Comic Sans MS" pitchFamily="66" charset="0"/>
                <a:cs typeface="Arial"/>
              </a:rPr>
              <a:t>Flint</a:t>
            </a:r>
            <a:r>
              <a:rPr sz="2400" b="1">
                <a:solidFill>
                  <a:srgbClr val="C00000"/>
                </a:solidFill>
                <a:latin typeface="Comic Sans MS" pitchFamily="66" charset="0"/>
                <a:cs typeface="Arial"/>
              </a:rPr>
              <a:t> </a:t>
            </a:r>
            <a:r>
              <a:rPr sz="2400" b="1" smtClean="0">
                <a:solidFill>
                  <a:srgbClr val="C00000"/>
                </a:solidFill>
                <a:latin typeface="Comic Sans MS" pitchFamily="66" charset="0"/>
                <a:cs typeface="Arial"/>
              </a:rPr>
              <a:t>murmur</a:t>
            </a:r>
            <a:r>
              <a:rPr lang="en-US" sz="2400" dirty="0" smtClean="0">
                <a:solidFill>
                  <a:srgbClr val="C00000"/>
                </a:solidFill>
                <a:latin typeface="Comic Sans MS" pitchFamily="66" charset="0"/>
                <a:cs typeface="Arial"/>
              </a:rPr>
              <a:t>= severity</a:t>
            </a:r>
          </a:p>
          <a:p>
            <a:pPr marL="756285" lvl="1" indent="-287020">
              <a:lnSpc>
                <a:spcPct val="100000"/>
              </a:lnSpc>
              <a:spcBef>
                <a:spcPts val="290"/>
              </a:spcBef>
              <a:buChar char="•"/>
              <a:tabLst>
                <a:tab pos="756285" algn="l"/>
                <a:tab pos="756920" algn="l"/>
              </a:tabLst>
            </a:pPr>
            <a:endParaRPr sz="2400">
              <a:latin typeface="Comic Sans MS" pitchFamily="66" charset="0"/>
              <a:cs typeface="Arial"/>
            </a:endParaRPr>
          </a:p>
          <a:p>
            <a:pPr marL="756285" lvl="1" indent="-287020">
              <a:lnSpc>
                <a:spcPct val="100000"/>
              </a:lnSpc>
              <a:spcBef>
                <a:spcPts val="290"/>
              </a:spcBef>
              <a:buChar char="•"/>
              <a:tabLst>
                <a:tab pos="756285" algn="l"/>
                <a:tab pos="756920" algn="l"/>
              </a:tabLst>
            </a:pPr>
            <a:r>
              <a:rPr sz="2400" spc="-5" dirty="0">
                <a:latin typeface="Comic Sans MS" pitchFamily="66" charset="0"/>
                <a:cs typeface="Arial"/>
              </a:rPr>
              <a:t>LVH</a:t>
            </a:r>
            <a:endParaRPr sz="2400">
              <a:latin typeface="Comic Sans MS" pitchFamily="66" charset="0"/>
              <a:cs typeface="Arial"/>
            </a:endParaRPr>
          </a:p>
          <a:p>
            <a:pPr marL="756285" lvl="1" indent="-287020">
              <a:lnSpc>
                <a:spcPct val="100000"/>
              </a:lnSpc>
              <a:spcBef>
                <a:spcPts val="285"/>
              </a:spcBef>
              <a:buChar char="•"/>
              <a:tabLst>
                <a:tab pos="756285" algn="l"/>
                <a:tab pos="756920" algn="l"/>
              </a:tabLst>
            </a:pPr>
            <a:r>
              <a:rPr sz="2400" spc="-5" dirty="0">
                <a:latin typeface="Comic Sans MS" pitchFamily="66" charset="0"/>
                <a:cs typeface="Arial"/>
              </a:rPr>
              <a:t>radiological</a:t>
            </a:r>
            <a:r>
              <a:rPr sz="2400" spc="30" dirty="0">
                <a:latin typeface="Comic Sans MS" pitchFamily="66" charset="0"/>
                <a:cs typeface="Arial"/>
              </a:rPr>
              <a:t> </a:t>
            </a:r>
            <a:r>
              <a:rPr sz="2400" spc="-5" dirty="0">
                <a:latin typeface="Comic Sans MS" pitchFamily="66" charset="0"/>
                <a:cs typeface="Arial"/>
              </a:rPr>
              <a:t>cardiomegaly</a:t>
            </a:r>
            <a:endParaRPr sz="2400">
              <a:latin typeface="Comic Sans MS" pitchFamily="66" charset="0"/>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304801"/>
            <a:ext cx="6171184" cy="644407"/>
          </a:xfrm>
          <a:prstGeom prst="rect">
            <a:avLst/>
          </a:prstGeom>
        </p:spPr>
        <p:txBody>
          <a:bodyPr vert="horz" wrap="square" lIns="0" tIns="13335" rIns="0" bIns="0" rtlCol="0">
            <a:spAutoFit/>
          </a:bodyPr>
          <a:lstStyle/>
          <a:p>
            <a:pPr marL="12700">
              <a:lnSpc>
                <a:spcPct val="100000"/>
              </a:lnSpc>
              <a:spcBef>
                <a:spcPts val="105"/>
              </a:spcBef>
            </a:pPr>
            <a:r>
              <a:rPr lang="en-US" spc="-5" dirty="0" smtClean="0"/>
              <a:t>   </a:t>
            </a:r>
            <a:r>
              <a:rPr spc="-5" smtClean="0"/>
              <a:t>Differential</a:t>
            </a:r>
            <a:r>
              <a:rPr spc="-50" smtClean="0"/>
              <a:t> </a:t>
            </a:r>
            <a:r>
              <a:rPr spc="-5" dirty="0"/>
              <a:t>Diagnosis</a:t>
            </a:r>
          </a:p>
        </p:txBody>
      </p:sp>
      <p:sp>
        <p:nvSpPr>
          <p:cNvPr id="3" name="object 3"/>
          <p:cNvSpPr txBox="1"/>
          <p:nvPr/>
        </p:nvSpPr>
        <p:spPr>
          <a:xfrm>
            <a:off x="534416" y="1625853"/>
            <a:ext cx="8152384" cy="4244752"/>
          </a:xfrm>
          <a:prstGeom prst="rect">
            <a:avLst/>
          </a:prstGeom>
        </p:spPr>
        <p:txBody>
          <a:bodyPr vert="horz" wrap="square" lIns="0" tIns="12700" rIns="0" bIns="0" rtlCol="0">
            <a:spAutoFit/>
          </a:bodyPr>
          <a:lstStyle/>
          <a:p>
            <a:pPr marL="355600" marR="984885" indent="-342900">
              <a:lnSpc>
                <a:spcPct val="100000"/>
              </a:lnSpc>
              <a:spcBef>
                <a:spcPts val="100"/>
              </a:spcBef>
              <a:buFont typeface="Wingdings"/>
              <a:buChar char=""/>
              <a:tabLst>
                <a:tab pos="355600" algn="l"/>
              </a:tabLst>
            </a:pPr>
            <a:r>
              <a:rPr sz="2400" spc="-5" dirty="0">
                <a:latin typeface="Comic Sans MS" pitchFamily="66" charset="0"/>
                <a:cs typeface="Arial"/>
              </a:rPr>
              <a:t>Hyperdynamic circulation (wide pulse pressure),  including </a:t>
            </a:r>
            <a:r>
              <a:rPr sz="2400" dirty="0">
                <a:latin typeface="Comic Sans MS" pitchFamily="66" charset="0"/>
                <a:cs typeface="Arial"/>
              </a:rPr>
              <a:t>the</a:t>
            </a:r>
            <a:r>
              <a:rPr sz="2400" spc="15" dirty="0">
                <a:latin typeface="Comic Sans MS" pitchFamily="66" charset="0"/>
                <a:cs typeface="Arial"/>
              </a:rPr>
              <a:t> </a:t>
            </a:r>
            <a:r>
              <a:rPr sz="2400" spc="-5" dirty="0">
                <a:latin typeface="Comic Sans MS" pitchFamily="66" charset="0"/>
                <a:cs typeface="Arial"/>
              </a:rPr>
              <a:t>following:</a:t>
            </a:r>
            <a:endParaRPr sz="2400">
              <a:latin typeface="Comic Sans MS" pitchFamily="66" charset="0"/>
              <a:cs typeface="Arial"/>
            </a:endParaRPr>
          </a:p>
          <a:p>
            <a:pPr marL="355600" indent="-342900">
              <a:lnSpc>
                <a:spcPct val="100000"/>
              </a:lnSpc>
              <a:spcBef>
                <a:spcPts val="580"/>
              </a:spcBef>
              <a:buChar char="•"/>
              <a:tabLst>
                <a:tab pos="354965" algn="l"/>
                <a:tab pos="355600" algn="l"/>
              </a:tabLst>
            </a:pPr>
            <a:r>
              <a:rPr sz="2400" b="1" spc="-5" dirty="0">
                <a:solidFill>
                  <a:srgbClr val="C00000"/>
                </a:solidFill>
                <a:latin typeface="Comic Sans MS" pitchFamily="66" charset="0"/>
                <a:cs typeface="Arial"/>
              </a:rPr>
              <a:t>Thyrotoxicosis</a:t>
            </a:r>
            <a:endParaRPr sz="2400" b="1">
              <a:solidFill>
                <a:srgbClr val="C00000"/>
              </a:solidFill>
              <a:latin typeface="Comic Sans MS" pitchFamily="66" charset="0"/>
              <a:cs typeface="Arial"/>
            </a:endParaRPr>
          </a:p>
          <a:p>
            <a:pPr marL="355600" indent="-342900">
              <a:lnSpc>
                <a:spcPct val="100000"/>
              </a:lnSpc>
              <a:spcBef>
                <a:spcPts val="575"/>
              </a:spcBef>
              <a:buChar char="•"/>
              <a:tabLst>
                <a:tab pos="354965" algn="l"/>
                <a:tab pos="355600" algn="l"/>
              </a:tabLst>
            </a:pPr>
            <a:r>
              <a:rPr sz="2400" b="1" spc="-5" dirty="0">
                <a:solidFill>
                  <a:srgbClr val="C00000"/>
                </a:solidFill>
                <a:latin typeface="Comic Sans MS" pitchFamily="66" charset="0"/>
                <a:cs typeface="Arial"/>
              </a:rPr>
              <a:t>Severe</a:t>
            </a:r>
            <a:r>
              <a:rPr sz="2400" b="1" dirty="0">
                <a:solidFill>
                  <a:srgbClr val="C00000"/>
                </a:solidFill>
                <a:latin typeface="Comic Sans MS" pitchFamily="66" charset="0"/>
                <a:cs typeface="Arial"/>
              </a:rPr>
              <a:t> </a:t>
            </a:r>
            <a:r>
              <a:rPr sz="2400" b="1" spc="-5" dirty="0">
                <a:solidFill>
                  <a:srgbClr val="C00000"/>
                </a:solidFill>
                <a:latin typeface="Comic Sans MS" pitchFamily="66" charset="0"/>
                <a:cs typeface="Arial"/>
              </a:rPr>
              <a:t>anemia</a:t>
            </a:r>
            <a:endParaRPr sz="2400" b="1">
              <a:solidFill>
                <a:srgbClr val="C00000"/>
              </a:solidFill>
              <a:latin typeface="Comic Sans MS" pitchFamily="66" charset="0"/>
              <a:cs typeface="Arial"/>
            </a:endParaRPr>
          </a:p>
          <a:p>
            <a:pPr marL="355600" indent="-342900">
              <a:lnSpc>
                <a:spcPct val="100000"/>
              </a:lnSpc>
              <a:spcBef>
                <a:spcPts val="575"/>
              </a:spcBef>
              <a:buChar char="•"/>
              <a:tabLst>
                <a:tab pos="354965" algn="l"/>
                <a:tab pos="355600" algn="l"/>
              </a:tabLst>
            </a:pPr>
            <a:r>
              <a:rPr sz="2400" spc="-5" dirty="0">
                <a:latin typeface="Comic Sans MS" pitchFamily="66" charset="0"/>
                <a:cs typeface="Arial"/>
              </a:rPr>
              <a:t>Pregnancy</a:t>
            </a:r>
            <a:endParaRPr sz="2400">
              <a:latin typeface="Comic Sans MS" pitchFamily="66" charset="0"/>
              <a:cs typeface="Arial"/>
            </a:endParaRPr>
          </a:p>
          <a:p>
            <a:pPr marL="355600" indent="-342900">
              <a:lnSpc>
                <a:spcPct val="100000"/>
              </a:lnSpc>
              <a:spcBef>
                <a:spcPts val="580"/>
              </a:spcBef>
              <a:buChar char="•"/>
              <a:tabLst>
                <a:tab pos="354965" algn="l"/>
                <a:tab pos="355600" algn="l"/>
              </a:tabLst>
            </a:pPr>
            <a:r>
              <a:rPr sz="2400" spc="-5" dirty="0">
                <a:latin typeface="Comic Sans MS" pitchFamily="66" charset="0"/>
                <a:cs typeface="Arial"/>
              </a:rPr>
              <a:t>Thiamine deficiency </a:t>
            </a:r>
            <a:r>
              <a:rPr sz="2400" dirty="0">
                <a:latin typeface="Comic Sans MS" pitchFamily="66" charset="0"/>
                <a:cs typeface="Arial"/>
              </a:rPr>
              <a:t>(wet</a:t>
            </a:r>
            <a:r>
              <a:rPr sz="2400" spc="25" dirty="0">
                <a:latin typeface="Comic Sans MS" pitchFamily="66" charset="0"/>
                <a:cs typeface="Arial"/>
              </a:rPr>
              <a:t> </a:t>
            </a:r>
            <a:r>
              <a:rPr sz="2400" spc="-5" dirty="0">
                <a:latin typeface="Comic Sans MS" pitchFamily="66" charset="0"/>
                <a:cs typeface="Arial"/>
              </a:rPr>
              <a:t>beriberi)</a:t>
            </a:r>
            <a:endParaRPr sz="2400">
              <a:latin typeface="Comic Sans MS" pitchFamily="66" charset="0"/>
              <a:cs typeface="Arial"/>
            </a:endParaRPr>
          </a:p>
          <a:p>
            <a:pPr marL="355600" marR="5080" indent="-342900">
              <a:lnSpc>
                <a:spcPct val="100000"/>
              </a:lnSpc>
              <a:spcBef>
                <a:spcPts val="575"/>
              </a:spcBef>
              <a:buChar char="•"/>
              <a:tabLst>
                <a:tab pos="354965" algn="l"/>
                <a:tab pos="355600" algn="l"/>
              </a:tabLst>
            </a:pPr>
            <a:r>
              <a:rPr sz="2400" spc="-5" dirty="0">
                <a:latin typeface="Comic Sans MS" pitchFamily="66" charset="0"/>
                <a:cs typeface="Arial"/>
              </a:rPr>
              <a:t>Arteriovenous fistula </a:t>
            </a:r>
            <a:r>
              <a:rPr sz="2400" dirty="0">
                <a:latin typeface="Comic Sans MS" pitchFamily="66" charset="0"/>
                <a:cs typeface="Arial"/>
              </a:rPr>
              <a:t>- </a:t>
            </a:r>
            <a:r>
              <a:rPr sz="2400" spc="-5" dirty="0">
                <a:latin typeface="Comic Sans MS" pitchFamily="66" charset="0"/>
                <a:cs typeface="Arial"/>
              </a:rPr>
              <a:t>Such as </a:t>
            </a:r>
            <a:r>
              <a:rPr sz="2400" dirty="0">
                <a:latin typeface="Comic Sans MS" pitchFamily="66" charset="0"/>
                <a:cs typeface="Arial"/>
              </a:rPr>
              <a:t>patent ductus </a:t>
            </a:r>
            <a:r>
              <a:rPr sz="2400" spc="-5" dirty="0">
                <a:latin typeface="Comic Sans MS" pitchFamily="66" charset="0"/>
                <a:cs typeface="Arial"/>
              </a:rPr>
              <a:t>arteriosus  or peripheral arteriovenous</a:t>
            </a:r>
            <a:r>
              <a:rPr sz="2400" spc="60" dirty="0">
                <a:latin typeface="Comic Sans MS" pitchFamily="66" charset="0"/>
                <a:cs typeface="Arial"/>
              </a:rPr>
              <a:t> </a:t>
            </a:r>
            <a:r>
              <a:rPr sz="2400" spc="-5" dirty="0">
                <a:latin typeface="Comic Sans MS" pitchFamily="66" charset="0"/>
                <a:cs typeface="Arial"/>
              </a:rPr>
              <a:t>malformations</a:t>
            </a:r>
            <a:endParaRPr sz="2400">
              <a:latin typeface="Comic Sans MS" pitchFamily="66" charset="0"/>
              <a:cs typeface="Arial"/>
            </a:endParaRPr>
          </a:p>
          <a:p>
            <a:pPr marL="355600" indent="-342900">
              <a:lnSpc>
                <a:spcPct val="100000"/>
              </a:lnSpc>
              <a:spcBef>
                <a:spcPts val="575"/>
              </a:spcBef>
              <a:buChar char="•"/>
              <a:tabLst>
                <a:tab pos="354965" algn="l"/>
                <a:tab pos="355600" algn="l"/>
              </a:tabLst>
            </a:pPr>
            <a:r>
              <a:rPr sz="2400" spc="-5" dirty="0">
                <a:latin typeface="Comic Sans MS" pitchFamily="66" charset="0"/>
                <a:cs typeface="Arial"/>
              </a:rPr>
              <a:t>Volume</a:t>
            </a:r>
            <a:r>
              <a:rPr sz="2400" dirty="0">
                <a:latin typeface="Comic Sans MS" pitchFamily="66" charset="0"/>
                <a:cs typeface="Arial"/>
              </a:rPr>
              <a:t> </a:t>
            </a:r>
            <a:r>
              <a:rPr sz="2400" spc="-5" dirty="0">
                <a:latin typeface="Comic Sans MS" pitchFamily="66" charset="0"/>
                <a:cs typeface="Arial"/>
              </a:rPr>
              <a:t>depletion</a:t>
            </a:r>
            <a:endParaRPr sz="2400">
              <a:latin typeface="Comic Sans MS" pitchFamily="66" charset="0"/>
              <a:cs typeface="Arial"/>
            </a:endParaRPr>
          </a:p>
          <a:p>
            <a:pPr marL="355600" indent="-342900">
              <a:lnSpc>
                <a:spcPct val="100000"/>
              </a:lnSpc>
              <a:spcBef>
                <a:spcPts val="580"/>
              </a:spcBef>
              <a:buChar char="•"/>
              <a:tabLst>
                <a:tab pos="354965" algn="l"/>
                <a:tab pos="355600" algn="l"/>
              </a:tabLst>
            </a:pPr>
            <a:r>
              <a:rPr sz="2400" spc="-5" dirty="0">
                <a:latin typeface="Comic Sans MS" pitchFamily="66" charset="0"/>
                <a:cs typeface="Arial"/>
              </a:rPr>
              <a:t>Sympathetic</a:t>
            </a:r>
            <a:r>
              <a:rPr sz="2400" spc="-15" dirty="0">
                <a:latin typeface="Comic Sans MS" pitchFamily="66" charset="0"/>
                <a:cs typeface="Arial"/>
              </a:rPr>
              <a:t> </a:t>
            </a:r>
            <a:r>
              <a:rPr sz="2400" spc="-5" dirty="0">
                <a:latin typeface="Comic Sans MS" pitchFamily="66" charset="0"/>
                <a:cs typeface="Arial"/>
              </a:rPr>
              <a:t>overdrive</a:t>
            </a:r>
            <a:endParaRPr sz="2400">
              <a:latin typeface="Comic Sans MS" pitchFamily="66"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575042" y="381001"/>
            <a:ext cx="7578358" cy="76200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43000" y="1219200"/>
            <a:ext cx="6553200" cy="484479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0" y="457201"/>
            <a:ext cx="2971800" cy="644407"/>
          </a:xfrm>
          <a:prstGeom prst="rect">
            <a:avLst/>
          </a:prstGeom>
        </p:spPr>
        <p:txBody>
          <a:bodyPr vert="horz" wrap="square" lIns="0" tIns="13335" rIns="0" bIns="0" rtlCol="0">
            <a:spAutoFit/>
          </a:bodyPr>
          <a:lstStyle/>
          <a:p>
            <a:pPr marL="12700">
              <a:lnSpc>
                <a:spcPct val="100000"/>
              </a:lnSpc>
              <a:spcBef>
                <a:spcPts val="105"/>
              </a:spcBef>
            </a:pPr>
            <a:r>
              <a:rPr dirty="0"/>
              <a:t>ECG</a:t>
            </a:r>
          </a:p>
        </p:txBody>
      </p:sp>
      <p:sp>
        <p:nvSpPr>
          <p:cNvPr id="3" name="object 3"/>
          <p:cNvSpPr txBox="1"/>
          <p:nvPr/>
        </p:nvSpPr>
        <p:spPr>
          <a:xfrm>
            <a:off x="483616" y="1552698"/>
            <a:ext cx="8042275" cy="3795270"/>
          </a:xfrm>
          <a:prstGeom prst="rect">
            <a:avLst/>
          </a:prstGeom>
          <a:solidFill>
            <a:schemeClr val="accent3">
              <a:lumMod val="40000"/>
              <a:lumOff val="60000"/>
            </a:schemeClr>
          </a:solidFill>
        </p:spPr>
        <p:txBody>
          <a:bodyPr vert="horz" wrap="square" lIns="0" tIns="85725" rIns="0" bIns="0" rtlCol="0">
            <a:spAutoFit/>
          </a:bodyPr>
          <a:lstStyle/>
          <a:p>
            <a:pPr marL="406400" indent="-342900">
              <a:lnSpc>
                <a:spcPct val="100000"/>
              </a:lnSpc>
              <a:spcBef>
                <a:spcPts val="675"/>
              </a:spcBef>
              <a:buChar char="•"/>
              <a:tabLst>
                <a:tab pos="405765" algn="l"/>
                <a:tab pos="406400" algn="l"/>
              </a:tabLst>
            </a:pPr>
            <a:r>
              <a:rPr sz="2400" b="1" spc="-5" dirty="0">
                <a:solidFill>
                  <a:srgbClr val="C00000"/>
                </a:solidFill>
                <a:latin typeface="Comic Sans MS" pitchFamily="66" charset="0"/>
                <a:cs typeface="Arial"/>
              </a:rPr>
              <a:t>LV</a:t>
            </a:r>
            <a:r>
              <a:rPr sz="2400" b="1" spc="-15" dirty="0">
                <a:solidFill>
                  <a:srgbClr val="C00000"/>
                </a:solidFill>
                <a:latin typeface="Comic Sans MS" pitchFamily="66" charset="0"/>
                <a:cs typeface="Arial"/>
              </a:rPr>
              <a:t> </a:t>
            </a:r>
            <a:r>
              <a:rPr sz="2400" b="1" spc="-5" dirty="0">
                <a:solidFill>
                  <a:srgbClr val="C00000"/>
                </a:solidFill>
                <a:latin typeface="Comic Sans MS" pitchFamily="66" charset="0"/>
                <a:cs typeface="Arial"/>
              </a:rPr>
              <a:t>hypertrophy</a:t>
            </a:r>
            <a:endParaRPr sz="2400" b="1">
              <a:solidFill>
                <a:srgbClr val="C00000"/>
              </a:solidFill>
              <a:latin typeface="Comic Sans MS" pitchFamily="66" charset="0"/>
              <a:cs typeface="Arial"/>
            </a:endParaRPr>
          </a:p>
          <a:p>
            <a:pPr marL="406400" indent="-342900">
              <a:lnSpc>
                <a:spcPct val="100000"/>
              </a:lnSpc>
              <a:spcBef>
                <a:spcPts val="580"/>
              </a:spcBef>
              <a:buChar char="•"/>
              <a:tabLst>
                <a:tab pos="405765" algn="l"/>
                <a:tab pos="406400" algn="l"/>
              </a:tabLst>
            </a:pPr>
            <a:r>
              <a:rPr sz="2400" b="1" spc="-5" dirty="0">
                <a:solidFill>
                  <a:srgbClr val="C00000"/>
                </a:solidFill>
                <a:latin typeface="Comic Sans MS" pitchFamily="66" charset="0"/>
                <a:cs typeface="Arial"/>
              </a:rPr>
              <a:t>Left axis</a:t>
            </a:r>
            <a:r>
              <a:rPr sz="2400" b="1" spc="-10" dirty="0">
                <a:solidFill>
                  <a:srgbClr val="C00000"/>
                </a:solidFill>
                <a:latin typeface="Comic Sans MS" pitchFamily="66" charset="0"/>
                <a:cs typeface="Arial"/>
              </a:rPr>
              <a:t> </a:t>
            </a:r>
            <a:r>
              <a:rPr sz="2400" b="1" spc="-5" dirty="0">
                <a:solidFill>
                  <a:srgbClr val="C00000"/>
                </a:solidFill>
                <a:latin typeface="Comic Sans MS" pitchFamily="66" charset="0"/>
                <a:cs typeface="Arial"/>
              </a:rPr>
              <a:t>deviation</a:t>
            </a:r>
            <a:endParaRPr sz="2400" b="1">
              <a:solidFill>
                <a:srgbClr val="C00000"/>
              </a:solidFill>
              <a:latin typeface="Comic Sans MS" pitchFamily="66" charset="0"/>
              <a:cs typeface="Arial"/>
            </a:endParaRPr>
          </a:p>
          <a:p>
            <a:pPr marL="406400" indent="-342900">
              <a:lnSpc>
                <a:spcPct val="100000"/>
              </a:lnSpc>
              <a:spcBef>
                <a:spcPts val="575"/>
              </a:spcBef>
              <a:buChar char="•"/>
              <a:tabLst>
                <a:tab pos="405765" algn="l"/>
                <a:tab pos="406400" algn="l"/>
              </a:tabLst>
            </a:pPr>
            <a:r>
              <a:rPr sz="2400" dirty="0">
                <a:latin typeface="Comic Sans MS" pitchFamily="66" charset="0"/>
                <a:cs typeface="Arial"/>
              </a:rPr>
              <a:t>Left </a:t>
            </a:r>
            <a:r>
              <a:rPr sz="2400" spc="-5" dirty="0">
                <a:latin typeface="Comic Sans MS" pitchFamily="66" charset="0"/>
                <a:cs typeface="Arial"/>
              </a:rPr>
              <a:t>atrial</a:t>
            </a:r>
            <a:r>
              <a:rPr sz="2400" spc="-20" dirty="0">
                <a:latin typeface="Comic Sans MS" pitchFamily="66" charset="0"/>
                <a:cs typeface="Arial"/>
              </a:rPr>
              <a:t> </a:t>
            </a:r>
            <a:r>
              <a:rPr sz="2400" spc="-5" dirty="0">
                <a:latin typeface="Comic Sans MS" pitchFamily="66" charset="0"/>
                <a:cs typeface="Arial"/>
              </a:rPr>
              <a:t>enlargement</a:t>
            </a:r>
            <a:endParaRPr sz="2400">
              <a:latin typeface="Comic Sans MS" pitchFamily="66" charset="0"/>
              <a:cs typeface="Arial"/>
            </a:endParaRPr>
          </a:p>
          <a:p>
            <a:pPr marL="406400" marR="68580" indent="-342900">
              <a:lnSpc>
                <a:spcPct val="100000"/>
              </a:lnSpc>
              <a:spcBef>
                <a:spcPts val="575"/>
              </a:spcBef>
              <a:buChar char="•"/>
              <a:tabLst>
                <a:tab pos="405765" algn="l"/>
                <a:tab pos="406400" algn="l"/>
              </a:tabLst>
            </a:pPr>
            <a:r>
              <a:rPr sz="2400" spc="-5" dirty="0">
                <a:latin typeface="Comic Sans MS" pitchFamily="66" charset="0"/>
                <a:cs typeface="Arial"/>
              </a:rPr>
              <a:t>LV volume overload pattern </a:t>
            </a:r>
            <a:r>
              <a:rPr sz="2400" dirty="0">
                <a:latin typeface="Comic Sans MS" pitchFamily="66" charset="0"/>
                <a:cs typeface="Arial"/>
              </a:rPr>
              <a:t>- </a:t>
            </a:r>
            <a:r>
              <a:rPr sz="2400" spc="-5" dirty="0">
                <a:latin typeface="Comic Sans MS" pitchFamily="66" charset="0"/>
                <a:cs typeface="Arial"/>
              </a:rPr>
              <a:t>Prominent </a:t>
            </a:r>
            <a:r>
              <a:rPr sz="2400" dirty="0">
                <a:latin typeface="Comic Sans MS" pitchFamily="66" charset="0"/>
                <a:cs typeface="Arial"/>
              </a:rPr>
              <a:t>Q </a:t>
            </a:r>
            <a:r>
              <a:rPr sz="2400" spc="-5" dirty="0">
                <a:latin typeface="Comic Sans MS" pitchFamily="66" charset="0"/>
                <a:cs typeface="Arial"/>
              </a:rPr>
              <a:t>waves in  leads </a:t>
            </a:r>
            <a:r>
              <a:rPr sz="2400" dirty="0">
                <a:latin typeface="Comic Sans MS" pitchFamily="66" charset="0"/>
                <a:cs typeface="Arial"/>
              </a:rPr>
              <a:t>I, </a:t>
            </a:r>
            <a:r>
              <a:rPr sz="2400" spc="-5" dirty="0">
                <a:latin typeface="Comic Sans MS" pitchFamily="66" charset="0"/>
                <a:cs typeface="Arial"/>
              </a:rPr>
              <a:t>aVL, and V</a:t>
            </a:r>
            <a:r>
              <a:rPr sz="2400" spc="-7" baseline="-20833" dirty="0">
                <a:latin typeface="Comic Sans MS" pitchFamily="66" charset="0"/>
                <a:cs typeface="Arial"/>
              </a:rPr>
              <a:t>3 </a:t>
            </a:r>
            <a:r>
              <a:rPr sz="2400" dirty="0">
                <a:latin typeface="Comic Sans MS" pitchFamily="66" charset="0"/>
                <a:cs typeface="Arial"/>
              </a:rPr>
              <a:t>to </a:t>
            </a:r>
            <a:r>
              <a:rPr sz="2400" spc="-10" dirty="0">
                <a:latin typeface="Comic Sans MS" pitchFamily="66" charset="0"/>
                <a:cs typeface="Arial"/>
              </a:rPr>
              <a:t>V</a:t>
            </a:r>
            <a:r>
              <a:rPr sz="2400" spc="-15" baseline="-20833" dirty="0">
                <a:latin typeface="Comic Sans MS" pitchFamily="66" charset="0"/>
                <a:cs typeface="Arial"/>
              </a:rPr>
              <a:t>6 </a:t>
            </a:r>
            <a:r>
              <a:rPr sz="2400" spc="-5" dirty="0">
                <a:latin typeface="Comic Sans MS" pitchFamily="66" charset="0"/>
                <a:cs typeface="Arial"/>
              </a:rPr>
              <a:t>and relatively small </a:t>
            </a:r>
            <a:r>
              <a:rPr sz="2400" dirty="0">
                <a:latin typeface="Comic Sans MS" pitchFamily="66" charset="0"/>
                <a:cs typeface="Arial"/>
              </a:rPr>
              <a:t>r </a:t>
            </a:r>
            <a:r>
              <a:rPr sz="2400" spc="-5" dirty="0">
                <a:latin typeface="Comic Sans MS" pitchFamily="66" charset="0"/>
                <a:cs typeface="Arial"/>
              </a:rPr>
              <a:t>waves in  V</a:t>
            </a:r>
            <a:r>
              <a:rPr sz="2400" spc="-7" baseline="-20833" dirty="0">
                <a:latin typeface="Comic Sans MS" pitchFamily="66" charset="0"/>
                <a:cs typeface="Arial"/>
              </a:rPr>
              <a:t>1</a:t>
            </a:r>
            <a:endParaRPr sz="2400" baseline="-20833">
              <a:latin typeface="Comic Sans MS" pitchFamily="66" charset="0"/>
              <a:cs typeface="Arial"/>
            </a:endParaRPr>
          </a:p>
          <a:p>
            <a:pPr marL="406400" marR="632460" indent="-342900">
              <a:lnSpc>
                <a:spcPct val="100000"/>
              </a:lnSpc>
              <a:spcBef>
                <a:spcPts val="580"/>
              </a:spcBef>
              <a:buChar char="•"/>
              <a:tabLst>
                <a:tab pos="405765" algn="l"/>
                <a:tab pos="406400" algn="l"/>
              </a:tabLst>
            </a:pPr>
            <a:r>
              <a:rPr sz="2400" spc="-5" dirty="0">
                <a:latin typeface="Comic Sans MS" pitchFamily="66" charset="0"/>
                <a:cs typeface="Arial"/>
              </a:rPr>
              <a:t>LV conduction </a:t>
            </a:r>
            <a:r>
              <a:rPr sz="2400" dirty="0">
                <a:latin typeface="Comic Sans MS" pitchFamily="66" charset="0"/>
                <a:cs typeface="Arial"/>
              </a:rPr>
              <a:t>defects - </a:t>
            </a:r>
            <a:r>
              <a:rPr sz="2400" spc="-5" dirty="0">
                <a:latin typeface="Comic Sans MS" pitchFamily="66" charset="0"/>
                <a:cs typeface="Arial"/>
              </a:rPr>
              <a:t>Typically late in </a:t>
            </a:r>
            <a:r>
              <a:rPr sz="2400" dirty="0">
                <a:latin typeface="Comic Sans MS" pitchFamily="66" charset="0"/>
                <a:cs typeface="Arial"/>
              </a:rPr>
              <a:t>the </a:t>
            </a:r>
            <a:r>
              <a:rPr sz="2400" spc="-5" dirty="0">
                <a:latin typeface="Comic Sans MS" pitchFamily="66" charset="0"/>
                <a:cs typeface="Arial"/>
              </a:rPr>
              <a:t>disease  process</a:t>
            </a:r>
            <a:endParaRPr sz="2400">
              <a:latin typeface="Comic Sans MS" pitchFamily="66" charset="0"/>
              <a:cs typeface="Arial"/>
            </a:endParaRPr>
          </a:p>
          <a:p>
            <a:pPr marL="406400" marR="459105" indent="-342900">
              <a:lnSpc>
                <a:spcPct val="100000"/>
              </a:lnSpc>
              <a:spcBef>
                <a:spcPts val="575"/>
              </a:spcBef>
              <a:buChar char="•"/>
              <a:tabLst>
                <a:tab pos="405765" algn="l"/>
                <a:tab pos="406400" algn="l"/>
              </a:tabLst>
            </a:pPr>
            <a:r>
              <a:rPr sz="2400" spc="-5" smtClean="0">
                <a:latin typeface="Comic Sans MS" pitchFamily="66" charset="0"/>
                <a:cs typeface="Arial"/>
              </a:rPr>
              <a:t>poor</a:t>
            </a:r>
            <a:r>
              <a:rPr sz="2400" spc="85" smtClean="0">
                <a:latin typeface="Comic Sans MS" pitchFamily="66" charset="0"/>
                <a:cs typeface="Arial"/>
              </a:rPr>
              <a:t> </a:t>
            </a:r>
            <a:r>
              <a:rPr sz="2400" spc="-5" dirty="0">
                <a:latin typeface="Comic Sans MS" pitchFamily="66" charset="0"/>
                <a:cs typeface="Arial"/>
              </a:rPr>
              <a:t>prognosis.</a:t>
            </a:r>
            <a:endParaRPr sz="2400">
              <a:latin typeface="Comic Sans MS" pitchFamily="66" charset="0"/>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33400"/>
            <a:ext cx="9144000" cy="44649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3009" y="4191000"/>
            <a:ext cx="8762391" cy="1490152"/>
          </a:xfrm>
          <a:prstGeom prst="rect">
            <a:avLst/>
          </a:prstGeom>
        </p:spPr>
        <p:txBody>
          <a:bodyPr vert="horz" wrap="square" lIns="0" tIns="12700" rIns="0" bIns="0" rtlCol="0">
            <a:spAutoFit/>
          </a:bodyPr>
          <a:lstStyle/>
          <a:p>
            <a:pPr marL="38100" marR="30480">
              <a:lnSpc>
                <a:spcPct val="100000"/>
              </a:lnSpc>
              <a:spcBef>
                <a:spcPts val="100"/>
              </a:spcBef>
            </a:pPr>
            <a:r>
              <a:rPr sz="1600" dirty="0">
                <a:latin typeface="Comic Sans MS" pitchFamily="66" charset="0"/>
                <a:cs typeface="Arial"/>
              </a:rPr>
              <a:t>The </a:t>
            </a:r>
            <a:r>
              <a:rPr sz="1600" spc="-10" dirty="0">
                <a:latin typeface="Comic Sans MS" pitchFamily="66" charset="0"/>
                <a:cs typeface="Arial"/>
              </a:rPr>
              <a:t>patient’s </a:t>
            </a:r>
            <a:r>
              <a:rPr sz="1600" spc="-5" dirty="0">
                <a:latin typeface="Comic Sans MS" pitchFamily="66" charset="0"/>
                <a:cs typeface="Arial"/>
              </a:rPr>
              <a:t>12-lead electrocardiogram </a:t>
            </a:r>
            <a:r>
              <a:rPr sz="1600" spc="-15" dirty="0">
                <a:latin typeface="Comic Sans MS" pitchFamily="66" charset="0"/>
                <a:cs typeface="Arial"/>
              </a:rPr>
              <a:t>shows </a:t>
            </a:r>
            <a:r>
              <a:rPr sz="1600" spc="-5" dirty="0">
                <a:latin typeface="Comic Sans MS" pitchFamily="66" charset="0"/>
                <a:cs typeface="Arial"/>
              </a:rPr>
              <a:t>normal sinus </a:t>
            </a:r>
            <a:r>
              <a:rPr sz="1600" spc="-10" dirty="0">
                <a:latin typeface="Comic Sans MS" pitchFamily="66" charset="0"/>
                <a:cs typeface="Arial"/>
              </a:rPr>
              <a:t>rhythm </a:t>
            </a:r>
            <a:r>
              <a:rPr sz="1600" spc="-5" dirty="0">
                <a:latin typeface="Comic Sans MS" pitchFamily="66" charset="0"/>
                <a:cs typeface="Arial"/>
              </a:rPr>
              <a:t>and a rate </a:t>
            </a:r>
            <a:r>
              <a:rPr sz="1600" dirty="0">
                <a:latin typeface="Comic Sans MS" pitchFamily="66" charset="0"/>
                <a:cs typeface="Arial"/>
              </a:rPr>
              <a:t>of </a:t>
            </a:r>
            <a:r>
              <a:rPr sz="1600" spc="-10" dirty="0">
                <a:latin typeface="Comic Sans MS" pitchFamily="66" charset="0"/>
                <a:cs typeface="Arial"/>
              </a:rPr>
              <a:t>55  </a:t>
            </a:r>
            <a:r>
              <a:rPr sz="1600" spc="-5" dirty="0">
                <a:latin typeface="Comic Sans MS" pitchFamily="66" charset="0"/>
                <a:cs typeface="Arial"/>
              </a:rPr>
              <a:t>beats per minute. </a:t>
            </a:r>
            <a:r>
              <a:rPr sz="1600" dirty="0">
                <a:latin typeface="Comic Sans MS" pitchFamily="66" charset="0"/>
                <a:cs typeface="Arial"/>
              </a:rPr>
              <a:t>The </a:t>
            </a:r>
            <a:r>
              <a:rPr sz="1600" spc="-5" dirty="0">
                <a:latin typeface="Comic Sans MS" pitchFamily="66" charset="0"/>
                <a:cs typeface="Arial"/>
              </a:rPr>
              <a:t>frontal-plane </a:t>
            </a:r>
            <a:r>
              <a:rPr sz="1600" dirty="0">
                <a:latin typeface="Comic Sans MS" pitchFamily="66" charset="0"/>
                <a:cs typeface="Arial"/>
              </a:rPr>
              <a:t>QRS </a:t>
            </a:r>
            <a:r>
              <a:rPr sz="1600" spc="-5" dirty="0">
                <a:latin typeface="Comic Sans MS" pitchFamily="66" charset="0"/>
                <a:cs typeface="Arial"/>
              </a:rPr>
              <a:t>complex vector is deviated </a:t>
            </a:r>
            <a:r>
              <a:rPr sz="1600" spc="-10" dirty="0">
                <a:latin typeface="Comic Sans MS" pitchFamily="66" charset="0"/>
                <a:cs typeface="Arial"/>
              </a:rPr>
              <a:t>leftward. </a:t>
            </a:r>
            <a:r>
              <a:rPr sz="1600" spc="-5" dirty="0">
                <a:latin typeface="Comic Sans MS" pitchFamily="66" charset="0"/>
                <a:cs typeface="Arial"/>
              </a:rPr>
              <a:t>Left  atrial abnormality is present, given </a:t>
            </a:r>
            <a:r>
              <a:rPr sz="1600" dirty="0">
                <a:latin typeface="Comic Sans MS" pitchFamily="66" charset="0"/>
                <a:cs typeface="Arial"/>
              </a:rPr>
              <a:t>the </a:t>
            </a:r>
            <a:r>
              <a:rPr sz="1600" spc="-5" dirty="0">
                <a:latin typeface="Comic Sans MS" pitchFamily="66" charset="0"/>
                <a:cs typeface="Arial"/>
              </a:rPr>
              <a:t>terminally negative </a:t>
            </a:r>
            <a:r>
              <a:rPr sz="1600" dirty="0">
                <a:latin typeface="Comic Sans MS" pitchFamily="66" charset="0"/>
                <a:cs typeface="Arial"/>
              </a:rPr>
              <a:t>P </a:t>
            </a:r>
            <a:r>
              <a:rPr sz="1600" spc="-15" dirty="0">
                <a:latin typeface="Comic Sans MS" pitchFamily="66" charset="0"/>
                <a:cs typeface="Arial"/>
              </a:rPr>
              <a:t>wave </a:t>
            </a:r>
            <a:r>
              <a:rPr sz="1600" spc="-5" dirty="0">
                <a:latin typeface="Comic Sans MS" pitchFamily="66" charset="0"/>
                <a:cs typeface="Arial"/>
              </a:rPr>
              <a:t>in lead </a:t>
            </a:r>
            <a:r>
              <a:rPr sz="1600" dirty="0">
                <a:latin typeface="Comic Sans MS" pitchFamily="66" charset="0"/>
                <a:cs typeface="Arial"/>
              </a:rPr>
              <a:t>V</a:t>
            </a:r>
            <a:r>
              <a:rPr sz="1600" baseline="-20833" dirty="0">
                <a:latin typeface="Comic Sans MS" pitchFamily="66" charset="0"/>
                <a:cs typeface="Arial"/>
              </a:rPr>
              <a:t>1 </a:t>
            </a:r>
            <a:r>
              <a:rPr sz="1600" spc="-5" dirty="0">
                <a:latin typeface="Comic Sans MS" pitchFamily="66" charset="0"/>
                <a:cs typeface="Arial"/>
              </a:rPr>
              <a:t>and </a:t>
            </a:r>
            <a:r>
              <a:rPr sz="1600" dirty="0">
                <a:latin typeface="Comic Sans MS" pitchFamily="66" charset="0"/>
                <a:cs typeface="Arial"/>
              </a:rPr>
              <a:t>the  </a:t>
            </a:r>
            <a:r>
              <a:rPr sz="1600" spc="-5" dirty="0">
                <a:latin typeface="Comic Sans MS" pitchFamily="66" charset="0"/>
                <a:cs typeface="Arial"/>
              </a:rPr>
              <a:t>bifid </a:t>
            </a:r>
            <a:r>
              <a:rPr sz="1600" dirty="0">
                <a:latin typeface="Comic Sans MS" pitchFamily="66" charset="0"/>
                <a:cs typeface="Arial"/>
              </a:rPr>
              <a:t>P </a:t>
            </a:r>
            <a:r>
              <a:rPr sz="1600" spc="-15" dirty="0">
                <a:latin typeface="Comic Sans MS" pitchFamily="66" charset="0"/>
                <a:cs typeface="Arial"/>
              </a:rPr>
              <a:t>wave </a:t>
            </a:r>
            <a:r>
              <a:rPr sz="1600" spc="-5" dirty="0">
                <a:latin typeface="Comic Sans MS" pitchFamily="66" charset="0"/>
                <a:cs typeface="Arial"/>
              </a:rPr>
              <a:t>in lead </a:t>
            </a:r>
            <a:r>
              <a:rPr sz="1600" dirty="0">
                <a:latin typeface="Comic Sans MS" pitchFamily="66" charset="0"/>
                <a:cs typeface="Arial"/>
              </a:rPr>
              <a:t>II</a:t>
            </a:r>
            <a:r>
              <a:rPr sz="1600" b="1" dirty="0">
                <a:latin typeface="Comic Sans MS" pitchFamily="66" charset="0"/>
                <a:cs typeface="Arial"/>
              </a:rPr>
              <a:t>. </a:t>
            </a:r>
            <a:r>
              <a:rPr sz="1600" b="1" spc="-5" dirty="0">
                <a:latin typeface="Comic Sans MS" pitchFamily="66" charset="0"/>
                <a:cs typeface="Arial"/>
              </a:rPr>
              <a:t>Left ventricular volume overload is supported by the </a:t>
            </a:r>
            <a:r>
              <a:rPr sz="1600" b="1" spc="-10" dirty="0">
                <a:latin typeface="Comic Sans MS" pitchFamily="66" charset="0"/>
                <a:cs typeface="Arial"/>
              </a:rPr>
              <a:t>following  </a:t>
            </a:r>
            <a:r>
              <a:rPr sz="1600" b="1" spc="-5" dirty="0">
                <a:latin typeface="Comic Sans MS" pitchFamily="66" charset="0"/>
                <a:cs typeface="Arial"/>
              </a:rPr>
              <a:t>findings: increased </a:t>
            </a:r>
            <a:r>
              <a:rPr sz="1600" b="1" dirty="0">
                <a:latin typeface="Comic Sans MS" pitchFamily="66" charset="0"/>
                <a:cs typeface="Arial"/>
              </a:rPr>
              <a:t>QRS </a:t>
            </a:r>
            <a:r>
              <a:rPr sz="1600" b="1" spc="-5" dirty="0">
                <a:latin typeface="Comic Sans MS" pitchFamily="66" charset="0"/>
                <a:cs typeface="Arial"/>
              </a:rPr>
              <a:t>complex voltage, best seen in </a:t>
            </a:r>
            <a:r>
              <a:rPr sz="1600" b="1" dirty="0">
                <a:latin typeface="Comic Sans MS" pitchFamily="66" charset="0"/>
                <a:cs typeface="Arial"/>
              </a:rPr>
              <a:t>the </a:t>
            </a:r>
            <a:r>
              <a:rPr sz="1600" b="1" spc="-5" dirty="0">
                <a:latin typeface="Comic Sans MS" pitchFamily="66" charset="0"/>
                <a:cs typeface="Arial"/>
              </a:rPr>
              <a:t>precordial (chest) leads,  indicative of increased left ventricular mass</a:t>
            </a:r>
            <a:r>
              <a:rPr sz="1600" b="1" spc="-5">
                <a:latin typeface="Comic Sans MS" pitchFamily="66" charset="0"/>
                <a:cs typeface="Arial"/>
              </a:rPr>
              <a:t>; </a:t>
            </a:r>
            <a:endParaRPr sz="1600" b="1">
              <a:latin typeface="Comic Sans MS" pitchFamily="66" charset="0"/>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381001"/>
            <a:ext cx="6552184" cy="644407"/>
          </a:xfrm>
          <a:prstGeom prst="rect">
            <a:avLst/>
          </a:prstGeom>
        </p:spPr>
        <p:txBody>
          <a:bodyPr vert="horz" wrap="square" lIns="0" tIns="13335" rIns="0" bIns="0" rtlCol="0">
            <a:spAutoFit/>
          </a:bodyPr>
          <a:lstStyle/>
          <a:p>
            <a:pPr marL="12700">
              <a:lnSpc>
                <a:spcPct val="100000"/>
              </a:lnSpc>
              <a:spcBef>
                <a:spcPts val="105"/>
              </a:spcBef>
            </a:pPr>
            <a:r>
              <a:rPr lang="en-US" dirty="0" smtClean="0"/>
              <a:t>            </a:t>
            </a:r>
            <a:r>
              <a:rPr smtClean="0"/>
              <a:t>Chest</a:t>
            </a:r>
            <a:r>
              <a:rPr spc="-110" smtClean="0"/>
              <a:t> </a:t>
            </a:r>
            <a:r>
              <a:rPr dirty="0"/>
              <a:t>X-Ray</a:t>
            </a:r>
          </a:p>
        </p:txBody>
      </p:sp>
      <p:sp>
        <p:nvSpPr>
          <p:cNvPr id="3" name="object 3"/>
          <p:cNvSpPr txBox="1"/>
          <p:nvPr/>
        </p:nvSpPr>
        <p:spPr>
          <a:xfrm>
            <a:off x="534416" y="1066801"/>
            <a:ext cx="8060055" cy="4765407"/>
          </a:xfrm>
          <a:prstGeom prst="rect">
            <a:avLst/>
          </a:prstGeom>
          <a:solidFill>
            <a:schemeClr val="accent3">
              <a:lumMod val="40000"/>
              <a:lumOff val="60000"/>
            </a:schemeClr>
          </a:solidFill>
        </p:spPr>
        <p:txBody>
          <a:bodyPr vert="horz" wrap="square" lIns="0" tIns="12700" rIns="0" bIns="0" rtlCol="0">
            <a:spAutoFit/>
          </a:bodyPr>
          <a:lstStyle/>
          <a:p>
            <a:pPr marL="355600" marR="92075" indent="-342900">
              <a:lnSpc>
                <a:spcPct val="100000"/>
              </a:lnSpc>
              <a:spcBef>
                <a:spcPts val="100"/>
              </a:spcBef>
              <a:buChar char="•"/>
              <a:tabLst>
                <a:tab pos="354965" algn="l"/>
                <a:tab pos="355600" algn="l"/>
              </a:tabLst>
            </a:pPr>
            <a:r>
              <a:rPr sz="2400" b="1" dirty="0">
                <a:solidFill>
                  <a:srgbClr val="C00000"/>
                </a:solidFill>
                <a:latin typeface="Comic Sans MS" pitchFamily="66" charset="0"/>
                <a:cs typeface="Arial"/>
              </a:rPr>
              <a:t>In </a:t>
            </a:r>
            <a:r>
              <a:rPr sz="2400" b="1" spc="-5" dirty="0">
                <a:solidFill>
                  <a:srgbClr val="C00000"/>
                </a:solidFill>
                <a:latin typeface="Comic Sans MS" pitchFamily="66" charset="0"/>
                <a:cs typeface="Arial"/>
              </a:rPr>
              <a:t>acute AR, there </a:t>
            </a:r>
            <a:r>
              <a:rPr sz="2400" b="1" dirty="0">
                <a:solidFill>
                  <a:srgbClr val="C00000"/>
                </a:solidFill>
                <a:latin typeface="Comic Sans MS" pitchFamily="66" charset="0"/>
                <a:cs typeface="Arial"/>
              </a:rPr>
              <a:t>may </a:t>
            </a:r>
            <a:r>
              <a:rPr sz="2400" b="1" spc="-5" dirty="0">
                <a:solidFill>
                  <a:srgbClr val="C00000"/>
                </a:solidFill>
                <a:latin typeface="Comic Sans MS" pitchFamily="66" charset="0"/>
                <a:cs typeface="Arial"/>
              </a:rPr>
              <a:t>be minimal cardiac enlargement,  </a:t>
            </a:r>
            <a:r>
              <a:rPr sz="2000" b="1" spc="-5" dirty="0">
                <a:solidFill>
                  <a:srgbClr val="C00000"/>
                </a:solidFill>
                <a:latin typeface="Comic Sans MS" pitchFamily="66" charset="0"/>
                <a:cs typeface="Arial"/>
              </a:rPr>
              <a:t>but </a:t>
            </a:r>
            <a:r>
              <a:rPr sz="2000" b="1" dirty="0">
                <a:solidFill>
                  <a:srgbClr val="C00000"/>
                </a:solidFill>
                <a:latin typeface="Comic Sans MS" pitchFamily="66" charset="0"/>
                <a:cs typeface="Arial"/>
              </a:rPr>
              <a:t>marked </a:t>
            </a:r>
            <a:r>
              <a:rPr sz="2000" b="1" spc="-5" dirty="0">
                <a:solidFill>
                  <a:srgbClr val="C00000"/>
                </a:solidFill>
                <a:latin typeface="Comic Sans MS" pitchFamily="66" charset="0"/>
                <a:cs typeface="Arial"/>
              </a:rPr>
              <a:t>enlargement </a:t>
            </a:r>
            <a:r>
              <a:rPr sz="2000" b="1" dirty="0">
                <a:solidFill>
                  <a:srgbClr val="C00000"/>
                </a:solidFill>
                <a:latin typeface="Comic Sans MS" pitchFamily="66" charset="0"/>
                <a:cs typeface="Arial"/>
              </a:rPr>
              <a:t>is a common </a:t>
            </a:r>
            <a:r>
              <a:rPr sz="2000" b="1" spc="-5" dirty="0">
                <a:solidFill>
                  <a:srgbClr val="C00000"/>
                </a:solidFill>
                <a:latin typeface="Comic Sans MS" pitchFamily="66" charset="0"/>
                <a:cs typeface="Arial"/>
              </a:rPr>
              <a:t>finding </a:t>
            </a:r>
            <a:r>
              <a:rPr sz="2000" b="1" dirty="0">
                <a:solidFill>
                  <a:srgbClr val="C00000"/>
                </a:solidFill>
                <a:latin typeface="Comic Sans MS" pitchFamily="66" charset="0"/>
                <a:cs typeface="Arial"/>
              </a:rPr>
              <a:t>in </a:t>
            </a:r>
            <a:r>
              <a:rPr sz="2000" b="1" spc="-5" dirty="0">
                <a:solidFill>
                  <a:srgbClr val="C00000"/>
                </a:solidFill>
                <a:latin typeface="Comic Sans MS" pitchFamily="66" charset="0"/>
                <a:cs typeface="Arial"/>
              </a:rPr>
              <a:t>chronic  </a:t>
            </a:r>
            <a:r>
              <a:rPr sz="2000" b="1" spc="-5">
                <a:solidFill>
                  <a:srgbClr val="C00000"/>
                </a:solidFill>
                <a:latin typeface="Comic Sans MS" pitchFamily="66" charset="0"/>
                <a:cs typeface="Arial"/>
              </a:rPr>
              <a:t>AR</a:t>
            </a:r>
            <a:r>
              <a:rPr sz="2000" b="1" spc="-5" smtClean="0">
                <a:solidFill>
                  <a:srgbClr val="C00000"/>
                </a:solidFill>
                <a:latin typeface="Comic Sans MS" pitchFamily="66" charset="0"/>
                <a:cs typeface="Arial"/>
              </a:rPr>
              <a:t>.</a:t>
            </a:r>
            <a:endParaRPr lang="en-US" sz="2000" b="1" spc="-5" dirty="0" smtClean="0">
              <a:solidFill>
                <a:srgbClr val="C00000"/>
              </a:solidFill>
              <a:latin typeface="Comic Sans MS" pitchFamily="66" charset="0"/>
              <a:cs typeface="Arial"/>
            </a:endParaRPr>
          </a:p>
          <a:p>
            <a:pPr marL="355600" marR="92075" indent="-342900">
              <a:lnSpc>
                <a:spcPct val="100000"/>
              </a:lnSpc>
              <a:spcBef>
                <a:spcPts val="100"/>
              </a:spcBef>
              <a:buChar char="•"/>
              <a:tabLst>
                <a:tab pos="354965" algn="l"/>
                <a:tab pos="355600" algn="l"/>
              </a:tabLst>
            </a:pPr>
            <a:endParaRPr sz="2000" b="1">
              <a:latin typeface="Comic Sans MS" pitchFamily="66" charset="0"/>
              <a:cs typeface="Arial"/>
            </a:endParaRPr>
          </a:p>
          <a:p>
            <a:pPr marL="355600" marR="327025" indent="-342900">
              <a:lnSpc>
                <a:spcPct val="100000"/>
              </a:lnSpc>
              <a:spcBef>
                <a:spcPts val="580"/>
              </a:spcBef>
              <a:buChar char="•"/>
              <a:tabLst>
                <a:tab pos="354965" algn="l"/>
                <a:tab pos="355600" algn="l"/>
              </a:tabLst>
            </a:pPr>
            <a:r>
              <a:rPr sz="2000" b="1" dirty="0">
                <a:solidFill>
                  <a:srgbClr val="C00000"/>
                </a:solidFill>
                <a:latin typeface="Comic Sans MS" pitchFamily="66" charset="0"/>
                <a:cs typeface="Arial"/>
              </a:rPr>
              <a:t>The </a:t>
            </a:r>
            <a:r>
              <a:rPr sz="2000" b="1" spc="-5" dirty="0">
                <a:solidFill>
                  <a:srgbClr val="C00000"/>
                </a:solidFill>
                <a:latin typeface="Comic Sans MS" pitchFamily="66" charset="0"/>
                <a:cs typeface="Arial"/>
              </a:rPr>
              <a:t>apex is displaced downward and </a:t>
            </a:r>
            <a:r>
              <a:rPr sz="2000" b="1" dirty="0">
                <a:solidFill>
                  <a:srgbClr val="C00000"/>
                </a:solidFill>
                <a:latin typeface="Comic Sans MS" pitchFamily="66" charset="0"/>
                <a:cs typeface="Arial"/>
              </a:rPr>
              <a:t>to the </a:t>
            </a:r>
            <a:r>
              <a:rPr sz="2000" b="1" spc="-5" dirty="0">
                <a:solidFill>
                  <a:srgbClr val="C00000"/>
                </a:solidFill>
                <a:latin typeface="Comic Sans MS" pitchFamily="66" charset="0"/>
                <a:cs typeface="Arial"/>
              </a:rPr>
              <a:t>left </a:t>
            </a:r>
            <a:r>
              <a:rPr sz="2000" b="1" spc="-10" dirty="0">
                <a:solidFill>
                  <a:srgbClr val="C00000"/>
                </a:solidFill>
                <a:latin typeface="Comic Sans MS" pitchFamily="66" charset="0"/>
                <a:cs typeface="Arial"/>
              </a:rPr>
              <a:t>in </a:t>
            </a:r>
            <a:r>
              <a:rPr sz="2000" b="1" dirty="0">
                <a:solidFill>
                  <a:srgbClr val="C00000"/>
                </a:solidFill>
                <a:latin typeface="Comic Sans MS" pitchFamily="66" charset="0"/>
                <a:cs typeface="Arial"/>
              </a:rPr>
              <a:t>the  frontal </a:t>
            </a:r>
            <a:r>
              <a:rPr sz="2000" b="1" spc="-5" dirty="0">
                <a:solidFill>
                  <a:srgbClr val="C00000"/>
                </a:solidFill>
                <a:latin typeface="Comic Sans MS" pitchFamily="66" charset="0"/>
                <a:cs typeface="Arial"/>
              </a:rPr>
              <a:t>projection</a:t>
            </a:r>
            <a:r>
              <a:rPr sz="2000" b="1" spc="-5" dirty="0">
                <a:latin typeface="Comic Sans MS" pitchFamily="66" charset="0"/>
                <a:cs typeface="Arial"/>
              </a:rPr>
              <a:t>. </a:t>
            </a:r>
            <a:r>
              <a:rPr sz="2000" b="1" dirty="0">
                <a:latin typeface="Comic Sans MS" pitchFamily="66" charset="0"/>
                <a:cs typeface="Arial"/>
              </a:rPr>
              <a:t>In the </a:t>
            </a:r>
            <a:r>
              <a:rPr sz="2000" b="1" spc="-5" dirty="0">
                <a:latin typeface="Comic Sans MS" pitchFamily="66" charset="0"/>
                <a:cs typeface="Arial"/>
              </a:rPr>
              <a:t>left anterior oblique and lateral  </a:t>
            </a:r>
            <a:r>
              <a:rPr sz="2000" b="1" dirty="0">
                <a:latin typeface="Comic Sans MS" pitchFamily="66" charset="0"/>
                <a:cs typeface="Arial"/>
              </a:rPr>
              <a:t>projections, the LV is </a:t>
            </a:r>
            <a:r>
              <a:rPr sz="2000" b="1" spc="-5" dirty="0">
                <a:latin typeface="Comic Sans MS" pitchFamily="66" charset="0"/>
                <a:cs typeface="Arial"/>
              </a:rPr>
              <a:t>displaced posteriorly and  encroaches on </a:t>
            </a:r>
            <a:r>
              <a:rPr sz="2000" b="1" dirty="0">
                <a:latin typeface="Comic Sans MS" pitchFamily="66" charset="0"/>
                <a:cs typeface="Arial"/>
              </a:rPr>
              <a:t>the</a:t>
            </a:r>
            <a:r>
              <a:rPr sz="2000" b="1" spc="5" dirty="0">
                <a:latin typeface="Comic Sans MS" pitchFamily="66" charset="0"/>
                <a:cs typeface="Arial"/>
              </a:rPr>
              <a:t> </a:t>
            </a:r>
            <a:r>
              <a:rPr sz="2000" b="1" spc="-5" dirty="0">
                <a:latin typeface="Comic Sans MS" pitchFamily="66" charset="0"/>
                <a:cs typeface="Arial"/>
              </a:rPr>
              <a:t>spine.</a:t>
            </a:r>
            <a:endParaRPr sz="2000" b="1">
              <a:latin typeface="Comic Sans MS" pitchFamily="66" charset="0"/>
              <a:cs typeface="Arial"/>
            </a:endParaRPr>
          </a:p>
          <a:p>
            <a:pPr marL="355600" marR="495934" indent="-342900">
              <a:lnSpc>
                <a:spcPct val="100000"/>
              </a:lnSpc>
              <a:spcBef>
                <a:spcPts val="575"/>
              </a:spcBef>
              <a:buChar char="•"/>
              <a:tabLst>
                <a:tab pos="354965" algn="l"/>
                <a:tab pos="355600" algn="l"/>
              </a:tabLst>
            </a:pPr>
            <a:r>
              <a:rPr sz="2000" spc="-5" dirty="0">
                <a:latin typeface="Comic Sans MS" pitchFamily="66" charset="0"/>
                <a:cs typeface="Arial"/>
              </a:rPr>
              <a:t>Distinct left atrial enlargement in </a:t>
            </a:r>
            <a:r>
              <a:rPr sz="2000" dirty="0">
                <a:latin typeface="Comic Sans MS" pitchFamily="66" charset="0"/>
                <a:cs typeface="Arial"/>
              </a:rPr>
              <a:t>the </a:t>
            </a:r>
            <a:r>
              <a:rPr sz="2000" spc="-5" dirty="0">
                <a:latin typeface="Comic Sans MS" pitchFamily="66" charset="0"/>
                <a:cs typeface="Arial"/>
              </a:rPr>
              <a:t>absence </a:t>
            </a:r>
            <a:r>
              <a:rPr sz="2000" dirty="0">
                <a:latin typeface="Comic Sans MS" pitchFamily="66" charset="0"/>
                <a:cs typeface="Arial"/>
              </a:rPr>
              <a:t>of </a:t>
            </a:r>
            <a:r>
              <a:rPr sz="2000" spc="-5" dirty="0">
                <a:latin typeface="Comic Sans MS" pitchFamily="66" charset="0"/>
                <a:cs typeface="Arial"/>
              </a:rPr>
              <a:t>heart  failure suggests associated </a:t>
            </a:r>
            <a:r>
              <a:rPr sz="2000" dirty="0">
                <a:latin typeface="Comic Sans MS" pitchFamily="66" charset="0"/>
                <a:cs typeface="Arial"/>
              </a:rPr>
              <a:t>mitral </a:t>
            </a:r>
            <a:r>
              <a:rPr sz="2000" spc="-5" dirty="0">
                <a:latin typeface="Comic Sans MS" pitchFamily="66" charset="0"/>
                <a:cs typeface="Arial"/>
              </a:rPr>
              <a:t>valve</a:t>
            </a:r>
            <a:r>
              <a:rPr sz="2000" spc="60" dirty="0">
                <a:latin typeface="Comic Sans MS" pitchFamily="66" charset="0"/>
                <a:cs typeface="Arial"/>
              </a:rPr>
              <a:t> </a:t>
            </a:r>
            <a:r>
              <a:rPr sz="2000" spc="-5">
                <a:latin typeface="Comic Sans MS" pitchFamily="66" charset="0"/>
                <a:cs typeface="Arial"/>
              </a:rPr>
              <a:t>disease</a:t>
            </a:r>
            <a:r>
              <a:rPr sz="2000" spc="-5" smtClean="0">
                <a:latin typeface="Comic Sans MS" pitchFamily="66" charset="0"/>
                <a:cs typeface="Arial"/>
              </a:rPr>
              <a:t>.</a:t>
            </a:r>
            <a:endParaRPr lang="en-US" sz="2000" spc="-5" dirty="0" smtClean="0">
              <a:latin typeface="Comic Sans MS" pitchFamily="66" charset="0"/>
              <a:cs typeface="Arial"/>
            </a:endParaRPr>
          </a:p>
          <a:p>
            <a:pPr marL="355600" marR="495934" indent="-342900">
              <a:lnSpc>
                <a:spcPct val="100000"/>
              </a:lnSpc>
              <a:spcBef>
                <a:spcPts val="575"/>
              </a:spcBef>
              <a:buChar char="•"/>
              <a:tabLst>
                <a:tab pos="354965" algn="l"/>
                <a:tab pos="355600" algn="l"/>
              </a:tabLst>
            </a:pPr>
            <a:endParaRPr sz="2000" b="1">
              <a:latin typeface="Comic Sans MS" pitchFamily="66" charset="0"/>
              <a:cs typeface="Arial"/>
            </a:endParaRPr>
          </a:p>
          <a:p>
            <a:pPr marL="355600" marR="5080" indent="-342900">
              <a:lnSpc>
                <a:spcPct val="100000"/>
              </a:lnSpc>
              <a:spcBef>
                <a:spcPts val="575"/>
              </a:spcBef>
              <a:buChar char="•"/>
              <a:tabLst>
                <a:tab pos="354965" algn="l"/>
                <a:tab pos="355600" algn="l"/>
              </a:tabLst>
            </a:pPr>
            <a:r>
              <a:rPr sz="2000" b="1" spc="-5" dirty="0">
                <a:solidFill>
                  <a:srgbClr val="C00000"/>
                </a:solidFill>
                <a:latin typeface="Comic Sans MS" pitchFamily="66" charset="0"/>
                <a:cs typeface="Arial"/>
              </a:rPr>
              <a:t>When AR is caused by primary disease </a:t>
            </a:r>
            <a:r>
              <a:rPr sz="2000" b="1" dirty="0">
                <a:solidFill>
                  <a:srgbClr val="C00000"/>
                </a:solidFill>
                <a:latin typeface="Comic Sans MS" pitchFamily="66" charset="0"/>
                <a:cs typeface="Arial"/>
              </a:rPr>
              <a:t>of the </a:t>
            </a:r>
            <a:r>
              <a:rPr sz="2000" b="1" spc="-5" dirty="0">
                <a:solidFill>
                  <a:srgbClr val="C00000"/>
                </a:solidFill>
                <a:latin typeface="Comic Sans MS" pitchFamily="66" charset="0"/>
                <a:cs typeface="Arial"/>
              </a:rPr>
              <a:t>aortic </a:t>
            </a:r>
            <a:r>
              <a:rPr sz="2000" b="1" dirty="0">
                <a:solidFill>
                  <a:srgbClr val="C00000"/>
                </a:solidFill>
                <a:latin typeface="Comic Sans MS" pitchFamily="66" charset="0"/>
                <a:cs typeface="Arial"/>
              </a:rPr>
              <a:t>root,  </a:t>
            </a:r>
            <a:r>
              <a:rPr sz="2000" b="1" spc="-5" dirty="0">
                <a:solidFill>
                  <a:srgbClr val="C00000"/>
                </a:solidFill>
                <a:latin typeface="Comic Sans MS" pitchFamily="66" charset="0"/>
                <a:cs typeface="Arial"/>
              </a:rPr>
              <a:t>aneurysmal dilation </a:t>
            </a:r>
            <a:r>
              <a:rPr sz="2000" b="1" dirty="0">
                <a:solidFill>
                  <a:srgbClr val="C00000"/>
                </a:solidFill>
                <a:latin typeface="Comic Sans MS" pitchFamily="66" charset="0"/>
                <a:cs typeface="Arial"/>
              </a:rPr>
              <a:t>of the </a:t>
            </a:r>
            <a:r>
              <a:rPr sz="2000" b="1" spc="-5" dirty="0">
                <a:solidFill>
                  <a:srgbClr val="C00000"/>
                </a:solidFill>
                <a:latin typeface="Comic Sans MS" pitchFamily="66" charset="0"/>
                <a:cs typeface="Arial"/>
              </a:rPr>
              <a:t>aorta </a:t>
            </a:r>
            <a:r>
              <a:rPr sz="2000" b="1" dirty="0">
                <a:solidFill>
                  <a:srgbClr val="C00000"/>
                </a:solidFill>
                <a:latin typeface="Comic Sans MS" pitchFamily="66" charset="0"/>
                <a:cs typeface="Arial"/>
              </a:rPr>
              <a:t>may </a:t>
            </a:r>
            <a:r>
              <a:rPr sz="2000" b="1" spc="-5" dirty="0">
                <a:solidFill>
                  <a:srgbClr val="C00000"/>
                </a:solidFill>
                <a:latin typeface="Comic Sans MS" pitchFamily="66" charset="0"/>
                <a:cs typeface="Arial"/>
              </a:rPr>
              <a:t>be </a:t>
            </a:r>
            <a:r>
              <a:rPr sz="2000" b="1" dirty="0">
                <a:solidFill>
                  <a:srgbClr val="C00000"/>
                </a:solidFill>
                <a:latin typeface="Comic Sans MS" pitchFamily="66" charset="0"/>
                <a:cs typeface="Arial"/>
              </a:rPr>
              <a:t>noted, </a:t>
            </a:r>
            <a:r>
              <a:rPr sz="2000" b="1" spc="-5" dirty="0">
                <a:solidFill>
                  <a:srgbClr val="C00000"/>
                </a:solidFill>
                <a:latin typeface="Comic Sans MS" pitchFamily="66" charset="0"/>
                <a:cs typeface="Arial"/>
              </a:rPr>
              <a:t>and </a:t>
            </a:r>
            <a:r>
              <a:rPr sz="2000" b="1" dirty="0">
                <a:solidFill>
                  <a:srgbClr val="C00000"/>
                </a:solidFill>
                <a:latin typeface="Comic Sans MS" pitchFamily="66" charset="0"/>
                <a:cs typeface="Arial"/>
              </a:rPr>
              <a:t>the  </a:t>
            </a:r>
            <a:r>
              <a:rPr sz="2000" b="1" spc="-5" dirty="0">
                <a:solidFill>
                  <a:srgbClr val="C00000"/>
                </a:solidFill>
                <a:latin typeface="Comic Sans MS" pitchFamily="66" charset="0"/>
                <a:cs typeface="Arial"/>
              </a:rPr>
              <a:t>aorta </a:t>
            </a:r>
            <a:r>
              <a:rPr sz="2000" b="1" dirty="0">
                <a:solidFill>
                  <a:srgbClr val="C00000"/>
                </a:solidFill>
                <a:latin typeface="Comic Sans MS" pitchFamily="66" charset="0"/>
                <a:cs typeface="Arial"/>
              </a:rPr>
              <a:t>may </a:t>
            </a:r>
            <a:r>
              <a:rPr sz="2000" b="1" spc="-5" dirty="0">
                <a:solidFill>
                  <a:srgbClr val="C00000"/>
                </a:solidFill>
                <a:latin typeface="Comic Sans MS" pitchFamily="66" charset="0"/>
                <a:cs typeface="Arial"/>
              </a:rPr>
              <a:t>fill </a:t>
            </a:r>
            <a:r>
              <a:rPr sz="2000" b="1" dirty="0">
                <a:solidFill>
                  <a:srgbClr val="C00000"/>
                </a:solidFill>
                <a:latin typeface="Comic Sans MS" pitchFamily="66" charset="0"/>
                <a:cs typeface="Arial"/>
              </a:rPr>
              <a:t>the retrosternal </a:t>
            </a:r>
            <a:r>
              <a:rPr sz="2000" b="1" spc="-5" dirty="0">
                <a:solidFill>
                  <a:srgbClr val="C00000"/>
                </a:solidFill>
                <a:latin typeface="Comic Sans MS" pitchFamily="66" charset="0"/>
                <a:cs typeface="Arial"/>
              </a:rPr>
              <a:t>space in </a:t>
            </a:r>
            <a:r>
              <a:rPr sz="2000" b="1" dirty="0">
                <a:solidFill>
                  <a:srgbClr val="C00000"/>
                </a:solidFill>
                <a:latin typeface="Comic Sans MS" pitchFamily="66" charset="0"/>
                <a:cs typeface="Arial"/>
              </a:rPr>
              <a:t>the </a:t>
            </a:r>
            <a:r>
              <a:rPr sz="2000" b="1" spc="-5" dirty="0">
                <a:solidFill>
                  <a:srgbClr val="C00000"/>
                </a:solidFill>
                <a:latin typeface="Comic Sans MS" pitchFamily="66" charset="0"/>
                <a:cs typeface="Arial"/>
              </a:rPr>
              <a:t>lateral</a:t>
            </a:r>
            <a:r>
              <a:rPr sz="2000" b="1" spc="15" dirty="0">
                <a:solidFill>
                  <a:srgbClr val="C00000"/>
                </a:solidFill>
                <a:latin typeface="Comic Sans MS" pitchFamily="66" charset="0"/>
                <a:cs typeface="Arial"/>
              </a:rPr>
              <a:t> </a:t>
            </a:r>
            <a:r>
              <a:rPr sz="2000" b="1" spc="-5" dirty="0">
                <a:solidFill>
                  <a:srgbClr val="C00000"/>
                </a:solidFill>
                <a:latin typeface="Comic Sans MS" pitchFamily="66" charset="0"/>
                <a:cs typeface="Arial"/>
              </a:rPr>
              <a:t>view</a:t>
            </a:r>
            <a:r>
              <a:rPr sz="2000" b="1" spc="-5" dirty="0">
                <a:latin typeface="Comic Sans MS" pitchFamily="66" charset="0"/>
                <a:cs typeface="Arial"/>
              </a:rPr>
              <a:t>.</a:t>
            </a:r>
            <a:endParaRPr sz="2000" b="1">
              <a:latin typeface="Comic Sans MS" pitchFamily="66" charset="0"/>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5394" y="1143000"/>
            <a:ext cx="810895"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C</a:t>
            </a:r>
            <a:r>
              <a:rPr sz="1800" spc="-15" dirty="0">
                <a:solidFill>
                  <a:srgbClr val="FFFFFF"/>
                </a:solidFill>
                <a:latin typeface="Arial"/>
                <a:cs typeface="Arial"/>
              </a:rPr>
              <a:t>h</a:t>
            </a:r>
            <a:r>
              <a:rPr sz="1800" spc="-5" dirty="0">
                <a:solidFill>
                  <a:srgbClr val="FFFFFF"/>
                </a:solidFill>
                <a:latin typeface="Arial"/>
                <a:cs typeface="Arial"/>
              </a:rPr>
              <a:t>ro</a:t>
            </a:r>
            <a:r>
              <a:rPr sz="1800" spc="-15" dirty="0">
                <a:solidFill>
                  <a:srgbClr val="FFFFFF"/>
                </a:solidFill>
                <a:latin typeface="Arial"/>
                <a:cs typeface="Arial"/>
              </a:rPr>
              <a:t>n</a:t>
            </a:r>
            <a:r>
              <a:rPr sz="1800" spc="-5" dirty="0">
                <a:solidFill>
                  <a:srgbClr val="FFFFFF"/>
                </a:solidFill>
                <a:latin typeface="Arial"/>
                <a:cs typeface="Arial"/>
              </a:rPr>
              <a:t>ic</a:t>
            </a:r>
            <a:endParaRPr sz="1800">
              <a:latin typeface="Arial"/>
              <a:cs typeface="Arial"/>
            </a:endParaRPr>
          </a:p>
        </p:txBody>
      </p:sp>
      <p:sp>
        <p:nvSpPr>
          <p:cNvPr id="3" name="object 3"/>
          <p:cNvSpPr txBox="1"/>
          <p:nvPr/>
        </p:nvSpPr>
        <p:spPr>
          <a:xfrm>
            <a:off x="5413628" y="1219200"/>
            <a:ext cx="1291972"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Ac</a:t>
            </a:r>
            <a:r>
              <a:rPr sz="1800" spc="-15" dirty="0">
                <a:solidFill>
                  <a:srgbClr val="FFFFFF"/>
                </a:solidFill>
                <a:latin typeface="Arial"/>
                <a:cs typeface="Arial"/>
              </a:rPr>
              <a:t>u</a:t>
            </a:r>
            <a:r>
              <a:rPr sz="1800" spc="-5" dirty="0">
                <a:solidFill>
                  <a:srgbClr val="FFFFFF"/>
                </a:solidFill>
                <a:latin typeface="Arial"/>
                <a:cs typeface="Arial"/>
              </a:rPr>
              <a:t>te</a:t>
            </a:r>
            <a:endParaRPr sz="1800">
              <a:latin typeface="Arial"/>
              <a:cs typeface="Arial"/>
            </a:endParaRPr>
          </a:p>
        </p:txBody>
      </p:sp>
      <p:sp>
        <p:nvSpPr>
          <p:cNvPr id="4" name="object 4"/>
          <p:cNvSpPr/>
          <p:nvPr/>
        </p:nvSpPr>
        <p:spPr>
          <a:xfrm>
            <a:off x="4800600" y="2057400"/>
            <a:ext cx="3717925" cy="309397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864100" y="5562600"/>
            <a:ext cx="3154045" cy="566822"/>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Normal size </a:t>
            </a:r>
            <a:r>
              <a:rPr sz="1800" spc="-75" dirty="0">
                <a:latin typeface="Arial"/>
                <a:cs typeface="Arial"/>
              </a:rPr>
              <a:t>LV </a:t>
            </a:r>
            <a:r>
              <a:rPr sz="1800" spc="-15" dirty="0">
                <a:latin typeface="Arial"/>
                <a:cs typeface="Arial"/>
              </a:rPr>
              <a:t>with </a:t>
            </a:r>
            <a:r>
              <a:rPr sz="1800" spc="-5" dirty="0">
                <a:latin typeface="Arial"/>
                <a:cs typeface="Arial"/>
              </a:rPr>
              <a:t>pulmonary  vascular congestion</a:t>
            </a:r>
            <a:endParaRPr sz="1800">
              <a:latin typeface="Arial"/>
              <a:cs typeface="Arial"/>
            </a:endParaRPr>
          </a:p>
        </p:txBody>
      </p:sp>
      <p:sp>
        <p:nvSpPr>
          <p:cNvPr id="6" name="object 6"/>
          <p:cNvSpPr txBox="1"/>
          <p:nvPr/>
        </p:nvSpPr>
        <p:spPr>
          <a:xfrm>
            <a:off x="520090" y="5334000"/>
            <a:ext cx="2797810" cy="566822"/>
          </a:xfrm>
          <a:prstGeom prst="rect">
            <a:avLst/>
          </a:prstGeom>
        </p:spPr>
        <p:txBody>
          <a:bodyPr vert="horz" wrap="square" lIns="0" tIns="12700" rIns="0" bIns="0" rtlCol="0">
            <a:spAutoFit/>
          </a:bodyPr>
          <a:lstStyle/>
          <a:p>
            <a:pPr marL="12700" marR="5080">
              <a:lnSpc>
                <a:spcPct val="100000"/>
              </a:lnSpc>
              <a:spcBef>
                <a:spcPts val="100"/>
              </a:spcBef>
            </a:pPr>
            <a:r>
              <a:rPr sz="1800" spc="-50" dirty="0">
                <a:latin typeface="Comic Sans MS" pitchFamily="66" charset="0"/>
                <a:cs typeface="Arial"/>
              </a:rPr>
              <a:t>LVE </a:t>
            </a:r>
            <a:r>
              <a:rPr sz="1800" spc="-15" dirty="0">
                <a:latin typeface="Comic Sans MS" pitchFamily="66" charset="0"/>
                <a:cs typeface="Arial"/>
              </a:rPr>
              <a:t>with </a:t>
            </a:r>
            <a:r>
              <a:rPr sz="1800" spc="-5" dirty="0">
                <a:latin typeface="Comic Sans MS" pitchFamily="66" charset="0"/>
                <a:cs typeface="Arial"/>
              </a:rPr>
              <a:t>normal pulmonary  vasculature</a:t>
            </a:r>
            <a:endParaRPr sz="1800">
              <a:latin typeface="Comic Sans MS" pitchFamily="66" charset="0"/>
              <a:cs typeface="Arial"/>
            </a:endParaRPr>
          </a:p>
        </p:txBody>
      </p:sp>
      <p:sp>
        <p:nvSpPr>
          <p:cNvPr id="7" name="object 7"/>
          <p:cNvSpPr txBox="1">
            <a:spLocks noGrp="1"/>
          </p:cNvSpPr>
          <p:nvPr>
            <p:ph type="title"/>
          </p:nvPr>
        </p:nvSpPr>
        <p:spPr>
          <a:xfrm>
            <a:off x="534416" y="371678"/>
            <a:ext cx="7923784" cy="644407"/>
          </a:xfrm>
          <a:prstGeom prst="rect">
            <a:avLst/>
          </a:prstGeom>
        </p:spPr>
        <p:txBody>
          <a:bodyPr vert="horz" wrap="square" lIns="0" tIns="13335" rIns="0" bIns="0" rtlCol="0">
            <a:spAutoFit/>
          </a:bodyPr>
          <a:lstStyle/>
          <a:p>
            <a:pPr marL="12700" marR="5080">
              <a:lnSpc>
                <a:spcPct val="100000"/>
              </a:lnSpc>
              <a:spcBef>
                <a:spcPts val="105"/>
              </a:spcBef>
            </a:pPr>
            <a:r>
              <a:rPr lang="en-US" dirty="0" smtClean="0"/>
              <a:t> </a:t>
            </a:r>
            <a:r>
              <a:rPr smtClean="0"/>
              <a:t>Aortic</a:t>
            </a:r>
            <a:r>
              <a:rPr spc="-85" smtClean="0"/>
              <a:t> </a:t>
            </a:r>
            <a:r>
              <a:rPr spc="-5" dirty="0"/>
              <a:t>Regurgitation  </a:t>
            </a:r>
            <a:r>
              <a:rPr dirty="0"/>
              <a:t>CxR</a:t>
            </a:r>
          </a:p>
        </p:txBody>
      </p:sp>
      <p:sp>
        <p:nvSpPr>
          <p:cNvPr id="8" name="object 8"/>
          <p:cNvSpPr/>
          <p:nvPr/>
        </p:nvSpPr>
        <p:spPr>
          <a:xfrm>
            <a:off x="457200" y="2057400"/>
            <a:ext cx="3733800" cy="309410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80289"/>
            <a:ext cx="5029200" cy="644407"/>
          </a:xfrm>
          <a:prstGeom prst="rect">
            <a:avLst/>
          </a:prstGeom>
          <a:solidFill>
            <a:schemeClr val="accent2">
              <a:lumMod val="60000"/>
              <a:lumOff val="40000"/>
            </a:schemeClr>
          </a:solidFill>
        </p:spPr>
        <p:txBody>
          <a:bodyPr vert="horz" wrap="square" lIns="0" tIns="13335" rIns="0" bIns="0" rtlCol="0">
            <a:spAutoFit/>
          </a:bodyPr>
          <a:lstStyle/>
          <a:p>
            <a:pPr marL="12700">
              <a:lnSpc>
                <a:spcPct val="100000"/>
              </a:lnSpc>
              <a:spcBef>
                <a:spcPts val="105"/>
              </a:spcBef>
            </a:pPr>
            <a:r>
              <a:rPr spc="-5" dirty="0">
                <a:solidFill>
                  <a:srgbClr val="FFFF00"/>
                </a:solidFill>
              </a:rPr>
              <a:t>Echocardiography</a:t>
            </a:r>
          </a:p>
        </p:txBody>
      </p:sp>
      <p:sp>
        <p:nvSpPr>
          <p:cNvPr id="5" name="object 5"/>
          <p:cNvSpPr txBox="1"/>
          <p:nvPr/>
        </p:nvSpPr>
        <p:spPr>
          <a:xfrm>
            <a:off x="750519" y="5715001"/>
            <a:ext cx="2212340" cy="327718"/>
          </a:xfrm>
          <a:prstGeom prst="rect">
            <a:avLst/>
          </a:prstGeom>
        </p:spPr>
        <p:txBody>
          <a:bodyPr vert="horz" wrap="square" lIns="0" tIns="0" rIns="0" bIns="0" rtlCol="0">
            <a:spAutoFit/>
          </a:bodyPr>
          <a:lstStyle/>
          <a:p>
            <a:pPr marL="12700">
              <a:lnSpc>
                <a:spcPts val="2755"/>
              </a:lnSpc>
            </a:pPr>
            <a:r>
              <a:rPr sz="2000" spc="-5" dirty="0">
                <a:solidFill>
                  <a:srgbClr val="FFFFFF"/>
                </a:solidFill>
                <a:latin typeface="Arial"/>
                <a:cs typeface="Arial"/>
              </a:rPr>
              <a:t>abdominal</a:t>
            </a:r>
            <a:r>
              <a:rPr sz="2000" spc="-30" dirty="0">
                <a:solidFill>
                  <a:srgbClr val="FFFFFF"/>
                </a:solidFill>
                <a:latin typeface="Arial"/>
                <a:cs typeface="Arial"/>
              </a:rPr>
              <a:t> </a:t>
            </a:r>
            <a:r>
              <a:rPr sz="2000" spc="-5" dirty="0">
                <a:solidFill>
                  <a:srgbClr val="FFFFFF"/>
                </a:solidFill>
                <a:latin typeface="Arial"/>
                <a:cs typeface="Arial"/>
              </a:rPr>
              <a:t>aorta</a:t>
            </a:r>
            <a:endParaRPr sz="2000">
              <a:latin typeface="Arial"/>
              <a:cs typeface="Arial"/>
            </a:endParaRPr>
          </a:p>
        </p:txBody>
      </p:sp>
      <p:sp>
        <p:nvSpPr>
          <p:cNvPr id="3" name="object 3"/>
          <p:cNvSpPr txBox="1"/>
          <p:nvPr/>
        </p:nvSpPr>
        <p:spPr>
          <a:xfrm>
            <a:off x="407618" y="1295400"/>
            <a:ext cx="8507782" cy="4475584"/>
          </a:xfrm>
          <a:prstGeom prst="rect">
            <a:avLst/>
          </a:prstGeom>
          <a:solidFill>
            <a:schemeClr val="accent2">
              <a:lumMod val="60000"/>
              <a:lumOff val="40000"/>
            </a:schemeClr>
          </a:solidFill>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000" b="1" spc="-5" dirty="0">
                <a:solidFill>
                  <a:srgbClr val="FFFF00"/>
                </a:solidFill>
                <a:latin typeface="Arial"/>
                <a:cs typeface="Arial"/>
              </a:rPr>
              <a:t>Aortic valve </a:t>
            </a:r>
            <a:r>
              <a:rPr sz="2000" b="1" dirty="0">
                <a:solidFill>
                  <a:srgbClr val="FFFF00"/>
                </a:solidFill>
                <a:latin typeface="Arial"/>
                <a:cs typeface="Arial"/>
              </a:rPr>
              <a:t>structure </a:t>
            </a:r>
            <a:r>
              <a:rPr sz="2000" b="1" spc="-5" dirty="0">
                <a:solidFill>
                  <a:srgbClr val="FFFF00"/>
                </a:solidFill>
                <a:latin typeface="Arial"/>
                <a:cs typeface="Arial"/>
              </a:rPr>
              <a:t>and morphology</a:t>
            </a:r>
            <a:r>
              <a:rPr sz="2000" b="1" spc="-5" dirty="0">
                <a:latin typeface="Arial"/>
                <a:cs typeface="Arial"/>
              </a:rPr>
              <a:t> </a:t>
            </a:r>
            <a:r>
              <a:rPr sz="2000" dirty="0">
                <a:latin typeface="Arial"/>
                <a:cs typeface="Arial"/>
              </a:rPr>
              <a:t>- </a:t>
            </a:r>
            <a:r>
              <a:rPr sz="2000" spc="-5" dirty="0">
                <a:latin typeface="Arial"/>
                <a:cs typeface="Arial"/>
              </a:rPr>
              <a:t>Bileaflet</a:t>
            </a:r>
            <a:r>
              <a:rPr sz="2000" spc="75" dirty="0">
                <a:latin typeface="Arial"/>
                <a:cs typeface="Arial"/>
              </a:rPr>
              <a:t> </a:t>
            </a:r>
            <a:r>
              <a:rPr sz="2000" dirty="0">
                <a:latin typeface="Arial"/>
                <a:cs typeface="Arial"/>
              </a:rPr>
              <a:t>versus</a:t>
            </a:r>
            <a:endParaRPr sz="2000">
              <a:latin typeface="Arial"/>
              <a:cs typeface="Arial"/>
            </a:endParaRPr>
          </a:p>
          <a:p>
            <a:pPr marL="355600">
              <a:lnSpc>
                <a:spcPct val="100000"/>
              </a:lnSpc>
            </a:pPr>
            <a:r>
              <a:rPr sz="2000" spc="-5" dirty="0">
                <a:latin typeface="Arial"/>
                <a:cs typeface="Arial"/>
              </a:rPr>
              <a:t>trileaflet, flail</a:t>
            </a:r>
            <a:r>
              <a:rPr sz="2000" spc="-5">
                <a:latin typeface="Arial"/>
                <a:cs typeface="Arial"/>
              </a:rPr>
              <a:t>, </a:t>
            </a:r>
            <a:r>
              <a:rPr sz="2000" spc="-5" smtClean="0">
                <a:latin typeface="Arial"/>
                <a:cs typeface="Arial"/>
              </a:rPr>
              <a:t>thickening</a:t>
            </a:r>
            <a:endParaRPr lang="en-US" sz="2000" spc="-5" dirty="0" smtClean="0">
              <a:latin typeface="Arial"/>
              <a:cs typeface="Arial"/>
            </a:endParaRPr>
          </a:p>
          <a:p>
            <a:pPr marL="355600">
              <a:lnSpc>
                <a:spcPct val="100000"/>
              </a:lnSpc>
            </a:pPr>
            <a:endParaRPr lang="en-US" sz="2000" spc="-5" dirty="0">
              <a:latin typeface="Comic Sans MS" pitchFamily="66" charset="0"/>
              <a:cs typeface="Arial"/>
            </a:endParaRPr>
          </a:p>
          <a:p>
            <a:pPr marL="355600">
              <a:lnSpc>
                <a:spcPct val="100000"/>
              </a:lnSpc>
            </a:pPr>
            <a:r>
              <a:rPr sz="2000" b="1" spc="-5" smtClean="0">
                <a:solidFill>
                  <a:srgbClr val="FFFF00"/>
                </a:solidFill>
                <a:latin typeface="Comic Sans MS" pitchFamily="66" charset="0"/>
                <a:cs typeface="Arial"/>
              </a:rPr>
              <a:t>Presence </a:t>
            </a:r>
            <a:r>
              <a:rPr sz="2000" b="1" dirty="0">
                <a:solidFill>
                  <a:srgbClr val="FFFF00"/>
                </a:solidFill>
                <a:latin typeface="Comic Sans MS" pitchFamily="66" charset="0"/>
                <a:cs typeface="Arial"/>
              </a:rPr>
              <a:t>of </a:t>
            </a:r>
            <a:r>
              <a:rPr sz="2000" b="1" spc="-5" dirty="0">
                <a:solidFill>
                  <a:srgbClr val="FFFF00"/>
                </a:solidFill>
                <a:latin typeface="Comic Sans MS" pitchFamily="66" charset="0"/>
                <a:cs typeface="Arial"/>
              </a:rPr>
              <a:t>vegetations or nodules </a:t>
            </a:r>
            <a:r>
              <a:rPr sz="2000" dirty="0">
                <a:latin typeface="Comic Sans MS" pitchFamily="66" charset="0"/>
                <a:cs typeface="Arial"/>
              </a:rPr>
              <a:t>- May </a:t>
            </a:r>
            <a:r>
              <a:rPr sz="2000" spc="-5" dirty="0">
                <a:latin typeface="Comic Sans MS" pitchFamily="66" charset="0"/>
                <a:cs typeface="Arial"/>
              </a:rPr>
              <a:t>require  transesophageal echocardiography in selected</a:t>
            </a:r>
            <a:r>
              <a:rPr sz="2000" spc="155" dirty="0">
                <a:latin typeface="Comic Sans MS" pitchFamily="66" charset="0"/>
                <a:cs typeface="Arial"/>
              </a:rPr>
              <a:t> </a:t>
            </a:r>
            <a:r>
              <a:rPr sz="2000" spc="-5" dirty="0">
                <a:latin typeface="Comic Sans MS" pitchFamily="66" charset="0"/>
                <a:cs typeface="Arial"/>
              </a:rPr>
              <a:t>cases</a:t>
            </a:r>
            <a:endParaRPr sz="2000">
              <a:latin typeface="Comic Sans MS" pitchFamily="66" charset="0"/>
              <a:cs typeface="Arial"/>
            </a:endParaRPr>
          </a:p>
          <a:p>
            <a:pPr marL="355600" indent="-342900">
              <a:lnSpc>
                <a:spcPct val="100000"/>
              </a:lnSpc>
              <a:spcBef>
                <a:spcPts val="580"/>
              </a:spcBef>
              <a:buChar char="•"/>
              <a:tabLst>
                <a:tab pos="354965" algn="l"/>
                <a:tab pos="355600" algn="l"/>
              </a:tabLst>
            </a:pPr>
            <a:r>
              <a:rPr sz="2000" b="1" spc="-5" dirty="0">
                <a:solidFill>
                  <a:srgbClr val="FFFF00"/>
                </a:solidFill>
                <a:latin typeface="Comic Sans MS" pitchFamily="66" charset="0"/>
                <a:cs typeface="Arial"/>
              </a:rPr>
              <a:t>Severity </a:t>
            </a:r>
            <a:r>
              <a:rPr sz="2000" b="1" dirty="0">
                <a:solidFill>
                  <a:srgbClr val="FFFF00"/>
                </a:solidFill>
                <a:latin typeface="Comic Sans MS" pitchFamily="66" charset="0"/>
                <a:cs typeface="Arial"/>
              </a:rPr>
              <a:t>of</a:t>
            </a:r>
            <a:r>
              <a:rPr sz="2000" b="1" spc="-25" dirty="0">
                <a:solidFill>
                  <a:srgbClr val="FFFF00"/>
                </a:solidFill>
                <a:latin typeface="Comic Sans MS" pitchFamily="66" charset="0"/>
                <a:cs typeface="Arial"/>
              </a:rPr>
              <a:t> </a:t>
            </a:r>
            <a:r>
              <a:rPr sz="2000" b="1" dirty="0">
                <a:solidFill>
                  <a:srgbClr val="FFFF00"/>
                </a:solidFill>
                <a:latin typeface="Comic Sans MS" pitchFamily="66" charset="0"/>
                <a:cs typeface="Arial"/>
              </a:rPr>
              <a:t>AR</a:t>
            </a:r>
            <a:endParaRPr sz="2000" b="1">
              <a:solidFill>
                <a:srgbClr val="FFFF00"/>
              </a:solidFill>
              <a:latin typeface="Comic Sans MS" pitchFamily="66" charset="0"/>
              <a:cs typeface="Arial"/>
            </a:endParaRPr>
          </a:p>
          <a:p>
            <a:pPr marL="355600" marR="23495" indent="-342900">
              <a:lnSpc>
                <a:spcPct val="100000"/>
              </a:lnSpc>
              <a:spcBef>
                <a:spcPts val="575"/>
              </a:spcBef>
              <a:buChar char="•"/>
              <a:tabLst>
                <a:tab pos="354965" algn="l"/>
                <a:tab pos="355600" algn="l"/>
              </a:tabLst>
            </a:pPr>
            <a:r>
              <a:rPr sz="2000" spc="-5" dirty="0">
                <a:latin typeface="Comic Sans MS" pitchFamily="66" charset="0"/>
                <a:cs typeface="Arial"/>
              </a:rPr>
              <a:t>Color Doppler central </a:t>
            </a:r>
            <a:r>
              <a:rPr sz="2000" dirty="0">
                <a:latin typeface="Comic Sans MS" pitchFamily="66" charset="0"/>
                <a:cs typeface="Arial"/>
              </a:rPr>
              <a:t>jet </a:t>
            </a:r>
            <a:r>
              <a:rPr sz="2000" spc="-5" dirty="0">
                <a:latin typeface="Comic Sans MS" pitchFamily="66" charset="0"/>
                <a:cs typeface="Arial"/>
              </a:rPr>
              <a:t>width </a:t>
            </a:r>
            <a:r>
              <a:rPr sz="2000" dirty="0">
                <a:latin typeface="Comic Sans MS" pitchFamily="66" charset="0"/>
                <a:cs typeface="Arial"/>
              </a:rPr>
              <a:t>&amp; </a:t>
            </a:r>
            <a:r>
              <a:rPr sz="2000" spc="-5" dirty="0">
                <a:latin typeface="Comic Sans MS" pitchFamily="66" charset="0"/>
                <a:cs typeface="Arial"/>
              </a:rPr>
              <a:t>Vena </a:t>
            </a:r>
            <a:r>
              <a:rPr sz="2000" dirty="0">
                <a:latin typeface="Comic Sans MS" pitchFamily="66" charset="0"/>
                <a:cs typeface="Arial"/>
              </a:rPr>
              <a:t>contracta  </a:t>
            </a:r>
            <a:r>
              <a:rPr sz="2000" spc="-5" dirty="0">
                <a:latin typeface="Comic Sans MS" pitchFamily="66" charset="0"/>
                <a:cs typeface="Arial"/>
              </a:rPr>
              <a:t>(narrowest portion </a:t>
            </a:r>
            <a:r>
              <a:rPr sz="2000" dirty="0">
                <a:latin typeface="Comic Sans MS" pitchFamily="66" charset="0"/>
                <a:cs typeface="Arial"/>
              </a:rPr>
              <a:t>of the </a:t>
            </a:r>
            <a:r>
              <a:rPr sz="2000" spc="-5" dirty="0">
                <a:latin typeface="Comic Sans MS" pitchFamily="66" charset="0"/>
                <a:cs typeface="Arial"/>
              </a:rPr>
              <a:t>jet located </a:t>
            </a:r>
            <a:r>
              <a:rPr sz="2000" dirty="0">
                <a:latin typeface="Comic Sans MS" pitchFamily="66" charset="0"/>
                <a:cs typeface="Arial"/>
              </a:rPr>
              <a:t>at </a:t>
            </a:r>
            <a:r>
              <a:rPr sz="2000" spc="-10" dirty="0">
                <a:latin typeface="Comic Sans MS" pitchFamily="66" charset="0"/>
                <a:cs typeface="Arial"/>
              </a:rPr>
              <a:t>or </a:t>
            </a:r>
            <a:r>
              <a:rPr sz="2000" dirty="0">
                <a:latin typeface="Comic Sans MS" pitchFamily="66" charset="0"/>
                <a:cs typeface="Arial"/>
              </a:rPr>
              <a:t>just </a:t>
            </a:r>
            <a:r>
              <a:rPr sz="2000" spc="-5" dirty="0">
                <a:latin typeface="Comic Sans MS" pitchFamily="66" charset="0"/>
                <a:cs typeface="Arial"/>
              </a:rPr>
              <a:t>distal </a:t>
            </a:r>
            <a:r>
              <a:rPr sz="2000" dirty="0">
                <a:latin typeface="Comic Sans MS" pitchFamily="66" charset="0"/>
                <a:cs typeface="Arial"/>
              </a:rPr>
              <a:t>to its  </a:t>
            </a:r>
            <a:r>
              <a:rPr sz="2000" spc="-5" dirty="0">
                <a:latin typeface="Comic Sans MS" pitchFamily="66" charset="0"/>
                <a:cs typeface="Arial"/>
              </a:rPr>
              <a:t>orifice) </a:t>
            </a:r>
            <a:r>
              <a:rPr sz="2000" spc="-5">
                <a:latin typeface="Comic Sans MS" pitchFamily="66" charset="0"/>
                <a:cs typeface="Arial"/>
              </a:rPr>
              <a:t>width </a:t>
            </a:r>
            <a:r>
              <a:rPr lang="en-US" sz="2000" dirty="0" smtClean="0">
                <a:latin typeface="Comic Sans MS" pitchFamily="66" charset="0"/>
                <a:cs typeface="Arial"/>
              </a:rPr>
              <a:t>–</a:t>
            </a:r>
          </a:p>
          <a:p>
            <a:pPr marL="355600" marR="23495" indent="-342900">
              <a:lnSpc>
                <a:spcPct val="100000"/>
              </a:lnSpc>
              <a:spcBef>
                <a:spcPts val="575"/>
              </a:spcBef>
              <a:buChar char="•"/>
              <a:tabLst>
                <a:tab pos="354965" algn="l"/>
                <a:tab pos="355600" algn="l"/>
              </a:tabLst>
            </a:pPr>
            <a:endParaRPr lang="en-US" sz="2000" dirty="0" smtClean="0">
              <a:latin typeface="Comic Sans MS" pitchFamily="66" charset="0"/>
              <a:cs typeface="Arial"/>
            </a:endParaRPr>
          </a:p>
          <a:p>
            <a:pPr marL="355600" marR="23495" indent="-342900">
              <a:lnSpc>
                <a:spcPct val="100000"/>
              </a:lnSpc>
              <a:spcBef>
                <a:spcPts val="575"/>
              </a:spcBef>
              <a:buChar char="•"/>
              <a:tabLst>
                <a:tab pos="354965" algn="l"/>
                <a:tab pos="355600" algn="l"/>
              </a:tabLst>
            </a:pPr>
            <a:r>
              <a:rPr sz="2000" smtClean="0">
                <a:latin typeface="Comic Sans MS" pitchFamily="66" charset="0"/>
                <a:cs typeface="Arial"/>
              </a:rPr>
              <a:t> </a:t>
            </a:r>
            <a:r>
              <a:rPr sz="2000" dirty="0">
                <a:solidFill>
                  <a:srgbClr val="FFFF00"/>
                </a:solidFill>
                <a:latin typeface="Comic Sans MS" pitchFamily="66" charset="0"/>
                <a:cs typeface="Arial"/>
              </a:rPr>
              <a:t>In </a:t>
            </a:r>
            <a:r>
              <a:rPr sz="2000" spc="-5" dirty="0">
                <a:solidFill>
                  <a:srgbClr val="FFFF00"/>
                </a:solidFill>
                <a:latin typeface="Comic Sans MS" pitchFamily="66" charset="0"/>
                <a:cs typeface="Arial"/>
              </a:rPr>
              <a:t>severe </a:t>
            </a:r>
            <a:r>
              <a:rPr sz="2000" dirty="0">
                <a:solidFill>
                  <a:srgbClr val="FFFF00"/>
                </a:solidFill>
                <a:latin typeface="Comic Sans MS" pitchFamily="66" charset="0"/>
                <a:cs typeface="Arial"/>
              </a:rPr>
              <a:t>AR, the </a:t>
            </a:r>
            <a:r>
              <a:rPr sz="2000" spc="-5" dirty="0">
                <a:solidFill>
                  <a:srgbClr val="FFFF00"/>
                </a:solidFill>
                <a:latin typeface="Comic Sans MS" pitchFamily="66" charset="0"/>
                <a:cs typeface="Arial"/>
              </a:rPr>
              <a:t>vena </a:t>
            </a:r>
            <a:r>
              <a:rPr sz="2000" dirty="0">
                <a:solidFill>
                  <a:srgbClr val="FFFF00"/>
                </a:solidFill>
                <a:latin typeface="Comic Sans MS" pitchFamily="66" charset="0"/>
                <a:cs typeface="Arial"/>
              </a:rPr>
              <a:t>contracta </a:t>
            </a:r>
            <a:r>
              <a:rPr sz="2000" spc="-5" dirty="0">
                <a:solidFill>
                  <a:srgbClr val="FFFF00"/>
                </a:solidFill>
                <a:latin typeface="Comic Sans MS" pitchFamily="66" charset="0"/>
                <a:cs typeface="Arial"/>
              </a:rPr>
              <a:t>width is  usually </a:t>
            </a:r>
            <a:r>
              <a:rPr sz="2000" dirty="0">
                <a:solidFill>
                  <a:srgbClr val="FFFF00"/>
                </a:solidFill>
                <a:latin typeface="Comic Sans MS" pitchFamily="66" charset="0"/>
                <a:cs typeface="Arial"/>
              </a:rPr>
              <a:t>more </a:t>
            </a:r>
            <a:r>
              <a:rPr sz="2000" spc="-5" dirty="0">
                <a:solidFill>
                  <a:srgbClr val="FFFF00"/>
                </a:solidFill>
                <a:latin typeface="Comic Sans MS" pitchFamily="66" charset="0"/>
                <a:cs typeface="Arial"/>
              </a:rPr>
              <a:t>than 65% </a:t>
            </a:r>
            <a:r>
              <a:rPr sz="2000" dirty="0">
                <a:latin typeface="Comic Sans MS" pitchFamily="66" charset="0"/>
                <a:cs typeface="Arial"/>
              </a:rPr>
              <a:t>of the </a:t>
            </a:r>
            <a:r>
              <a:rPr sz="2000" spc="-5" dirty="0">
                <a:latin typeface="Comic Sans MS" pitchFamily="66" charset="0"/>
                <a:cs typeface="Arial"/>
              </a:rPr>
              <a:t>width </a:t>
            </a:r>
            <a:r>
              <a:rPr sz="2000" dirty="0">
                <a:latin typeface="Comic Sans MS" pitchFamily="66" charset="0"/>
                <a:cs typeface="Arial"/>
              </a:rPr>
              <a:t>of the LV </a:t>
            </a:r>
            <a:r>
              <a:rPr sz="2000">
                <a:latin typeface="Comic Sans MS" pitchFamily="66" charset="0"/>
                <a:cs typeface="Arial"/>
              </a:rPr>
              <a:t>outflow</a:t>
            </a:r>
            <a:r>
              <a:rPr sz="2000" spc="-20">
                <a:latin typeface="Comic Sans MS" pitchFamily="66" charset="0"/>
                <a:cs typeface="Arial"/>
              </a:rPr>
              <a:t> </a:t>
            </a:r>
            <a:r>
              <a:rPr sz="2000" smtClean="0">
                <a:latin typeface="Comic Sans MS" pitchFamily="66" charset="0"/>
                <a:cs typeface="Arial"/>
              </a:rPr>
              <a:t>tract</a:t>
            </a:r>
            <a:endParaRPr lang="en-US" sz="2000" dirty="0" smtClean="0">
              <a:latin typeface="Comic Sans MS" pitchFamily="66" charset="0"/>
              <a:cs typeface="Arial"/>
            </a:endParaRPr>
          </a:p>
          <a:p>
            <a:pPr marL="355600" marR="23495" indent="-342900">
              <a:lnSpc>
                <a:spcPct val="100000"/>
              </a:lnSpc>
              <a:spcBef>
                <a:spcPts val="575"/>
              </a:spcBef>
              <a:buChar char="•"/>
              <a:tabLst>
                <a:tab pos="354965" algn="l"/>
                <a:tab pos="355600" algn="l"/>
              </a:tabLst>
            </a:pPr>
            <a:endParaRPr sz="2000">
              <a:latin typeface="Comic Sans MS" pitchFamily="66" charset="0"/>
              <a:cs typeface="Arial"/>
            </a:endParaRPr>
          </a:p>
          <a:p>
            <a:pPr marL="355600" indent="-342900">
              <a:lnSpc>
                <a:spcPct val="100000"/>
              </a:lnSpc>
              <a:spcBef>
                <a:spcPts val="580"/>
              </a:spcBef>
              <a:buChar char="•"/>
              <a:tabLst>
                <a:tab pos="354965" algn="l"/>
                <a:tab pos="355600" algn="l"/>
              </a:tabLst>
            </a:pPr>
            <a:r>
              <a:rPr sz="2000" b="1" spc="-5" dirty="0">
                <a:solidFill>
                  <a:srgbClr val="FFFF00"/>
                </a:solidFill>
                <a:latin typeface="Comic Sans MS" pitchFamily="66" charset="0"/>
                <a:cs typeface="Arial"/>
              </a:rPr>
              <a:t>Regurgitant volume, </a:t>
            </a:r>
            <a:r>
              <a:rPr sz="2000" b="1" dirty="0">
                <a:solidFill>
                  <a:srgbClr val="FFFF00"/>
                </a:solidFill>
                <a:latin typeface="Comic Sans MS" pitchFamily="66" charset="0"/>
                <a:cs typeface="Arial"/>
              </a:rPr>
              <a:t>fraction, </a:t>
            </a:r>
            <a:r>
              <a:rPr sz="2000" b="1" spc="-5" dirty="0">
                <a:solidFill>
                  <a:srgbClr val="FFFF00"/>
                </a:solidFill>
                <a:latin typeface="Comic Sans MS" pitchFamily="66" charset="0"/>
                <a:cs typeface="Arial"/>
              </a:rPr>
              <a:t>and </a:t>
            </a:r>
            <a:r>
              <a:rPr sz="2000" b="1" spc="-5">
                <a:solidFill>
                  <a:srgbClr val="FFFF00"/>
                </a:solidFill>
                <a:latin typeface="Comic Sans MS" pitchFamily="66" charset="0"/>
                <a:cs typeface="Arial"/>
              </a:rPr>
              <a:t>orifice</a:t>
            </a:r>
            <a:r>
              <a:rPr sz="2000" b="1" spc="35">
                <a:solidFill>
                  <a:srgbClr val="FFFF00"/>
                </a:solidFill>
                <a:latin typeface="Comic Sans MS" pitchFamily="66" charset="0"/>
                <a:cs typeface="Arial"/>
              </a:rPr>
              <a:t> </a:t>
            </a:r>
            <a:r>
              <a:rPr sz="2000" b="1" spc="-5" smtClean="0">
                <a:solidFill>
                  <a:srgbClr val="FFFF00"/>
                </a:solidFill>
                <a:latin typeface="Comic Sans MS" pitchFamily="66" charset="0"/>
                <a:cs typeface="Arial"/>
              </a:rPr>
              <a:t>area</a:t>
            </a:r>
            <a:r>
              <a:rPr lang="en-US" sz="2000" b="1" spc="-5" dirty="0" smtClean="0">
                <a:solidFill>
                  <a:srgbClr val="FFFF00"/>
                </a:solidFill>
                <a:latin typeface="Comic Sans MS" pitchFamily="66" charset="0"/>
                <a:cs typeface="Arial"/>
              </a:rPr>
              <a:t> is calculated</a:t>
            </a:r>
            <a:endParaRPr sz="2000" b="1">
              <a:solidFill>
                <a:srgbClr val="FFFF00"/>
              </a:solidFill>
              <a:latin typeface="Comic Sans MS" pitchFamily="66" charset="0"/>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38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8926830" cy="6581775"/>
            <a:chOff x="76200" y="136525"/>
            <a:chExt cx="8926830" cy="6581775"/>
          </a:xfrm>
        </p:grpSpPr>
        <p:sp>
          <p:nvSpPr>
            <p:cNvPr id="3" name="object 3"/>
            <p:cNvSpPr/>
            <p:nvPr/>
          </p:nvSpPr>
          <p:spPr>
            <a:xfrm>
              <a:off x="76200" y="685800"/>
              <a:ext cx="4748149" cy="4114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57800" y="376237"/>
              <a:ext cx="3429000" cy="5489575"/>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1298194" y="4980813"/>
            <a:ext cx="15767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AMVL</a:t>
            </a:r>
            <a:r>
              <a:rPr sz="1800" spc="-125" dirty="0">
                <a:latin typeface="Arial"/>
                <a:cs typeface="Arial"/>
              </a:rPr>
              <a:t> </a:t>
            </a:r>
            <a:r>
              <a:rPr sz="1800" spc="-5" dirty="0">
                <a:latin typeface="Arial"/>
                <a:cs typeface="Arial"/>
              </a:rPr>
              <a:t>fluttering</a:t>
            </a:r>
            <a:endParaRPr sz="1800">
              <a:latin typeface="Arial"/>
              <a:cs typeface="Arial"/>
            </a:endParaRPr>
          </a:p>
        </p:txBody>
      </p:sp>
      <p:sp>
        <p:nvSpPr>
          <p:cNvPr id="6" name="object 6"/>
          <p:cNvSpPr txBox="1"/>
          <p:nvPr/>
        </p:nvSpPr>
        <p:spPr>
          <a:xfrm>
            <a:off x="4727575" y="5895543"/>
            <a:ext cx="402336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Color </a:t>
            </a:r>
            <a:r>
              <a:rPr sz="1800" spc="-5" dirty="0">
                <a:latin typeface="Arial"/>
                <a:cs typeface="Arial"/>
              </a:rPr>
              <a:t>Flow </a:t>
            </a:r>
            <a:r>
              <a:rPr sz="1800" dirty="0">
                <a:latin typeface="Arial"/>
                <a:cs typeface="Arial"/>
              </a:rPr>
              <a:t>– top </a:t>
            </a:r>
            <a:r>
              <a:rPr sz="1800" spc="-5" dirty="0">
                <a:latin typeface="Arial"/>
                <a:cs typeface="Arial"/>
              </a:rPr>
              <a:t>mild, bottom moderate</a:t>
            </a:r>
            <a:endParaRPr sz="18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859663"/>
            <a:ext cx="7390384" cy="644407"/>
          </a:xfrm>
          <a:prstGeom prst="rect">
            <a:avLst/>
          </a:prstGeom>
          <a:solidFill>
            <a:schemeClr val="accent2">
              <a:lumMod val="60000"/>
              <a:lumOff val="40000"/>
            </a:schemeClr>
          </a:solidFill>
        </p:spPr>
        <p:txBody>
          <a:bodyPr vert="horz" wrap="square" lIns="0" tIns="13335" rIns="0" bIns="0" rtlCol="0">
            <a:spAutoFit/>
          </a:bodyPr>
          <a:lstStyle/>
          <a:p>
            <a:pPr marL="12700">
              <a:lnSpc>
                <a:spcPct val="100000"/>
              </a:lnSpc>
              <a:spcBef>
                <a:spcPts val="105"/>
              </a:spcBef>
            </a:pPr>
            <a:r>
              <a:rPr lang="en-US" dirty="0" smtClean="0"/>
              <a:t>           </a:t>
            </a:r>
            <a:r>
              <a:rPr smtClean="0">
                <a:solidFill>
                  <a:srgbClr val="FFFF00"/>
                </a:solidFill>
              </a:rPr>
              <a:t>Cardiac</a:t>
            </a:r>
            <a:r>
              <a:rPr spc="-110" smtClean="0">
                <a:solidFill>
                  <a:srgbClr val="FFFF00"/>
                </a:solidFill>
              </a:rPr>
              <a:t> </a:t>
            </a:r>
            <a:r>
              <a:rPr dirty="0">
                <a:solidFill>
                  <a:srgbClr val="FFFF00"/>
                </a:solidFill>
              </a:rPr>
              <a:t>MRI</a:t>
            </a:r>
          </a:p>
        </p:txBody>
      </p:sp>
      <p:sp>
        <p:nvSpPr>
          <p:cNvPr id="3" name="object 3"/>
          <p:cNvSpPr txBox="1"/>
          <p:nvPr/>
        </p:nvSpPr>
        <p:spPr>
          <a:xfrm>
            <a:off x="534416" y="2286000"/>
            <a:ext cx="7772400" cy="1859483"/>
          </a:xfrm>
          <a:prstGeom prst="rect">
            <a:avLst/>
          </a:prstGeom>
          <a:solidFill>
            <a:schemeClr val="accent2">
              <a:lumMod val="60000"/>
              <a:lumOff val="40000"/>
            </a:schemeClr>
          </a:solidFill>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b="1" spc="-5" dirty="0">
                <a:latin typeface="Arial"/>
                <a:cs typeface="Arial"/>
              </a:rPr>
              <a:t>CMR provides accurate measurements </a:t>
            </a:r>
            <a:r>
              <a:rPr sz="2400" b="1" dirty="0">
                <a:latin typeface="Arial"/>
                <a:cs typeface="Arial"/>
              </a:rPr>
              <a:t>of </a:t>
            </a:r>
            <a:r>
              <a:rPr sz="2400" b="1" spc="-5" dirty="0">
                <a:latin typeface="Arial"/>
                <a:cs typeface="Arial"/>
              </a:rPr>
              <a:t>regurgitant  volumes and </a:t>
            </a:r>
            <a:r>
              <a:rPr sz="2400" b="1" dirty="0">
                <a:latin typeface="Arial"/>
                <a:cs typeface="Arial"/>
              </a:rPr>
              <a:t>the </a:t>
            </a:r>
            <a:r>
              <a:rPr sz="2400" b="1" spc="-5" dirty="0">
                <a:latin typeface="Arial"/>
                <a:cs typeface="Arial"/>
              </a:rPr>
              <a:t>regurgitant orifice </a:t>
            </a:r>
            <a:r>
              <a:rPr sz="2400" b="1" dirty="0">
                <a:latin typeface="Arial"/>
                <a:cs typeface="Arial"/>
              </a:rPr>
              <a:t>in </a:t>
            </a:r>
            <a:r>
              <a:rPr sz="2400" b="1" spc="-5" dirty="0">
                <a:latin typeface="Arial"/>
                <a:cs typeface="Arial"/>
              </a:rPr>
              <a:t>AR</a:t>
            </a:r>
            <a:r>
              <a:rPr sz="2400" spc="-5" dirty="0">
                <a:latin typeface="Arial"/>
                <a:cs typeface="Arial"/>
              </a:rPr>
              <a:t>. </a:t>
            </a:r>
            <a:r>
              <a:rPr sz="2400" dirty="0">
                <a:latin typeface="Arial"/>
                <a:cs typeface="Arial"/>
              </a:rPr>
              <a:t>It is the most  </a:t>
            </a:r>
            <a:r>
              <a:rPr sz="2400" spc="-5" dirty="0">
                <a:latin typeface="Arial"/>
                <a:cs typeface="Arial"/>
              </a:rPr>
              <a:t>accurate noninvasive technique </a:t>
            </a:r>
            <a:r>
              <a:rPr sz="2400" dirty="0">
                <a:latin typeface="Arial"/>
                <a:cs typeface="Arial"/>
              </a:rPr>
              <a:t>for </a:t>
            </a:r>
            <a:r>
              <a:rPr sz="2400" spc="-5" dirty="0">
                <a:latin typeface="Arial"/>
                <a:cs typeface="Arial"/>
              </a:rPr>
              <a:t>assessing LV </a:t>
            </a:r>
            <a:r>
              <a:rPr sz="2400" dirty="0">
                <a:latin typeface="Arial"/>
                <a:cs typeface="Arial"/>
              </a:rPr>
              <a:t>end-  </a:t>
            </a:r>
            <a:r>
              <a:rPr sz="2400" spc="-5" dirty="0">
                <a:latin typeface="Arial"/>
                <a:cs typeface="Arial"/>
              </a:rPr>
              <a:t>systolic volume, diastolic volume, and</a:t>
            </a:r>
            <a:r>
              <a:rPr sz="2400" spc="60" dirty="0">
                <a:latin typeface="Arial"/>
                <a:cs typeface="Arial"/>
              </a:rPr>
              <a:t> </a:t>
            </a:r>
            <a:r>
              <a:rPr sz="2400" dirty="0">
                <a:latin typeface="Arial"/>
                <a:cs typeface="Arial"/>
              </a:rPr>
              <a:t>mass</a:t>
            </a:r>
            <a:endParaRPr sz="24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304801"/>
            <a:ext cx="7237984" cy="644407"/>
          </a:xfrm>
          <a:prstGeom prst="rect">
            <a:avLst/>
          </a:prstGeom>
        </p:spPr>
        <p:txBody>
          <a:bodyPr vert="horz" wrap="square" lIns="0" tIns="13335" rIns="0" bIns="0" rtlCol="0">
            <a:spAutoFit/>
          </a:bodyPr>
          <a:lstStyle/>
          <a:p>
            <a:pPr marL="12700">
              <a:lnSpc>
                <a:spcPct val="100000"/>
              </a:lnSpc>
              <a:spcBef>
                <a:spcPts val="105"/>
              </a:spcBef>
            </a:pPr>
            <a:r>
              <a:rPr lang="en-US" spc="-5" dirty="0" smtClean="0"/>
              <a:t>     </a:t>
            </a:r>
            <a:r>
              <a:rPr spc="-5" smtClean="0">
                <a:solidFill>
                  <a:srgbClr val="FF0000"/>
                </a:solidFill>
              </a:rPr>
              <a:t>Management </a:t>
            </a:r>
            <a:r>
              <a:rPr dirty="0">
                <a:solidFill>
                  <a:srgbClr val="FF0000"/>
                </a:solidFill>
              </a:rPr>
              <a:t>– Acute</a:t>
            </a:r>
            <a:r>
              <a:rPr spc="-120" dirty="0">
                <a:solidFill>
                  <a:srgbClr val="FF0000"/>
                </a:solidFill>
              </a:rPr>
              <a:t> </a:t>
            </a:r>
            <a:r>
              <a:rPr dirty="0">
                <a:solidFill>
                  <a:srgbClr val="FF0000"/>
                </a:solidFill>
              </a:rPr>
              <a:t>AR</a:t>
            </a:r>
          </a:p>
        </p:txBody>
      </p:sp>
      <p:sp>
        <p:nvSpPr>
          <p:cNvPr id="3" name="object 3"/>
          <p:cNvSpPr txBox="1"/>
          <p:nvPr/>
        </p:nvSpPr>
        <p:spPr>
          <a:xfrm>
            <a:off x="381000" y="1600200"/>
            <a:ext cx="8534400" cy="4100481"/>
          </a:xfrm>
          <a:prstGeom prst="rect">
            <a:avLst/>
          </a:prstGeom>
          <a:solidFill>
            <a:schemeClr val="accent3">
              <a:lumMod val="40000"/>
              <a:lumOff val="60000"/>
            </a:schemeClr>
          </a:solidFill>
        </p:spPr>
        <p:txBody>
          <a:bodyPr vert="horz" wrap="square" lIns="0" tIns="85725" rIns="0" bIns="0" rtlCol="0">
            <a:spAutoFit/>
          </a:bodyPr>
          <a:lstStyle/>
          <a:p>
            <a:pPr marL="355600" indent="-342900">
              <a:lnSpc>
                <a:spcPct val="100000"/>
              </a:lnSpc>
              <a:spcBef>
                <a:spcPts val="675"/>
              </a:spcBef>
              <a:buChar char="•"/>
              <a:tabLst>
                <a:tab pos="354965" algn="l"/>
                <a:tab pos="355600" algn="l"/>
              </a:tabLst>
            </a:pPr>
            <a:r>
              <a:rPr sz="2000" b="1" dirty="0">
                <a:solidFill>
                  <a:srgbClr val="FF0000"/>
                </a:solidFill>
                <a:latin typeface="Comic Sans MS" pitchFamily="66" charset="0"/>
                <a:cs typeface="Arial"/>
              </a:rPr>
              <a:t>Prompt </a:t>
            </a:r>
            <a:r>
              <a:rPr sz="2000" b="1" spc="-5" dirty="0">
                <a:solidFill>
                  <a:srgbClr val="FF0000"/>
                </a:solidFill>
                <a:latin typeface="Comic Sans MS" pitchFamily="66" charset="0"/>
                <a:cs typeface="Arial"/>
              </a:rPr>
              <a:t>surgical intervention </a:t>
            </a:r>
            <a:r>
              <a:rPr sz="2000" spc="-5">
                <a:latin typeface="Comic Sans MS" pitchFamily="66" charset="0"/>
                <a:cs typeface="Arial"/>
              </a:rPr>
              <a:t>is</a:t>
            </a:r>
            <a:r>
              <a:rPr sz="2000" spc="25">
                <a:latin typeface="Comic Sans MS" pitchFamily="66" charset="0"/>
                <a:cs typeface="Arial"/>
              </a:rPr>
              <a:t> </a:t>
            </a:r>
            <a:r>
              <a:rPr sz="2000" spc="-5" smtClean="0">
                <a:latin typeface="Comic Sans MS" pitchFamily="66" charset="0"/>
                <a:cs typeface="Arial"/>
              </a:rPr>
              <a:t>indicated</a:t>
            </a:r>
            <a:r>
              <a:rPr lang="en-US" sz="2000" spc="-5" dirty="0" smtClean="0">
                <a:latin typeface="Comic Sans MS" pitchFamily="66" charset="0"/>
                <a:cs typeface="Arial"/>
              </a:rPr>
              <a:t>-24-48 hrs</a:t>
            </a:r>
            <a:endParaRPr lang="en-US" sz="2000" spc="-5" dirty="0" smtClean="0">
              <a:latin typeface="Comic Sans MS" pitchFamily="66" charset="0"/>
              <a:cs typeface="Arial"/>
            </a:endParaRPr>
          </a:p>
          <a:p>
            <a:pPr marL="355600" indent="-342900">
              <a:lnSpc>
                <a:spcPct val="100000"/>
              </a:lnSpc>
              <a:spcBef>
                <a:spcPts val="675"/>
              </a:spcBef>
              <a:buChar char="•"/>
              <a:tabLst>
                <a:tab pos="354965" algn="l"/>
                <a:tab pos="355600" algn="l"/>
              </a:tabLst>
            </a:pPr>
            <a:endParaRPr sz="2000">
              <a:latin typeface="Comic Sans MS" pitchFamily="66" charset="0"/>
              <a:cs typeface="Arial"/>
            </a:endParaRPr>
          </a:p>
          <a:p>
            <a:pPr marL="355600" indent="-342900">
              <a:lnSpc>
                <a:spcPct val="100000"/>
              </a:lnSpc>
              <a:spcBef>
                <a:spcPts val="580"/>
              </a:spcBef>
              <a:buChar char="•"/>
              <a:tabLst>
                <a:tab pos="354965" algn="l"/>
                <a:tab pos="355600" algn="l"/>
              </a:tabLst>
            </a:pPr>
            <a:r>
              <a:rPr sz="2000" spc="-5" dirty="0">
                <a:latin typeface="Comic Sans MS" pitchFamily="66" charset="0"/>
                <a:cs typeface="Arial"/>
              </a:rPr>
              <a:t>Administer </a:t>
            </a:r>
            <a:r>
              <a:rPr sz="2000" dirty="0">
                <a:latin typeface="Comic Sans MS" pitchFamily="66" charset="0"/>
                <a:cs typeface="Arial"/>
              </a:rPr>
              <a:t>a </a:t>
            </a:r>
            <a:r>
              <a:rPr sz="2000" b="1" spc="-5" dirty="0">
                <a:solidFill>
                  <a:srgbClr val="FF0000"/>
                </a:solidFill>
                <a:latin typeface="Comic Sans MS" pitchFamily="66" charset="0"/>
                <a:cs typeface="Arial"/>
              </a:rPr>
              <a:t>positive inotrope </a:t>
            </a:r>
            <a:r>
              <a:rPr sz="2000" dirty="0">
                <a:latin typeface="Comic Sans MS" pitchFamily="66" charset="0"/>
                <a:cs typeface="Arial"/>
              </a:rPr>
              <a:t>(eg,</a:t>
            </a:r>
            <a:r>
              <a:rPr sz="2000" spc="40" dirty="0">
                <a:latin typeface="Comic Sans MS" pitchFamily="66" charset="0"/>
                <a:cs typeface="Arial"/>
              </a:rPr>
              <a:t> </a:t>
            </a:r>
            <a:r>
              <a:rPr sz="2000" spc="-5" dirty="0">
                <a:latin typeface="Comic Sans MS" pitchFamily="66" charset="0"/>
                <a:cs typeface="Arial"/>
              </a:rPr>
              <a:t>dopamine,</a:t>
            </a:r>
            <a:endParaRPr sz="2000">
              <a:latin typeface="Comic Sans MS" pitchFamily="66" charset="0"/>
              <a:cs typeface="Arial"/>
            </a:endParaRPr>
          </a:p>
          <a:p>
            <a:pPr marL="355600">
              <a:lnSpc>
                <a:spcPct val="100000"/>
              </a:lnSpc>
            </a:pPr>
            <a:r>
              <a:rPr sz="2000" spc="-5" dirty="0">
                <a:latin typeface="Comic Sans MS" pitchFamily="66" charset="0"/>
                <a:cs typeface="Arial"/>
              </a:rPr>
              <a:t>dobutamine) and a vasodilator </a:t>
            </a:r>
            <a:r>
              <a:rPr sz="2000" dirty="0">
                <a:latin typeface="Comic Sans MS" pitchFamily="66" charset="0"/>
                <a:cs typeface="Arial"/>
              </a:rPr>
              <a:t>(eg,</a:t>
            </a:r>
            <a:r>
              <a:rPr sz="2000" spc="75" dirty="0">
                <a:latin typeface="Comic Sans MS" pitchFamily="66" charset="0"/>
                <a:cs typeface="Arial"/>
              </a:rPr>
              <a:t> </a:t>
            </a:r>
            <a:r>
              <a:rPr sz="2000" spc="-5">
                <a:latin typeface="Comic Sans MS" pitchFamily="66" charset="0"/>
                <a:cs typeface="Arial"/>
              </a:rPr>
              <a:t>nitroprusside</a:t>
            </a:r>
            <a:r>
              <a:rPr sz="2000" spc="-5" smtClean="0">
                <a:latin typeface="Comic Sans MS" pitchFamily="66" charset="0"/>
                <a:cs typeface="Arial"/>
              </a:rPr>
              <a:t>).</a:t>
            </a:r>
            <a:endParaRPr lang="en-US" sz="2000" spc="-5" dirty="0" smtClean="0">
              <a:latin typeface="Comic Sans MS" pitchFamily="66" charset="0"/>
              <a:cs typeface="Arial"/>
            </a:endParaRPr>
          </a:p>
          <a:p>
            <a:pPr marL="355600">
              <a:lnSpc>
                <a:spcPct val="100000"/>
              </a:lnSpc>
            </a:pPr>
            <a:endParaRPr sz="2000">
              <a:latin typeface="Comic Sans MS" pitchFamily="66" charset="0"/>
              <a:cs typeface="Arial"/>
            </a:endParaRPr>
          </a:p>
          <a:p>
            <a:pPr marL="355600" marR="599440" indent="-342900">
              <a:lnSpc>
                <a:spcPct val="100000"/>
              </a:lnSpc>
              <a:spcBef>
                <a:spcPts val="575"/>
              </a:spcBef>
              <a:buChar char="•"/>
              <a:tabLst>
                <a:tab pos="354965" algn="l"/>
                <a:tab pos="355600" algn="l"/>
              </a:tabLst>
            </a:pPr>
            <a:r>
              <a:rPr sz="2000" spc="-5" dirty="0">
                <a:latin typeface="Comic Sans MS" pitchFamily="66" charset="0"/>
                <a:cs typeface="Arial"/>
              </a:rPr>
              <a:t>Administration </a:t>
            </a:r>
            <a:r>
              <a:rPr sz="2000" dirty="0">
                <a:latin typeface="Comic Sans MS" pitchFamily="66" charset="0"/>
                <a:cs typeface="Arial"/>
              </a:rPr>
              <a:t>of </a:t>
            </a:r>
            <a:r>
              <a:rPr sz="2000" b="1" spc="-5" dirty="0">
                <a:solidFill>
                  <a:srgbClr val="FF0000"/>
                </a:solidFill>
                <a:latin typeface="Comic Sans MS" pitchFamily="66" charset="0"/>
                <a:cs typeface="Arial"/>
              </a:rPr>
              <a:t>vasodilators</a:t>
            </a:r>
            <a:r>
              <a:rPr sz="2000" b="1" spc="-5" dirty="0">
                <a:latin typeface="Comic Sans MS" pitchFamily="66" charset="0"/>
                <a:cs typeface="Arial"/>
              </a:rPr>
              <a:t> </a:t>
            </a:r>
            <a:r>
              <a:rPr sz="2000" dirty="0">
                <a:latin typeface="Comic Sans MS" pitchFamily="66" charset="0"/>
                <a:cs typeface="Arial"/>
              </a:rPr>
              <a:t>may </a:t>
            </a:r>
            <a:r>
              <a:rPr sz="2000" spc="-5" dirty="0">
                <a:latin typeface="Comic Sans MS" pitchFamily="66" charset="0"/>
                <a:cs typeface="Arial"/>
              </a:rPr>
              <a:t>be appropriate </a:t>
            </a:r>
            <a:r>
              <a:rPr sz="2000" dirty="0">
                <a:latin typeface="Comic Sans MS" pitchFamily="66" charset="0"/>
                <a:cs typeface="Arial"/>
              </a:rPr>
              <a:t>to  </a:t>
            </a:r>
            <a:r>
              <a:rPr sz="2000" spc="-5" dirty="0">
                <a:latin typeface="Comic Sans MS" pitchFamily="66" charset="0"/>
                <a:cs typeface="Arial"/>
              </a:rPr>
              <a:t>improve systolic function and </a:t>
            </a:r>
            <a:r>
              <a:rPr sz="2000" dirty="0">
                <a:latin typeface="Comic Sans MS" pitchFamily="66" charset="0"/>
                <a:cs typeface="Arial"/>
              </a:rPr>
              <a:t>to </a:t>
            </a:r>
            <a:r>
              <a:rPr sz="2000" spc="-5" dirty="0">
                <a:latin typeface="Comic Sans MS" pitchFamily="66" charset="0"/>
                <a:cs typeface="Arial"/>
              </a:rPr>
              <a:t>decrease</a:t>
            </a:r>
            <a:r>
              <a:rPr sz="2000" spc="100" dirty="0">
                <a:latin typeface="Comic Sans MS" pitchFamily="66" charset="0"/>
                <a:cs typeface="Arial"/>
              </a:rPr>
              <a:t> </a:t>
            </a:r>
            <a:r>
              <a:rPr sz="2000" spc="-5" dirty="0">
                <a:latin typeface="Comic Sans MS" pitchFamily="66" charset="0"/>
                <a:cs typeface="Arial"/>
              </a:rPr>
              <a:t>afterload.</a:t>
            </a:r>
            <a:endParaRPr sz="2000">
              <a:latin typeface="Comic Sans MS" pitchFamily="66" charset="0"/>
              <a:cs typeface="Arial"/>
            </a:endParaRPr>
          </a:p>
          <a:p>
            <a:pPr marL="355600">
              <a:lnSpc>
                <a:spcPct val="100000"/>
              </a:lnSpc>
            </a:pPr>
            <a:endParaRPr sz="2000">
              <a:latin typeface="Comic Sans MS" pitchFamily="66" charset="0"/>
              <a:cs typeface="Arial"/>
            </a:endParaRPr>
          </a:p>
          <a:p>
            <a:pPr marL="355600" marR="548640" indent="-342900">
              <a:lnSpc>
                <a:spcPct val="100000"/>
              </a:lnSpc>
              <a:spcBef>
                <a:spcPts val="575"/>
              </a:spcBef>
              <a:buChar char="•"/>
              <a:tabLst>
                <a:tab pos="354965" algn="l"/>
                <a:tab pos="355600" algn="l"/>
              </a:tabLst>
            </a:pPr>
            <a:r>
              <a:rPr sz="2000" b="1" spc="-5" dirty="0">
                <a:solidFill>
                  <a:srgbClr val="FF0000"/>
                </a:solidFill>
                <a:latin typeface="Comic Sans MS" pitchFamily="66" charset="0"/>
                <a:cs typeface="Arial"/>
              </a:rPr>
              <a:t>Beta-blocking agents and </a:t>
            </a:r>
            <a:r>
              <a:rPr sz="2000" b="1" dirty="0">
                <a:solidFill>
                  <a:srgbClr val="FF0000"/>
                </a:solidFill>
                <a:latin typeface="Comic Sans MS" pitchFamily="66" charset="0"/>
                <a:cs typeface="Arial"/>
              </a:rPr>
              <a:t>intra-aortic </a:t>
            </a:r>
            <a:r>
              <a:rPr sz="2000" b="1" spc="-5" dirty="0">
                <a:solidFill>
                  <a:srgbClr val="FF0000"/>
                </a:solidFill>
                <a:latin typeface="Comic Sans MS" pitchFamily="66" charset="0"/>
                <a:cs typeface="Arial"/>
              </a:rPr>
              <a:t>balloon  counterpulsation are contraindicated</a:t>
            </a:r>
            <a:r>
              <a:rPr sz="2000" spc="-5" dirty="0">
                <a:latin typeface="Comic Sans MS" pitchFamily="66" charset="0"/>
                <a:cs typeface="Arial"/>
              </a:rPr>
              <a:t>, because either  lowering </a:t>
            </a:r>
            <a:r>
              <a:rPr sz="2000" dirty="0">
                <a:latin typeface="Comic Sans MS" pitchFamily="66" charset="0"/>
                <a:cs typeface="Arial"/>
              </a:rPr>
              <a:t>the </a:t>
            </a:r>
            <a:r>
              <a:rPr sz="2000" spc="-5" dirty="0">
                <a:latin typeface="Comic Sans MS" pitchFamily="66" charset="0"/>
                <a:cs typeface="Arial"/>
              </a:rPr>
              <a:t>heart </a:t>
            </a:r>
            <a:r>
              <a:rPr sz="2000" dirty="0">
                <a:latin typeface="Comic Sans MS" pitchFamily="66" charset="0"/>
                <a:cs typeface="Arial"/>
              </a:rPr>
              <a:t>rate </a:t>
            </a:r>
            <a:r>
              <a:rPr sz="2000" spc="-10" dirty="0">
                <a:latin typeface="Comic Sans MS" pitchFamily="66" charset="0"/>
                <a:cs typeface="Arial"/>
              </a:rPr>
              <a:t>or </a:t>
            </a:r>
            <a:r>
              <a:rPr sz="2000" spc="-5" dirty="0">
                <a:latin typeface="Comic Sans MS" pitchFamily="66" charset="0"/>
                <a:cs typeface="Arial"/>
              </a:rPr>
              <a:t>augmenting peripheral  resistance during diastole can lead </a:t>
            </a:r>
            <a:r>
              <a:rPr sz="2000" dirty="0">
                <a:latin typeface="Comic Sans MS" pitchFamily="66" charset="0"/>
                <a:cs typeface="Arial"/>
              </a:rPr>
              <a:t>to </a:t>
            </a:r>
            <a:r>
              <a:rPr sz="2000" spc="-5" dirty="0">
                <a:latin typeface="Comic Sans MS" pitchFamily="66" charset="0"/>
                <a:cs typeface="Arial"/>
              </a:rPr>
              <a:t>rapid  hemodynamic</a:t>
            </a:r>
            <a:r>
              <a:rPr sz="2000" spc="10" dirty="0">
                <a:latin typeface="Comic Sans MS" pitchFamily="66" charset="0"/>
                <a:cs typeface="Arial"/>
              </a:rPr>
              <a:t> </a:t>
            </a:r>
            <a:r>
              <a:rPr sz="2000" spc="-5" dirty="0">
                <a:latin typeface="Comic Sans MS" pitchFamily="66" charset="0"/>
                <a:cs typeface="Arial"/>
              </a:rPr>
              <a:t>decompensation.</a:t>
            </a:r>
            <a:endParaRPr sz="2000">
              <a:latin typeface="Comic Sans MS" pitchFamily="66" charset="0"/>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8600"/>
            <a:ext cx="8449564" cy="644407"/>
          </a:xfrm>
          <a:prstGeom prst="rect">
            <a:avLst/>
          </a:prstGeom>
        </p:spPr>
        <p:txBody>
          <a:bodyPr vert="horz" wrap="square" lIns="0" tIns="13335" rIns="0" bIns="0" rtlCol="0">
            <a:spAutoFit/>
          </a:bodyPr>
          <a:lstStyle/>
          <a:p>
            <a:pPr marL="12700">
              <a:lnSpc>
                <a:spcPct val="100000"/>
              </a:lnSpc>
              <a:spcBef>
                <a:spcPts val="105"/>
              </a:spcBef>
            </a:pPr>
            <a:r>
              <a:rPr lang="en-US" spc="-10" dirty="0" smtClean="0"/>
              <a:t>     </a:t>
            </a:r>
            <a:r>
              <a:rPr spc="-10" smtClean="0">
                <a:solidFill>
                  <a:srgbClr val="FF0000"/>
                </a:solidFill>
              </a:rPr>
              <a:t>Management </a:t>
            </a:r>
            <a:r>
              <a:rPr dirty="0">
                <a:solidFill>
                  <a:srgbClr val="FF0000"/>
                </a:solidFill>
              </a:rPr>
              <a:t>– </a:t>
            </a:r>
            <a:r>
              <a:rPr spc="-5" dirty="0">
                <a:solidFill>
                  <a:srgbClr val="FF0000"/>
                </a:solidFill>
              </a:rPr>
              <a:t>Chronic</a:t>
            </a:r>
            <a:r>
              <a:rPr spc="-55" dirty="0">
                <a:solidFill>
                  <a:srgbClr val="FF0000"/>
                </a:solidFill>
              </a:rPr>
              <a:t> </a:t>
            </a:r>
            <a:r>
              <a:rPr dirty="0">
                <a:solidFill>
                  <a:srgbClr val="FF0000"/>
                </a:solidFill>
              </a:rPr>
              <a:t>MR</a:t>
            </a:r>
          </a:p>
        </p:txBody>
      </p:sp>
      <p:sp>
        <p:nvSpPr>
          <p:cNvPr id="3" name="object 3"/>
          <p:cNvSpPr txBox="1"/>
          <p:nvPr/>
        </p:nvSpPr>
        <p:spPr>
          <a:xfrm>
            <a:off x="534416" y="940053"/>
            <a:ext cx="8047355" cy="5245026"/>
          </a:xfrm>
          <a:prstGeom prst="rect">
            <a:avLst/>
          </a:prstGeom>
          <a:solidFill>
            <a:schemeClr val="accent3">
              <a:lumMod val="40000"/>
              <a:lumOff val="60000"/>
            </a:schemeClr>
          </a:solidFill>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000" dirty="0">
                <a:latin typeface="Comic Sans MS" pitchFamily="66" charset="0"/>
                <a:cs typeface="Arial"/>
              </a:rPr>
              <a:t>The </a:t>
            </a:r>
            <a:r>
              <a:rPr sz="2000" spc="-5" dirty="0">
                <a:latin typeface="Comic Sans MS" pitchFamily="66" charset="0"/>
                <a:cs typeface="Arial"/>
              </a:rPr>
              <a:t>current ACC/AHA guidelines </a:t>
            </a:r>
            <a:r>
              <a:rPr sz="2000" dirty="0">
                <a:latin typeface="Comic Sans MS" pitchFamily="66" charset="0"/>
                <a:cs typeface="Arial"/>
              </a:rPr>
              <a:t>say </a:t>
            </a:r>
            <a:r>
              <a:rPr sz="2000" spc="-5" dirty="0">
                <a:latin typeface="Comic Sans MS" pitchFamily="66" charset="0"/>
                <a:cs typeface="Arial"/>
              </a:rPr>
              <a:t>the following</a:t>
            </a:r>
            <a:r>
              <a:rPr sz="2000" spc="90" dirty="0">
                <a:latin typeface="Comic Sans MS" pitchFamily="66" charset="0"/>
                <a:cs typeface="Arial"/>
              </a:rPr>
              <a:t> </a:t>
            </a:r>
            <a:r>
              <a:rPr sz="2000" spc="-5" dirty="0">
                <a:latin typeface="Comic Sans MS" pitchFamily="66" charset="0"/>
                <a:cs typeface="Arial"/>
              </a:rPr>
              <a:t>about</a:t>
            </a:r>
            <a:endParaRPr sz="2000">
              <a:latin typeface="Comic Sans MS" pitchFamily="66" charset="0"/>
              <a:cs typeface="Arial"/>
            </a:endParaRPr>
          </a:p>
          <a:p>
            <a:pPr marL="355600">
              <a:lnSpc>
                <a:spcPct val="100000"/>
              </a:lnSpc>
            </a:pPr>
            <a:r>
              <a:rPr sz="2000" b="1" spc="-5" dirty="0">
                <a:latin typeface="Comic Sans MS" pitchFamily="66" charset="0"/>
                <a:cs typeface="Arial"/>
              </a:rPr>
              <a:t>vasodilator therapy </a:t>
            </a:r>
            <a:r>
              <a:rPr sz="2000" b="1" dirty="0">
                <a:latin typeface="Comic Sans MS" pitchFamily="66" charset="0"/>
                <a:cs typeface="Arial"/>
              </a:rPr>
              <a:t>(Nifedipine, </a:t>
            </a:r>
            <a:r>
              <a:rPr sz="2000" b="1" spc="-5" dirty="0">
                <a:latin typeface="Comic Sans MS" pitchFamily="66" charset="0"/>
                <a:cs typeface="Arial"/>
              </a:rPr>
              <a:t>ACE</a:t>
            </a:r>
            <a:r>
              <a:rPr sz="2000" b="1" spc="-30" dirty="0">
                <a:latin typeface="Comic Sans MS" pitchFamily="66" charset="0"/>
                <a:cs typeface="Arial"/>
              </a:rPr>
              <a:t> </a:t>
            </a:r>
            <a:r>
              <a:rPr sz="2000" b="1">
                <a:latin typeface="Comic Sans MS" pitchFamily="66" charset="0"/>
                <a:cs typeface="Arial"/>
              </a:rPr>
              <a:t>Inhibitors</a:t>
            </a:r>
            <a:r>
              <a:rPr sz="2000" b="1" smtClean="0">
                <a:latin typeface="Comic Sans MS" pitchFamily="66" charset="0"/>
                <a:cs typeface="Arial"/>
              </a:rPr>
              <a:t>)</a:t>
            </a:r>
            <a:r>
              <a:rPr sz="2000" smtClean="0">
                <a:latin typeface="Comic Sans MS" pitchFamily="66" charset="0"/>
                <a:cs typeface="Arial"/>
              </a:rPr>
              <a:t>:</a:t>
            </a:r>
            <a:endParaRPr lang="en-US" sz="2000" dirty="0" smtClean="0">
              <a:latin typeface="Comic Sans MS" pitchFamily="66" charset="0"/>
              <a:cs typeface="Arial"/>
            </a:endParaRPr>
          </a:p>
          <a:p>
            <a:pPr marL="355600">
              <a:lnSpc>
                <a:spcPct val="100000"/>
              </a:lnSpc>
            </a:pPr>
            <a:endParaRPr lang="en-US" sz="2000" spc="-5" dirty="0">
              <a:latin typeface="Comic Sans MS" pitchFamily="66" charset="0"/>
              <a:cs typeface="Arial"/>
            </a:endParaRPr>
          </a:p>
          <a:p>
            <a:pPr marL="355600">
              <a:lnSpc>
                <a:spcPct val="100000"/>
              </a:lnSpc>
            </a:pPr>
            <a:r>
              <a:rPr sz="2000" spc="-5" smtClean="0">
                <a:latin typeface="Comic Sans MS" pitchFamily="66" charset="0"/>
                <a:cs typeface="Arial"/>
              </a:rPr>
              <a:t>Vasodilator </a:t>
            </a:r>
            <a:r>
              <a:rPr sz="2000" spc="-5" dirty="0">
                <a:latin typeface="Comic Sans MS" pitchFamily="66" charset="0"/>
                <a:cs typeface="Arial"/>
              </a:rPr>
              <a:t>therapy is indicated </a:t>
            </a:r>
            <a:r>
              <a:rPr sz="2000" dirty="0">
                <a:latin typeface="Comic Sans MS" pitchFamily="66" charset="0"/>
                <a:cs typeface="Arial"/>
              </a:rPr>
              <a:t>for </a:t>
            </a:r>
            <a:r>
              <a:rPr sz="2000" b="1" spc="-5" dirty="0">
                <a:latin typeface="Comic Sans MS" pitchFamily="66" charset="0"/>
                <a:cs typeface="Arial"/>
              </a:rPr>
              <a:t>long-term </a:t>
            </a:r>
            <a:r>
              <a:rPr sz="2000" dirty="0">
                <a:latin typeface="Comic Sans MS" pitchFamily="66" charset="0"/>
                <a:cs typeface="Arial"/>
              </a:rPr>
              <a:t>treatment  in </a:t>
            </a:r>
            <a:r>
              <a:rPr sz="2000" spc="-5" dirty="0">
                <a:latin typeface="Comic Sans MS" pitchFamily="66" charset="0"/>
                <a:cs typeface="Arial"/>
              </a:rPr>
              <a:t>patients who have </a:t>
            </a:r>
            <a:r>
              <a:rPr sz="2000" b="1" spc="-5" dirty="0">
                <a:solidFill>
                  <a:srgbClr val="FF0000"/>
                </a:solidFill>
                <a:latin typeface="Comic Sans MS" pitchFamily="66" charset="0"/>
                <a:cs typeface="Arial"/>
              </a:rPr>
              <a:t>severe chronic </a:t>
            </a:r>
            <a:r>
              <a:rPr sz="2000" b="1" dirty="0">
                <a:solidFill>
                  <a:srgbClr val="FF0000"/>
                </a:solidFill>
                <a:latin typeface="Comic Sans MS" pitchFamily="66" charset="0"/>
                <a:cs typeface="Arial"/>
              </a:rPr>
              <a:t>AR </a:t>
            </a:r>
            <a:r>
              <a:rPr sz="2000" b="1" spc="-5" dirty="0">
                <a:solidFill>
                  <a:srgbClr val="FF0000"/>
                </a:solidFill>
                <a:latin typeface="Comic Sans MS" pitchFamily="66" charset="0"/>
                <a:cs typeface="Arial"/>
              </a:rPr>
              <a:t>and  symptoms </a:t>
            </a:r>
            <a:r>
              <a:rPr sz="2000" b="1" dirty="0">
                <a:solidFill>
                  <a:srgbClr val="FF0000"/>
                </a:solidFill>
                <a:latin typeface="Comic Sans MS" pitchFamily="66" charset="0"/>
                <a:cs typeface="Arial"/>
              </a:rPr>
              <a:t>of LV </a:t>
            </a:r>
            <a:r>
              <a:rPr sz="2000" b="1" spc="-5" dirty="0">
                <a:solidFill>
                  <a:srgbClr val="FF0000"/>
                </a:solidFill>
                <a:latin typeface="Comic Sans MS" pitchFamily="66" charset="0"/>
                <a:cs typeface="Arial"/>
              </a:rPr>
              <a:t>dysfunction </a:t>
            </a:r>
            <a:r>
              <a:rPr sz="2000" spc="-5" dirty="0">
                <a:solidFill>
                  <a:srgbClr val="FF0000"/>
                </a:solidFill>
                <a:latin typeface="Comic Sans MS" pitchFamily="66" charset="0"/>
                <a:cs typeface="Arial"/>
              </a:rPr>
              <a:t>but who </a:t>
            </a:r>
            <a:r>
              <a:rPr sz="2000" b="1" spc="-5" dirty="0">
                <a:solidFill>
                  <a:srgbClr val="FF0000"/>
                </a:solidFill>
                <a:latin typeface="Comic Sans MS" pitchFamily="66" charset="0"/>
                <a:cs typeface="Arial"/>
              </a:rPr>
              <a:t>are </a:t>
            </a:r>
            <a:r>
              <a:rPr sz="2000" b="1" u="heavy" dirty="0">
                <a:solidFill>
                  <a:srgbClr val="FF0000"/>
                </a:solidFill>
                <a:uFill>
                  <a:solidFill>
                    <a:srgbClr val="FFFFFF"/>
                  </a:solidFill>
                </a:uFill>
                <a:latin typeface="Comic Sans MS" pitchFamily="66" charset="0"/>
                <a:cs typeface="Arial"/>
              </a:rPr>
              <a:t>not  </a:t>
            </a:r>
            <a:r>
              <a:rPr sz="2000" b="1" u="heavy" spc="-5" dirty="0">
                <a:solidFill>
                  <a:srgbClr val="FF0000"/>
                </a:solidFill>
                <a:uFill>
                  <a:solidFill>
                    <a:srgbClr val="FFFFFF"/>
                  </a:solidFill>
                </a:uFill>
                <a:latin typeface="Comic Sans MS" pitchFamily="66" charset="0"/>
                <a:cs typeface="Arial"/>
              </a:rPr>
              <a:t>candidates </a:t>
            </a:r>
            <a:r>
              <a:rPr sz="2000" b="1" u="heavy" dirty="0">
                <a:solidFill>
                  <a:srgbClr val="FF0000"/>
                </a:solidFill>
                <a:uFill>
                  <a:solidFill>
                    <a:srgbClr val="FFFFFF"/>
                  </a:solidFill>
                </a:uFill>
                <a:latin typeface="Comic Sans MS" pitchFamily="66" charset="0"/>
                <a:cs typeface="Arial"/>
              </a:rPr>
              <a:t>for</a:t>
            </a:r>
            <a:r>
              <a:rPr sz="2000" b="1" u="heavy" spc="10" dirty="0">
                <a:solidFill>
                  <a:srgbClr val="FF0000"/>
                </a:solidFill>
                <a:uFill>
                  <a:solidFill>
                    <a:srgbClr val="FFFFFF"/>
                  </a:solidFill>
                </a:uFill>
                <a:latin typeface="Comic Sans MS" pitchFamily="66" charset="0"/>
                <a:cs typeface="Arial"/>
              </a:rPr>
              <a:t> </a:t>
            </a:r>
            <a:r>
              <a:rPr sz="2000" b="1" u="heavy">
                <a:solidFill>
                  <a:srgbClr val="FF0000"/>
                </a:solidFill>
                <a:uFill>
                  <a:solidFill>
                    <a:srgbClr val="FFFFFF"/>
                  </a:solidFill>
                </a:uFill>
                <a:latin typeface="Comic Sans MS" pitchFamily="66" charset="0"/>
                <a:cs typeface="Arial"/>
              </a:rPr>
              <a:t>surgery</a:t>
            </a:r>
            <a:r>
              <a:rPr sz="2000" u="heavy" smtClean="0">
                <a:uFill>
                  <a:solidFill>
                    <a:srgbClr val="FFFFFF"/>
                  </a:solidFill>
                </a:uFill>
                <a:latin typeface="Comic Sans MS" pitchFamily="66" charset="0"/>
                <a:cs typeface="Arial"/>
              </a:rPr>
              <a:t>.</a:t>
            </a:r>
            <a:endParaRPr lang="en-US" sz="2000" u="heavy" dirty="0" smtClean="0">
              <a:uFill>
                <a:solidFill>
                  <a:srgbClr val="FFFFFF"/>
                </a:solidFill>
              </a:uFill>
              <a:latin typeface="Comic Sans MS" pitchFamily="66" charset="0"/>
              <a:cs typeface="Arial"/>
            </a:endParaRPr>
          </a:p>
          <a:p>
            <a:pPr marL="355600">
              <a:lnSpc>
                <a:spcPct val="100000"/>
              </a:lnSpc>
            </a:pPr>
            <a:endParaRPr sz="2000">
              <a:latin typeface="Comic Sans MS" pitchFamily="66" charset="0"/>
              <a:cs typeface="Arial"/>
            </a:endParaRPr>
          </a:p>
          <a:p>
            <a:pPr marL="355600" marR="5080" indent="-342900">
              <a:lnSpc>
                <a:spcPct val="100000"/>
              </a:lnSpc>
              <a:spcBef>
                <a:spcPts val="580"/>
              </a:spcBef>
              <a:buChar char="•"/>
              <a:tabLst>
                <a:tab pos="354965" algn="l"/>
                <a:tab pos="355600" algn="l"/>
              </a:tabLst>
            </a:pPr>
            <a:r>
              <a:rPr sz="2000" spc="-5" dirty="0">
                <a:latin typeface="Comic Sans MS" pitchFamily="66" charset="0"/>
                <a:cs typeface="Arial"/>
              </a:rPr>
              <a:t>Vasodilator therapy is reasonable </a:t>
            </a:r>
            <a:r>
              <a:rPr sz="2000" dirty="0">
                <a:latin typeface="Comic Sans MS" pitchFamily="66" charset="0"/>
                <a:cs typeface="Arial"/>
              </a:rPr>
              <a:t>for </a:t>
            </a:r>
            <a:r>
              <a:rPr sz="2000" b="1" spc="-5" dirty="0">
                <a:solidFill>
                  <a:srgbClr val="FF0000"/>
                </a:solidFill>
                <a:latin typeface="Comic Sans MS" pitchFamily="66" charset="0"/>
                <a:cs typeface="Arial"/>
              </a:rPr>
              <a:t>short-term </a:t>
            </a:r>
            <a:r>
              <a:rPr sz="2000" spc="-5" dirty="0">
                <a:solidFill>
                  <a:srgbClr val="FF0000"/>
                </a:solidFill>
                <a:latin typeface="Comic Sans MS" pitchFamily="66" charset="0"/>
                <a:cs typeface="Arial"/>
              </a:rPr>
              <a:t>therapy  </a:t>
            </a:r>
            <a:r>
              <a:rPr sz="2000" dirty="0">
                <a:solidFill>
                  <a:srgbClr val="FF0000"/>
                </a:solidFill>
                <a:latin typeface="Comic Sans MS" pitchFamily="66" charset="0"/>
                <a:cs typeface="Arial"/>
              </a:rPr>
              <a:t>in </a:t>
            </a:r>
            <a:r>
              <a:rPr sz="2000" spc="-5" dirty="0">
                <a:solidFill>
                  <a:srgbClr val="FF0000"/>
                </a:solidFill>
                <a:latin typeface="Comic Sans MS" pitchFamily="66" charset="0"/>
                <a:cs typeface="Arial"/>
              </a:rPr>
              <a:t>patients with </a:t>
            </a:r>
            <a:r>
              <a:rPr sz="2000" b="1" spc="-5" dirty="0">
                <a:solidFill>
                  <a:srgbClr val="FF0000"/>
                </a:solidFill>
                <a:latin typeface="Comic Sans MS" pitchFamily="66" charset="0"/>
                <a:cs typeface="Arial"/>
              </a:rPr>
              <a:t>severe </a:t>
            </a:r>
            <a:r>
              <a:rPr sz="2000" b="1" dirty="0">
                <a:solidFill>
                  <a:srgbClr val="FF0000"/>
                </a:solidFill>
                <a:latin typeface="Comic Sans MS" pitchFamily="66" charset="0"/>
                <a:cs typeface="Arial"/>
              </a:rPr>
              <a:t>LV </a:t>
            </a:r>
            <a:r>
              <a:rPr sz="2000" b="1" spc="-5" dirty="0">
                <a:solidFill>
                  <a:srgbClr val="FF0000"/>
                </a:solidFill>
                <a:latin typeface="Comic Sans MS" pitchFamily="66" charset="0"/>
                <a:cs typeface="Arial"/>
              </a:rPr>
              <a:t>dysfunction and heart  </a:t>
            </a:r>
            <a:r>
              <a:rPr sz="2000" b="1" dirty="0">
                <a:solidFill>
                  <a:srgbClr val="FF0000"/>
                </a:solidFill>
                <a:latin typeface="Comic Sans MS" pitchFamily="66" charset="0"/>
                <a:cs typeface="Arial"/>
              </a:rPr>
              <a:t>failure </a:t>
            </a:r>
            <a:r>
              <a:rPr sz="2000" b="1" spc="-5" dirty="0">
                <a:solidFill>
                  <a:srgbClr val="FF0000"/>
                </a:solidFill>
                <a:latin typeface="Comic Sans MS" pitchFamily="66" charset="0"/>
                <a:cs typeface="Arial"/>
              </a:rPr>
              <a:t>symptoms</a:t>
            </a:r>
            <a:r>
              <a:rPr sz="2000" spc="-5" dirty="0">
                <a:solidFill>
                  <a:srgbClr val="FF0000"/>
                </a:solidFill>
                <a:latin typeface="Comic Sans MS" pitchFamily="66" charset="0"/>
                <a:cs typeface="Arial"/>
              </a:rPr>
              <a:t>, in order </a:t>
            </a:r>
            <a:r>
              <a:rPr sz="2000" dirty="0">
                <a:solidFill>
                  <a:srgbClr val="FF0000"/>
                </a:solidFill>
                <a:latin typeface="Comic Sans MS" pitchFamily="66" charset="0"/>
                <a:cs typeface="Arial"/>
              </a:rPr>
              <a:t>to </a:t>
            </a:r>
            <a:r>
              <a:rPr sz="2000" spc="-5" dirty="0">
                <a:solidFill>
                  <a:srgbClr val="FF0000"/>
                </a:solidFill>
                <a:latin typeface="Comic Sans MS" pitchFamily="66" charset="0"/>
                <a:cs typeface="Arial"/>
              </a:rPr>
              <a:t>improve their  hemodynamic profile </a:t>
            </a:r>
            <a:r>
              <a:rPr sz="2000" b="1" u="heavy" spc="-5">
                <a:solidFill>
                  <a:srgbClr val="FF0000"/>
                </a:solidFill>
                <a:uFill>
                  <a:solidFill>
                    <a:srgbClr val="FFFFFF"/>
                  </a:solidFill>
                </a:uFill>
                <a:latin typeface="Comic Sans MS" pitchFamily="66" charset="0"/>
                <a:cs typeface="Arial"/>
              </a:rPr>
              <a:t>before</a:t>
            </a:r>
            <a:r>
              <a:rPr sz="2000" b="1" u="heavy" spc="35">
                <a:solidFill>
                  <a:srgbClr val="FF0000"/>
                </a:solidFill>
                <a:uFill>
                  <a:solidFill>
                    <a:srgbClr val="FFFFFF"/>
                  </a:solidFill>
                </a:uFill>
                <a:latin typeface="Comic Sans MS" pitchFamily="66" charset="0"/>
                <a:cs typeface="Arial"/>
              </a:rPr>
              <a:t> </a:t>
            </a:r>
            <a:r>
              <a:rPr sz="2000" b="1" u="heavy" spc="-5" smtClean="0">
                <a:solidFill>
                  <a:srgbClr val="FF0000"/>
                </a:solidFill>
                <a:uFill>
                  <a:solidFill>
                    <a:srgbClr val="FFFFFF"/>
                  </a:solidFill>
                </a:uFill>
                <a:latin typeface="Comic Sans MS" pitchFamily="66" charset="0"/>
                <a:cs typeface="Arial"/>
              </a:rPr>
              <a:t>surgery</a:t>
            </a:r>
            <a:r>
              <a:rPr lang="en-US" sz="2000" b="1" u="heavy" spc="-5" dirty="0" smtClean="0">
                <a:solidFill>
                  <a:srgbClr val="FF0000"/>
                </a:solidFill>
                <a:uFill>
                  <a:solidFill>
                    <a:srgbClr val="FFFFFF"/>
                  </a:solidFill>
                </a:uFill>
                <a:latin typeface="Comic Sans MS" pitchFamily="66" charset="0"/>
                <a:cs typeface="Arial"/>
              </a:rPr>
              <a:t>( bridge therapy)</a:t>
            </a:r>
            <a:endParaRPr lang="en-US" sz="2000" b="1" u="heavy" spc="-5" dirty="0" smtClean="0">
              <a:solidFill>
                <a:srgbClr val="FF0000"/>
              </a:solidFill>
              <a:uFill>
                <a:solidFill>
                  <a:srgbClr val="FFFFFF"/>
                </a:solidFill>
              </a:uFill>
              <a:latin typeface="Comic Sans MS" pitchFamily="66" charset="0"/>
              <a:cs typeface="Arial"/>
            </a:endParaRPr>
          </a:p>
          <a:p>
            <a:pPr marL="355600" marR="5080" indent="-342900">
              <a:lnSpc>
                <a:spcPct val="100000"/>
              </a:lnSpc>
              <a:spcBef>
                <a:spcPts val="580"/>
              </a:spcBef>
              <a:buChar char="•"/>
              <a:tabLst>
                <a:tab pos="354965" algn="l"/>
                <a:tab pos="355600" algn="l"/>
              </a:tabLst>
            </a:pPr>
            <a:endParaRPr sz="2000">
              <a:latin typeface="Comic Sans MS" pitchFamily="66" charset="0"/>
              <a:cs typeface="Arial"/>
            </a:endParaRPr>
          </a:p>
          <a:p>
            <a:pPr marL="355600" marR="160020" indent="-342900">
              <a:lnSpc>
                <a:spcPct val="100000"/>
              </a:lnSpc>
              <a:spcBef>
                <a:spcPts val="575"/>
              </a:spcBef>
              <a:buChar char="•"/>
              <a:tabLst>
                <a:tab pos="354965" algn="l"/>
                <a:tab pos="355600" algn="l"/>
              </a:tabLst>
            </a:pPr>
            <a:r>
              <a:rPr sz="2000" spc="-5" dirty="0">
                <a:latin typeface="Comic Sans MS" pitchFamily="66" charset="0"/>
                <a:cs typeface="Arial"/>
              </a:rPr>
              <a:t>Vasodilator therapy is acceptable </a:t>
            </a:r>
            <a:r>
              <a:rPr sz="2000" dirty="0">
                <a:latin typeface="Comic Sans MS" pitchFamily="66" charset="0"/>
                <a:cs typeface="Arial"/>
              </a:rPr>
              <a:t>for </a:t>
            </a:r>
            <a:r>
              <a:rPr sz="2000" b="1" spc="-5" dirty="0">
                <a:solidFill>
                  <a:srgbClr val="FF0000"/>
                </a:solidFill>
                <a:latin typeface="Comic Sans MS" pitchFamily="66" charset="0"/>
                <a:cs typeface="Arial"/>
              </a:rPr>
              <a:t>long-term </a:t>
            </a:r>
            <a:r>
              <a:rPr sz="2000" spc="-5" dirty="0">
                <a:solidFill>
                  <a:srgbClr val="FF0000"/>
                </a:solidFill>
                <a:latin typeface="Comic Sans MS" pitchFamily="66" charset="0"/>
                <a:cs typeface="Arial"/>
              </a:rPr>
              <a:t>therapy  </a:t>
            </a:r>
            <a:r>
              <a:rPr sz="2000" dirty="0">
                <a:solidFill>
                  <a:srgbClr val="FF0000"/>
                </a:solidFill>
                <a:latin typeface="Comic Sans MS" pitchFamily="66" charset="0"/>
                <a:cs typeface="Arial"/>
              </a:rPr>
              <a:t>in </a:t>
            </a:r>
            <a:r>
              <a:rPr sz="2000" b="1" spc="-5" dirty="0">
                <a:solidFill>
                  <a:srgbClr val="FF0000"/>
                </a:solidFill>
                <a:latin typeface="Comic Sans MS" pitchFamily="66" charset="0"/>
                <a:cs typeface="Arial"/>
              </a:rPr>
              <a:t>asymptomatic patients </a:t>
            </a:r>
            <a:r>
              <a:rPr sz="2000" b="1" spc="5" dirty="0">
                <a:solidFill>
                  <a:srgbClr val="FF0000"/>
                </a:solidFill>
                <a:latin typeface="Comic Sans MS" pitchFamily="66" charset="0"/>
                <a:cs typeface="Arial"/>
              </a:rPr>
              <a:t>with </a:t>
            </a:r>
            <a:r>
              <a:rPr sz="2000" b="1" spc="-5" dirty="0">
                <a:solidFill>
                  <a:srgbClr val="FF0000"/>
                </a:solidFill>
                <a:latin typeface="Comic Sans MS" pitchFamily="66" charset="0"/>
                <a:cs typeface="Arial"/>
              </a:rPr>
              <a:t>severe </a:t>
            </a:r>
            <a:r>
              <a:rPr sz="2000" b="1" dirty="0">
                <a:solidFill>
                  <a:srgbClr val="FF0000"/>
                </a:solidFill>
                <a:latin typeface="Comic Sans MS" pitchFamily="66" charset="0"/>
                <a:cs typeface="Arial"/>
              </a:rPr>
              <a:t>AR </a:t>
            </a:r>
            <a:r>
              <a:rPr sz="2000" b="1" spc="-5" dirty="0">
                <a:solidFill>
                  <a:srgbClr val="FF0000"/>
                </a:solidFill>
                <a:latin typeface="Comic Sans MS" pitchFamily="66" charset="0"/>
                <a:cs typeface="Arial"/>
              </a:rPr>
              <a:t>and </a:t>
            </a:r>
            <a:r>
              <a:rPr sz="2000" b="1" dirty="0">
                <a:solidFill>
                  <a:srgbClr val="FF0000"/>
                </a:solidFill>
                <a:latin typeface="Comic Sans MS" pitchFamily="66" charset="0"/>
                <a:cs typeface="Arial"/>
              </a:rPr>
              <a:t>LV  dilation </a:t>
            </a:r>
            <a:r>
              <a:rPr sz="2000" b="1" spc="5" dirty="0">
                <a:solidFill>
                  <a:srgbClr val="FF0000"/>
                </a:solidFill>
                <a:latin typeface="Comic Sans MS" pitchFamily="66" charset="0"/>
                <a:cs typeface="Arial"/>
              </a:rPr>
              <a:t>with </a:t>
            </a:r>
            <a:r>
              <a:rPr sz="2000" b="1" spc="-5">
                <a:solidFill>
                  <a:srgbClr val="FF0000"/>
                </a:solidFill>
                <a:latin typeface="Comic Sans MS" pitchFamily="66" charset="0"/>
                <a:cs typeface="Arial"/>
              </a:rPr>
              <a:t>normal</a:t>
            </a:r>
            <a:r>
              <a:rPr sz="2000" b="1" spc="-114">
                <a:solidFill>
                  <a:srgbClr val="FF0000"/>
                </a:solidFill>
                <a:latin typeface="Comic Sans MS" pitchFamily="66" charset="0"/>
                <a:cs typeface="Arial"/>
              </a:rPr>
              <a:t> </a:t>
            </a:r>
            <a:r>
              <a:rPr sz="2000" b="1" spc="-10" smtClean="0">
                <a:solidFill>
                  <a:srgbClr val="FF0000"/>
                </a:solidFill>
                <a:latin typeface="Comic Sans MS" pitchFamily="66" charset="0"/>
                <a:cs typeface="Arial"/>
              </a:rPr>
              <a:t>EF</a:t>
            </a:r>
            <a:endParaRPr lang="en-US" sz="2000" b="1" spc="-10" dirty="0" smtClean="0">
              <a:solidFill>
                <a:srgbClr val="FF0000"/>
              </a:solidFill>
              <a:latin typeface="Comic Sans MS" pitchFamily="66" charset="0"/>
              <a:cs typeface="Arial"/>
            </a:endParaRPr>
          </a:p>
          <a:p>
            <a:pPr marL="355600" marR="160020" indent="-342900">
              <a:lnSpc>
                <a:spcPct val="100000"/>
              </a:lnSpc>
              <a:spcBef>
                <a:spcPts val="575"/>
              </a:spcBef>
              <a:buChar char="•"/>
              <a:tabLst>
                <a:tab pos="354965" algn="l"/>
                <a:tab pos="355600" algn="l"/>
              </a:tabLst>
            </a:pPr>
            <a:endParaRPr sz="2000">
              <a:latin typeface="Comic Sans MS" pitchFamily="66" charset="0"/>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oxfordmedicine.com/doc/10.1093/med/9780198784906.001.0001/med-9780198784906-graphic-31003-full.gif"/>
          <p:cNvPicPr>
            <a:picLocks noChangeAspect="1" noChangeArrowheads="1"/>
          </p:cNvPicPr>
          <p:nvPr/>
        </p:nvPicPr>
        <p:blipFill>
          <a:blip r:embed="rId2"/>
          <a:srcRect/>
          <a:stretch>
            <a:fillRect/>
          </a:stretch>
        </p:blipFill>
        <p:spPr bwMode="auto">
          <a:xfrm>
            <a:off x="1371600" y="228600"/>
            <a:ext cx="6781800" cy="57912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636" y="228600"/>
            <a:ext cx="8449564" cy="644407"/>
          </a:xfrm>
          <a:prstGeom prst="rect">
            <a:avLst/>
          </a:prstGeom>
        </p:spPr>
        <p:txBody>
          <a:bodyPr vert="horz" wrap="square" lIns="0" tIns="13335" rIns="0" bIns="0" rtlCol="0">
            <a:spAutoFit/>
          </a:bodyPr>
          <a:lstStyle/>
          <a:p>
            <a:pPr marL="12700">
              <a:lnSpc>
                <a:spcPct val="100000"/>
              </a:lnSpc>
              <a:spcBef>
                <a:spcPts val="105"/>
              </a:spcBef>
            </a:pPr>
            <a:r>
              <a:rPr lang="en-US" spc="-10" dirty="0" smtClean="0"/>
              <a:t>     </a:t>
            </a:r>
            <a:r>
              <a:rPr spc="-10" smtClean="0">
                <a:solidFill>
                  <a:srgbClr val="FF0000"/>
                </a:solidFill>
              </a:rPr>
              <a:t>Management </a:t>
            </a:r>
            <a:r>
              <a:rPr dirty="0">
                <a:solidFill>
                  <a:srgbClr val="FF0000"/>
                </a:solidFill>
              </a:rPr>
              <a:t>– </a:t>
            </a:r>
            <a:r>
              <a:rPr spc="-5" dirty="0">
                <a:solidFill>
                  <a:srgbClr val="FF0000"/>
                </a:solidFill>
              </a:rPr>
              <a:t>Chronic</a:t>
            </a:r>
            <a:r>
              <a:rPr spc="-55" dirty="0">
                <a:solidFill>
                  <a:srgbClr val="FF0000"/>
                </a:solidFill>
              </a:rPr>
              <a:t> </a:t>
            </a:r>
            <a:r>
              <a:rPr dirty="0">
                <a:solidFill>
                  <a:srgbClr val="FF0000"/>
                </a:solidFill>
              </a:rPr>
              <a:t>MR</a:t>
            </a:r>
          </a:p>
        </p:txBody>
      </p:sp>
      <p:sp>
        <p:nvSpPr>
          <p:cNvPr id="3" name="object 3"/>
          <p:cNvSpPr txBox="1"/>
          <p:nvPr/>
        </p:nvSpPr>
        <p:spPr>
          <a:xfrm>
            <a:off x="534416" y="940053"/>
            <a:ext cx="8047355" cy="5091137"/>
          </a:xfrm>
          <a:prstGeom prst="rect">
            <a:avLst/>
          </a:prstGeom>
          <a:solidFill>
            <a:schemeClr val="accent3">
              <a:lumMod val="40000"/>
              <a:lumOff val="60000"/>
            </a:schemeClr>
          </a:solidFill>
        </p:spPr>
        <p:txBody>
          <a:bodyPr vert="horz" wrap="square" lIns="0" tIns="12700" rIns="0" bIns="0" rtlCol="0">
            <a:spAutoFit/>
          </a:bodyPr>
          <a:lstStyle/>
          <a:p>
            <a:pPr marL="355600">
              <a:lnSpc>
                <a:spcPct val="100000"/>
              </a:lnSpc>
            </a:pPr>
            <a:r>
              <a:rPr lang="en-US" sz="2000" b="1" spc="-5" dirty="0" smtClean="0">
                <a:solidFill>
                  <a:srgbClr val="FF0000"/>
                </a:solidFill>
                <a:latin typeface="Comic Sans MS" pitchFamily="66" charset="0"/>
                <a:cs typeface="Arial"/>
              </a:rPr>
              <a:t>SURGIAL MANAGEMENT</a:t>
            </a:r>
          </a:p>
          <a:p>
            <a:pPr marL="355600">
              <a:lnSpc>
                <a:spcPct val="100000"/>
              </a:lnSpc>
            </a:pPr>
            <a:endParaRPr lang="en-US" sz="2000" b="1" spc="-5" dirty="0">
              <a:latin typeface="Comic Sans MS" pitchFamily="66" charset="0"/>
              <a:cs typeface="Arial"/>
            </a:endParaRPr>
          </a:p>
          <a:p>
            <a:pPr marL="355600">
              <a:lnSpc>
                <a:spcPct val="100000"/>
              </a:lnSpc>
              <a:buFont typeface="Arial" pitchFamily="34" charset="0"/>
              <a:buChar char="•"/>
            </a:pPr>
            <a:r>
              <a:rPr lang="en-US" sz="2000" dirty="0" smtClean="0">
                <a:solidFill>
                  <a:srgbClr val="FF0000"/>
                </a:solidFill>
                <a:latin typeface="Comic Sans MS" pitchFamily="66" charset="0"/>
                <a:cs typeface="Arial"/>
              </a:rPr>
              <a:t>SEVERE AR ON ECHO </a:t>
            </a:r>
            <a:r>
              <a:rPr lang="en-US" sz="2000" dirty="0" smtClean="0">
                <a:latin typeface="Comic Sans MS" pitchFamily="66" charset="0"/>
                <a:cs typeface="Arial"/>
              </a:rPr>
              <a:t>–SYMPTOMATIC=   AVR,</a:t>
            </a:r>
          </a:p>
          <a:p>
            <a:pPr marL="355600">
              <a:lnSpc>
                <a:spcPct val="100000"/>
              </a:lnSpc>
            </a:pPr>
            <a:r>
              <a:rPr lang="en-US" sz="2000" dirty="0" smtClean="0">
                <a:latin typeface="Comic Sans MS" pitchFamily="66" charset="0"/>
                <a:cs typeface="Arial"/>
              </a:rPr>
              <a:t> </a:t>
            </a:r>
            <a:r>
              <a:rPr lang="en-US" sz="2000" dirty="0" smtClean="0">
                <a:latin typeface="Comic Sans MS" pitchFamily="66" charset="0"/>
                <a:cs typeface="Arial"/>
              </a:rPr>
              <a:t>                                    -ASYMPTOMATIC= AVR </a:t>
            </a:r>
          </a:p>
          <a:p>
            <a:pPr marL="355600">
              <a:lnSpc>
                <a:spcPct val="100000"/>
              </a:lnSpc>
            </a:pPr>
            <a:r>
              <a:rPr lang="en-US" sz="2000" dirty="0" smtClean="0">
                <a:latin typeface="Comic Sans MS" pitchFamily="66" charset="0"/>
                <a:cs typeface="Arial"/>
              </a:rPr>
              <a:t>                                                                     LVEF&lt;50%,</a:t>
            </a:r>
          </a:p>
          <a:p>
            <a:pPr marL="355600">
              <a:lnSpc>
                <a:spcPct val="100000"/>
              </a:lnSpc>
            </a:pPr>
            <a:r>
              <a:rPr lang="en-US" sz="2000" dirty="0" smtClean="0">
                <a:latin typeface="Comic Sans MS" pitchFamily="66" charset="0"/>
                <a:cs typeface="Arial"/>
              </a:rPr>
              <a:t>                                                                     LVESD&gt;50mm,</a:t>
            </a:r>
          </a:p>
          <a:p>
            <a:pPr marL="355600">
              <a:lnSpc>
                <a:spcPct val="100000"/>
              </a:lnSpc>
            </a:pPr>
            <a:r>
              <a:rPr lang="en-US" sz="2000" dirty="0" smtClean="0">
                <a:latin typeface="Comic Sans MS" pitchFamily="66" charset="0"/>
                <a:cs typeface="Arial"/>
              </a:rPr>
              <a:t>                                                                      LVEDV&gt;65mm</a:t>
            </a:r>
            <a:endParaRPr sz="2000">
              <a:latin typeface="Comic Sans MS" pitchFamily="66" charset="0"/>
              <a:cs typeface="Arial"/>
            </a:endParaRPr>
          </a:p>
          <a:p>
            <a:pPr marL="355600" marR="5080" indent="-342900">
              <a:lnSpc>
                <a:spcPct val="100000"/>
              </a:lnSpc>
              <a:spcBef>
                <a:spcPts val="580"/>
              </a:spcBef>
              <a:buFont typeface="Arial" pitchFamily="34" charset="0"/>
              <a:buChar char="•"/>
              <a:tabLst>
                <a:tab pos="354965" algn="l"/>
                <a:tab pos="355600" algn="l"/>
              </a:tabLst>
            </a:pPr>
            <a:r>
              <a:rPr lang="en-US" sz="2000" dirty="0" smtClean="0">
                <a:solidFill>
                  <a:srgbClr val="FF0000"/>
                </a:solidFill>
                <a:latin typeface="Comic Sans MS" pitchFamily="66" charset="0"/>
                <a:cs typeface="Arial"/>
              </a:rPr>
              <a:t>PROGRESSIVE AR </a:t>
            </a:r>
            <a:r>
              <a:rPr lang="en-US" sz="2000" dirty="0" smtClean="0">
                <a:latin typeface="Comic Sans MS" pitchFamily="66" charset="0"/>
                <a:cs typeface="Arial"/>
              </a:rPr>
              <a:t>–ASYMPTOMATIC, LV FUNCTIONS </a:t>
            </a:r>
          </a:p>
          <a:p>
            <a:pPr marL="355600" marR="5080" indent="-342900">
              <a:lnSpc>
                <a:spcPct val="100000"/>
              </a:lnSpc>
              <a:spcBef>
                <a:spcPts val="580"/>
              </a:spcBef>
              <a:buFont typeface="Arial" pitchFamily="34" charset="0"/>
              <a:buChar char="•"/>
              <a:tabLst>
                <a:tab pos="354965" algn="l"/>
                <a:tab pos="355600" algn="l"/>
              </a:tabLst>
            </a:pPr>
            <a:r>
              <a:rPr lang="en-US" sz="2000" dirty="0" smtClean="0">
                <a:latin typeface="Comic Sans MS" pitchFamily="66" charset="0"/>
                <a:cs typeface="Arial"/>
              </a:rPr>
              <a:t>NORMAL=MONITOR EVERY 6 MONTHS.</a:t>
            </a:r>
          </a:p>
          <a:p>
            <a:pPr marL="355600" marR="5080" indent="-342900">
              <a:lnSpc>
                <a:spcPct val="100000"/>
              </a:lnSpc>
              <a:spcBef>
                <a:spcPts val="580"/>
              </a:spcBef>
              <a:buFont typeface="Arial" pitchFamily="34" charset="0"/>
              <a:buChar char="•"/>
              <a:tabLst>
                <a:tab pos="354965" algn="l"/>
                <a:tab pos="355600" algn="l"/>
              </a:tabLst>
            </a:pPr>
            <a:r>
              <a:rPr lang="en-US" sz="2000" dirty="0" smtClean="0">
                <a:latin typeface="Comic Sans MS" pitchFamily="66" charset="0"/>
                <a:cs typeface="Arial"/>
              </a:rPr>
              <a:t>SUREGY INDICATED AS SOON AS LVEF,50%, EVEN WITH OUT SYMPTOMS OF DYSPNEA</a:t>
            </a:r>
          </a:p>
          <a:p>
            <a:pPr marL="355600" marR="5080" indent="-342900">
              <a:lnSpc>
                <a:spcPct val="100000"/>
              </a:lnSpc>
              <a:spcBef>
                <a:spcPts val="580"/>
              </a:spcBef>
              <a:buChar char="•"/>
              <a:tabLst>
                <a:tab pos="354965" algn="l"/>
                <a:tab pos="355600" algn="l"/>
              </a:tabLst>
            </a:pPr>
            <a:endParaRPr lang="en-US" sz="2000" dirty="0" smtClean="0">
              <a:latin typeface="Comic Sans MS" pitchFamily="66" charset="0"/>
              <a:cs typeface="Arial"/>
            </a:endParaRPr>
          </a:p>
          <a:p>
            <a:pPr marL="355600" marR="5080" indent="-342900">
              <a:lnSpc>
                <a:spcPct val="100000"/>
              </a:lnSpc>
              <a:spcBef>
                <a:spcPts val="580"/>
              </a:spcBef>
              <a:buChar char="•"/>
              <a:tabLst>
                <a:tab pos="354965" algn="l"/>
                <a:tab pos="355600" algn="l"/>
              </a:tabLst>
            </a:pPr>
            <a:r>
              <a:rPr lang="en-US" sz="2000" dirty="0" smtClean="0">
                <a:latin typeface="Comic Sans MS" pitchFamily="66" charset="0"/>
                <a:cs typeface="Arial"/>
              </a:rPr>
              <a:t>ISOLATED AVR MORTALITY -2%, BUT INCREASES UP TO 10% AS THE LV DYSFUNCTION INCREASES.</a:t>
            </a:r>
            <a:endParaRPr lang="en-US" sz="2000" dirty="0" smtClean="0">
              <a:latin typeface="Comic Sans MS" pitchFamily="66" charset="0"/>
              <a:cs typeface="Arial"/>
            </a:endParaRPr>
          </a:p>
          <a:p>
            <a:pPr marL="355600" marR="160020" indent="-342900">
              <a:lnSpc>
                <a:spcPct val="100000"/>
              </a:lnSpc>
              <a:spcBef>
                <a:spcPts val="575"/>
              </a:spcBef>
              <a:buChar char="•"/>
              <a:tabLst>
                <a:tab pos="354965" algn="l"/>
                <a:tab pos="355600" algn="l"/>
              </a:tabLst>
            </a:pPr>
            <a:endParaRPr sz="2000">
              <a:latin typeface="Comic Sans MS" pitchFamily="66" charset="0"/>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2438400" y="3505200"/>
            <a:ext cx="4191000" cy="2971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3435" y="379984"/>
            <a:ext cx="1674939" cy="3520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59151" y="386841"/>
            <a:ext cx="2145030" cy="338455"/>
          </a:xfrm>
          <a:custGeom>
            <a:avLst/>
            <a:gdLst/>
            <a:ahLst/>
            <a:cxnLst/>
            <a:rect l="l" t="t" r="r" b="b"/>
            <a:pathLst>
              <a:path w="2145029" h="338455">
                <a:moveTo>
                  <a:pt x="2013965" y="5587"/>
                </a:moveTo>
                <a:lnTo>
                  <a:pt x="1944115" y="5587"/>
                </a:lnTo>
                <a:lnTo>
                  <a:pt x="1816608" y="332867"/>
                </a:lnTo>
                <a:lnTo>
                  <a:pt x="1886712" y="332867"/>
                </a:lnTo>
                <a:lnTo>
                  <a:pt x="1913763" y="258445"/>
                </a:lnTo>
                <a:lnTo>
                  <a:pt x="2115226" y="258445"/>
                </a:lnTo>
                <a:lnTo>
                  <a:pt x="2093153" y="203327"/>
                </a:lnTo>
                <a:lnTo>
                  <a:pt x="1934083" y="203327"/>
                </a:lnTo>
                <a:lnTo>
                  <a:pt x="1978278" y="81915"/>
                </a:lnTo>
                <a:lnTo>
                  <a:pt x="2044532" y="81915"/>
                </a:lnTo>
                <a:lnTo>
                  <a:pt x="2013965" y="5587"/>
                </a:lnTo>
                <a:close/>
              </a:path>
              <a:path w="2145029" h="338455">
                <a:moveTo>
                  <a:pt x="2115226" y="258445"/>
                </a:moveTo>
                <a:lnTo>
                  <a:pt x="2044573" y="258445"/>
                </a:lnTo>
                <a:lnTo>
                  <a:pt x="2073148" y="332867"/>
                </a:lnTo>
                <a:lnTo>
                  <a:pt x="2145030" y="332867"/>
                </a:lnTo>
                <a:lnTo>
                  <a:pt x="2115226" y="258445"/>
                </a:lnTo>
                <a:close/>
              </a:path>
              <a:path w="2145029" h="338455">
                <a:moveTo>
                  <a:pt x="2044532" y="81915"/>
                </a:moveTo>
                <a:lnTo>
                  <a:pt x="1978278" y="81915"/>
                </a:lnTo>
                <a:lnTo>
                  <a:pt x="2023364" y="203327"/>
                </a:lnTo>
                <a:lnTo>
                  <a:pt x="2093153" y="203327"/>
                </a:lnTo>
                <a:lnTo>
                  <a:pt x="2044532" y="81915"/>
                </a:lnTo>
                <a:close/>
              </a:path>
              <a:path w="2145029" h="338455">
                <a:moveTo>
                  <a:pt x="1340358" y="5587"/>
                </a:moveTo>
                <a:lnTo>
                  <a:pt x="1270508" y="5587"/>
                </a:lnTo>
                <a:lnTo>
                  <a:pt x="1143000" y="332867"/>
                </a:lnTo>
                <a:lnTo>
                  <a:pt x="1213103" y="332867"/>
                </a:lnTo>
                <a:lnTo>
                  <a:pt x="1240155" y="258445"/>
                </a:lnTo>
                <a:lnTo>
                  <a:pt x="1441618" y="258445"/>
                </a:lnTo>
                <a:lnTo>
                  <a:pt x="1419545" y="203327"/>
                </a:lnTo>
                <a:lnTo>
                  <a:pt x="1260475" y="203327"/>
                </a:lnTo>
                <a:lnTo>
                  <a:pt x="1304671" y="81915"/>
                </a:lnTo>
                <a:lnTo>
                  <a:pt x="1370924" y="81915"/>
                </a:lnTo>
                <a:lnTo>
                  <a:pt x="1340358" y="5587"/>
                </a:lnTo>
                <a:close/>
              </a:path>
              <a:path w="2145029" h="338455">
                <a:moveTo>
                  <a:pt x="1441618" y="258445"/>
                </a:moveTo>
                <a:lnTo>
                  <a:pt x="1370964" y="258445"/>
                </a:lnTo>
                <a:lnTo>
                  <a:pt x="1399539" y="332867"/>
                </a:lnTo>
                <a:lnTo>
                  <a:pt x="1471422" y="332867"/>
                </a:lnTo>
                <a:lnTo>
                  <a:pt x="1441618" y="258445"/>
                </a:lnTo>
                <a:close/>
              </a:path>
              <a:path w="2145029" h="338455">
                <a:moveTo>
                  <a:pt x="1370924" y="81915"/>
                </a:moveTo>
                <a:lnTo>
                  <a:pt x="1304671" y="81915"/>
                </a:lnTo>
                <a:lnTo>
                  <a:pt x="1349756" y="203327"/>
                </a:lnTo>
                <a:lnTo>
                  <a:pt x="1419545" y="203327"/>
                </a:lnTo>
                <a:lnTo>
                  <a:pt x="1370924" y="81915"/>
                </a:lnTo>
                <a:close/>
              </a:path>
              <a:path w="2145029" h="338455">
                <a:moveTo>
                  <a:pt x="197358" y="5587"/>
                </a:moveTo>
                <a:lnTo>
                  <a:pt x="127508" y="5587"/>
                </a:lnTo>
                <a:lnTo>
                  <a:pt x="0" y="332867"/>
                </a:lnTo>
                <a:lnTo>
                  <a:pt x="70104" y="332867"/>
                </a:lnTo>
                <a:lnTo>
                  <a:pt x="97155" y="258445"/>
                </a:lnTo>
                <a:lnTo>
                  <a:pt x="298618" y="258445"/>
                </a:lnTo>
                <a:lnTo>
                  <a:pt x="276545" y="203327"/>
                </a:lnTo>
                <a:lnTo>
                  <a:pt x="117475" y="203327"/>
                </a:lnTo>
                <a:lnTo>
                  <a:pt x="161671" y="81915"/>
                </a:lnTo>
                <a:lnTo>
                  <a:pt x="227924" y="81915"/>
                </a:lnTo>
                <a:lnTo>
                  <a:pt x="197358" y="5587"/>
                </a:lnTo>
                <a:close/>
              </a:path>
              <a:path w="2145029" h="338455">
                <a:moveTo>
                  <a:pt x="298618" y="258445"/>
                </a:moveTo>
                <a:lnTo>
                  <a:pt x="227965" y="258445"/>
                </a:lnTo>
                <a:lnTo>
                  <a:pt x="256540" y="332867"/>
                </a:lnTo>
                <a:lnTo>
                  <a:pt x="328422" y="332867"/>
                </a:lnTo>
                <a:lnTo>
                  <a:pt x="298618" y="258445"/>
                </a:lnTo>
                <a:close/>
              </a:path>
              <a:path w="2145029" h="338455">
                <a:moveTo>
                  <a:pt x="227924" y="81915"/>
                </a:moveTo>
                <a:lnTo>
                  <a:pt x="161671" y="81915"/>
                </a:lnTo>
                <a:lnTo>
                  <a:pt x="206756" y="203327"/>
                </a:lnTo>
                <a:lnTo>
                  <a:pt x="276545" y="203327"/>
                </a:lnTo>
                <a:lnTo>
                  <a:pt x="227924" y="81915"/>
                </a:lnTo>
                <a:close/>
              </a:path>
              <a:path w="2145029" h="338455">
                <a:moveTo>
                  <a:pt x="1579372" y="5587"/>
                </a:moveTo>
                <a:lnTo>
                  <a:pt x="1513332" y="5587"/>
                </a:lnTo>
                <a:lnTo>
                  <a:pt x="1513332" y="332867"/>
                </a:lnTo>
                <a:lnTo>
                  <a:pt x="1579372" y="332867"/>
                </a:lnTo>
                <a:lnTo>
                  <a:pt x="1579372" y="189737"/>
                </a:lnTo>
                <a:lnTo>
                  <a:pt x="1774952" y="189737"/>
                </a:lnTo>
                <a:lnTo>
                  <a:pt x="1774952" y="134366"/>
                </a:lnTo>
                <a:lnTo>
                  <a:pt x="1579372" y="134366"/>
                </a:lnTo>
                <a:lnTo>
                  <a:pt x="1579372" y="5587"/>
                </a:lnTo>
                <a:close/>
              </a:path>
              <a:path w="2145029" h="338455">
                <a:moveTo>
                  <a:pt x="1774952" y="189737"/>
                </a:moveTo>
                <a:lnTo>
                  <a:pt x="1708912" y="189737"/>
                </a:lnTo>
                <a:lnTo>
                  <a:pt x="1708912" y="332867"/>
                </a:lnTo>
                <a:lnTo>
                  <a:pt x="1774952" y="332867"/>
                </a:lnTo>
                <a:lnTo>
                  <a:pt x="1774952" y="189737"/>
                </a:lnTo>
                <a:close/>
              </a:path>
              <a:path w="2145029" h="338455">
                <a:moveTo>
                  <a:pt x="1774952" y="5587"/>
                </a:moveTo>
                <a:lnTo>
                  <a:pt x="1708912" y="5587"/>
                </a:lnTo>
                <a:lnTo>
                  <a:pt x="1708912" y="134366"/>
                </a:lnTo>
                <a:lnTo>
                  <a:pt x="1774952" y="134366"/>
                </a:lnTo>
                <a:lnTo>
                  <a:pt x="1774952" y="5587"/>
                </a:lnTo>
                <a:close/>
              </a:path>
              <a:path w="2145029" h="338455">
                <a:moveTo>
                  <a:pt x="1137920" y="0"/>
                </a:moveTo>
                <a:lnTo>
                  <a:pt x="1090802" y="0"/>
                </a:lnTo>
                <a:lnTo>
                  <a:pt x="1009776" y="338328"/>
                </a:lnTo>
                <a:lnTo>
                  <a:pt x="1056005" y="338328"/>
                </a:lnTo>
                <a:lnTo>
                  <a:pt x="1137920" y="0"/>
                </a:lnTo>
                <a:close/>
              </a:path>
              <a:path w="2145029" h="338455">
                <a:moveTo>
                  <a:pt x="848360" y="0"/>
                </a:moveTo>
                <a:lnTo>
                  <a:pt x="786257" y="11271"/>
                </a:lnTo>
                <a:lnTo>
                  <a:pt x="737489" y="45212"/>
                </a:lnTo>
                <a:lnTo>
                  <a:pt x="705834" y="99504"/>
                </a:lnTo>
                <a:lnTo>
                  <a:pt x="695325" y="172085"/>
                </a:lnTo>
                <a:lnTo>
                  <a:pt x="697944" y="208635"/>
                </a:lnTo>
                <a:lnTo>
                  <a:pt x="718899" y="269543"/>
                </a:lnTo>
                <a:lnTo>
                  <a:pt x="759662" y="313360"/>
                </a:lnTo>
                <a:lnTo>
                  <a:pt x="813280" y="335561"/>
                </a:lnTo>
                <a:lnTo>
                  <a:pt x="844423" y="338328"/>
                </a:lnTo>
                <a:lnTo>
                  <a:pt x="869586" y="336708"/>
                </a:lnTo>
                <a:lnTo>
                  <a:pt x="913056" y="323754"/>
                </a:lnTo>
                <a:lnTo>
                  <a:pt x="947219" y="297656"/>
                </a:lnTo>
                <a:lnTo>
                  <a:pt x="958871" y="281940"/>
                </a:lnTo>
                <a:lnTo>
                  <a:pt x="843661" y="281940"/>
                </a:lnTo>
                <a:lnTo>
                  <a:pt x="826680" y="280294"/>
                </a:lnTo>
                <a:lnTo>
                  <a:pt x="785622" y="255524"/>
                </a:lnTo>
                <a:lnTo>
                  <a:pt x="768937" y="220281"/>
                </a:lnTo>
                <a:lnTo>
                  <a:pt x="763397" y="167132"/>
                </a:lnTo>
                <a:lnTo>
                  <a:pt x="764803" y="139914"/>
                </a:lnTo>
                <a:lnTo>
                  <a:pt x="776095" y="97623"/>
                </a:lnTo>
                <a:lnTo>
                  <a:pt x="812101" y="62944"/>
                </a:lnTo>
                <a:lnTo>
                  <a:pt x="845058" y="56387"/>
                </a:lnTo>
                <a:lnTo>
                  <a:pt x="962547" y="56387"/>
                </a:lnTo>
                <a:lnTo>
                  <a:pt x="956474" y="47055"/>
                </a:lnTo>
                <a:lnTo>
                  <a:pt x="946023" y="35433"/>
                </a:lnTo>
                <a:lnTo>
                  <a:pt x="925851" y="19931"/>
                </a:lnTo>
                <a:lnTo>
                  <a:pt x="902858" y="8858"/>
                </a:lnTo>
                <a:lnTo>
                  <a:pt x="877032" y="2214"/>
                </a:lnTo>
                <a:lnTo>
                  <a:pt x="848360" y="0"/>
                </a:lnTo>
                <a:close/>
              </a:path>
              <a:path w="2145029" h="338455">
                <a:moveTo>
                  <a:pt x="916305" y="212471"/>
                </a:moveTo>
                <a:lnTo>
                  <a:pt x="897838" y="255601"/>
                </a:lnTo>
                <a:lnTo>
                  <a:pt x="856424" y="280892"/>
                </a:lnTo>
                <a:lnTo>
                  <a:pt x="843661" y="281940"/>
                </a:lnTo>
                <a:lnTo>
                  <a:pt x="958871" y="281940"/>
                </a:lnTo>
                <a:lnTo>
                  <a:pt x="960707" y="279463"/>
                </a:lnTo>
                <a:lnTo>
                  <a:pt x="971742" y="257841"/>
                </a:lnTo>
                <a:lnTo>
                  <a:pt x="980313" y="232791"/>
                </a:lnTo>
                <a:lnTo>
                  <a:pt x="916305" y="212471"/>
                </a:lnTo>
                <a:close/>
              </a:path>
              <a:path w="2145029" h="338455">
                <a:moveTo>
                  <a:pt x="962547" y="56387"/>
                </a:moveTo>
                <a:lnTo>
                  <a:pt x="845058" y="56387"/>
                </a:lnTo>
                <a:lnTo>
                  <a:pt x="857722" y="57314"/>
                </a:lnTo>
                <a:lnTo>
                  <a:pt x="869410" y="60086"/>
                </a:lnTo>
                <a:lnTo>
                  <a:pt x="905081" y="88582"/>
                </a:lnTo>
                <a:lnTo>
                  <a:pt x="914019" y="111379"/>
                </a:lnTo>
                <a:lnTo>
                  <a:pt x="979424" y="95758"/>
                </a:lnTo>
                <a:lnTo>
                  <a:pt x="973187" y="77206"/>
                </a:lnTo>
                <a:lnTo>
                  <a:pt x="965533" y="60975"/>
                </a:lnTo>
                <a:lnTo>
                  <a:pt x="962547" y="56387"/>
                </a:lnTo>
                <a:close/>
              </a:path>
              <a:path w="2145029" h="338455">
                <a:moveTo>
                  <a:pt x="511556" y="0"/>
                </a:moveTo>
                <a:lnTo>
                  <a:pt x="449453" y="11271"/>
                </a:lnTo>
                <a:lnTo>
                  <a:pt x="400685" y="45212"/>
                </a:lnTo>
                <a:lnTo>
                  <a:pt x="369030" y="99504"/>
                </a:lnTo>
                <a:lnTo>
                  <a:pt x="358521" y="172085"/>
                </a:lnTo>
                <a:lnTo>
                  <a:pt x="361140" y="208635"/>
                </a:lnTo>
                <a:lnTo>
                  <a:pt x="382095" y="269543"/>
                </a:lnTo>
                <a:lnTo>
                  <a:pt x="422858" y="313360"/>
                </a:lnTo>
                <a:lnTo>
                  <a:pt x="476476" y="335561"/>
                </a:lnTo>
                <a:lnTo>
                  <a:pt x="507619" y="338328"/>
                </a:lnTo>
                <a:lnTo>
                  <a:pt x="532782" y="336708"/>
                </a:lnTo>
                <a:lnTo>
                  <a:pt x="576252" y="323754"/>
                </a:lnTo>
                <a:lnTo>
                  <a:pt x="610415" y="297656"/>
                </a:lnTo>
                <a:lnTo>
                  <a:pt x="622067" y="281940"/>
                </a:lnTo>
                <a:lnTo>
                  <a:pt x="506856" y="281940"/>
                </a:lnTo>
                <a:lnTo>
                  <a:pt x="489876" y="280294"/>
                </a:lnTo>
                <a:lnTo>
                  <a:pt x="448818" y="255524"/>
                </a:lnTo>
                <a:lnTo>
                  <a:pt x="432133" y="220281"/>
                </a:lnTo>
                <a:lnTo>
                  <a:pt x="426593" y="167132"/>
                </a:lnTo>
                <a:lnTo>
                  <a:pt x="427999" y="139914"/>
                </a:lnTo>
                <a:lnTo>
                  <a:pt x="439291" y="97623"/>
                </a:lnTo>
                <a:lnTo>
                  <a:pt x="475297" y="62944"/>
                </a:lnTo>
                <a:lnTo>
                  <a:pt x="508254" y="56387"/>
                </a:lnTo>
                <a:lnTo>
                  <a:pt x="625743" y="56387"/>
                </a:lnTo>
                <a:lnTo>
                  <a:pt x="619670" y="47055"/>
                </a:lnTo>
                <a:lnTo>
                  <a:pt x="609219" y="35433"/>
                </a:lnTo>
                <a:lnTo>
                  <a:pt x="589047" y="19931"/>
                </a:lnTo>
                <a:lnTo>
                  <a:pt x="566054" y="8858"/>
                </a:lnTo>
                <a:lnTo>
                  <a:pt x="540228" y="2214"/>
                </a:lnTo>
                <a:lnTo>
                  <a:pt x="511556" y="0"/>
                </a:lnTo>
                <a:close/>
              </a:path>
              <a:path w="2145029" h="338455">
                <a:moveTo>
                  <a:pt x="579501" y="212471"/>
                </a:moveTo>
                <a:lnTo>
                  <a:pt x="561034" y="255601"/>
                </a:lnTo>
                <a:lnTo>
                  <a:pt x="519620" y="280892"/>
                </a:lnTo>
                <a:lnTo>
                  <a:pt x="506856" y="281940"/>
                </a:lnTo>
                <a:lnTo>
                  <a:pt x="622067" y="281940"/>
                </a:lnTo>
                <a:lnTo>
                  <a:pt x="623903" y="279463"/>
                </a:lnTo>
                <a:lnTo>
                  <a:pt x="634938" y="257841"/>
                </a:lnTo>
                <a:lnTo>
                  <a:pt x="643509" y="232791"/>
                </a:lnTo>
                <a:lnTo>
                  <a:pt x="579501" y="212471"/>
                </a:lnTo>
                <a:close/>
              </a:path>
              <a:path w="2145029" h="338455">
                <a:moveTo>
                  <a:pt x="625743" y="56387"/>
                </a:moveTo>
                <a:lnTo>
                  <a:pt x="508254" y="56387"/>
                </a:lnTo>
                <a:lnTo>
                  <a:pt x="520918" y="57314"/>
                </a:lnTo>
                <a:lnTo>
                  <a:pt x="532606" y="60086"/>
                </a:lnTo>
                <a:lnTo>
                  <a:pt x="568277" y="88582"/>
                </a:lnTo>
                <a:lnTo>
                  <a:pt x="577215" y="111379"/>
                </a:lnTo>
                <a:lnTo>
                  <a:pt x="642620" y="95758"/>
                </a:lnTo>
                <a:lnTo>
                  <a:pt x="636383" y="77206"/>
                </a:lnTo>
                <a:lnTo>
                  <a:pt x="628729" y="60975"/>
                </a:lnTo>
                <a:lnTo>
                  <a:pt x="625743" y="56387"/>
                </a:lnTo>
                <a:close/>
              </a:path>
            </a:pathLst>
          </a:custGeom>
          <a:solidFill>
            <a:srgbClr val="FDFDFD"/>
          </a:solidFill>
        </p:spPr>
        <p:txBody>
          <a:bodyPr wrap="square" lIns="0" tIns="0" rIns="0" bIns="0" rtlCol="0"/>
          <a:lstStyle/>
          <a:p>
            <a:endParaRPr/>
          </a:p>
        </p:txBody>
      </p:sp>
      <p:sp>
        <p:nvSpPr>
          <p:cNvPr id="6" name="object 6"/>
          <p:cNvSpPr/>
          <p:nvPr/>
        </p:nvSpPr>
        <p:spPr>
          <a:xfrm>
            <a:off x="4293234" y="468756"/>
            <a:ext cx="89535" cy="121920"/>
          </a:xfrm>
          <a:custGeom>
            <a:avLst/>
            <a:gdLst/>
            <a:ahLst/>
            <a:cxnLst/>
            <a:rect l="l" t="t" r="r" b="b"/>
            <a:pathLst>
              <a:path w="89535" h="121920">
                <a:moveTo>
                  <a:pt x="44195" y="0"/>
                </a:moveTo>
                <a:lnTo>
                  <a:pt x="0" y="121412"/>
                </a:lnTo>
                <a:lnTo>
                  <a:pt x="89280" y="121412"/>
                </a:lnTo>
                <a:lnTo>
                  <a:pt x="44195" y="0"/>
                </a:lnTo>
                <a:close/>
              </a:path>
            </a:pathLst>
          </a:custGeom>
          <a:ln w="13716">
            <a:solidFill>
              <a:srgbClr val="384F54"/>
            </a:solidFill>
          </a:ln>
        </p:spPr>
        <p:txBody>
          <a:bodyPr wrap="square" lIns="0" tIns="0" rIns="0" bIns="0" rtlCol="0"/>
          <a:lstStyle/>
          <a:p>
            <a:endParaRPr/>
          </a:p>
        </p:txBody>
      </p:sp>
      <p:sp>
        <p:nvSpPr>
          <p:cNvPr id="7" name="object 7"/>
          <p:cNvSpPr/>
          <p:nvPr/>
        </p:nvSpPr>
        <p:spPr>
          <a:xfrm>
            <a:off x="3619627" y="468756"/>
            <a:ext cx="89535" cy="121920"/>
          </a:xfrm>
          <a:custGeom>
            <a:avLst/>
            <a:gdLst/>
            <a:ahLst/>
            <a:cxnLst/>
            <a:rect l="l" t="t" r="r" b="b"/>
            <a:pathLst>
              <a:path w="89535" h="121920">
                <a:moveTo>
                  <a:pt x="44196" y="0"/>
                </a:moveTo>
                <a:lnTo>
                  <a:pt x="0" y="121412"/>
                </a:lnTo>
                <a:lnTo>
                  <a:pt x="89281" y="121412"/>
                </a:lnTo>
                <a:lnTo>
                  <a:pt x="44196" y="0"/>
                </a:lnTo>
                <a:close/>
              </a:path>
            </a:pathLst>
          </a:custGeom>
          <a:ln w="13716">
            <a:solidFill>
              <a:srgbClr val="384F54"/>
            </a:solidFill>
          </a:ln>
        </p:spPr>
        <p:txBody>
          <a:bodyPr wrap="square" lIns="0" tIns="0" rIns="0" bIns="0" rtlCol="0"/>
          <a:lstStyle/>
          <a:p>
            <a:endParaRPr/>
          </a:p>
        </p:txBody>
      </p:sp>
      <p:sp>
        <p:nvSpPr>
          <p:cNvPr id="8" name="object 8"/>
          <p:cNvSpPr/>
          <p:nvPr/>
        </p:nvSpPr>
        <p:spPr>
          <a:xfrm>
            <a:off x="2476626" y="468756"/>
            <a:ext cx="89535" cy="121920"/>
          </a:xfrm>
          <a:custGeom>
            <a:avLst/>
            <a:gdLst/>
            <a:ahLst/>
            <a:cxnLst/>
            <a:rect l="l" t="t" r="r" b="b"/>
            <a:pathLst>
              <a:path w="89535" h="121920">
                <a:moveTo>
                  <a:pt x="44196" y="0"/>
                </a:moveTo>
                <a:lnTo>
                  <a:pt x="0" y="121412"/>
                </a:lnTo>
                <a:lnTo>
                  <a:pt x="89281" y="121412"/>
                </a:lnTo>
                <a:lnTo>
                  <a:pt x="44196" y="0"/>
                </a:lnTo>
                <a:close/>
              </a:path>
            </a:pathLst>
          </a:custGeom>
          <a:ln w="13716">
            <a:solidFill>
              <a:srgbClr val="384F54"/>
            </a:solidFill>
          </a:ln>
        </p:spPr>
        <p:txBody>
          <a:bodyPr wrap="square" lIns="0" tIns="0" rIns="0" bIns="0" rtlCol="0"/>
          <a:lstStyle/>
          <a:p>
            <a:endParaRPr/>
          </a:p>
        </p:txBody>
      </p:sp>
      <p:sp>
        <p:nvSpPr>
          <p:cNvPr id="9" name="object 9"/>
          <p:cNvSpPr/>
          <p:nvPr/>
        </p:nvSpPr>
        <p:spPr>
          <a:xfrm>
            <a:off x="4175759" y="392429"/>
            <a:ext cx="328930" cy="327660"/>
          </a:xfrm>
          <a:custGeom>
            <a:avLst/>
            <a:gdLst/>
            <a:ahLst/>
            <a:cxnLst/>
            <a:rect l="l" t="t" r="r" b="b"/>
            <a:pathLst>
              <a:path w="328929" h="327659">
                <a:moveTo>
                  <a:pt x="127507" y="0"/>
                </a:moveTo>
                <a:lnTo>
                  <a:pt x="197357" y="0"/>
                </a:lnTo>
                <a:lnTo>
                  <a:pt x="328422" y="327279"/>
                </a:lnTo>
                <a:lnTo>
                  <a:pt x="256539" y="327279"/>
                </a:lnTo>
                <a:lnTo>
                  <a:pt x="227964" y="252857"/>
                </a:lnTo>
                <a:lnTo>
                  <a:pt x="97154" y="252857"/>
                </a:lnTo>
                <a:lnTo>
                  <a:pt x="70103" y="327279"/>
                </a:lnTo>
                <a:lnTo>
                  <a:pt x="0" y="327279"/>
                </a:lnTo>
                <a:lnTo>
                  <a:pt x="127507" y="0"/>
                </a:lnTo>
                <a:close/>
              </a:path>
            </a:pathLst>
          </a:custGeom>
          <a:ln w="13716">
            <a:solidFill>
              <a:srgbClr val="384F54"/>
            </a:solidFill>
          </a:ln>
        </p:spPr>
        <p:txBody>
          <a:bodyPr wrap="square" lIns="0" tIns="0" rIns="0" bIns="0" rtlCol="0"/>
          <a:lstStyle/>
          <a:p>
            <a:endParaRPr/>
          </a:p>
        </p:txBody>
      </p:sp>
      <p:sp>
        <p:nvSpPr>
          <p:cNvPr id="10" name="object 10"/>
          <p:cNvSpPr/>
          <p:nvPr/>
        </p:nvSpPr>
        <p:spPr>
          <a:xfrm>
            <a:off x="3872484" y="392429"/>
            <a:ext cx="261620" cy="327660"/>
          </a:xfrm>
          <a:custGeom>
            <a:avLst/>
            <a:gdLst/>
            <a:ahLst/>
            <a:cxnLst/>
            <a:rect l="l" t="t" r="r" b="b"/>
            <a:pathLst>
              <a:path w="261620" h="327659">
                <a:moveTo>
                  <a:pt x="0" y="0"/>
                </a:moveTo>
                <a:lnTo>
                  <a:pt x="66039" y="0"/>
                </a:lnTo>
                <a:lnTo>
                  <a:pt x="66039" y="128778"/>
                </a:lnTo>
                <a:lnTo>
                  <a:pt x="195579" y="128778"/>
                </a:lnTo>
                <a:lnTo>
                  <a:pt x="195579" y="0"/>
                </a:lnTo>
                <a:lnTo>
                  <a:pt x="261619" y="0"/>
                </a:lnTo>
                <a:lnTo>
                  <a:pt x="261619" y="327279"/>
                </a:lnTo>
                <a:lnTo>
                  <a:pt x="195579" y="327279"/>
                </a:lnTo>
                <a:lnTo>
                  <a:pt x="195579" y="184150"/>
                </a:lnTo>
                <a:lnTo>
                  <a:pt x="66039" y="184150"/>
                </a:lnTo>
                <a:lnTo>
                  <a:pt x="66039" y="327279"/>
                </a:lnTo>
                <a:lnTo>
                  <a:pt x="0" y="327279"/>
                </a:lnTo>
                <a:lnTo>
                  <a:pt x="0" y="0"/>
                </a:lnTo>
                <a:close/>
              </a:path>
            </a:pathLst>
          </a:custGeom>
          <a:ln w="13716">
            <a:solidFill>
              <a:srgbClr val="384F54"/>
            </a:solidFill>
          </a:ln>
        </p:spPr>
        <p:txBody>
          <a:bodyPr wrap="square" lIns="0" tIns="0" rIns="0" bIns="0" rtlCol="0"/>
          <a:lstStyle/>
          <a:p>
            <a:endParaRPr/>
          </a:p>
        </p:txBody>
      </p:sp>
      <p:sp>
        <p:nvSpPr>
          <p:cNvPr id="11" name="object 11"/>
          <p:cNvSpPr/>
          <p:nvPr/>
        </p:nvSpPr>
        <p:spPr>
          <a:xfrm>
            <a:off x="3502152" y="392429"/>
            <a:ext cx="328930" cy="327660"/>
          </a:xfrm>
          <a:custGeom>
            <a:avLst/>
            <a:gdLst/>
            <a:ahLst/>
            <a:cxnLst/>
            <a:rect l="l" t="t" r="r" b="b"/>
            <a:pathLst>
              <a:path w="328929" h="327659">
                <a:moveTo>
                  <a:pt x="127508" y="0"/>
                </a:moveTo>
                <a:lnTo>
                  <a:pt x="197358" y="0"/>
                </a:lnTo>
                <a:lnTo>
                  <a:pt x="328422" y="327279"/>
                </a:lnTo>
                <a:lnTo>
                  <a:pt x="256539" y="327279"/>
                </a:lnTo>
                <a:lnTo>
                  <a:pt x="227964" y="252857"/>
                </a:lnTo>
                <a:lnTo>
                  <a:pt x="97155" y="252857"/>
                </a:lnTo>
                <a:lnTo>
                  <a:pt x="70103" y="327279"/>
                </a:lnTo>
                <a:lnTo>
                  <a:pt x="0" y="327279"/>
                </a:lnTo>
                <a:lnTo>
                  <a:pt x="127508" y="0"/>
                </a:lnTo>
                <a:close/>
              </a:path>
            </a:pathLst>
          </a:custGeom>
          <a:ln w="13716">
            <a:solidFill>
              <a:srgbClr val="384F54"/>
            </a:solidFill>
          </a:ln>
        </p:spPr>
        <p:txBody>
          <a:bodyPr wrap="square" lIns="0" tIns="0" rIns="0" bIns="0" rtlCol="0"/>
          <a:lstStyle/>
          <a:p>
            <a:endParaRPr/>
          </a:p>
        </p:txBody>
      </p:sp>
      <p:sp>
        <p:nvSpPr>
          <p:cNvPr id="12" name="object 12"/>
          <p:cNvSpPr/>
          <p:nvPr/>
        </p:nvSpPr>
        <p:spPr>
          <a:xfrm>
            <a:off x="2359151" y="392429"/>
            <a:ext cx="328930" cy="327660"/>
          </a:xfrm>
          <a:custGeom>
            <a:avLst/>
            <a:gdLst/>
            <a:ahLst/>
            <a:cxnLst/>
            <a:rect l="l" t="t" r="r" b="b"/>
            <a:pathLst>
              <a:path w="328930" h="327659">
                <a:moveTo>
                  <a:pt x="127508" y="0"/>
                </a:moveTo>
                <a:lnTo>
                  <a:pt x="197358" y="0"/>
                </a:lnTo>
                <a:lnTo>
                  <a:pt x="328422" y="327279"/>
                </a:lnTo>
                <a:lnTo>
                  <a:pt x="256540" y="327279"/>
                </a:lnTo>
                <a:lnTo>
                  <a:pt x="227965" y="252857"/>
                </a:lnTo>
                <a:lnTo>
                  <a:pt x="97155" y="252857"/>
                </a:lnTo>
                <a:lnTo>
                  <a:pt x="70104" y="327279"/>
                </a:lnTo>
                <a:lnTo>
                  <a:pt x="0" y="327279"/>
                </a:lnTo>
                <a:lnTo>
                  <a:pt x="127508" y="0"/>
                </a:lnTo>
                <a:close/>
              </a:path>
            </a:pathLst>
          </a:custGeom>
          <a:ln w="13716">
            <a:solidFill>
              <a:srgbClr val="384F54"/>
            </a:solidFill>
          </a:ln>
        </p:spPr>
        <p:txBody>
          <a:bodyPr wrap="square" lIns="0" tIns="0" rIns="0" bIns="0" rtlCol="0"/>
          <a:lstStyle/>
          <a:p>
            <a:endParaRPr/>
          </a:p>
        </p:txBody>
      </p:sp>
      <p:sp>
        <p:nvSpPr>
          <p:cNvPr id="13" name="object 13"/>
          <p:cNvSpPr/>
          <p:nvPr/>
        </p:nvSpPr>
        <p:spPr>
          <a:xfrm>
            <a:off x="3368928" y="386841"/>
            <a:ext cx="128270" cy="338455"/>
          </a:xfrm>
          <a:custGeom>
            <a:avLst/>
            <a:gdLst/>
            <a:ahLst/>
            <a:cxnLst/>
            <a:rect l="l" t="t" r="r" b="b"/>
            <a:pathLst>
              <a:path w="128270" h="338455">
                <a:moveTo>
                  <a:pt x="81025" y="0"/>
                </a:moveTo>
                <a:lnTo>
                  <a:pt x="128143" y="0"/>
                </a:lnTo>
                <a:lnTo>
                  <a:pt x="46228" y="338328"/>
                </a:lnTo>
                <a:lnTo>
                  <a:pt x="0" y="338328"/>
                </a:lnTo>
                <a:lnTo>
                  <a:pt x="81025" y="0"/>
                </a:lnTo>
                <a:close/>
              </a:path>
            </a:pathLst>
          </a:custGeom>
          <a:ln w="13716">
            <a:solidFill>
              <a:srgbClr val="384F54"/>
            </a:solidFill>
          </a:ln>
        </p:spPr>
        <p:txBody>
          <a:bodyPr wrap="square" lIns="0" tIns="0" rIns="0" bIns="0" rtlCol="0"/>
          <a:lstStyle/>
          <a:p>
            <a:endParaRPr/>
          </a:p>
        </p:txBody>
      </p:sp>
      <p:sp>
        <p:nvSpPr>
          <p:cNvPr id="14" name="object 14"/>
          <p:cNvSpPr/>
          <p:nvPr/>
        </p:nvSpPr>
        <p:spPr>
          <a:xfrm>
            <a:off x="3054476" y="386841"/>
            <a:ext cx="285115" cy="338455"/>
          </a:xfrm>
          <a:custGeom>
            <a:avLst/>
            <a:gdLst/>
            <a:ahLst/>
            <a:cxnLst/>
            <a:rect l="l" t="t" r="r" b="b"/>
            <a:pathLst>
              <a:path w="285114" h="338455">
                <a:moveTo>
                  <a:pt x="153035" y="0"/>
                </a:moveTo>
                <a:lnTo>
                  <a:pt x="207533" y="8858"/>
                </a:lnTo>
                <a:lnTo>
                  <a:pt x="250698" y="35433"/>
                </a:lnTo>
                <a:lnTo>
                  <a:pt x="277862" y="77206"/>
                </a:lnTo>
                <a:lnTo>
                  <a:pt x="284099" y="95758"/>
                </a:lnTo>
                <a:lnTo>
                  <a:pt x="218694" y="111379"/>
                </a:lnTo>
                <a:lnTo>
                  <a:pt x="215028" y="99302"/>
                </a:lnTo>
                <a:lnTo>
                  <a:pt x="209756" y="88582"/>
                </a:lnTo>
                <a:lnTo>
                  <a:pt x="174085" y="60086"/>
                </a:lnTo>
                <a:lnTo>
                  <a:pt x="149733" y="56387"/>
                </a:lnTo>
                <a:lnTo>
                  <a:pt x="132397" y="58029"/>
                </a:lnTo>
                <a:lnTo>
                  <a:pt x="90678" y="82550"/>
                </a:lnTo>
                <a:lnTo>
                  <a:pt x="73707" y="116744"/>
                </a:lnTo>
                <a:lnTo>
                  <a:pt x="68072" y="167132"/>
                </a:lnTo>
                <a:lnTo>
                  <a:pt x="69455" y="195945"/>
                </a:lnTo>
                <a:lnTo>
                  <a:pt x="80555" y="240141"/>
                </a:lnTo>
                <a:lnTo>
                  <a:pt x="116030" y="275351"/>
                </a:lnTo>
                <a:lnTo>
                  <a:pt x="148336" y="281940"/>
                </a:lnTo>
                <a:lnTo>
                  <a:pt x="161099" y="280892"/>
                </a:lnTo>
                <a:lnTo>
                  <a:pt x="202513" y="255601"/>
                </a:lnTo>
                <a:lnTo>
                  <a:pt x="220980" y="212471"/>
                </a:lnTo>
                <a:lnTo>
                  <a:pt x="284988" y="232791"/>
                </a:lnTo>
                <a:lnTo>
                  <a:pt x="265382" y="279463"/>
                </a:lnTo>
                <a:lnTo>
                  <a:pt x="235965" y="312420"/>
                </a:lnTo>
                <a:lnTo>
                  <a:pt x="197151" y="331850"/>
                </a:lnTo>
                <a:lnTo>
                  <a:pt x="149098" y="338328"/>
                </a:lnTo>
                <a:lnTo>
                  <a:pt x="117955" y="335561"/>
                </a:lnTo>
                <a:lnTo>
                  <a:pt x="64337" y="313360"/>
                </a:lnTo>
                <a:lnTo>
                  <a:pt x="23574" y="269543"/>
                </a:lnTo>
                <a:lnTo>
                  <a:pt x="2619" y="208635"/>
                </a:lnTo>
                <a:lnTo>
                  <a:pt x="0" y="172085"/>
                </a:lnTo>
                <a:lnTo>
                  <a:pt x="2623" y="133508"/>
                </a:lnTo>
                <a:lnTo>
                  <a:pt x="23681" y="70072"/>
                </a:lnTo>
                <a:lnTo>
                  <a:pt x="64881" y="25396"/>
                </a:lnTo>
                <a:lnTo>
                  <a:pt x="120316" y="2813"/>
                </a:lnTo>
                <a:lnTo>
                  <a:pt x="153035" y="0"/>
                </a:lnTo>
                <a:close/>
              </a:path>
            </a:pathLst>
          </a:custGeom>
          <a:ln w="13716">
            <a:solidFill>
              <a:srgbClr val="384F54"/>
            </a:solidFill>
          </a:ln>
        </p:spPr>
        <p:txBody>
          <a:bodyPr wrap="square" lIns="0" tIns="0" rIns="0" bIns="0" rtlCol="0"/>
          <a:lstStyle/>
          <a:p>
            <a:endParaRPr/>
          </a:p>
        </p:txBody>
      </p:sp>
      <p:sp>
        <p:nvSpPr>
          <p:cNvPr id="15" name="object 15"/>
          <p:cNvSpPr/>
          <p:nvPr/>
        </p:nvSpPr>
        <p:spPr>
          <a:xfrm>
            <a:off x="2717673" y="386841"/>
            <a:ext cx="285115" cy="338455"/>
          </a:xfrm>
          <a:custGeom>
            <a:avLst/>
            <a:gdLst/>
            <a:ahLst/>
            <a:cxnLst/>
            <a:rect l="l" t="t" r="r" b="b"/>
            <a:pathLst>
              <a:path w="285114" h="338455">
                <a:moveTo>
                  <a:pt x="153034" y="0"/>
                </a:moveTo>
                <a:lnTo>
                  <a:pt x="207533" y="8858"/>
                </a:lnTo>
                <a:lnTo>
                  <a:pt x="250697" y="35433"/>
                </a:lnTo>
                <a:lnTo>
                  <a:pt x="277862" y="77206"/>
                </a:lnTo>
                <a:lnTo>
                  <a:pt x="284099" y="95758"/>
                </a:lnTo>
                <a:lnTo>
                  <a:pt x="218694" y="111379"/>
                </a:lnTo>
                <a:lnTo>
                  <a:pt x="215028" y="99302"/>
                </a:lnTo>
                <a:lnTo>
                  <a:pt x="209756" y="88582"/>
                </a:lnTo>
                <a:lnTo>
                  <a:pt x="174085" y="60086"/>
                </a:lnTo>
                <a:lnTo>
                  <a:pt x="149732" y="56387"/>
                </a:lnTo>
                <a:lnTo>
                  <a:pt x="132397" y="58029"/>
                </a:lnTo>
                <a:lnTo>
                  <a:pt x="90677" y="82550"/>
                </a:lnTo>
                <a:lnTo>
                  <a:pt x="73707" y="116744"/>
                </a:lnTo>
                <a:lnTo>
                  <a:pt x="68071" y="167132"/>
                </a:lnTo>
                <a:lnTo>
                  <a:pt x="69455" y="195945"/>
                </a:lnTo>
                <a:lnTo>
                  <a:pt x="80555" y="240141"/>
                </a:lnTo>
                <a:lnTo>
                  <a:pt x="116030" y="275351"/>
                </a:lnTo>
                <a:lnTo>
                  <a:pt x="148335" y="281940"/>
                </a:lnTo>
                <a:lnTo>
                  <a:pt x="161099" y="280892"/>
                </a:lnTo>
                <a:lnTo>
                  <a:pt x="202513" y="255601"/>
                </a:lnTo>
                <a:lnTo>
                  <a:pt x="220979" y="212471"/>
                </a:lnTo>
                <a:lnTo>
                  <a:pt x="284988" y="232791"/>
                </a:lnTo>
                <a:lnTo>
                  <a:pt x="265382" y="279463"/>
                </a:lnTo>
                <a:lnTo>
                  <a:pt x="235965" y="312420"/>
                </a:lnTo>
                <a:lnTo>
                  <a:pt x="197151" y="331850"/>
                </a:lnTo>
                <a:lnTo>
                  <a:pt x="149097" y="338328"/>
                </a:lnTo>
                <a:lnTo>
                  <a:pt x="117955" y="335561"/>
                </a:lnTo>
                <a:lnTo>
                  <a:pt x="64337" y="313360"/>
                </a:lnTo>
                <a:lnTo>
                  <a:pt x="23574" y="269543"/>
                </a:lnTo>
                <a:lnTo>
                  <a:pt x="2619" y="208635"/>
                </a:lnTo>
                <a:lnTo>
                  <a:pt x="0" y="172085"/>
                </a:lnTo>
                <a:lnTo>
                  <a:pt x="2623" y="133508"/>
                </a:lnTo>
                <a:lnTo>
                  <a:pt x="23681" y="70072"/>
                </a:lnTo>
                <a:lnTo>
                  <a:pt x="64881" y="25396"/>
                </a:lnTo>
                <a:lnTo>
                  <a:pt x="120316" y="2813"/>
                </a:lnTo>
                <a:lnTo>
                  <a:pt x="153034" y="0"/>
                </a:lnTo>
                <a:close/>
              </a:path>
            </a:pathLst>
          </a:custGeom>
          <a:ln w="13716">
            <a:solidFill>
              <a:srgbClr val="384F54"/>
            </a:solidFill>
          </a:ln>
        </p:spPr>
        <p:txBody>
          <a:bodyPr wrap="square" lIns="0" tIns="0" rIns="0" bIns="0" rtlCol="0"/>
          <a:lstStyle/>
          <a:p>
            <a:endParaRPr/>
          </a:p>
        </p:txBody>
      </p:sp>
      <p:sp>
        <p:nvSpPr>
          <p:cNvPr id="16" name="object 16"/>
          <p:cNvSpPr/>
          <p:nvPr/>
        </p:nvSpPr>
        <p:spPr>
          <a:xfrm>
            <a:off x="4640326" y="379984"/>
            <a:ext cx="3544061" cy="44272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65162" y="935482"/>
            <a:ext cx="544830" cy="339090"/>
          </a:xfrm>
          <a:custGeom>
            <a:avLst/>
            <a:gdLst/>
            <a:ahLst/>
            <a:cxnLst/>
            <a:rect l="l" t="t" r="r" b="b"/>
            <a:pathLst>
              <a:path w="544830" h="339090">
                <a:moveTo>
                  <a:pt x="377189" y="95757"/>
                </a:moveTo>
                <a:lnTo>
                  <a:pt x="300621" y="95757"/>
                </a:lnTo>
                <a:lnTo>
                  <a:pt x="382549" y="210692"/>
                </a:lnTo>
                <a:lnTo>
                  <a:pt x="297053" y="332866"/>
                </a:lnTo>
                <a:lnTo>
                  <a:pt x="370497" y="332866"/>
                </a:lnTo>
                <a:lnTo>
                  <a:pt x="419163" y="259333"/>
                </a:lnTo>
                <a:lnTo>
                  <a:pt x="492728" y="259333"/>
                </a:lnTo>
                <a:lnTo>
                  <a:pt x="456666" y="208025"/>
                </a:lnTo>
                <a:lnTo>
                  <a:pt x="490394" y="160908"/>
                </a:lnTo>
                <a:lnTo>
                  <a:pt x="419163" y="160908"/>
                </a:lnTo>
                <a:lnTo>
                  <a:pt x="377189" y="95757"/>
                </a:lnTo>
                <a:close/>
              </a:path>
              <a:path w="544830" h="339090">
                <a:moveTo>
                  <a:pt x="492728" y="259333"/>
                </a:moveTo>
                <a:lnTo>
                  <a:pt x="419163" y="259333"/>
                </a:lnTo>
                <a:lnTo>
                  <a:pt x="467385" y="332866"/>
                </a:lnTo>
                <a:lnTo>
                  <a:pt x="544410" y="332866"/>
                </a:lnTo>
                <a:lnTo>
                  <a:pt x="492728" y="259333"/>
                </a:lnTo>
                <a:close/>
              </a:path>
              <a:path w="544830" h="339090">
                <a:moveTo>
                  <a:pt x="537032" y="95757"/>
                </a:moveTo>
                <a:lnTo>
                  <a:pt x="463372" y="95757"/>
                </a:lnTo>
                <a:lnTo>
                  <a:pt x="419163" y="160908"/>
                </a:lnTo>
                <a:lnTo>
                  <a:pt x="490394" y="160908"/>
                </a:lnTo>
                <a:lnTo>
                  <a:pt x="537032" y="95757"/>
                </a:lnTo>
                <a:close/>
              </a:path>
              <a:path w="544830" h="339090">
                <a:moveTo>
                  <a:pt x="64287" y="220090"/>
                </a:moveTo>
                <a:lnTo>
                  <a:pt x="0" y="226313"/>
                </a:lnTo>
                <a:lnTo>
                  <a:pt x="4912" y="252122"/>
                </a:lnTo>
                <a:lnTo>
                  <a:pt x="13173" y="274669"/>
                </a:lnTo>
                <a:lnTo>
                  <a:pt x="39738" y="309879"/>
                </a:lnTo>
                <a:lnTo>
                  <a:pt x="80200" y="331422"/>
                </a:lnTo>
                <a:lnTo>
                  <a:pt x="135064" y="338581"/>
                </a:lnTo>
                <a:lnTo>
                  <a:pt x="155502" y="337841"/>
                </a:lnTo>
                <a:lnTo>
                  <a:pt x="206273" y="326643"/>
                </a:lnTo>
                <a:lnTo>
                  <a:pt x="241849" y="301676"/>
                </a:lnTo>
                <a:lnTo>
                  <a:pt x="254499" y="282828"/>
                </a:lnTo>
                <a:lnTo>
                  <a:pt x="135724" y="282828"/>
                </a:lnTo>
                <a:lnTo>
                  <a:pt x="121430" y="281876"/>
                </a:lnTo>
                <a:lnTo>
                  <a:pt x="79716" y="258970"/>
                </a:lnTo>
                <a:lnTo>
                  <a:pt x="67938" y="235209"/>
                </a:lnTo>
                <a:lnTo>
                  <a:pt x="64287" y="220090"/>
                </a:lnTo>
                <a:close/>
              </a:path>
              <a:path w="544830" h="339090">
                <a:moveTo>
                  <a:pt x="131267" y="0"/>
                </a:moveTo>
                <a:lnTo>
                  <a:pt x="80885" y="6322"/>
                </a:lnTo>
                <a:lnTo>
                  <a:pt x="43307" y="25304"/>
                </a:lnTo>
                <a:lnTo>
                  <a:pt x="19801" y="55576"/>
                </a:lnTo>
                <a:lnTo>
                  <a:pt x="11823" y="91312"/>
                </a:lnTo>
                <a:lnTo>
                  <a:pt x="13707" y="109932"/>
                </a:lnTo>
                <a:lnTo>
                  <a:pt x="41960" y="157098"/>
                </a:lnTo>
                <a:lnTo>
                  <a:pt x="91943" y="182530"/>
                </a:lnTo>
                <a:lnTo>
                  <a:pt x="150409" y="198167"/>
                </a:lnTo>
                <a:lnTo>
                  <a:pt x="161780" y="201324"/>
                </a:lnTo>
                <a:lnTo>
                  <a:pt x="197751" y="223392"/>
                </a:lnTo>
                <a:lnTo>
                  <a:pt x="200025" y="229996"/>
                </a:lnTo>
                <a:lnTo>
                  <a:pt x="200025" y="237743"/>
                </a:lnTo>
                <a:lnTo>
                  <a:pt x="174760" y="275167"/>
                </a:lnTo>
                <a:lnTo>
                  <a:pt x="135724" y="282828"/>
                </a:lnTo>
                <a:lnTo>
                  <a:pt x="254499" y="282828"/>
                </a:lnTo>
                <a:lnTo>
                  <a:pt x="257310" y="277691"/>
                </a:lnTo>
                <a:lnTo>
                  <a:pt x="262196" y="264747"/>
                </a:lnTo>
                <a:lnTo>
                  <a:pt x="265126" y="251350"/>
                </a:lnTo>
                <a:lnTo>
                  <a:pt x="266085" y="237743"/>
                </a:lnTo>
                <a:lnTo>
                  <a:pt x="265978" y="235209"/>
                </a:lnTo>
                <a:lnTo>
                  <a:pt x="258757" y="196484"/>
                </a:lnTo>
                <a:lnTo>
                  <a:pt x="227803" y="158736"/>
                </a:lnTo>
                <a:lnTo>
                  <a:pt x="187493" y="140144"/>
                </a:lnTo>
                <a:lnTo>
                  <a:pt x="123672" y="122878"/>
                </a:lnTo>
                <a:lnTo>
                  <a:pt x="106259" y="117363"/>
                </a:lnTo>
                <a:lnTo>
                  <a:pt x="93310" y="111968"/>
                </a:lnTo>
                <a:lnTo>
                  <a:pt x="84823" y="106679"/>
                </a:lnTo>
                <a:lnTo>
                  <a:pt x="78282" y="101091"/>
                </a:lnTo>
                <a:lnTo>
                  <a:pt x="75006" y="94487"/>
                </a:lnTo>
                <a:lnTo>
                  <a:pt x="75006" y="78358"/>
                </a:lnTo>
                <a:lnTo>
                  <a:pt x="116975" y="55348"/>
                </a:lnTo>
                <a:lnTo>
                  <a:pt x="130594" y="54609"/>
                </a:lnTo>
                <a:lnTo>
                  <a:pt x="245479" y="54609"/>
                </a:lnTo>
                <a:lnTo>
                  <a:pt x="237740" y="41570"/>
                </a:lnTo>
                <a:lnTo>
                  <a:pt x="224015" y="26923"/>
                </a:lnTo>
                <a:lnTo>
                  <a:pt x="206544" y="15162"/>
                </a:lnTo>
                <a:lnTo>
                  <a:pt x="185261" y="6746"/>
                </a:lnTo>
                <a:lnTo>
                  <a:pt x="160168" y="1688"/>
                </a:lnTo>
                <a:lnTo>
                  <a:pt x="131267" y="0"/>
                </a:lnTo>
                <a:close/>
              </a:path>
              <a:path w="544830" h="339090">
                <a:moveTo>
                  <a:pt x="245479" y="54609"/>
                </a:moveTo>
                <a:lnTo>
                  <a:pt x="130594" y="54609"/>
                </a:lnTo>
                <a:lnTo>
                  <a:pt x="143674" y="55300"/>
                </a:lnTo>
                <a:lnTo>
                  <a:pt x="155009" y="57372"/>
                </a:lnTo>
                <a:lnTo>
                  <a:pt x="187915" y="90269"/>
                </a:lnTo>
                <a:lnTo>
                  <a:pt x="190639" y="101980"/>
                </a:lnTo>
                <a:lnTo>
                  <a:pt x="256730" y="99059"/>
                </a:lnTo>
                <a:lnTo>
                  <a:pt x="254099" y="77626"/>
                </a:lnTo>
                <a:lnTo>
                  <a:pt x="247769" y="58467"/>
                </a:lnTo>
                <a:lnTo>
                  <a:pt x="245479" y="54609"/>
                </a:lnTo>
                <a:close/>
              </a:path>
            </a:pathLst>
          </a:custGeom>
          <a:solidFill>
            <a:srgbClr val="FDFDFD"/>
          </a:solidFill>
        </p:spPr>
        <p:txBody>
          <a:bodyPr wrap="square" lIns="0" tIns="0" rIns="0" bIns="0" rtlCol="0"/>
          <a:lstStyle/>
          <a:p>
            <a:endParaRPr/>
          </a:p>
        </p:txBody>
      </p:sp>
      <p:sp>
        <p:nvSpPr>
          <p:cNvPr id="18" name="object 18"/>
          <p:cNvSpPr/>
          <p:nvPr/>
        </p:nvSpPr>
        <p:spPr>
          <a:xfrm>
            <a:off x="862215" y="1031239"/>
            <a:ext cx="247650" cy="237490"/>
          </a:xfrm>
          <a:custGeom>
            <a:avLst/>
            <a:gdLst/>
            <a:ahLst/>
            <a:cxnLst/>
            <a:rect l="l" t="t" r="r" b="b"/>
            <a:pathLst>
              <a:path w="247650" h="237490">
                <a:moveTo>
                  <a:pt x="3568" y="0"/>
                </a:moveTo>
                <a:lnTo>
                  <a:pt x="80136" y="0"/>
                </a:lnTo>
                <a:lnTo>
                  <a:pt x="122110" y="65150"/>
                </a:lnTo>
                <a:lnTo>
                  <a:pt x="166319" y="0"/>
                </a:lnTo>
                <a:lnTo>
                  <a:pt x="239979" y="0"/>
                </a:lnTo>
                <a:lnTo>
                  <a:pt x="159613" y="112268"/>
                </a:lnTo>
                <a:lnTo>
                  <a:pt x="247357" y="237109"/>
                </a:lnTo>
                <a:lnTo>
                  <a:pt x="170332" y="237109"/>
                </a:lnTo>
                <a:lnTo>
                  <a:pt x="122110" y="163575"/>
                </a:lnTo>
                <a:lnTo>
                  <a:pt x="73444" y="237109"/>
                </a:lnTo>
                <a:lnTo>
                  <a:pt x="0" y="237109"/>
                </a:lnTo>
                <a:lnTo>
                  <a:pt x="85496" y="114935"/>
                </a:lnTo>
                <a:lnTo>
                  <a:pt x="3568" y="0"/>
                </a:lnTo>
                <a:close/>
              </a:path>
            </a:pathLst>
          </a:custGeom>
          <a:ln w="13716">
            <a:solidFill>
              <a:srgbClr val="384F54"/>
            </a:solidFill>
          </a:ln>
        </p:spPr>
        <p:txBody>
          <a:bodyPr wrap="square" lIns="0" tIns="0" rIns="0" bIns="0" rtlCol="0"/>
          <a:lstStyle/>
          <a:p>
            <a:endParaRPr/>
          </a:p>
        </p:txBody>
      </p:sp>
      <p:sp>
        <p:nvSpPr>
          <p:cNvPr id="19" name="object 19"/>
          <p:cNvSpPr/>
          <p:nvPr/>
        </p:nvSpPr>
        <p:spPr>
          <a:xfrm>
            <a:off x="565162" y="935482"/>
            <a:ext cx="266700" cy="339090"/>
          </a:xfrm>
          <a:custGeom>
            <a:avLst/>
            <a:gdLst/>
            <a:ahLst/>
            <a:cxnLst/>
            <a:rect l="l" t="t" r="r" b="b"/>
            <a:pathLst>
              <a:path w="266700" h="339090">
                <a:moveTo>
                  <a:pt x="131267" y="0"/>
                </a:moveTo>
                <a:lnTo>
                  <a:pt x="185261" y="6746"/>
                </a:lnTo>
                <a:lnTo>
                  <a:pt x="224015" y="26923"/>
                </a:lnTo>
                <a:lnTo>
                  <a:pt x="247769" y="58467"/>
                </a:lnTo>
                <a:lnTo>
                  <a:pt x="256730" y="99059"/>
                </a:lnTo>
                <a:lnTo>
                  <a:pt x="190639" y="101980"/>
                </a:lnTo>
                <a:lnTo>
                  <a:pt x="187915" y="90269"/>
                </a:lnTo>
                <a:lnTo>
                  <a:pt x="183975" y="80295"/>
                </a:lnTo>
                <a:lnTo>
                  <a:pt x="143674" y="55300"/>
                </a:lnTo>
                <a:lnTo>
                  <a:pt x="130594" y="54609"/>
                </a:lnTo>
                <a:lnTo>
                  <a:pt x="116975" y="55348"/>
                </a:lnTo>
                <a:lnTo>
                  <a:pt x="78498" y="71500"/>
                </a:lnTo>
                <a:lnTo>
                  <a:pt x="75006" y="78358"/>
                </a:lnTo>
                <a:lnTo>
                  <a:pt x="75006" y="86740"/>
                </a:lnTo>
                <a:lnTo>
                  <a:pt x="75006" y="94487"/>
                </a:lnTo>
                <a:lnTo>
                  <a:pt x="106259" y="117363"/>
                </a:lnTo>
                <a:lnTo>
                  <a:pt x="145554" y="128523"/>
                </a:lnTo>
                <a:lnTo>
                  <a:pt x="168093" y="134286"/>
                </a:lnTo>
                <a:lnTo>
                  <a:pt x="187493" y="140144"/>
                </a:lnTo>
                <a:lnTo>
                  <a:pt x="227803" y="158736"/>
                </a:lnTo>
                <a:lnTo>
                  <a:pt x="258757" y="196484"/>
                </a:lnTo>
                <a:lnTo>
                  <a:pt x="266103" y="237489"/>
                </a:lnTo>
                <a:lnTo>
                  <a:pt x="265126" y="251350"/>
                </a:lnTo>
                <a:lnTo>
                  <a:pt x="250469" y="290194"/>
                </a:lnTo>
                <a:lnTo>
                  <a:pt x="219751" y="319877"/>
                </a:lnTo>
                <a:lnTo>
                  <a:pt x="174183" y="335613"/>
                </a:lnTo>
                <a:lnTo>
                  <a:pt x="135064" y="338581"/>
                </a:lnTo>
                <a:lnTo>
                  <a:pt x="105832" y="336794"/>
                </a:lnTo>
                <a:lnTo>
                  <a:pt x="58169" y="322454"/>
                </a:lnTo>
                <a:lnTo>
                  <a:pt x="24781" y="293929"/>
                </a:lnTo>
                <a:lnTo>
                  <a:pt x="4912" y="252122"/>
                </a:lnTo>
                <a:lnTo>
                  <a:pt x="0" y="226313"/>
                </a:lnTo>
                <a:lnTo>
                  <a:pt x="64287" y="220090"/>
                </a:lnTo>
                <a:lnTo>
                  <a:pt x="67938" y="235209"/>
                </a:lnTo>
                <a:lnTo>
                  <a:pt x="73080" y="248173"/>
                </a:lnTo>
                <a:lnTo>
                  <a:pt x="108685" y="279018"/>
                </a:lnTo>
                <a:lnTo>
                  <a:pt x="135724" y="282828"/>
                </a:lnTo>
                <a:lnTo>
                  <a:pt x="150705" y="281973"/>
                </a:lnTo>
                <a:lnTo>
                  <a:pt x="190916" y="262264"/>
                </a:lnTo>
                <a:lnTo>
                  <a:pt x="200025" y="237743"/>
                </a:lnTo>
                <a:lnTo>
                  <a:pt x="200025" y="229996"/>
                </a:lnTo>
                <a:lnTo>
                  <a:pt x="169443" y="203707"/>
                </a:lnTo>
                <a:lnTo>
                  <a:pt x="116535" y="189483"/>
                </a:lnTo>
                <a:lnTo>
                  <a:pt x="91943" y="182530"/>
                </a:lnTo>
                <a:lnTo>
                  <a:pt x="54657" y="166338"/>
                </a:lnTo>
                <a:lnTo>
                  <a:pt x="19357" y="127111"/>
                </a:lnTo>
                <a:lnTo>
                  <a:pt x="11823" y="91312"/>
                </a:lnTo>
                <a:lnTo>
                  <a:pt x="12709" y="78972"/>
                </a:lnTo>
                <a:lnTo>
                  <a:pt x="33877" y="34234"/>
                </a:lnTo>
                <a:lnTo>
                  <a:pt x="66852" y="11302"/>
                </a:lnTo>
                <a:lnTo>
                  <a:pt x="113090" y="694"/>
                </a:lnTo>
                <a:lnTo>
                  <a:pt x="131267" y="0"/>
                </a:lnTo>
                <a:close/>
              </a:path>
            </a:pathLst>
          </a:custGeom>
          <a:ln w="13716">
            <a:solidFill>
              <a:srgbClr val="384F54"/>
            </a:solidFill>
          </a:ln>
        </p:spPr>
        <p:txBody>
          <a:bodyPr wrap="square" lIns="0" tIns="0" rIns="0" bIns="0" rtlCol="0"/>
          <a:lstStyle/>
          <a:p>
            <a:endParaRPr/>
          </a:p>
        </p:txBody>
      </p:sp>
      <p:sp>
        <p:nvSpPr>
          <p:cNvPr id="24" name="object 24"/>
          <p:cNvSpPr txBox="1"/>
          <p:nvPr/>
        </p:nvSpPr>
        <p:spPr>
          <a:xfrm>
            <a:off x="535940" y="1552698"/>
            <a:ext cx="8070850" cy="1708785"/>
          </a:xfrm>
          <a:prstGeom prst="rect">
            <a:avLst/>
          </a:prstGeom>
        </p:spPr>
        <p:txBody>
          <a:bodyPr vert="horz" wrap="square" lIns="0" tIns="85725" rIns="0" bIns="0" rtlCol="0">
            <a:spAutoFit/>
          </a:bodyPr>
          <a:lstStyle/>
          <a:p>
            <a:pPr marL="287020" indent="-274320">
              <a:lnSpc>
                <a:spcPct val="100000"/>
              </a:lnSpc>
              <a:spcBef>
                <a:spcPts val="675"/>
              </a:spcBef>
              <a:buClr>
                <a:srgbClr val="ACC2C8"/>
              </a:buClr>
              <a:buChar char="•"/>
              <a:tabLst>
                <a:tab pos="286385" algn="l"/>
                <a:tab pos="287020" algn="l"/>
              </a:tabLst>
            </a:pPr>
            <a:r>
              <a:rPr sz="2400" spc="-5" dirty="0">
                <a:latin typeface="Comic Sans MS" pitchFamily="66" charset="0"/>
                <a:cs typeface="Arial"/>
              </a:rPr>
              <a:t>Patient is</a:t>
            </a:r>
            <a:r>
              <a:rPr sz="2400" dirty="0">
                <a:latin typeface="Comic Sans MS" pitchFamily="66" charset="0"/>
                <a:cs typeface="Arial"/>
              </a:rPr>
              <a:t> symptomatic.</a:t>
            </a:r>
            <a:endParaRPr sz="2400">
              <a:latin typeface="Comic Sans MS" pitchFamily="66" charset="0"/>
              <a:cs typeface="Arial"/>
            </a:endParaRPr>
          </a:p>
          <a:p>
            <a:pPr marL="287020" indent="-274320">
              <a:lnSpc>
                <a:spcPct val="100000"/>
              </a:lnSpc>
              <a:spcBef>
                <a:spcPts val="580"/>
              </a:spcBef>
              <a:buClr>
                <a:srgbClr val="ACC2C8"/>
              </a:buClr>
              <a:buChar char="•"/>
              <a:tabLst>
                <a:tab pos="286385" algn="l"/>
                <a:tab pos="287020" algn="l"/>
              </a:tabLst>
            </a:pPr>
            <a:r>
              <a:rPr sz="2400" spc="-5" dirty="0">
                <a:latin typeface="Comic Sans MS" pitchFamily="66" charset="0"/>
                <a:cs typeface="Arial"/>
              </a:rPr>
              <a:t>Patient is </a:t>
            </a:r>
            <a:r>
              <a:rPr sz="2400" dirty="0">
                <a:latin typeface="Comic Sans MS" pitchFamily="66" charset="0"/>
                <a:cs typeface="Arial"/>
              </a:rPr>
              <a:t>asymptomatic, </a:t>
            </a:r>
            <a:r>
              <a:rPr sz="2400" spc="-5" dirty="0">
                <a:latin typeface="Comic Sans MS" pitchFamily="66" charset="0"/>
                <a:cs typeface="Arial"/>
              </a:rPr>
              <a:t>with </a:t>
            </a:r>
            <a:r>
              <a:rPr sz="2400" dirty="0">
                <a:latin typeface="Comic Sans MS" pitchFamily="66" charset="0"/>
                <a:cs typeface="Arial"/>
              </a:rPr>
              <a:t>a resting </a:t>
            </a:r>
            <a:r>
              <a:rPr sz="2400" spc="-5" dirty="0">
                <a:latin typeface="Comic Sans MS" pitchFamily="66" charset="0"/>
                <a:cs typeface="Arial"/>
              </a:rPr>
              <a:t>EF of </a:t>
            </a:r>
            <a:r>
              <a:rPr sz="2400" dirty="0">
                <a:latin typeface="Comic Sans MS" pitchFamily="66" charset="0"/>
                <a:cs typeface="Arial"/>
              </a:rPr>
              <a:t>≤</a:t>
            </a:r>
            <a:r>
              <a:rPr sz="2400" spc="-25" dirty="0">
                <a:latin typeface="Comic Sans MS" pitchFamily="66" charset="0"/>
                <a:cs typeface="Arial"/>
              </a:rPr>
              <a:t> </a:t>
            </a:r>
            <a:r>
              <a:rPr sz="2400" spc="-5" dirty="0">
                <a:latin typeface="Comic Sans MS" pitchFamily="66" charset="0"/>
                <a:cs typeface="Arial"/>
              </a:rPr>
              <a:t>55%.</a:t>
            </a:r>
            <a:endParaRPr sz="2400">
              <a:latin typeface="Comic Sans MS" pitchFamily="66" charset="0"/>
              <a:cs typeface="Arial"/>
            </a:endParaRPr>
          </a:p>
          <a:p>
            <a:pPr marL="286385" marR="5080" indent="-274320">
              <a:lnSpc>
                <a:spcPct val="100000"/>
              </a:lnSpc>
              <a:spcBef>
                <a:spcPts val="575"/>
              </a:spcBef>
              <a:buClr>
                <a:srgbClr val="ACC2C8"/>
              </a:buClr>
              <a:buChar char="•"/>
              <a:tabLst>
                <a:tab pos="286385" algn="l"/>
                <a:tab pos="287020" algn="l"/>
              </a:tabLst>
            </a:pPr>
            <a:r>
              <a:rPr sz="2400" spc="-5" dirty="0">
                <a:latin typeface="Comic Sans MS" pitchFamily="66" charset="0"/>
                <a:cs typeface="Arial"/>
              </a:rPr>
              <a:t>Patient is </a:t>
            </a:r>
            <a:r>
              <a:rPr sz="2400" dirty="0">
                <a:latin typeface="Comic Sans MS" pitchFamily="66" charset="0"/>
                <a:cs typeface="Arial"/>
              </a:rPr>
              <a:t>asymptomatic, </a:t>
            </a:r>
            <a:r>
              <a:rPr sz="2400" spc="-5" dirty="0">
                <a:latin typeface="Comic Sans MS" pitchFamily="66" charset="0"/>
                <a:cs typeface="Arial"/>
              </a:rPr>
              <a:t>with </a:t>
            </a:r>
            <a:r>
              <a:rPr sz="2400" spc="-95" dirty="0">
                <a:latin typeface="Comic Sans MS" pitchFamily="66" charset="0"/>
                <a:cs typeface="Arial"/>
              </a:rPr>
              <a:t>LV </a:t>
            </a:r>
            <a:r>
              <a:rPr sz="2400" dirty="0">
                <a:latin typeface="Comic Sans MS" pitchFamily="66" charset="0"/>
                <a:cs typeface="Arial"/>
              </a:rPr>
              <a:t>dilation </a:t>
            </a:r>
            <a:r>
              <a:rPr sz="2400" spc="-60" dirty="0">
                <a:latin typeface="Comic Sans MS" pitchFamily="66" charset="0"/>
                <a:cs typeface="Arial"/>
              </a:rPr>
              <a:t>(LV </a:t>
            </a:r>
            <a:r>
              <a:rPr sz="2400" spc="-5" dirty="0">
                <a:latin typeface="Comic Sans MS" pitchFamily="66" charset="0"/>
                <a:cs typeface="Arial"/>
              </a:rPr>
              <a:t>end-systolic  dimension &gt;55</a:t>
            </a:r>
            <a:r>
              <a:rPr sz="2400" spc="25" dirty="0">
                <a:latin typeface="Comic Sans MS" pitchFamily="66" charset="0"/>
                <a:cs typeface="Arial"/>
              </a:rPr>
              <a:t> </a:t>
            </a:r>
            <a:r>
              <a:rPr sz="2400" dirty="0">
                <a:latin typeface="Comic Sans MS" pitchFamily="66" charset="0"/>
                <a:cs typeface="Arial"/>
              </a:rPr>
              <a:t>mm).</a:t>
            </a:r>
            <a:endParaRPr sz="2400">
              <a:latin typeface="Comic Sans MS" pitchFamily="66" charset="0"/>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52400"/>
            <a:ext cx="4038600" cy="4648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 y="4724400"/>
            <a:ext cx="4493260" cy="997068"/>
          </a:xfrm>
          <a:prstGeom prst="rect">
            <a:avLst/>
          </a:prstGeom>
          <a:solidFill>
            <a:schemeClr val="accent3">
              <a:lumMod val="40000"/>
              <a:lumOff val="60000"/>
            </a:schemeClr>
          </a:solidFill>
        </p:spPr>
        <p:txBody>
          <a:bodyPr vert="horz" wrap="square" lIns="0" tIns="12065" rIns="0" bIns="0" rtlCol="0">
            <a:spAutoFit/>
          </a:bodyPr>
          <a:lstStyle/>
          <a:p>
            <a:pPr marL="12700" marR="5080">
              <a:lnSpc>
                <a:spcPct val="100000"/>
              </a:lnSpc>
              <a:spcBef>
                <a:spcPts val="95"/>
              </a:spcBef>
            </a:pPr>
            <a:r>
              <a:rPr sz="1600" b="1" spc="-5" smtClean="0">
                <a:solidFill>
                  <a:srgbClr val="FFFFFF"/>
                </a:solidFill>
                <a:latin typeface="Arial"/>
                <a:cs typeface="Arial"/>
              </a:rPr>
              <a:t>Figure </a:t>
            </a:r>
            <a:r>
              <a:rPr sz="1600" spc="-5" smtClean="0">
                <a:latin typeface="Arial"/>
                <a:cs typeface="Arial"/>
              </a:rPr>
              <a:t>A</a:t>
            </a:r>
            <a:r>
              <a:rPr sz="1600" spc="-5" dirty="0">
                <a:latin typeface="Arial"/>
                <a:cs typeface="Arial"/>
              </a:rPr>
              <a:t>. </a:t>
            </a:r>
            <a:r>
              <a:rPr sz="1600" b="1" spc="-5" dirty="0">
                <a:latin typeface="Arial"/>
                <a:cs typeface="Arial"/>
              </a:rPr>
              <a:t>Björk-Shiley Monostrut  mechanical prosthesis. B. Sorin</a:t>
            </a:r>
            <a:r>
              <a:rPr sz="1600" b="1" spc="-70" dirty="0">
                <a:latin typeface="Arial"/>
                <a:cs typeface="Arial"/>
              </a:rPr>
              <a:t> </a:t>
            </a:r>
            <a:r>
              <a:rPr sz="1600" b="1" spc="-5" dirty="0">
                <a:latin typeface="Arial"/>
                <a:cs typeface="Arial"/>
              </a:rPr>
              <a:t>Allcarbon  monoleaflet mechanical</a:t>
            </a:r>
            <a:r>
              <a:rPr sz="1600" b="1" spc="-30" dirty="0">
                <a:latin typeface="Arial"/>
                <a:cs typeface="Arial"/>
              </a:rPr>
              <a:t> </a:t>
            </a:r>
            <a:r>
              <a:rPr sz="1600" b="1" spc="-5" dirty="0">
                <a:latin typeface="Arial"/>
                <a:cs typeface="Arial"/>
              </a:rPr>
              <a:t>prosthesis.</a:t>
            </a:r>
            <a:endParaRPr sz="1600" b="1">
              <a:latin typeface="Arial"/>
              <a:cs typeface="Arial"/>
            </a:endParaRPr>
          </a:p>
          <a:p>
            <a:pPr marL="12700">
              <a:lnSpc>
                <a:spcPct val="100000"/>
              </a:lnSpc>
            </a:pPr>
            <a:r>
              <a:rPr sz="1600" b="1" spc="-5" dirty="0">
                <a:latin typeface="Arial"/>
                <a:cs typeface="Arial"/>
              </a:rPr>
              <a:t>C. Medtronic-Hall mechanical</a:t>
            </a:r>
            <a:r>
              <a:rPr sz="1600" b="1" dirty="0">
                <a:latin typeface="Arial"/>
                <a:cs typeface="Arial"/>
              </a:rPr>
              <a:t> </a:t>
            </a:r>
            <a:r>
              <a:rPr sz="1600" b="1" spc="-5" dirty="0">
                <a:latin typeface="Arial"/>
                <a:cs typeface="Arial"/>
              </a:rPr>
              <a:t>prosthesis</a:t>
            </a:r>
            <a:r>
              <a:rPr sz="1600" spc="-5" dirty="0">
                <a:latin typeface="Arial"/>
                <a:cs typeface="Arial"/>
              </a:rPr>
              <a:t>.</a:t>
            </a:r>
            <a:endParaRPr sz="1600">
              <a:latin typeface="Arial"/>
              <a:cs typeface="Arial"/>
            </a:endParaRPr>
          </a:p>
        </p:txBody>
      </p:sp>
      <p:sp>
        <p:nvSpPr>
          <p:cNvPr id="4" name="object 4"/>
          <p:cNvSpPr/>
          <p:nvPr/>
        </p:nvSpPr>
        <p:spPr>
          <a:xfrm>
            <a:off x="4572000" y="152400"/>
            <a:ext cx="4267200" cy="4648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62600" y="4953000"/>
            <a:ext cx="3581400" cy="1489510"/>
          </a:xfrm>
          <a:prstGeom prst="rect">
            <a:avLst/>
          </a:prstGeom>
          <a:solidFill>
            <a:schemeClr val="accent3">
              <a:lumMod val="40000"/>
              <a:lumOff val="60000"/>
            </a:schemeClr>
          </a:solidFill>
        </p:spPr>
        <p:txBody>
          <a:bodyPr vert="horz" wrap="square" lIns="0" tIns="12065" rIns="0" bIns="0" rtlCol="0">
            <a:spAutoFit/>
          </a:bodyPr>
          <a:lstStyle/>
          <a:p>
            <a:pPr marL="12700" marR="5080">
              <a:lnSpc>
                <a:spcPct val="100000"/>
              </a:lnSpc>
              <a:spcBef>
                <a:spcPts val="95"/>
              </a:spcBef>
            </a:pPr>
            <a:r>
              <a:rPr sz="1600" b="1" spc="-5" dirty="0">
                <a:latin typeface="Arial"/>
                <a:cs typeface="Arial"/>
              </a:rPr>
              <a:t>Figure 29-16 A. Carpentier-Edwards Supra-  annular porcine bioprosthesis. B. Hancock II  porcine bioprosthesis. C. Hancock modified  orifice porcine bioprosthesis. D. St</a:t>
            </a:r>
            <a:r>
              <a:rPr sz="1600" b="1" spc="-5">
                <a:latin typeface="Arial"/>
                <a:cs typeface="Arial"/>
              </a:rPr>
              <a:t>.</a:t>
            </a:r>
            <a:r>
              <a:rPr sz="1600" b="1" spc="15">
                <a:latin typeface="Arial"/>
                <a:cs typeface="Arial"/>
              </a:rPr>
              <a:t> </a:t>
            </a:r>
            <a:r>
              <a:rPr sz="1600" b="1" spc="-5" smtClean="0">
                <a:latin typeface="Arial"/>
                <a:cs typeface="Arial"/>
              </a:rPr>
              <a:t>Jude</a:t>
            </a:r>
            <a:r>
              <a:rPr lang="en-US" sz="1600" b="1" spc="-204" dirty="0" smtClean="0">
                <a:latin typeface="Arial"/>
                <a:cs typeface="Arial"/>
              </a:rPr>
              <a:t> p</a:t>
            </a:r>
            <a:r>
              <a:rPr lang="en-US" sz="1600" b="1" spc="-5" dirty="0" smtClean="0">
                <a:latin typeface="Arial"/>
                <a:cs typeface="Arial"/>
              </a:rPr>
              <a:t>orcine</a:t>
            </a:r>
            <a:r>
              <a:rPr lang="en-US" sz="1600" b="1" spc="60" dirty="0" smtClean="0">
                <a:latin typeface="Arial"/>
                <a:cs typeface="Arial"/>
              </a:rPr>
              <a:t> </a:t>
            </a:r>
            <a:r>
              <a:rPr lang="en-US" sz="1600" b="1" spc="-5" dirty="0" err="1" smtClean="0">
                <a:latin typeface="Arial"/>
                <a:cs typeface="Arial"/>
              </a:rPr>
              <a:t>bioprosthesis</a:t>
            </a:r>
            <a:endParaRPr sz="1600" b="1">
              <a:latin typeface="Arial"/>
              <a:cs typeface="Arial"/>
            </a:endParaRPr>
          </a:p>
        </p:txBody>
      </p:sp>
      <p:sp>
        <p:nvSpPr>
          <p:cNvPr id="6" name="object 6"/>
          <p:cNvSpPr txBox="1"/>
          <p:nvPr/>
        </p:nvSpPr>
        <p:spPr>
          <a:xfrm>
            <a:off x="205740" y="5715000"/>
            <a:ext cx="4518659" cy="258404"/>
          </a:xfrm>
          <a:prstGeom prst="rect">
            <a:avLst/>
          </a:prstGeom>
          <a:solidFill>
            <a:schemeClr val="accent3">
              <a:lumMod val="40000"/>
              <a:lumOff val="60000"/>
            </a:schemeClr>
          </a:solidFill>
        </p:spPr>
        <p:txBody>
          <a:bodyPr vert="horz" wrap="square" lIns="0" tIns="12065" rIns="0" bIns="0" rtlCol="0">
            <a:spAutoFit/>
          </a:bodyPr>
          <a:lstStyle/>
          <a:p>
            <a:pPr marL="38100">
              <a:lnSpc>
                <a:spcPct val="100000"/>
              </a:lnSpc>
              <a:spcBef>
                <a:spcPts val="95"/>
              </a:spcBef>
            </a:pPr>
            <a:r>
              <a:rPr sz="1600" spc="-5" dirty="0">
                <a:latin typeface="Arial"/>
                <a:cs typeface="Arial"/>
              </a:rPr>
              <a:t>D. Omnicarbon </a:t>
            </a:r>
            <a:r>
              <a:rPr sz="1600" spc="-5">
                <a:latin typeface="Arial"/>
                <a:cs typeface="Arial"/>
              </a:rPr>
              <a:t>mechanical </a:t>
            </a:r>
            <a:r>
              <a:rPr sz="1600" spc="-204" smtClean="0">
                <a:latin typeface="Arial"/>
                <a:cs typeface="Arial"/>
              </a:rPr>
              <a:t>prosthe</a:t>
            </a:r>
            <a:r>
              <a:rPr lang="en-US" sz="1600" spc="-204" dirty="0" smtClean="0">
                <a:latin typeface="Arial"/>
                <a:cs typeface="Arial"/>
              </a:rPr>
              <a:t> </a:t>
            </a:r>
            <a:r>
              <a:rPr lang="en-US" sz="1600" spc="-204" dirty="0" smtClean="0">
                <a:latin typeface="Arial"/>
                <a:cs typeface="Arial"/>
              </a:rPr>
              <a:t>tic</a:t>
            </a:r>
            <a:r>
              <a:rPr sz="1600" spc="-5" smtClean="0">
                <a:latin typeface="Arial"/>
                <a:cs typeface="Arial"/>
              </a:rPr>
              <a:t>.</a:t>
            </a:r>
            <a:endParaRPr sz="1600">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1678"/>
            <a:ext cx="8686800" cy="505908"/>
          </a:xfrm>
          <a:prstGeom prst="rect">
            <a:avLst/>
          </a:prstGeom>
          <a:solidFill>
            <a:schemeClr val="tx1"/>
          </a:solidFill>
        </p:spPr>
        <p:txBody>
          <a:bodyPr vert="horz" wrap="square" lIns="0" tIns="13335" rIns="0" bIns="0" rtlCol="0">
            <a:spAutoFit/>
          </a:bodyPr>
          <a:lstStyle/>
          <a:p>
            <a:pPr marL="12700">
              <a:lnSpc>
                <a:spcPct val="100000"/>
              </a:lnSpc>
              <a:spcBef>
                <a:spcPts val="105"/>
              </a:spcBef>
            </a:pPr>
            <a:r>
              <a:rPr lang="en-US" sz="3200" b="1" spc="-5" dirty="0" smtClean="0">
                <a:solidFill>
                  <a:srgbClr val="FFFF00"/>
                </a:solidFill>
                <a:latin typeface="Arial"/>
                <a:cs typeface="Arial"/>
              </a:rPr>
              <a:t>  </a:t>
            </a:r>
            <a:r>
              <a:rPr sz="3200" b="1" spc="-5" smtClean="0">
                <a:solidFill>
                  <a:srgbClr val="FFFF00"/>
                </a:solidFill>
                <a:latin typeface="Arial"/>
                <a:cs typeface="Arial"/>
              </a:rPr>
              <a:t>Transcatheter </a:t>
            </a:r>
            <a:r>
              <a:rPr sz="3200" b="1" dirty="0">
                <a:solidFill>
                  <a:srgbClr val="FFFF00"/>
                </a:solidFill>
                <a:latin typeface="Arial"/>
                <a:cs typeface="Arial"/>
              </a:rPr>
              <a:t>aortic </a:t>
            </a:r>
            <a:r>
              <a:rPr sz="3200" b="1" spc="-5" dirty="0">
                <a:solidFill>
                  <a:srgbClr val="FFFF00"/>
                </a:solidFill>
                <a:latin typeface="Arial"/>
                <a:cs typeface="Arial"/>
              </a:rPr>
              <a:t>valve</a:t>
            </a:r>
            <a:r>
              <a:rPr sz="3200" b="1" spc="-80" dirty="0">
                <a:solidFill>
                  <a:srgbClr val="FFFF00"/>
                </a:solidFill>
                <a:latin typeface="Arial"/>
                <a:cs typeface="Arial"/>
              </a:rPr>
              <a:t> </a:t>
            </a:r>
            <a:r>
              <a:rPr sz="3200" b="1" spc="-5" dirty="0">
                <a:solidFill>
                  <a:srgbClr val="FFFF00"/>
                </a:solidFill>
                <a:latin typeface="Arial"/>
                <a:cs typeface="Arial"/>
              </a:rPr>
              <a:t>replacement</a:t>
            </a:r>
          </a:p>
        </p:txBody>
      </p:sp>
      <p:sp>
        <p:nvSpPr>
          <p:cNvPr id="3" name="object 3"/>
          <p:cNvSpPr txBox="1"/>
          <p:nvPr/>
        </p:nvSpPr>
        <p:spPr>
          <a:xfrm>
            <a:off x="534416" y="1295400"/>
            <a:ext cx="7992109" cy="3905877"/>
          </a:xfrm>
          <a:prstGeom prst="rect">
            <a:avLst/>
          </a:prstGeom>
          <a:solidFill>
            <a:schemeClr val="accent3">
              <a:lumMod val="40000"/>
              <a:lumOff val="60000"/>
            </a:schemeClr>
          </a:solidFill>
        </p:spPr>
        <p:txBody>
          <a:bodyPr vert="horz" wrap="square" lIns="0" tIns="12700" rIns="0" bIns="0" rtlCol="0">
            <a:spAutoFit/>
          </a:bodyPr>
          <a:lstStyle/>
          <a:p>
            <a:pPr marL="355600" marR="33655" indent="-342900">
              <a:lnSpc>
                <a:spcPct val="100000"/>
              </a:lnSpc>
              <a:spcBef>
                <a:spcPts val="100"/>
              </a:spcBef>
              <a:buChar char="•"/>
              <a:tabLst>
                <a:tab pos="354965" algn="l"/>
                <a:tab pos="355600" algn="l"/>
              </a:tabLst>
            </a:pPr>
            <a:r>
              <a:rPr sz="2400" spc="-5" dirty="0">
                <a:solidFill>
                  <a:srgbClr val="FF0000"/>
                </a:solidFill>
                <a:latin typeface="Comic Sans MS" pitchFamily="66" charset="0"/>
                <a:cs typeface="Arial"/>
              </a:rPr>
              <a:t>TAVR involves </a:t>
            </a:r>
            <a:r>
              <a:rPr sz="2400" dirty="0">
                <a:solidFill>
                  <a:srgbClr val="FF0000"/>
                </a:solidFill>
                <a:latin typeface="Comic Sans MS" pitchFamily="66" charset="0"/>
                <a:cs typeface="Arial"/>
              </a:rPr>
              <a:t>the </a:t>
            </a:r>
            <a:r>
              <a:rPr sz="2400" spc="-5" dirty="0">
                <a:solidFill>
                  <a:srgbClr val="FF0000"/>
                </a:solidFill>
                <a:latin typeface="Comic Sans MS" pitchFamily="66" charset="0"/>
                <a:cs typeface="Arial"/>
              </a:rPr>
              <a:t>implantation </a:t>
            </a:r>
            <a:r>
              <a:rPr sz="2400" dirty="0">
                <a:solidFill>
                  <a:srgbClr val="FF0000"/>
                </a:solidFill>
                <a:latin typeface="Comic Sans MS" pitchFamily="66" charset="0"/>
                <a:cs typeface="Arial"/>
              </a:rPr>
              <a:t>of </a:t>
            </a:r>
            <a:r>
              <a:rPr sz="2400" spc="-5" dirty="0">
                <a:solidFill>
                  <a:srgbClr val="FF0000"/>
                </a:solidFill>
                <a:latin typeface="Comic Sans MS" pitchFamily="66" charset="0"/>
                <a:cs typeface="Arial"/>
              </a:rPr>
              <a:t>a bioprosthetic aortic  valve using </a:t>
            </a:r>
            <a:r>
              <a:rPr sz="2400" dirty="0">
                <a:solidFill>
                  <a:srgbClr val="FF0000"/>
                </a:solidFill>
                <a:latin typeface="Comic Sans MS" pitchFamily="66" charset="0"/>
                <a:cs typeface="Arial"/>
              </a:rPr>
              <a:t>a </a:t>
            </a:r>
            <a:r>
              <a:rPr sz="2400" spc="-5" dirty="0">
                <a:solidFill>
                  <a:srgbClr val="FF0000"/>
                </a:solidFill>
                <a:latin typeface="Comic Sans MS" pitchFamily="66" charset="0"/>
                <a:cs typeface="Arial"/>
              </a:rPr>
              <a:t>catheter </a:t>
            </a:r>
            <a:r>
              <a:rPr sz="2400" dirty="0">
                <a:solidFill>
                  <a:srgbClr val="FF0000"/>
                </a:solidFill>
                <a:latin typeface="Comic Sans MS" pitchFamily="66" charset="0"/>
                <a:cs typeface="Arial"/>
              </a:rPr>
              <a:t>that is </a:t>
            </a:r>
            <a:r>
              <a:rPr sz="2400" spc="-5" dirty="0">
                <a:solidFill>
                  <a:srgbClr val="FF0000"/>
                </a:solidFill>
                <a:latin typeface="Comic Sans MS" pitchFamily="66" charset="0"/>
                <a:cs typeface="Arial"/>
              </a:rPr>
              <a:t>inserted peripherally,  typically through the femoral </a:t>
            </a:r>
            <a:r>
              <a:rPr sz="2400" dirty="0">
                <a:solidFill>
                  <a:srgbClr val="FF0000"/>
                </a:solidFill>
                <a:latin typeface="Comic Sans MS" pitchFamily="66" charset="0"/>
                <a:cs typeface="Arial"/>
              </a:rPr>
              <a:t>artery, </a:t>
            </a:r>
            <a:r>
              <a:rPr sz="2400" spc="-5" dirty="0">
                <a:solidFill>
                  <a:srgbClr val="FF0000"/>
                </a:solidFill>
                <a:latin typeface="Comic Sans MS" pitchFamily="66" charset="0"/>
                <a:cs typeface="Arial"/>
              </a:rPr>
              <a:t>and implanted  without requiring a median </a:t>
            </a:r>
            <a:r>
              <a:rPr sz="2400" dirty="0">
                <a:solidFill>
                  <a:srgbClr val="FF0000"/>
                </a:solidFill>
                <a:latin typeface="Comic Sans MS" pitchFamily="66" charset="0"/>
                <a:cs typeface="Arial"/>
              </a:rPr>
              <a:t>sternotomy </a:t>
            </a:r>
            <a:r>
              <a:rPr sz="2400" spc="-5" dirty="0">
                <a:solidFill>
                  <a:srgbClr val="FF0000"/>
                </a:solidFill>
                <a:latin typeface="Comic Sans MS" pitchFamily="66" charset="0"/>
                <a:cs typeface="Arial"/>
              </a:rPr>
              <a:t>(ie, without </a:t>
            </a:r>
            <a:r>
              <a:rPr sz="2400" spc="-325" dirty="0">
                <a:solidFill>
                  <a:srgbClr val="FF0000"/>
                </a:solidFill>
                <a:latin typeface="Comic Sans MS" pitchFamily="66" charset="0"/>
                <a:cs typeface="Arial"/>
              </a:rPr>
              <a:t>―open  </a:t>
            </a:r>
            <a:r>
              <a:rPr sz="2400" spc="-5" dirty="0">
                <a:solidFill>
                  <a:srgbClr val="FF0000"/>
                </a:solidFill>
                <a:latin typeface="Comic Sans MS" pitchFamily="66" charset="0"/>
                <a:cs typeface="Arial"/>
              </a:rPr>
              <a:t>heart </a:t>
            </a:r>
            <a:r>
              <a:rPr sz="2400" spc="-20" dirty="0">
                <a:solidFill>
                  <a:srgbClr val="FF0000"/>
                </a:solidFill>
                <a:latin typeface="Comic Sans MS" pitchFamily="66" charset="0"/>
                <a:cs typeface="Arial"/>
              </a:rPr>
              <a:t>surgery</a:t>
            </a:r>
            <a:r>
              <a:rPr sz="2400" spc="-20">
                <a:solidFill>
                  <a:srgbClr val="FF0000"/>
                </a:solidFill>
                <a:latin typeface="Comic Sans MS" pitchFamily="66" charset="0"/>
                <a:cs typeface="Arial"/>
              </a:rPr>
              <a:t>‖). </a:t>
            </a:r>
            <a:r>
              <a:rPr lang="en-US" sz="2400" spc="-20" dirty="0" smtClean="0">
                <a:solidFill>
                  <a:srgbClr val="FF0000"/>
                </a:solidFill>
                <a:latin typeface="Comic Sans MS" pitchFamily="66" charset="0"/>
                <a:cs typeface="Arial"/>
              </a:rPr>
              <a:t>It is being used commonly now in suitable patients.</a:t>
            </a:r>
          </a:p>
          <a:p>
            <a:pPr marL="355600" marR="33655" indent="-342900">
              <a:lnSpc>
                <a:spcPct val="100000"/>
              </a:lnSpc>
              <a:spcBef>
                <a:spcPts val="100"/>
              </a:spcBef>
              <a:buChar char="•"/>
              <a:tabLst>
                <a:tab pos="354965" algn="l"/>
                <a:tab pos="355600" algn="l"/>
              </a:tabLst>
            </a:pPr>
            <a:endParaRPr lang="en-US" sz="2400" spc="-20" dirty="0" smtClean="0">
              <a:solidFill>
                <a:srgbClr val="FF0000"/>
              </a:solidFill>
              <a:latin typeface="Comic Sans MS" pitchFamily="66" charset="0"/>
              <a:cs typeface="Arial"/>
            </a:endParaRPr>
          </a:p>
          <a:p>
            <a:pPr marL="355600" marR="33655" indent="-342900">
              <a:lnSpc>
                <a:spcPct val="100000"/>
              </a:lnSpc>
              <a:spcBef>
                <a:spcPts val="100"/>
              </a:spcBef>
              <a:buChar char="•"/>
              <a:tabLst>
                <a:tab pos="354965" algn="l"/>
                <a:tab pos="355600" algn="l"/>
              </a:tabLst>
            </a:pPr>
            <a:endParaRPr sz="3600">
              <a:solidFill>
                <a:srgbClr val="FF0000"/>
              </a:solidFill>
              <a:latin typeface="Comic Sans MS" pitchFamily="66" charset="0"/>
              <a:cs typeface="Arial"/>
            </a:endParaRPr>
          </a:p>
          <a:p>
            <a:pPr marL="355600" marR="5080" indent="-342900">
              <a:lnSpc>
                <a:spcPts val="2870"/>
              </a:lnSpc>
              <a:buChar char="•"/>
              <a:tabLst>
                <a:tab pos="354965" algn="l"/>
                <a:tab pos="355600" algn="l"/>
              </a:tabLst>
            </a:pPr>
            <a:r>
              <a:rPr sz="2400" b="1" dirty="0">
                <a:solidFill>
                  <a:srgbClr val="FF0000"/>
                </a:solidFill>
                <a:latin typeface="Comic Sans MS" pitchFamily="66" charset="0"/>
                <a:cs typeface="Arial"/>
              </a:rPr>
              <a:t>If MS + </a:t>
            </a:r>
            <a:r>
              <a:rPr sz="2400" b="1" spc="-5" dirty="0">
                <a:solidFill>
                  <a:srgbClr val="FF0000"/>
                </a:solidFill>
                <a:latin typeface="Comic Sans MS" pitchFamily="66" charset="0"/>
                <a:cs typeface="Arial"/>
              </a:rPr>
              <a:t>AR, </a:t>
            </a:r>
            <a:r>
              <a:rPr sz="2400" b="1" dirty="0">
                <a:solidFill>
                  <a:srgbClr val="FF0000"/>
                </a:solidFill>
                <a:latin typeface="Comic Sans MS" pitchFamily="66" charset="0"/>
                <a:cs typeface="Arial"/>
              </a:rPr>
              <a:t>first </a:t>
            </a:r>
            <a:r>
              <a:rPr sz="2400" b="1" spc="-5" dirty="0">
                <a:solidFill>
                  <a:srgbClr val="FF0000"/>
                </a:solidFill>
                <a:latin typeface="Comic Sans MS" pitchFamily="66" charset="0"/>
                <a:cs typeface="Arial"/>
              </a:rPr>
              <a:t>go </a:t>
            </a:r>
            <a:r>
              <a:rPr sz="2400" b="1" dirty="0">
                <a:solidFill>
                  <a:srgbClr val="FF0000"/>
                </a:solidFill>
                <a:latin typeface="Comic Sans MS" pitchFamily="66" charset="0"/>
                <a:cs typeface="Arial"/>
              </a:rPr>
              <a:t>for </a:t>
            </a:r>
            <a:r>
              <a:rPr sz="2400" b="1" spc="-10" dirty="0">
                <a:solidFill>
                  <a:srgbClr val="FF0000"/>
                </a:solidFill>
                <a:latin typeface="Comic Sans MS" pitchFamily="66" charset="0"/>
                <a:cs typeface="Arial"/>
              </a:rPr>
              <a:t>AR </a:t>
            </a:r>
            <a:r>
              <a:rPr sz="2400" b="1" spc="-5" dirty="0">
                <a:solidFill>
                  <a:srgbClr val="FF0000"/>
                </a:solidFill>
                <a:latin typeface="Comic Sans MS" pitchFamily="66" charset="0"/>
                <a:cs typeface="Arial"/>
              </a:rPr>
              <a:t>as </a:t>
            </a:r>
            <a:r>
              <a:rPr sz="2400" b="1" dirty="0">
                <a:solidFill>
                  <a:srgbClr val="FF0000"/>
                </a:solidFill>
                <a:latin typeface="Comic Sans MS" pitchFamily="66" charset="0"/>
                <a:cs typeface="Arial"/>
              </a:rPr>
              <a:t>correcting MS </a:t>
            </a:r>
            <a:r>
              <a:rPr sz="2400" b="1" spc="-5" dirty="0">
                <a:solidFill>
                  <a:srgbClr val="FF0000"/>
                </a:solidFill>
                <a:latin typeface="Comic Sans MS" pitchFamily="66" charset="0"/>
                <a:cs typeface="Arial"/>
              </a:rPr>
              <a:t>will</a:t>
            </a:r>
            <a:r>
              <a:rPr sz="2400" b="1" spc="-45" dirty="0">
                <a:solidFill>
                  <a:srgbClr val="FF0000"/>
                </a:solidFill>
                <a:latin typeface="Comic Sans MS" pitchFamily="66" charset="0"/>
                <a:cs typeface="Arial"/>
              </a:rPr>
              <a:t> </a:t>
            </a:r>
            <a:r>
              <a:rPr sz="2400" b="1" spc="-5" dirty="0">
                <a:solidFill>
                  <a:srgbClr val="FF0000"/>
                </a:solidFill>
                <a:latin typeface="Comic Sans MS" pitchFamily="66" charset="0"/>
                <a:cs typeface="Arial"/>
              </a:rPr>
              <a:t>increase  LV load </a:t>
            </a:r>
            <a:r>
              <a:rPr sz="2400" b="1" dirty="0">
                <a:solidFill>
                  <a:srgbClr val="FF0000"/>
                </a:solidFill>
                <a:latin typeface="Comic Sans MS" pitchFamily="66" charset="0"/>
                <a:cs typeface="Wingdings"/>
              </a:rPr>
              <a:t></a:t>
            </a:r>
            <a:r>
              <a:rPr sz="2400" b="1" spc="65" dirty="0">
                <a:solidFill>
                  <a:srgbClr val="FF0000"/>
                </a:solidFill>
                <a:latin typeface="Comic Sans MS" pitchFamily="66" charset="0"/>
                <a:cs typeface="Times New Roman"/>
              </a:rPr>
              <a:t> </a:t>
            </a:r>
            <a:r>
              <a:rPr sz="2400" b="1" spc="-5" dirty="0">
                <a:solidFill>
                  <a:srgbClr val="FF0000"/>
                </a:solidFill>
                <a:latin typeface="Comic Sans MS" pitchFamily="66" charset="0"/>
                <a:cs typeface="Arial"/>
              </a:rPr>
              <a:t>LVF.</a:t>
            </a:r>
            <a:endParaRPr sz="2400" b="1">
              <a:solidFill>
                <a:srgbClr val="FF0000"/>
              </a:solidFill>
              <a:latin typeface="Comic Sans MS" pitchFamily="66" charset="0"/>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416" y="381001"/>
            <a:ext cx="7542784" cy="644407"/>
          </a:xfrm>
          <a:prstGeom prst="rect">
            <a:avLst/>
          </a:prstGeom>
        </p:spPr>
        <p:txBody>
          <a:bodyPr vert="horz" wrap="square" lIns="0" tIns="13335" rIns="0" bIns="0" rtlCol="0">
            <a:spAutoFit/>
          </a:bodyPr>
          <a:lstStyle/>
          <a:p>
            <a:pPr marL="12700">
              <a:lnSpc>
                <a:spcPct val="100000"/>
              </a:lnSpc>
              <a:spcBef>
                <a:spcPts val="105"/>
              </a:spcBef>
            </a:pPr>
            <a:r>
              <a:rPr lang="en-US" spc="-5" dirty="0" smtClean="0"/>
              <a:t>               </a:t>
            </a:r>
            <a:r>
              <a:rPr spc="-5" smtClean="0"/>
              <a:t>Prognosis</a:t>
            </a:r>
            <a:endParaRPr spc="-5" dirty="0"/>
          </a:p>
        </p:txBody>
      </p:sp>
      <p:sp>
        <p:nvSpPr>
          <p:cNvPr id="3" name="object 3"/>
          <p:cNvSpPr txBox="1"/>
          <p:nvPr/>
        </p:nvSpPr>
        <p:spPr>
          <a:xfrm>
            <a:off x="534416" y="1625853"/>
            <a:ext cx="8228584" cy="4383251"/>
          </a:xfrm>
          <a:prstGeom prst="rect">
            <a:avLst/>
          </a:prstGeom>
          <a:solidFill>
            <a:schemeClr val="accent2">
              <a:lumMod val="40000"/>
              <a:lumOff val="60000"/>
            </a:schemeClr>
          </a:solidFill>
        </p:spPr>
        <p:txBody>
          <a:bodyPr vert="horz" wrap="square" lIns="0" tIns="12700" rIns="0" bIns="0" rtlCol="0">
            <a:spAutoFit/>
          </a:bodyPr>
          <a:lstStyle/>
          <a:p>
            <a:pPr marL="355600" marR="296545" indent="-342900">
              <a:lnSpc>
                <a:spcPct val="100000"/>
              </a:lnSpc>
              <a:spcBef>
                <a:spcPts val="100"/>
              </a:spcBef>
              <a:buChar char="•"/>
              <a:tabLst>
                <a:tab pos="354965" algn="l"/>
                <a:tab pos="355600" algn="l"/>
              </a:tabLst>
            </a:pPr>
            <a:r>
              <a:rPr sz="2400" spc="-5" dirty="0">
                <a:latin typeface="Comic Sans MS" pitchFamily="66" charset="0"/>
                <a:cs typeface="Arial"/>
              </a:rPr>
              <a:t>Death usually occurs within 4 </a:t>
            </a:r>
            <a:r>
              <a:rPr sz="2400" dirty="0">
                <a:latin typeface="Comic Sans MS" pitchFamily="66" charset="0"/>
                <a:cs typeface="Arial"/>
              </a:rPr>
              <a:t>yrs after </a:t>
            </a:r>
            <a:r>
              <a:rPr sz="2400" spc="-5" dirty="0">
                <a:latin typeface="Comic Sans MS" pitchFamily="66" charset="0"/>
                <a:cs typeface="Arial"/>
              </a:rPr>
              <a:t>onset </a:t>
            </a:r>
            <a:r>
              <a:rPr sz="2400" dirty="0">
                <a:latin typeface="Comic Sans MS" pitchFamily="66" charset="0"/>
                <a:cs typeface="Arial"/>
              </a:rPr>
              <a:t>of </a:t>
            </a:r>
            <a:r>
              <a:rPr sz="2400" spc="-5" dirty="0">
                <a:latin typeface="Comic Sans MS" pitchFamily="66" charset="0"/>
                <a:cs typeface="Arial"/>
              </a:rPr>
              <a:t>angina  pectoris and within </a:t>
            </a:r>
            <a:r>
              <a:rPr sz="2400" dirty="0">
                <a:latin typeface="Comic Sans MS" pitchFamily="66" charset="0"/>
                <a:cs typeface="Arial"/>
              </a:rPr>
              <a:t>3 yrs of </a:t>
            </a:r>
            <a:r>
              <a:rPr sz="2400" spc="-5" dirty="0">
                <a:latin typeface="Comic Sans MS" pitchFamily="66" charset="0"/>
                <a:cs typeface="Arial"/>
              </a:rPr>
              <a:t>onset </a:t>
            </a:r>
            <a:r>
              <a:rPr sz="2400" dirty="0">
                <a:latin typeface="Comic Sans MS" pitchFamily="66" charset="0"/>
                <a:cs typeface="Arial"/>
              </a:rPr>
              <a:t>of </a:t>
            </a:r>
            <a:r>
              <a:rPr sz="2400" spc="-5" dirty="0">
                <a:latin typeface="Comic Sans MS" pitchFamily="66" charset="0"/>
                <a:cs typeface="Arial"/>
              </a:rPr>
              <a:t>heart</a:t>
            </a:r>
            <a:r>
              <a:rPr sz="2400" spc="20" dirty="0">
                <a:latin typeface="Comic Sans MS" pitchFamily="66" charset="0"/>
                <a:cs typeface="Arial"/>
              </a:rPr>
              <a:t> </a:t>
            </a:r>
            <a:r>
              <a:rPr sz="2400" spc="-5" dirty="0">
                <a:latin typeface="Comic Sans MS" pitchFamily="66" charset="0"/>
                <a:cs typeface="Arial"/>
              </a:rPr>
              <a:t>failure</a:t>
            </a:r>
            <a:endParaRPr sz="2400">
              <a:latin typeface="Comic Sans MS" pitchFamily="66" charset="0"/>
              <a:cs typeface="Arial"/>
            </a:endParaRPr>
          </a:p>
          <a:p>
            <a:pPr marL="355600" marR="972819" indent="-342900">
              <a:lnSpc>
                <a:spcPct val="100000"/>
              </a:lnSpc>
              <a:spcBef>
                <a:spcPts val="580"/>
              </a:spcBef>
              <a:buChar char="•"/>
              <a:tabLst>
                <a:tab pos="354965" algn="l"/>
                <a:tab pos="355600" algn="l"/>
              </a:tabLst>
            </a:pPr>
            <a:r>
              <a:rPr sz="2400" b="1" dirty="0">
                <a:latin typeface="Comic Sans MS" pitchFamily="66" charset="0"/>
                <a:cs typeface="Arial"/>
              </a:rPr>
              <a:t>It </a:t>
            </a:r>
            <a:r>
              <a:rPr sz="2400" b="1" spc="-5" dirty="0">
                <a:latin typeface="Comic Sans MS" pitchFamily="66" charset="0"/>
                <a:cs typeface="Arial"/>
              </a:rPr>
              <a:t>is imperative </a:t>
            </a:r>
            <a:r>
              <a:rPr sz="2400" b="1" dirty="0">
                <a:latin typeface="Comic Sans MS" pitchFamily="66" charset="0"/>
                <a:cs typeface="Arial"/>
              </a:rPr>
              <a:t>to </a:t>
            </a:r>
            <a:r>
              <a:rPr sz="2400" b="1" spc="-5" dirty="0">
                <a:latin typeface="Comic Sans MS" pitchFamily="66" charset="0"/>
                <a:cs typeface="Arial"/>
              </a:rPr>
              <a:t>intervene before irreversible LV  </a:t>
            </a:r>
            <a:r>
              <a:rPr sz="2400" b="1" spc="-5">
                <a:latin typeface="Comic Sans MS" pitchFamily="66" charset="0"/>
                <a:cs typeface="Arial"/>
              </a:rPr>
              <a:t>dysfunction </a:t>
            </a:r>
            <a:r>
              <a:rPr sz="2400" b="1" spc="-5" smtClean="0">
                <a:latin typeface="Comic Sans MS" pitchFamily="66" charset="0"/>
                <a:cs typeface="Arial"/>
              </a:rPr>
              <a:t>occurs</a:t>
            </a:r>
            <a:r>
              <a:rPr lang="en-US" sz="2400" spc="-5" dirty="0" smtClean="0">
                <a:latin typeface="Comic Sans MS" pitchFamily="66" charset="0"/>
                <a:cs typeface="Arial"/>
              </a:rPr>
              <a:t>.</a:t>
            </a:r>
            <a:endParaRPr sz="2400">
              <a:latin typeface="Comic Sans MS" pitchFamily="66" charset="0"/>
              <a:cs typeface="Arial"/>
            </a:endParaRPr>
          </a:p>
          <a:p>
            <a:pPr marL="355600" marR="5080" indent="-342900">
              <a:lnSpc>
                <a:spcPct val="100000"/>
              </a:lnSpc>
              <a:spcBef>
                <a:spcPts val="575"/>
              </a:spcBef>
              <a:buChar char="•"/>
              <a:tabLst>
                <a:tab pos="354965" algn="l"/>
                <a:tab pos="355600" algn="l"/>
              </a:tabLst>
            </a:pPr>
            <a:r>
              <a:rPr sz="2400" dirty="0">
                <a:latin typeface="Comic Sans MS" pitchFamily="66" charset="0"/>
                <a:cs typeface="Arial"/>
              </a:rPr>
              <a:t>After </a:t>
            </a:r>
            <a:r>
              <a:rPr sz="2400" spc="-5" dirty="0">
                <a:latin typeface="Comic Sans MS" pitchFamily="66" charset="0"/>
                <a:cs typeface="Arial"/>
              </a:rPr>
              <a:t>AVR, Long </a:t>
            </a:r>
            <a:r>
              <a:rPr sz="2400" dirty="0">
                <a:latin typeface="Comic Sans MS" pitchFamily="66" charset="0"/>
                <a:cs typeface="Arial"/>
              </a:rPr>
              <a:t>term </a:t>
            </a:r>
            <a:r>
              <a:rPr sz="2400" spc="-5" dirty="0">
                <a:latin typeface="Comic Sans MS" pitchFamily="66" charset="0"/>
                <a:cs typeface="Arial"/>
              </a:rPr>
              <a:t>results reveal </a:t>
            </a:r>
            <a:r>
              <a:rPr sz="2400" b="1" dirty="0">
                <a:latin typeface="Comic Sans MS" pitchFamily="66" charset="0"/>
                <a:cs typeface="Arial"/>
              </a:rPr>
              <a:t>80-90% </a:t>
            </a:r>
            <a:r>
              <a:rPr sz="2400" b="1" spc="-5" dirty="0">
                <a:latin typeface="Comic Sans MS" pitchFamily="66" charset="0"/>
                <a:cs typeface="Arial"/>
              </a:rPr>
              <a:t>three year  survival </a:t>
            </a:r>
            <a:r>
              <a:rPr sz="2400" b="1" dirty="0">
                <a:latin typeface="Comic Sans MS" pitchFamily="66" charset="0"/>
                <a:cs typeface="Arial"/>
              </a:rPr>
              <a:t>in </a:t>
            </a:r>
            <a:r>
              <a:rPr sz="2400" b="1" spc="-5" dirty="0">
                <a:latin typeface="Comic Sans MS" pitchFamily="66" charset="0"/>
                <a:cs typeface="Arial"/>
              </a:rPr>
              <a:t>patients </a:t>
            </a:r>
            <a:r>
              <a:rPr sz="2400" b="1" dirty="0">
                <a:latin typeface="Comic Sans MS" pitchFamily="66" charset="0"/>
                <a:cs typeface="Arial"/>
              </a:rPr>
              <a:t>with </a:t>
            </a:r>
            <a:r>
              <a:rPr sz="2400" b="1" spc="-5" dirty="0">
                <a:latin typeface="Comic Sans MS" pitchFamily="66" charset="0"/>
                <a:cs typeface="Arial"/>
              </a:rPr>
              <a:t>preserved </a:t>
            </a:r>
            <a:r>
              <a:rPr sz="2400" b="1" dirty="0">
                <a:latin typeface="Comic Sans MS" pitchFamily="66" charset="0"/>
                <a:cs typeface="Arial"/>
              </a:rPr>
              <a:t>LV </a:t>
            </a:r>
            <a:r>
              <a:rPr sz="2400" b="1" spc="-5" dirty="0">
                <a:latin typeface="Comic Sans MS" pitchFamily="66" charset="0"/>
                <a:cs typeface="Arial"/>
              </a:rPr>
              <a:t>function, and </a:t>
            </a:r>
            <a:r>
              <a:rPr sz="2400" b="1" dirty="0">
                <a:latin typeface="Comic Sans MS" pitchFamily="66" charset="0"/>
                <a:cs typeface="Arial"/>
              </a:rPr>
              <a:t>40-  </a:t>
            </a:r>
            <a:r>
              <a:rPr sz="2400" b="1" spc="-5" dirty="0">
                <a:latin typeface="Comic Sans MS" pitchFamily="66" charset="0"/>
                <a:cs typeface="Arial"/>
              </a:rPr>
              <a:t>60% three year survival in patients with poor </a:t>
            </a:r>
            <a:r>
              <a:rPr sz="2400" b="1">
                <a:latin typeface="Comic Sans MS" pitchFamily="66" charset="0"/>
                <a:cs typeface="Arial"/>
              </a:rPr>
              <a:t>LV</a:t>
            </a:r>
            <a:r>
              <a:rPr sz="2400" b="1" spc="170">
                <a:latin typeface="Comic Sans MS" pitchFamily="66" charset="0"/>
                <a:cs typeface="Arial"/>
              </a:rPr>
              <a:t> </a:t>
            </a:r>
            <a:r>
              <a:rPr sz="2400" b="1" spc="-5" smtClean="0">
                <a:latin typeface="Comic Sans MS" pitchFamily="66" charset="0"/>
                <a:cs typeface="Arial"/>
              </a:rPr>
              <a:t>function</a:t>
            </a:r>
            <a:r>
              <a:rPr lang="en-US" sz="2400" b="1" spc="-5" dirty="0" smtClean="0">
                <a:latin typeface="Comic Sans MS" pitchFamily="66" charset="0"/>
                <a:cs typeface="Arial"/>
              </a:rPr>
              <a:t>.</a:t>
            </a:r>
          </a:p>
          <a:p>
            <a:pPr marL="355600" marR="5080" indent="-342900">
              <a:lnSpc>
                <a:spcPct val="100000"/>
              </a:lnSpc>
              <a:spcBef>
                <a:spcPts val="575"/>
              </a:spcBef>
              <a:buChar char="•"/>
              <a:tabLst>
                <a:tab pos="354965" algn="l"/>
                <a:tab pos="355600" algn="l"/>
              </a:tabLst>
            </a:pPr>
            <a:endParaRPr sz="2400">
              <a:latin typeface="Comic Sans MS" pitchFamily="66" charset="0"/>
              <a:cs typeface="Arial"/>
            </a:endParaRPr>
          </a:p>
          <a:p>
            <a:pPr marL="355600" indent="-342900">
              <a:lnSpc>
                <a:spcPct val="100000"/>
              </a:lnSpc>
              <a:spcBef>
                <a:spcPts val="575"/>
              </a:spcBef>
              <a:buChar char="•"/>
              <a:tabLst>
                <a:tab pos="354965" algn="l"/>
                <a:tab pos="355600" algn="l"/>
              </a:tabLst>
            </a:pPr>
            <a:r>
              <a:rPr sz="2400" b="1" spc="-5" dirty="0">
                <a:latin typeface="Comic Sans MS" pitchFamily="66" charset="0"/>
                <a:cs typeface="Arial"/>
              </a:rPr>
              <a:t>Mortality </a:t>
            </a:r>
            <a:r>
              <a:rPr sz="2400" b="1" dirty="0">
                <a:latin typeface="Comic Sans MS" pitchFamily="66" charset="0"/>
                <a:cs typeface="Arial"/>
              </a:rPr>
              <a:t>rate of </a:t>
            </a:r>
            <a:r>
              <a:rPr sz="2400" b="1" spc="-5" dirty="0">
                <a:latin typeface="Comic Sans MS" pitchFamily="66" charset="0"/>
                <a:cs typeface="Arial"/>
              </a:rPr>
              <a:t>AVR ranges </a:t>
            </a:r>
            <a:r>
              <a:rPr sz="2400" b="1">
                <a:latin typeface="Comic Sans MS" pitchFamily="66" charset="0"/>
                <a:cs typeface="Arial"/>
              </a:rPr>
              <a:t>from</a:t>
            </a:r>
            <a:r>
              <a:rPr sz="2400" b="1" spc="-15">
                <a:latin typeface="Comic Sans MS" pitchFamily="66" charset="0"/>
                <a:cs typeface="Arial"/>
              </a:rPr>
              <a:t> </a:t>
            </a:r>
            <a:r>
              <a:rPr lang="en-US" sz="2400" b="1" spc="-15" dirty="0" smtClean="0">
                <a:latin typeface="Comic Sans MS" pitchFamily="66" charset="0"/>
                <a:cs typeface="Arial"/>
              </a:rPr>
              <a:t>2</a:t>
            </a:r>
            <a:r>
              <a:rPr sz="2400" b="1" spc="-5" smtClean="0">
                <a:latin typeface="Comic Sans MS" pitchFamily="66" charset="0"/>
                <a:cs typeface="Arial"/>
              </a:rPr>
              <a:t>-</a:t>
            </a:r>
            <a:r>
              <a:rPr lang="en-US" sz="2400" b="1" spc="-5" dirty="0" smtClean="0">
                <a:latin typeface="Comic Sans MS" pitchFamily="66" charset="0"/>
                <a:cs typeface="Arial"/>
              </a:rPr>
              <a:t>10 </a:t>
            </a:r>
            <a:r>
              <a:rPr sz="2400" b="1" spc="-5" smtClean="0">
                <a:latin typeface="Comic Sans MS" pitchFamily="66" charset="0"/>
                <a:cs typeface="Arial"/>
              </a:rPr>
              <a:t>%</a:t>
            </a:r>
            <a:endParaRPr sz="2400" b="1">
              <a:latin typeface="Comic Sans MS" pitchFamily="66" charset="0"/>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092881"/>
          </a:xfrm>
          <a:prstGeom prst="rect">
            <a:avLst/>
          </a:prstGeom>
          <a:solidFill>
            <a:schemeClr val="tx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solidFill>
                  <a:srgbClr val="C00000"/>
                </a:solidFill>
                <a:effectLst>
                  <a:outerShdw blurRad="50800" dist="39000" dir="5460000" algn="tl">
                    <a:srgbClr val="000000">
                      <a:alpha val="38000"/>
                    </a:srgbClr>
                  </a:outerShdw>
                </a:effectLst>
              </a:rPr>
              <a:t>Thank </a:t>
            </a:r>
            <a:r>
              <a:rPr lang="en-US" sz="5400" b="1" dirty="0" smtClean="0">
                <a:ln w="11430"/>
                <a:solidFill>
                  <a:srgbClr val="C00000"/>
                </a:solidFill>
                <a:effectLst>
                  <a:outerShdw blurRad="50800" dist="39000" dir="5460000" algn="tl">
                    <a:srgbClr val="000000">
                      <a:alpha val="38000"/>
                    </a:srgbClr>
                  </a:outerShdw>
                </a:effectLst>
              </a:rPr>
              <a:t>You</a:t>
            </a:r>
          </a:p>
          <a:p>
            <a:pPr algn="ctr" eaLnBrk="1" hangingPunct="1">
              <a:defRPr/>
            </a:pPr>
            <a:r>
              <a:rPr lang="en-US" sz="4000" b="1" dirty="0" smtClean="0">
                <a:ln w="11430"/>
                <a:solidFill>
                  <a:srgbClr val="FFFF00"/>
                </a:solidFill>
                <a:effectLst>
                  <a:outerShdw blurRad="50800" dist="39000" dir="5460000" algn="tl">
                    <a:srgbClr val="000000">
                      <a:alpha val="38000"/>
                    </a:srgbClr>
                  </a:outerShdw>
                </a:effectLst>
              </a:rPr>
              <a:t>freemeditation.com</a:t>
            </a:r>
            <a:endParaRPr lang="en-US" sz="4000" b="1" dirty="0" smtClean="0">
              <a:ln w="11430"/>
              <a:solidFill>
                <a:srgbClr val="FFFF00"/>
              </a:solidFill>
              <a:effectLst>
                <a:outerShdw blurRad="50800" dist="39000" dir="5460000" algn="tl">
                  <a:srgbClr val="000000">
                    <a:alpha val="38000"/>
                  </a:srgbClr>
                </a:outerShdw>
              </a:effectLst>
            </a:endParaRPr>
          </a:p>
          <a:p>
            <a:pPr algn="ctr" eaLnBrk="1" hangingPunct="1">
              <a:defRPr/>
            </a:pPr>
            <a:r>
              <a:rPr lang="en-US" sz="3600" b="1" dirty="0" smtClean="0">
                <a:ln w="11430"/>
                <a:solidFill>
                  <a:srgbClr val="FFFF00"/>
                </a:solidFill>
                <a:effectLst>
                  <a:outerShdw blurRad="50800" dist="39000" dir="5460000" algn="tl">
                    <a:srgbClr val="000000">
                      <a:alpha val="38000"/>
                    </a:srgbClr>
                  </a:outerShdw>
                </a:effectLst>
              </a:rPr>
              <a:t>drsandeeprai.com</a:t>
            </a:r>
            <a:endParaRPr lang="en-US" sz="3600" b="1" dirty="0" smtClean="0">
              <a:ln w="11430"/>
              <a:solidFill>
                <a:srgbClr val="FFFF00"/>
              </a:solidFill>
              <a:effectLst>
                <a:outerShdw blurRad="50800" dist="39000" dir="5460000" algn="tl">
                  <a:srgbClr val="000000">
                    <a:alpha val="38000"/>
                  </a:srgbClr>
                </a:outerShdw>
              </a:effectLst>
            </a:endParaRPr>
          </a:p>
        </p:txBody>
      </p:sp>
      <p:pic>
        <p:nvPicPr>
          <p:cNvPr id="110595" name="Picture 2"/>
          <p:cNvPicPr>
            <a:picLocks noChangeAspect="1" noChangeArrowheads="1"/>
          </p:cNvPicPr>
          <p:nvPr/>
        </p:nvPicPr>
        <p:blipFill>
          <a:blip r:embed="rId2"/>
          <a:srcRect/>
          <a:stretch>
            <a:fillRect/>
          </a:stretch>
        </p:blipFill>
        <p:spPr bwMode="auto">
          <a:xfrm>
            <a:off x="2133600" y="152400"/>
            <a:ext cx="4953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05001"/>
            <a:ext cx="4572000" cy="830997"/>
          </a:xfrm>
          <a:prstGeom prst="rect">
            <a:avLst/>
          </a:prstGeom>
        </p:spPr>
        <p:txBody>
          <a:bodyPr wrap="square">
            <a:spAutoFit/>
          </a:bodyPr>
          <a:lstStyle/>
          <a:p>
            <a:r>
              <a:rPr lang="en-IN" sz="4800" b="1" spc="-5" dirty="0" smtClean="0">
                <a:latin typeface="Arial"/>
                <a:cs typeface="Arial"/>
              </a:rPr>
              <a:t>    Summary</a:t>
            </a:r>
            <a:endParaRPr lang="en-US" sz="4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image3.slideserve.com/5751430/slide5-n.jpg"/>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2">
              <a:lumMod val="60000"/>
              <a:lumOff val="40000"/>
            </a:schemeClr>
          </a:solid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image3.slideserve.com/5751430/slide7-n.jpg"/>
          <p:cNvPicPr>
            <a:picLocks noChangeAspect="1" noChangeArrowheads="1"/>
          </p:cNvPicPr>
          <p:nvPr/>
        </p:nvPicPr>
        <p:blipFill>
          <a:blip r:embed="rId2"/>
          <a:srcRect/>
          <a:stretch>
            <a:fillRect/>
          </a:stretch>
        </p:blipFill>
        <p:spPr bwMode="auto">
          <a:xfrm>
            <a:off x="1066800" y="1295400"/>
            <a:ext cx="6858000" cy="514350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image3.slideserve.com/5751430/central-signs-of-severe-n.jpg"/>
          <p:cNvPicPr>
            <a:picLocks noChangeAspect="1" noChangeArrowheads="1"/>
          </p:cNvPicPr>
          <p:nvPr/>
        </p:nvPicPr>
        <p:blipFill>
          <a:blip r:embed="rId2"/>
          <a:srcRect/>
          <a:stretch>
            <a:fillRect/>
          </a:stretch>
        </p:blipFill>
        <p:spPr bwMode="auto">
          <a:xfrm>
            <a:off x="1600200" y="1524000"/>
            <a:ext cx="6858000" cy="5143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457201"/>
            <a:ext cx="3962400" cy="457200"/>
          </a:xfrm>
          <a:prstGeom prst="rect">
            <a:avLst/>
          </a:prstGeom>
          <a:blipFill>
            <a:blip r:embed="rId2" cstate="print"/>
            <a:stretch>
              <a:fillRect/>
            </a:stretch>
          </a:blipFill>
        </p:spPr>
        <p:txBody>
          <a:bodyPr wrap="square" lIns="0" tIns="0" rIns="0" bIns="0" rtlCol="0"/>
          <a:lstStyle/>
          <a:p>
            <a:r>
              <a:rPr lang="en-US" dirty="0" smtClean="0">
                <a:solidFill>
                  <a:srgbClr val="FFC000"/>
                </a:solidFill>
              </a:rPr>
              <a:t> </a:t>
            </a:r>
            <a:endParaRPr>
              <a:solidFill>
                <a:srgbClr val="FFC000"/>
              </a:solidFill>
            </a:endParaRPr>
          </a:p>
        </p:txBody>
      </p:sp>
      <p:sp>
        <p:nvSpPr>
          <p:cNvPr id="3" name="object 3"/>
          <p:cNvSpPr/>
          <p:nvPr/>
        </p:nvSpPr>
        <p:spPr>
          <a:xfrm>
            <a:off x="5029200" y="381000"/>
            <a:ext cx="3276600" cy="53339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295400" y="990600"/>
            <a:ext cx="6324600" cy="643766"/>
          </a:xfrm>
          <a:prstGeom prst="rect">
            <a:avLst/>
          </a:prstGeom>
        </p:spPr>
        <p:txBody>
          <a:bodyPr vert="horz" wrap="square" lIns="0" tIns="12700" rIns="0" bIns="0" rtlCol="0">
            <a:spAutoFit/>
          </a:bodyPr>
          <a:lstStyle/>
          <a:p>
            <a:pPr marL="12700">
              <a:lnSpc>
                <a:spcPct val="100000"/>
              </a:lnSpc>
              <a:spcBef>
                <a:spcPts val="100"/>
              </a:spcBef>
            </a:pPr>
            <a:r>
              <a:rPr lang="en-US" b="1" spc="-5" dirty="0" smtClean="0">
                <a:solidFill>
                  <a:srgbClr val="FFFF00"/>
                </a:solidFill>
                <a:latin typeface="Arial"/>
                <a:cs typeface="Arial"/>
              </a:rPr>
              <a:t> </a:t>
            </a:r>
            <a:r>
              <a:rPr b="1" spc="-5" smtClean="0">
                <a:solidFill>
                  <a:srgbClr val="FF0000"/>
                </a:solidFill>
                <a:latin typeface="Arial"/>
                <a:cs typeface="Arial"/>
              </a:rPr>
              <a:t>Bicuspid </a:t>
            </a:r>
            <a:r>
              <a:rPr b="1" dirty="0">
                <a:solidFill>
                  <a:srgbClr val="FF0000"/>
                </a:solidFill>
                <a:latin typeface="Arial"/>
                <a:cs typeface="Arial"/>
              </a:rPr>
              <a:t>aortic</a:t>
            </a:r>
            <a:r>
              <a:rPr b="1" spc="-80" dirty="0">
                <a:solidFill>
                  <a:srgbClr val="FF0000"/>
                </a:solidFill>
                <a:latin typeface="Arial"/>
                <a:cs typeface="Arial"/>
              </a:rPr>
              <a:t> </a:t>
            </a:r>
            <a:r>
              <a:rPr b="1" spc="-5" dirty="0">
                <a:solidFill>
                  <a:srgbClr val="FF0000"/>
                </a:solidFill>
                <a:latin typeface="Arial"/>
                <a:cs typeface="Arial"/>
              </a:rPr>
              <a:t>valve</a:t>
            </a:r>
          </a:p>
        </p:txBody>
      </p:sp>
      <p:sp>
        <p:nvSpPr>
          <p:cNvPr id="5" name="object 5"/>
          <p:cNvSpPr txBox="1"/>
          <p:nvPr/>
        </p:nvSpPr>
        <p:spPr>
          <a:xfrm>
            <a:off x="523240" y="1752600"/>
            <a:ext cx="8096250" cy="1567096"/>
          </a:xfrm>
          <a:prstGeom prst="rect">
            <a:avLst/>
          </a:prstGeom>
        </p:spPr>
        <p:txBody>
          <a:bodyPr vert="horz" wrap="square" lIns="0" tIns="12700" rIns="0" bIns="0" rtlCol="0">
            <a:spAutoFit/>
          </a:bodyPr>
          <a:lstStyle/>
          <a:p>
            <a:pPr marL="299085" marR="17780" indent="-274320" algn="just">
              <a:lnSpc>
                <a:spcPct val="100000"/>
              </a:lnSpc>
              <a:spcBef>
                <a:spcPts val="100"/>
              </a:spcBef>
              <a:buClr>
                <a:srgbClr val="ACC2C8"/>
              </a:buClr>
              <a:buChar char="•"/>
              <a:tabLst>
                <a:tab pos="299720" algn="l"/>
              </a:tabLst>
            </a:pPr>
            <a:r>
              <a:rPr sz="2400" spc="-5" dirty="0">
                <a:latin typeface="Comic Sans MS" pitchFamily="66" charset="0"/>
                <a:cs typeface="Arial"/>
              </a:rPr>
              <a:t>Bicuspid </a:t>
            </a:r>
            <a:r>
              <a:rPr sz="2400" dirty="0">
                <a:latin typeface="Comic Sans MS" pitchFamily="66" charset="0"/>
                <a:cs typeface="Arial"/>
              </a:rPr>
              <a:t>aortic </a:t>
            </a:r>
            <a:r>
              <a:rPr sz="2400" spc="-5" dirty="0">
                <a:latin typeface="Comic Sans MS" pitchFamily="66" charset="0"/>
                <a:cs typeface="Arial"/>
              </a:rPr>
              <a:t>valves are </a:t>
            </a:r>
            <a:r>
              <a:rPr sz="2400" dirty="0">
                <a:latin typeface="Comic Sans MS" pitchFamily="66" charset="0"/>
                <a:cs typeface="Arial"/>
              </a:rPr>
              <a:t>the </a:t>
            </a:r>
            <a:r>
              <a:rPr sz="2400" b="1" spc="-5" dirty="0">
                <a:latin typeface="Comic Sans MS" pitchFamily="66" charset="0"/>
                <a:cs typeface="Arial"/>
              </a:rPr>
              <a:t>most common cardiac  valvular anomaly</a:t>
            </a:r>
            <a:r>
              <a:rPr sz="2400" spc="-5" dirty="0">
                <a:latin typeface="Comic Sans MS" pitchFamily="66" charset="0"/>
                <a:cs typeface="Arial"/>
              </a:rPr>
              <a:t>, occurring in 1- 2% </a:t>
            </a:r>
            <a:r>
              <a:rPr sz="2400" spc="-10" dirty="0">
                <a:latin typeface="Comic Sans MS" pitchFamily="66" charset="0"/>
                <a:cs typeface="Arial"/>
              </a:rPr>
              <a:t>of </a:t>
            </a:r>
            <a:r>
              <a:rPr sz="2400" dirty="0">
                <a:latin typeface="Comic Sans MS" pitchFamily="66" charset="0"/>
                <a:cs typeface="Arial"/>
              </a:rPr>
              <a:t>the </a:t>
            </a:r>
            <a:r>
              <a:rPr sz="2400" spc="-5" dirty="0">
                <a:latin typeface="Comic Sans MS" pitchFamily="66" charset="0"/>
                <a:cs typeface="Arial"/>
              </a:rPr>
              <a:t>general  population.</a:t>
            </a:r>
            <a:endParaRPr sz="2400">
              <a:latin typeface="Comic Sans MS" pitchFamily="66" charset="0"/>
              <a:cs typeface="Arial"/>
            </a:endParaRPr>
          </a:p>
          <a:p>
            <a:pPr marL="299720" indent="-274320" algn="just">
              <a:lnSpc>
                <a:spcPct val="100000"/>
              </a:lnSpc>
              <a:spcBef>
                <a:spcPts val="575"/>
              </a:spcBef>
              <a:buClr>
                <a:srgbClr val="ACC2C8"/>
              </a:buClr>
              <a:buChar char="•"/>
              <a:tabLst>
                <a:tab pos="299720" algn="l"/>
              </a:tabLst>
            </a:pPr>
            <a:r>
              <a:rPr sz="2400" dirty="0">
                <a:latin typeface="Comic Sans MS" pitchFamily="66" charset="0"/>
                <a:cs typeface="Arial"/>
              </a:rPr>
              <a:t>It </a:t>
            </a:r>
            <a:r>
              <a:rPr sz="2400" spc="-5" dirty="0">
                <a:latin typeface="Comic Sans MS" pitchFamily="66" charset="0"/>
                <a:cs typeface="Arial"/>
              </a:rPr>
              <a:t>is twice as </a:t>
            </a:r>
            <a:r>
              <a:rPr sz="2400" dirty="0">
                <a:latin typeface="Comic Sans MS" pitchFamily="66" charset="0"/>
                <a:cs typeface="Arial"/>
              </a:rPr>
              <a:t>common </a:t>
            </a:r>
            <a:r>
              <a:rPr sz="2400" spc="-5" dirty="0">
                <a:latin typeface="Comic Sans MS" pitchFamily="66" charset="0"/>
                <a:cs typeface="Arial"/>
              </a:rPr>
              <a:t>in males as </a:t>
            </a:r>
            <a:r>
              <a:rPr sz="2400" spc="-5">
                <a:latin typeface="Comic Sans MS" pitchFamily="66" charset="0"/>
                <a:cs typeface="Arial"/>
              </a:rPr>
              <a:t>in</a:t>
            </a:r>
            <a:r>
              <a:rPr sz="2400" spc="15">
                <a:latin typeface="Comic Sans MS" pitchFamily="66" charset="0"/>
                <a:cs typeface="Arial"/>
              </a:rPr>
              <a:t> </a:t>
            </a:r>
            <a:r>
              <a:rPr sz="2400" spc="-5" smtClean="0">
                <a:latin typeface="Comic Sans MS" pitchFamily="66" charset="0"/>
                <a:cs typeface="Arial"/>
              </a:rPr>
              <a:t>females</a:t>
            </a:r>
            <a:r>
              <a:rPr lang="en-US" sz="2400" spc="-5" dirty="0" smtClean="0">
                <a:latin typeface="Comic Sans MS" pitchFamily="66" charset="0"/>
                <a:cs typeface="Arial"/>
              </a:rPr>
              <a:t>.</a:t>
            </a:r>
            <a:endParaRPr sz="2400" baseline="24305">
              <a:latin typeface="Comic Sans MS" pitchFamily="66" charset="0"/>
              <a:cs typeface="Arial"/>
            </a:endParaRPr>
          </a:p>
        </p:txBody>
      </p:sp>
      <p:sp>
        <p:nvSpPr>
          <p:cNvPr id="6" name="object 6"/>
          <p:cNvSpPr/>
          <p:nvPr/>
        </p:nvSpPr>
        <p:spPr>
          <a:xfrm>
            <a:off x="914400" y="3429000"/>
            <a:ext cx="6248400" cy="2743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image3.slideserve.com/5751430/assessing-severity-of-ar-n.jpg"/>
          <p:cNvPicPr>
            <a:picLocks noChangeAspect="1" noChangeArrowheads="1"/>
          </p:cNvPicPr>
          <p:nvPr/>
        </p:nvPicPr>
        <p:blipFill>
          <a:blip r:embed="rId2"/>
          <a:srcRect/>
          <a:stretch>
            <a:fillRect/>
          </a:stretch>
        </p:blipFill>
        <p:spPr bwMode="auto">
          <a:xfrm>
            <a:off x="0" y="0"/>
            <a:ext cx="9144000" cy="65532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image3.slideserve.com/5751430/slide13-n.jpg"/>
          <p:cNvPicPr>
            <a:picLocks noChangeAspect="1" noChangeArrowheads="1"/>
          </p:cNvPicPr>
          <p:nvPr/>
        </p:nvPicPr>
        <p:blipFill>
          <a:blip r:embed="rId2"/>
          <a:srcRect/>
          <a:stretch>
            <a:fillRect/>
          </a:stretch>
        </p:blipFill>
        <p:spPr bwMode="auto">
          <a:xfrm>
            <a:off x="1524000" y="990600"/>
            <a:ext cx="6858000" cy="5143501"/>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image3.slideserve.com/5751430/slide19-n.jpg"/>
          <p:cNvPicPr>
            <a:picLocks noChangeAspect="1" noChangeArrowheads="1"/>
          </p:cNvPicPr>
          <p:nvPr/>
        </p:nvPicPr>
        <p:blipFill>
          <a:blip r:embed="rId2"/>
          <a:srcRect/>
          <a:stretch>
            <a:fillRect/>
          </a:stretch>
        </p:blipFill>
        <p:spPr bwMode="auto">
          <a:xfrm>
            <a:off x="914400" y="838200"/>
            <a:ext cx="6858000" cy="514350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image3.slideserve.com/5751430/criteria-for-aortic-valve-replacement-in-chronic-aortic-regurgitation-n.jpg"/>
          <p:cNvPicPr>
            <a:picLocks noChangeAspect="1" noChangeArrowheads="1"/>
          </p:cNvPicPr>
          <p:nvPr/>
        </p:nvPicPr>
        <p:blipFill>
          <a:blip r:embed="rId2"/>
          <a:srcRect/>
          <a:stretch>
            <a:fillRect/>
          </a:stretch>
        </p:blipFill>
        <p:spPr bwMode="auto">
          <a:xfrm>
            <a:off x="685800" y="609600"/>
            <a:ext cx="6858000" cy="514350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3.slideserve.com/5751430/slide21-n.jpg"/>
          <p:cNvPicPr>
            <a:picLocks noChangeAspect="1" noChangeArrowheads="1"/>
          </p:cNvPicPr>
          <p:nvPr/>
        </p:nvPicPr>
        <p:blipFill>
          <a:blip r:embed="rId2"/>
          <a:srcRect/>
          <a:stretch>
            <a:fillRect/>
          </a:stretch>
        </p:blipFill>
        <p:spPr bwMode="auto">
          <a:xfrm>
            <a:off x="914400" y="609600"/>
            <a:ext cx="6858000" cy="514350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oxfordmedicine.com/doc/10.1093/med/9780198784906.001.0001/med-9780198784906-graphic-31006-full.gif"/>
          <p:cNvPicPr>
            <a:picLocks noChangeAspect="1" noChangeArrowheads="1"/>
          </p:cNvPicPr>
          <p:nvPr/>
        </p:nvPicPr>
        <p:blipFill>
          <a:blip r:embed="rId2"/>
          <a:srcRect/>
          <a:stretch>
            <a:fillRect/>
          </a:stretch>
        </p:blipFill>
        <p:spPr bwMode="auto">
          <a:xfrm>
            <a:off x="1905000" y="228600"/>
            <a:ext cx="5562600" cy="57912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0" y="1371600"/>
            <a:ext cx="4572000" cy="37719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0" y="0"/>
            <a:ext cx="9144000" cy="1275349"/>
          </a:xfrm>
          <a:prstGeom prst="rect">
            <a:avLst/>
          </a:prstGeom>
          <a:solidFill>
            <a:schemeClr val="accent2"/>
          </a:solidFill>
        </p:spPr>
        <p:txBody>
          <a:bodyPr vert="horz" wrap="square" lIns="0" tIns="13335" rIns="0" bIns="0" rtlCol="0">
            <a:spAutoFit/>
          </a:bodyPr>
          <a:lstStyle/>
          <a:p>
            <a:pPr marL="12700">
              <a:lnSpc>
                <a:spcPct val="100000"/>
              </a:lnSpc>
              <a:spcBef>
                <a:spcPts val="105"/>
              </a:spcBef>
            </a:pPr>
            <a:r>
              <a:rPr lang="en-US" spc="-5" dirty="0" smtClean="0">
                <a:latin typeface="Comic Sans MS" pitchFamily="66" charset="0"/>
              </a:rPr>
              <a:t>               </a:t>
            </a:r>
            <a:r>
              <a:rPr lang="en-US" b="1" spc="-5" dirty="0" smtClean="0">
                <a:solidFill>
                  <a:srgbClr val="FFFF00"/>
                </a:solidFill>
                <a:latin typeface="Comic Sans MS" pitchFamily="66" charset="0"/>
              </a:rPr>
              <a:t>MAIN</a:t>
            </a:r>
            <a:br>
              <a:rPr lang="en-US" b="1" spc="-5" dirty="0" smtClean="0">
                <a:solidFill>
                  <a:srgbClr val="FFFF00"/>
                </a:solidFill>
                <a:latin typeface="Comic Sans MS" pitchFamily="66" charset="0"/>
              </a:rPr>
            </a:br>
            <a:r>
              <a:rPr lang="en-US" b="1" spc="-5" dirty="0" smtClean="0">
                <a:solidFill>
                  <a:srgbClr val="FFFF00"/>
                </a:solidFill>
                <a:latin typeface="Comic Sans MS" pitchFamily="66" charset="0"/>
              </a:rPr>
              <a:t>   </a:t>
            </a:r>
            <a:r>
              <a:rPr b="1" spc="-5" smtClean="0">
                <a:solidFill>
                  <a:srgbClr val="FFFF00"/>
                </a:solidFill>
                <a:latin typeface="Comic Sans MS" pitchFamily="66" charset="0"/>
              </a:rPr>
              <a:t>Causes </a:t>
            </a:r>
            <a:r>
              <a:rPr b="1" spc="-5" dirty="0">
                <a:solidFill>
                  <a:srgbClr val="FFFF00"/>
                </a:solidFill>
                <a:latin typeface="Comic Sans MS" pitchFamily="66" charset="0"/>
              </a:rPr>
              <a:t>of Aortic</a:t>
            </a:r>
            <a:r>
              <a:rPr b="1" spc="-70" dirty="0">
                <a:solidFill>
                  <a:srgbClr val="FFFF00"/>
                </a:solidFill>
                <a:latin typeface="Comic Sans MS" pitchFamily="66" charset="0"/>
              </a:rPr>
              <a:t> </a:t>
            </a:r>
            <a:r>
              <a:rPr b="1" spc="-25" dirty="0">
                <a:solidFill>
                  <a:srgbClr val="FFFF00"/>
                </a:solidFill>
                <a:latin typeface="Comic Sans MS" pitchFamily="66" charset="0"/>
              </a:rPr>
              <a:t>Regurgitation</a:t>
            </a:r>
          </a:p>
        </p:txBody>
      </p:sp>
      <p:graphicFrame>
        <p:nvGraphicFramePr>
          <p:cNvPr id="9" name="object 9"/>
          <p:cNvGraphicFramePr>
            <a:graphicFrameLocks noGrp="1"/>
          </p:cNvGraphicFramePr>
          <p:nvPr/>
        </p:nvGraphicFramePr>
        <p:xfrm>
          <a:off x="374650" y="1600201"/>
          <a:ext cx="8229600" cy="3810000"/>
        </p:xfrm>
        <a:graphic>
          <a:graphicData uri="http://schemas.openxmlformats.org/drawingml/2006/table">
            <a:tbl>
              <a:tblPr firstRow="1" bandRow="1">
                <a:tableStyleId>{2D5ABB26-0587-4C30-8999-92F81FD0307C}</a:tableStyleId>
              </a:tblPr>
              <a:tblGrid>
                <a:gridCol w="4114800"/>
                <a:gridCol w="4114800"/>
              </a:tblGrid>
              <a:tr h="423333">
                <a:tc>
                  <a:txBody>
                    <a:bodyPr/>
                    <a:lstStyle/>
                    <a:p>
                      <a:pPr marL="91440">
                        <a:lnSpc>
                          <a:spcPct val="100000"/>
                        </a:lnSpc>
                        <a:spcBef>
                          <a:spcPts val="265"/>
                        </a:spcBef>
                      </a:pPr>
                      <a:r>
                        <a:rPr sz="1800" b="1" spc="-5" dirty="0">
                          <a:solidFill>
                            <a:srgbClr val="FFFFFF"/>
                          </a:solidFill>
                          <a:latin typeface="Verdana"/>
                          <a:cs typeface="Verdana"/>
                        </a:rPr>
                        <a:t>Leaflet abnormalities</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c>
                  <a:txBody>
                    <a:bodyPr/>
                    <a:lstStyle/>
                    <a:p>
                      <a:pPr marL="92075">
                        <a:lnSpc>
                          <a:spcPct val="100000"/>
                        </a:lnSpc>
                        <a:spcBef>
                          <a:spcPts val="265"/>
                        </a:spcBef>
                      </a:pPr>
                      <a:r>
                        <a:rPr sz="1800" b="1" spc="-5" dirty="0">
                          <a:solidFill>
                            <a:srgbClr val="FFFFFF"/>
                          </a:solidFill>
                          <a:latin typeface="Verdana"/>
                          <a:cs typeface="Verdana"/>
                        </a:rPr>
                        <a:t>Aortic root </a:t>
                      </a:r>
                      <a:r>
                        <a:rPr sz="1800" b="1" dirty="0">
                          <a:solidFill>
                            <a:srgbClr val="FFFFFF"/>
                          </a:solidFill>
                          <a:latin typeface="Verdana"/>
                          <a:cs typeface="Verdana"/>
                        </a:rPr>
                        <a:t>or ascending</a:t>
                      </a:r>
                      <a:r>
                        <a:rPr sz="1800" b="1" spc="-20" dirty="0">
                          <a:solidFill>
                            <a:srgbClr val="FFFFFF"/>
                          </a:solidFill>
                          <a:latin typeface="Verdana"/>
                          <a:cs typeface="Verdana"/>
                        </a:rPr>
                        <a:t> </a:t>
                      </a:r>
                      <a:r>
                        <a:rPr sz="1800" b="1" dirty="0">
                          <a:solidFill>
                            <a:srgbClr val="FFFFFF"/>
                          </a:solidFill>
                          <a:latin typeface="Verdana"/>
                          <a:cs typeface="Verdana"/>
                        </a:rPr>
                        <a:t>aorta</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E6EC5"/>
                    </a:solidFill>
                  </a:tcPr>
                </a:tc>
              </a:tr>
              <a:tr h="423333">
                <a:tc>
                  <a:txBody>
                    <a:bodyPr/>
                    <a:lstStyle/>
                    <a:p>
                      <a:pPr marL="91440">
                        <a:lnSpc>
                          <a:spcPct val="100000"/>
                        </a:lnSpc>
                        <a:spcBef>
                          <a:spcPts val="375"/>
                        </a:spcBef>
                      </a:pPr>
                      <a:r>
                        <a:rPr sz="1800" b="1" spc="-5" dirty="0">
                          <a:latin typeface="Verdana"/>
                          <a:cs typeface="Verdana"/>
                        </a:rPr>
                        <a:t>Rheumatic</a:t>
                      </a:r>
                      <a:r>
                        <a:rPr sz="1800" b="1" spc="10" dirty="0">
                          <a:latin typeface="Verdana"/>
                          <a:cs typeface="Verdana"/>
                        </a:rPr>
                        <a:t> </a:t>
                      </a:r>
                      <a:r>
                        <a:rPr sz="1800" b="1" spc="-5" dirty="0">
                          <a:latin typeface="Verdana"/>
                          <a:cs typeface="Verdana"/>
                        </a:rPr>
                        <a:t>fever</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marL="92075">
                        <a:lnSpc>
                          <a:spcPct val="100000"/>
                        </a:lnSpc>
                        <a:spcBef>
                          <a:spcPts val="375"/>
                        </a:spcBef>
                      </a:pPr>
                      <a:r>
                        <a:rPr sz="1800" b="1" spc="-5" dirty="0">
                          <a:latin typeface="Verdana"/>
                          <a:cs typeface="Verdana"/>
                        </a:rPr>
                        <a:t>Systemic</a:t>
                      </a:r>
                      <a:r>
                        <a:rPr sz="1800" b="1" spc="-15" dirty="0">
                          <a:latin typeface="Verdana"/>
                          <a:cs typeface="Verdana"/>
                        </a:rPr>
                        <a:t> </a:t>
                      </a:r>
                      <a:r>
                        <a:rPr sz="1800" b="1" spc="-5" dirty="0">
                          <a:latin typeface="Verdana"/>
                          <a:cs typeface="Verdana"/>
                        </a:rPr>
                        <a:t>hypertension</a:t>
                      </a:r>
                      <a:endParaRPr sz="1800" b="1">
                        <a:latin typeface="Verdana"/>
                        <a:cs typeface="Verdana"/>
                      </a:endParaRPr>
                    </a:p>
                  </a:txBody>
                  <a:tcPr marL="0" marR="0" marT="476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r>
              <a:tr h="423334">
                <a:tc>
                  <a:txBody>
                    <a:bodyPr/>
                    <a:lstStyle/>
                    <a:p>
                      <a:pPr marL="91440">
                        <a:lnSpc>
                          <a:spcPct val="100000"/>
                        </a:lnSpc>
                        <a:spcBef>
                          <a:spcPts val="375"/>
                        </a:spcBef>
                      </a:pPr>
                      <a:r>
                        <a:rPr sz="1800" b="1" spc="-5" dirty="0">
                          <a:latin typeface="Verdana"/>
                          <a:cs typeface="Verdana"/>
                        </a:rPr>
                        <a:t>Endocarditis</a:t>
                      </a:r>
                      <a:endParaRPr sz="1800" b="1">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marL="92075">
                        <a:lnSpc>
                          <a:spcPct val="100000"/>
                        </a:lnSpc>
                        <a:spcBef>
                          <a:spcPts val="375"/>
                        </a:spcBef>
                      </a:pPr>
                      <a:r>
                        <a:rPr sz="1800" dirty="0">
                          <a:latin typeface="Verdana"/>
                          <a:cs typeface="Verdana"/>
                        </a:rPr>
                        <a:t>Aortitis </a:t>
                      </a:r>
                      <a:r>
                        <a:rPr sz="1800" spc="-10" dirty="0">
                          <a:latin typeface="Verdana"/>
                          <a:cs typeface="Verdana"/>
                        </a:rPr>
                        <a:t>(eg, </a:t>
                      </a:r>
                      <a:r>
                        <a:rPr sz="1800" dirty="0">
                          <a:latin typeface="Verdana"/>
                          <a:cs typeface="Verdana"/>
                        </a:rPr>
                        <a:t>syphilis)</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r h="423333">
                <a:tc>
                  <a:txBody>
                    <a:bodyPr/>
                    <a:lstStyle/>
                    <a:p>
                      <a:pPr marL="91440">
                        <a:lnSpc>
                          <a:spcPct val="100000"/>
                        </a:lnSpc>
                        <a:spcBef>
                          <a:spcPts val="375"/>
                        </a:spcBef>
                      </a:pPr>
                      <a:r>
                        <a:rPr sz="1800" spc="-40" dirty="0">
                          <a:latin typeface="Verdana"/>
                          <a:cs typeface="Verdana"/>
                        </a:rPr>
                        <a:t>Trauma</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r>
              <a:tr h="423333">
                <a:tc>
                  <a:txBody>
                    <a:bodyPr/>
                    <a:lstStyle/>
                    <a:p>
                      <a:pPr marL="91440">
                        <a:lnSpc>
                          <a:spcPct val="100000"/>
                        </a:lnSpc>
                        <a:spcBef>
                          <a:spcPts val="375"/>
                        </a:spcBef>
                      </a:pPr>
                      <a:r>
                        <a:rPr sz="1800" b="1" spc="-5" dirty="0">
                          <a:latin typeface="Verdana"/>
                          <a:cs typeface="Verdana"/>
                        </a:rPr>
                        <a:t>Bicuspid aortic</a:t>
                      </a:r>
                      <a:r>
                        <a:rPr sz="1800" b="1" spc="15" dirty="0">
                          <a:latin typeface="Verdana"/>
                          <a:cs typeface="Verdana"/>
                        </a:rPr>
                        <a:t> </a:t>
                      </a:r>
                      <a:r>
                        <a:rPr sz="1800" b="1" spc="-10" dirty="0">
                          <a:latin typeface="Verdana"/>
                          <a:cs typeface="Verdana"/>
                        </a:rPr>
                        <a:t>valve</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marL="92075">
                        <a:lnSpc>
                          <a:spcPct val="100000"/>
                        </a:lnSpc>
                        <a:spcBef>
                          <a:spcPts val="375"/>
                        </a:spcBef>
                      </a:pPr>
                      <a:r>
                        <a:rPr sz="1800" b="1" dirty="0">
                          <a:latin typeface="Verdana"/>
                          <a:cs typeface="Verdana"/>
                        </a:rPr>
                        <a:t>Ankylosing</a:t>
                      </a:r>
                      <a:r>
                        <a:rPr sz="1800" b="1" spc="-35" dirty="0">
                          <a:latin typeface="Verdana"/>
                          <a:cs typeface="Verdana"/>
                        </a:rPr>
                        <a:t> </a:t>
                      </a:r>
                      <a:r>
                        <a:rPr sz="1800" b="1" dirty="0">
                          <a:latin typeface="Verdana"/>
                          <a:cs typeface="Verdana"/>
                        </a:rPr>
                        <a:t>spondylitis</a:t>
                      </a:r>
                      <a:endParaRPr sz="1800" b="1">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r h="423333">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c>
                  <a:txBody>
                    <a:bodyPr/>
                    <a:lstStyle/>
                    <a:p>
                      <a:pPr marL="92075">
                        <a:lnSpc>
                          <a:spcPct val="100000"/>
                        </a:lnSpc>
                        <a:spcBef>
                          <a:spcPts val="375"/>
                        </a:spcBef>
                      </a:pPr>
                      <a:r>
                        <a:rPr sz="1800" spc="-35" dirty="0">
                          <a:latin typeface="Verdana"/>
                          <a:cs typeface="Verdana"/>
                        </a:rPr>
                        <a:t>Trauma/ </a:t>
                      </a:r>
                      <a:r>
                        <a:rPr sz="1800" dirty="0">
                          <a:latin typeface="Verdana"/>
                          <a:cs typeface="Verdana"/>
                        </a:rPr>
                        <a:t>Dissecting</a:t>
                      </a:r>
                      <a:r>
                        <a:rPr sz="1800" spc="30" dirty="0">
                          <a:latin typeface="Verdana"/>
                          <a:cs typeface="Verdana"/>
                        </a:rPr>
                        <a:t> </a:t>
                      </a:r>
                      <a:r>
                        <a:rPr sz="1800" spc="-5" dirty="0">
                          <a:latin typeface="Verdana"/>
                          <a:cs typeface="Verdana"/>
                        </a:rPr>
                        <a:t>aneurysm</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r>
              <a:tr h="423334">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r h="423333">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c>
                  <a:txBody>
                    <a:bodyPr/>
                    <a:lstStyle/>
                    <a:p>
                      <a:pPr marL="92075">
                        <a:lnSpc>
                          <a:spcPct val="100000"/>
                        </a:lnSpc>
                        <a:spcBef>
                          <a:spcPts val="375"/>
                        </a:spcBef>
                      </a:pPr>
                      <a:r>
                        <a:rPr sz="1800" b="1" spc="-5" dirty="0">
                          <a:latin typeface="Verdana"/>
                          <a:cs typeface="Verdana"/>
                        </a:rPr>
                        <a:t>Marfan syndrome</a:t>
                      </a:r>
                      <a:r>
                        <a:rPr sz="1800" spc="-5" dirty="0">
                          <a:latin typeface="Verdana"/>
                          <a:cs typeface="Verdana"/>
                        </a:rPr>
                        <a:t>/</a:t>
                      </a:r>
                      <a:r>
                        <a:rPr sz="1800" spc="-25" dirty="0">
                          <a:latin typeface="Verdana"/>
                          <a:cs typeface="Verdana"/>
                        </a:rPr>
                        <a:t> </a:t>
                      </a:r>
                      <a:r>
                        <a:rPr sz="1800" spc="-5" dirty="0">
                          <a:latin typeface="Verdana"/>
                          <a:cs typeface="Verdana"/>
                        </a:rPr>
                        <a:t>EDS</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r>
              <a:tr h="423334">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marL="92075">
                        <a:lnSpc>
                          <a:spcPct val="100000"/>
                        </a:lnSpc>
                        <a:spcBef>
                          <a:spcPts val="375"/>
                        </a:spcBef>
                      </a:pPr>
                      <a:r>
                        <a:rPr sz="1800" dirty="0">
                          <a:latin typeface="Verdana"/>
                          <a:cs typeface="Verdana"/>
                        </a:rPr>
                        <a:t>Inflammatory </a:t>
                      </a:r>
                      <a:r>
                        <a:rPr sz="1800" spc="-5" dirty="0">
                          <a:latin typeface="Verdana"/>
                          <a:cs typeface="Verdana"/>
                        </a:rPr>
                        <a:t>bowel</a:t>
                      </a:r>
                      <a:r>
                        <a:rPr sz="1800" spc="-20" dirty="0">
                          <a:latin typeface="Verdana"/>
                          <a:cs typeface="Verdana"/>
                        </a:rPr>
                        <a:t> </a:t>
                      </a:r>
                      <a:r>
                        <a:rPr sz="1800" spc="-5" dirty="0">
                          <a:latin typeface="Verdana"/>
                          <a:cs typeface="Verdana"/>
                        </a:rPr>
                        <a:t>disease</a:t>
                      </a:r>
                      <a:endParaRPr sz="1800">
                        <a:latin typeface="Verdana"/>
                        <a:cs typeface="Verdana"/>
                      </a:endParaRPr>
                    </a:p>
                  </a:txBody>
                  <a:tcPr marL="0" marR="0" marT="476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r>
            </a:tbl>
          </a:graphicData>
        </a:graphic>
      </p:graphicFrame>
      <p:sp>
        <p:nvSpPr>
          <p:cNvPr id="10" name="object 10"/>
          <p:cNvSpPr txBox="1"/>
          <p:nvPr/>
        </p:nvSpPr>
        <p:spPr>
          <a:xfrm>
            <a:off x="1153160" y="5486400"/>
            <a:ext cx="6930390"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onstantia"/>
                <a:cs typeface="Constantia"/>
              </a:rPr>
              <a:t>AR</a:t>
            </a:r>
            <a:r>
              <a:rPr sz="2400" spc="-30" dirty="0">
                <a:latin typeface="Constantia"/>
                <a:cs typeface="Constantia"/>
              </a:rPr>
              <a:t> </a:t>
            </a:r>
            <a:r>
              <a:rPr sz="2400" spc="-5" dirty="0">
                <a:latin typeface="Constantia"/>
                <a:cs typeface="Constantia"/>
              </a:rPr>
              <a:t>is</a:t>
            </a:r>
            <a:r>
              <a:rPr sz="2400" spc="-100" dirty="0">
                <a:latin typeface="Constantia"/>
                <a:cs typeface="Constantia"/>
              </a:rPr>
              <a:t> </a:t>
            </a:r>
            <a:r>
              <a:rPr sz="2400" dirty="0">
                <a:latin typeface="Constantia"/>
                <a:cs typeface="Constantia"/>
              </a:rPr>
              <a:t>seen</a:t>
            </a:r>
            <a:r>
              <a:rPr sz="2400" spc="-35" dirty="0">
                <a:latin typeface="Constantia"/>
                <a:cs typeface="Constantia"/>
              </a:rPr>
              <a:t> </a:t>
            </a:r>
            <a:r>
              <a:rPr sz="2400" spc="-15" dirty="0">
                <a:latin typeface="Constantia"/>
                <a:cs typeface="Constantia"/>
              </a:rPr>
              <a:t>more</a:t>
            </a:r>
            <a:r>
              <a:rPr sz="2400" spc="-125" dirty="0">
                <a:latin typeface="Constantia"/>
                <a:cs typeface="Constantia"/>
              </a:rPr>
              <a:t> </a:t>
            </a:r>
            <a:r>
              <a:rPr sz="2400" spc="-15" dirty="0">
                <a:latin typeface="Constantia"/>
                <a:cs typeface="Constantia"/>
              </a:rPr>
              <a:t>commonly</a:t>
            </a:r>
            <a:r>
              <a:rPr sz="2400" spc="-50" dirty="0">
                <a:latin typeface="Constantia"/>
                <a:cs typeface="Constantia"/>
              </a:rPr>
              <a:t> </a:t>
            </a:r>
            <a:r>
              <a:rPr sz="2400" spc="-5" dirty="0">
                <a:latin typeface="Constantia"/>
                <a:cs typeface="Constantia"/>
              </a:rPr>
              <a:t>in</a:t>
            </a:r>
            <a:r>
              <a:rPr sz="2400" spc="-40" dirty="0">
                <a:latin typeface="Constantia"/>
                <a:cs typeface="Constantia"/>
              </a:rPr>
              <a:t> </a:t>
            </a:r>
            <a:r>
              <a:rPr sz="2400" b="1" spc="-5" dirty="0">
                <a:latin typeface="Constantia"/>
                <a:cs typeface="Constantia"/>
              </a:rPr>
              <a:t>men</a:t>
            </a:r>
            <a:r>
              <a:rPr sz="2400" b="1" spc="-65" dirty="0">
                <a:latin typeface="Constantia"/>
                <a:cs typeface="Constantia"/>
              </a:rPr>
              <a:t> </a:t>
            </a:r>
            <a:r>
              <a:rPr sz="2400" b="1" dirty="0">
                <a:latin typeface="Constantia"/>
                <a:cs typeface="Constantia"/>
              </a:rPr>
              <a:t>than</a:t>
            </a:r>
            <a:r>
              <a:rPr sz="2400" b="1" spc="-40" dirty="0">
                <a:latin typeface="Constantia"/>
                <a:cs typeface="Constantia"/>
              </a:rPr>
              <a:t> </a:t>
            </a:r>
            <a:r>
              <a:rPr sz="2400" b="1" dirty="0">
                <a:latin typeface="Constantia"/>
                <a:cs typeface="Constantia"/>
              </a:rPr>
              <a:t>in</a:t>
            </a:r>
            <a:r>
              <a:rPr sz="2400" b="1" spc="-95" dirty="0">
                <a:latin typeface="Constantia"/>
                <a:cs typeface="Constantia"/>
              </a:rPr>
              <a:t> </a:t>
            </a:r>
            <a:r>
              <a:rPr sz="2400" b="1" spc="-10" dirty="0">
                <a:latin typeface="Constantia"/>
                <a:cs typeface="Constantia"/>
              </a:rPr>
              <a:t>women</a:t>
            </a:r>
            <a:r>
              <a:rPr sz="2400" spc="-10" dirty="0">
                <a:latin typeface="Constantia"/>
                <a:cs typeface="Constantia"/>
              </a:rPr>
              <a:t>.</a:t>
            </a:r>
            <a:endParaRPr sz="2400">
              <a:latin typeface="Constantia"/>
              <a:cs typeface="Constant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0" y="1447800"/>
            <a:ext cx="8229600" cy="5300661"/>
            <a:chOff x="381000" y="1447800"/>
            <a:chExt cx="8229600" cy="5300661"/>
          </a:xfrm>
        </p:grpSpPr>
        <p:sp>
          <p:nvSpPr>
            <p:cNvPr id="3" name="object 3"/>
            <p:cNvSpPr/>
            <p:nvPr/>
          </p:nvSpPr>
          <p:spPr>
            <a:xfrm>
              <a:off x="381000" y="1600200"/>
              <a:ext cx="3352800" cy="24526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05400" y="1447800"/>
              <a:ext cx="3505200" cy="260502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62200" y="4191062"/>
              <a:ext cx="3733800" cy="255739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83540" y="533400"/>
            <a:ext cx="7236460" cy="770083"/>
          </a:xfrm>
          <a:prstGeom prst="rect">
            <a:avLst/>
          </a:prstGeom>
        </p:spPr>
        <p:txBody>
          <a:bodyPr vert="horz" wrap="square" lIns="0" tIns="13335" rIns="0" bIns="0" rtlCol="0">
            <a:spAutoFit/>
          </a:bodyPr>
          <a:lstStyle/>
          <a:p>
            <a:pPr marL="393700">
              <a:lnSpc>
                <a:spcPts val="3785"/>
              </a:lnSpc>
              <a:spcBef>
                <a:spcPts val="105"/>
              </a:spcBef>
            </a:pPr>
            <a:r>
              <a:rPr lang="en-US" spc="-35" dirty="0" smtClean="0"/>
              <a:t>     </a:t>
            </a:r>
            <a:r>
              <a:rPr spc="-35" smtClean="0"/>
              <a:t>Valvular</a:t>
            </a:r>
            <a:r>
              <a:rPr spc="-210" smtClean="0"/>
              <a:t> </a:t>
            </a:r>
            <a:r>
              <a:rPr spc="-5" dirty="0"/>
              <a:t>Abnormalities</a:t>
            </a:r>
          </a:p>
          <a:p>
            <a:pPr marL="12700">
              <a:lnSpc>
                <a:spcPts val="2105"/>
              </a:lnSpc>
            </a:pPr>
            <a:r>
              <a:rPr sz="1800" spc="-5" smtClean="0">
                <a:solidFill>
                  <a:srgbClr val="FF0000"/>
                </a:solidFill>
              </a:rPr>
              <a:t>Rheumatic</a:t>
            </a:r>
            <a:r>
              <a:rPr sz="1800" spc="15" smtClean="0">
                <a:solidFill>
                  <a:srgbClr val="FF0000"/>
                </a:solidFill>
              </a:rPr>
              <a:t> </a:t>
            </a:r>
            <a:r>
              <a:rPr sz="1800" spc="-5" dirty="0">
                <a:solidFill>
                  <a:srgbClr val="FF0000"/>
                </a:solidFill>
              </a:rPr>
              <a:t>Disease</a:t>
            </a:r>
            <a:endParaRPr sz="1800">
              <a:solidFill>
                <a:srgbClr val="FF0000"/>
              </a:solidFill>
            </a:endParaRPr>
          </a:p>
        </p:txBody>
      </p:sp>
      <p:sp>
        <p:nvSpPr>
          <p:cNvPr id="7" name="object 7"/>
          <p:cNvSpPr txBox="1"/>
          <p:nvPr/>
        </p:nvSpPr>
        <p:spPr>
          <a:xfrm>
            <a:off x="5070475" y="1058926"/>
            <a:ext cx="19767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Aortic Root</a:t>
            </a:r>
            <a:r>
              <a:rPr sz="1800" spc="-55" dirty="0">
                <a:solidFill>
                  <a:srgbClr val="FF0000"/>
                </a:solidFill>
                <a:latin typeface="Arial"/>
                <a:cs typeface="Arial"/>
              </a:rPr>
              <a:t> </a:t>
            </a:r>
            <a:r>
              <a:rPr sz="1800" spc="-5" dirty="0">
                <a:solidFill>
                  <a:srgbClr val="FF0000"/>
                </a:solidFill>
                <a:latin typeface="Arial"/>
                <a:cs typeface="Arial"/>
              </a:rPr>
              <a:t>Dilation</a:t>
            </a:r>
            <a:endParaRPr sz="1800">
              <a:solidFill>
                <a:srgbClr val="FF0000"/>
              </a:solidFill>
              <a:latin typeface="Arial"/>
              <a:cs typeface="Arial"/>
            </a:endParaRPr>
          </a:p>
        </p:txBody>
      </p:sp>
      <p:sp>
        <p:nvSpPr>
          <p:cNvPr id="8" name="object 8"/>
          <p:cNvSpPr txBox="1"/>
          <p:nvPr/>
        </p:nvSpPr>
        <p:spPr>
          <a:xfrm>
            <a:off x="6175628" y="5285689"/>
            <a:ext cx="128079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Endocarditis</a:t>
            </a:r>
            <a:endParaRPr sz="1800">
              <a:solidFill>
                <a:srgbClr val="FF0000"/>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1243289"/>
          </a:xfrm>
          <a:prstGeom prst="rect">
            <a:avLst/>
          </a:prstGeom>
          <a:solidFill>
            <a:schemeClr val="accent2"/>
          </a:solidFill>
        </p:spPr>
        <p:txBody>
          <a:bodyPr vert="horz" wrap="square" lIns="0" tIns="12065" rIns="0" bIns="0" rtlCol="0">
            <a:spAutoFit/>
          </a:bodyPr>
          <a:lstStyle/>
          <a:p>
            <a:pPr marL="12700">
              <a:lnSpc>
                <a:spcPct val="100000"/>
              </a:lnSpc>
              <a:spcBef>
                <a:spcPts val="95"/>
              </a:spcBef>
            </a:pPr>
            <a:r>
              <a:rPr lang="en-US" sz="4000" dirty="0" smtClean="0"/>
              <a:t>       </a:t>
            </a:r>
            <a:br>
              <a:rPr lang="en-US" sz="4000" dirty="0" smtClean="0"/>
            </a:br>
            <a:r>
              <a:rPr lang="en-US" sz="4000" dirty="0" smtClean="0"/>
              <a:t>     </a:t>
            </a:r>
            <a:r>
              <a:rPr sz="4000" b="1" smtClean="0">
                <a:solidFill>
                  <a:srgbClr val="FFFF00"/>
                </a:solidFill>
              </a:rPr>
              <a:t>Pathophysiology </a:t>
            </a:r>
            <a:r>
              <a:rPr sz="4000" b="1" spc="-5" dirty="0">
                <a:solidFill>
                  <a:srgbClr val="FFFF00"/>
                </a:solidFill>
              </a:rPr>
              <a:t>of </a:t>
            </a:r>
            <a:r>
              <a:rPr sz="4000" b="1" dirty="0">
                <a:solidFill>
                  <a:srgbClr val="FFFF00"/>
                </a:solidFill>
              </a:rPr>
              <a:t>chronic</a:t>
            </a:r>
            <a:r>
              <a:rPr sz="4000" b="1" spc="-290" dirty="0">
                <a:solidFill>
                  <a:srgbClr val="FFFF00"/>
                </a:solidFill>
              </a:rPr>
              <a:t> </a:t>
            </a:r>
            <a:r>
              <a:rPr sz="4000" b="1" spc="-5" dirty="0">
                <a:solidFill>
                  <a:srgbClr val="FFFF00"/>
                </a:solidFill>
              </a:rPr>
              <a:t>AR</a:t>
            </a:r>
            <a:endParaRPr sz="4000" b="1">
              <a:solidFill>
                <a:srgbClr val="FFFF00"/>
              </a:solidFill>
            </a:endParaRPr>
          </a:p>
        </p:txBody>
      </p:sp>
      <p:sp>
        <p:nvSpPr>
          <p:cNvPr id="3" name="object 3"/>
          <p:cNvSpPr txBox="1"/>
          <p:nvPr/>
        </p:nvSpPr>
        <p:spPr>
          <a:xfrm>
            <a:off x="0" y="1295400"/>
            <a:ext cx="9144000" cy="5469446"/>
          </a:xfrm>
          <a:prstGeom prst="rect">
            <a:avLst/>
          </a:prstGeom>
          <a:solidFill>
            <a:schemeClr val="accent6">
              <a:lumMod val="20000"/>
              <a:lumOff val="80000"/>
            </a:schemeClr>
          </a:solidFill>
        </p:spPr>
        <p:txBody>
          <a:bodyPr vert="horz" wrap="square" lIns="0" tIns="97790" rIns="0" bIns="0" rtlCol="0">
            <a:spAutoFit/>
          </a:bodyPr>
          <a:lstStyle/>
          <a:p>
            <a:pPr marL="469900" indent="-457834" algn="just">
              <a:lnSpc>
                <a:spcPct val="100000"/>
              </a:lnSpc>
              <a:spcBef>
                <a:spcPts val="770"/>
              </a:spcBef>
              <a:buFont typeface="Arial"/>
              <a:buChar char="•"/>
              <a:tabLst>
                <a:tab pos="470534" algn="l"/>
              </a:tabLst>
            </a:pPr>
            <a:r>
              <a:rPr sz="2400" b="1" spc="-10" dirty="0">
                <a:latin typeface="Comic Sans MS" pitchFamily="66" charset="0"/>
                <a:cs typeface="Times New Roman"/>
              </a:rPr>
              <a:t>AR </a:t>
            </a:r>
            <a:r>
              <a:rPr sz="2400" b="1" spc="-5" dirty="0">
                <a:latin typeface="Comic Sans MS" pitchFamily="66" charset="0"/>
                <a:cs typeface="Times New Roman"/>
              </a:rPr>
              <a:t>leads to increased end diastolic volume </a:t>
            </a:r>
            <a:r>
              <a:rPr sz="2400" b="1" dirty="0">
                <a:latin typeface="Comic Sans MS" pitchFamily="66" charset="0"/>
                <a:cs typeface="Times New Roman"/>
              </a:rPr>
              <a:t>of</a:t>
            </a:r>
            <a:r>
              <a:rPr sz="2400" b="1" spc="-10" dirty="0">
                <a:latin typeface="Comic Sans MS" pitchFamily="66" charset="0"/>
                <a:cs typeface="Times New Roman"/>
              </a:rPr>
              <a:t> </a:t>
            </a:r>
            <a:r>
              <a:rPr sz="2400" b="1" spc="-265" dirty="0">
                <a:latin typeface="Comic Sans MS" pitchFamily="66" charset="0"/>
                <a:cs typeface="Times New Roman"/>
              </a:rPr>
              <a:t>LV</a:t>
            </a:r>
            <a:endParaRPr sz="2400" b="1">
              <a:latin typeface="Comic Sans MS" pitchFamily="66" charset="0"/>
              <a:cs typeface="Times New Roman"/>
            </a:endParaRPr>
          </a:p>
          <a:p>
            <a:pPr marL="469900" marR="5080" indent="-457834" algn="just">
              <a:lnSpc>
                <a:spcPts val="3030"/>
              </a:lnSpc>
              <a:spcBef>
                <a:spcPts val="1045"/>
              </a:spcBef>
              <a:buFont typeface="Arial"/>
              <a:buChar char="•"/>
              <a:tabLst>
                <a:tab pos="470534" algn="l"/>
              </a:tabLst>
            </a:pPr>
            <a:r>
              <a:rPr sz="2400" b="1" spc="-105" dirty="0">
                <a:latin typeface="Comic Sans MS" pitchFamily="66" charset="0"/>
                <a:cs typeface="Times New Roman"/>
              </a:rPr>
              <a:t>To </a:t>
            </a:r>
            <a:r>
              <a:rPr sz="2400" b="1" spc="-5" dirty="0">
                <a:latin typeface="Comic Sans MS" pitchFamily="66" charset="0"/>
                <a:cs typeface="Times New Roman"/>
              </a:rPr>
              <a:t>accommodate </a:t>
            </a:r>
            <a:r>
              <a:rPr sz="2400" b="1" dirty="0">
                <a:latin typeface="Comic Sans MS" pitchFamily="66" charset="0"/>
                <a:cs typeface="Times New Roman"/>
              </a:rPr>
              <a:t>this </a:t>
            </a:r>
            <a:r>
              <a:rPr sz="2400" b="1" spc="-10" dirty="0">
                <a:latin typeface="Comic Sans MS" pitchFamily="66" charset="0"/>
                <a:cs typeface="Times New Roman"/>
              </a:rPr>
              <a:t>regurgitant </a:t>
            </a:r>
            <a:r>
              <a:rPr sz="2400" b="1" spc="-5" dirty="0">
                <a:latin typeface="Comic Sans MS" pitchFamily="66" charset="0"/>
                <a:cs typeface="Times New Roman"/>
              </a:rPr>
              <a:t>volume </a:t>
            </a:r>
            <a:r>
              <a:rPr sz="2400" b="1" spc="-130" dirty="0">
                <a:latin typeface="Comic Sans MS" pitchFamily="66" charset="0"/>
                <a:cs typeface="Times New Roman"/>
              </a:rPr>
              <a:t>LV </a:t>
            </a:r>
            <a:r>
              <a:rPr sz="2400" b="1" spc="-5" dirty="0">
                <a:latin typeface="Comic Sans MS" pitchFamily="66" charset="0"/>
                <a:cs typeface="Times New Roman"/>
              </a:rPr>
              <a:t>compliance </a:t>
            </a:r>
            <a:r>
              <a:rPr sz="2400" b="1" spc="-10" dirty="0">
                <a:latin typeface="Comic Sans MS" pitchFamily="66" charset="0"/>
                <a:cs typeface="Times New Roman"/>
              </a:rPr>
              <a:t>increases  </a:t>
            </a:r>
            <a:r>
              <a:rPr sz="2400" b="1" spc="-5" dirty="0">
                <a:latin typeface="Comic Sans MS" pitchFamily="66" charset="0"/>
                <a:cs typeface="Times New Roman"/>
              </a:rPr>
              <a:t>so there is </a:t>
            </a:r>
            <a:r>
              <a:rPr sz="2400" b="1" spc="-5">
                <a:latin typeface="Comic Sans MS" pitchFamily="66" charset="0"/>
                <a:cs typeface="Times New Roman"/>
              </a:rPr>
              <a:t>augmented </a:t>
            </a:r>
            <a:r>
              <a:rPr sz="2400" b="1" spc="-60" smtClean="0">
                <a:latin typeface="Comic Sans MS" pitchFamily="66" charset="0"/>
                <a:cs typeface="Times New Roman"/>
              </a:rPr>
              <a:t>LVEDV</a:t>
            </a:r>
            <a:r>
              <a:rPr lang="en-US" sz="2400" b="1" spc="-60" dirty="0" smtClean="0">
                <a:latin typeface="Comic Sans MS" pitchFamily="66" charset="0"/>
                <a:cs typeface="Times New Roman"/>
              </a:rPr>
              <a:t>.</a:t>
            </a:r>
          </a:p>
          <a:p>
            <a:pPr marL="469900" marR="5080" indent="-457834" algn="just">
              <a:lnSpc>
                <a:spcPts val="3030"/>
              </a:lnSpc>
              <a:spcBef>
                <a:spcPts val="1045"/>
              </a:spcBef>
              <a:buFont typeface="Arial"/>
              <a:buChar char="•"/>
              <a:tabLst>
                <a:tab pos="470534" algn="l"/>
              </a:tabLst>
            </a:pPr>
            <a:endParaRPr sz="2400" b="1">
              <a:latin typeface="Comic Sans MS" pitchFamily="66" charset="0"/>
              <a:cs typeface="Times New Roman"/>
            </a:endParaRPr>
          </a:p>
          <a:p>
            <a:pPr marL="469900" marR="6350" indent="-457834" algn="just">
              <a:lnSpc>
                <a:spcPts val="3020"/>
              </a:lnSpc>
              <a:spcBef>
                <a:spcPts val="994"/>
              </a:spcBef>
              <a:buFont typeface="Arial"/>
              <a:buChar char="•"/>
              <a:tabLst>
                <a:tab pos="470534" algn="l"/>
              </a:tabLst>
            </a:pPr>
            <a:r>
              <a:rPr sz="2400" b="1" spc="-5" dirty="0">
                <a:latin typeface="Comic Sans MS" pitchFamily="66" charset="0"/>
                <a:cs typeface="Times New Roman"/>
              </a:rPr>
              <a:t>There is increase in total stroke volume resulting in forward </a:t>
            </a:r>
            <a:r>
              <a:rPr sz="2400" b="1" dirty="0">
                <a:latin typeface="Comic Sans MS" pitchFamily="66" charset="0"/>
                <a:cs typeface="Times New Roman"/>
              </a:rPr>
              <a:t>stroke  </a:t>
            </a:r>
            <a:r>
              <a:rPr sz="2400" b="1" spc="-5" dirty="0">
                <a:latin typeface="Comic Sans MS" pitchFamily="66" charset="0"/>
                <a:cs typeface="Times New Roman"/>
              </a:rPr>
              <a:t>volume within normal range (starling</a:t>
            </a:r>
            <a:r>
              <a:rPr sz="2400" b="1" spc="10" dirty="0">
                <a:latin typeface="Comic Sans MS" pitchFamily="66" charset="0"/>
                <a:cs typeface="Times New Roman"/>
              </a:rPr>
              <a:t> </a:t>
            </a:r>
            <a:r>
              <a:rPr sz="2400" b="1" spc="-5">
                <a:latin typeface="Comic Sans MS" pitchFamily="66" charset="0"/>
                <a:cs typeface="Times New Roman"/>
              </a:rPr>
              <a:t>law</a:t>
            </a:r>
            <a:r>
              <a:rPr sz="2400" spc="-5" smtClean="0">
                <a:latin typeface="Comic Sans MS" pitchFamily="66" charset="0"/>
                <a:cs typeface="Times New Roman"/>
              </a:rPr>
              <a:t>)</a:t>
            </a:r>
            <a:endParaRPr lang="en-US" sz="2400" spc="-5" dirty="0" smtClean="0">
              <a:latin typeface="Comic Sans MS" pitchFamily="66" charset="0"/>
              <a:cs typeface="Times New Roman"/>
            </a:endParaRPr>
          </a:p>
          <a:p>
            <a:pPr marL="469900" marR="6350" indent="-457834" algn="just">
              <a:lnSpc>
                <a:spcPts val="3020"/>
              </a:lnSpc>
              <a:spcBef>
                <a:spcPts val="994"/>
              </a:spcBef>
              <a:buFont typeface="Arial"/>
              <a:buChar char="•"/>
              <a:tabLst>
                <a:tab pos="470534" algn="l"/>
              </a:tabLst>
            </a:pPr>
            <a:endParaRPr sz="2400">
              <a:latin typeface="Comic Sans MS" pitchFamily="66" charset="0"/>
              <a:cs typeface="Times New Roman"/>
            </a:endParaRPr>
          </a:p>
          <a:p>
            <a:pPr marL="469900" marR="6350" indent="-457834" algn="just">
              <a:lnSpc>
                <a:spcPts val="3020"/>
              </a:lnSpc>
              <a:spcBef>
                <a:spcPts val="1005"/>
              </a:spcBef>
              <a:buFont typeface="Arial"/>
              <a:buChar char="•"/>
              <a:tabLst>
                <a:tab pos="470534" algn="l"/>
              </a:tabLst>
            </a:pPr>
            <a:r>
              <a:rPr sz="2400" b="1" spc="-5" dirty="0">
                <a:latin typeface="Comic Sans MS" pitchFamily="66" charset="0"/>
                <a:cs typeface="Times New Roman"/>
              </a:rPr>
              <a:t>In addition to increase in compliance, </a:t>
            </a:r>
            <a:r>
              <a:rPr sz="2400" b="1" dirty="0">
                <a:latin typeface="Comic Sans MS" pitchFamily="66" charset="0"/>
                <a:cs typeface="Times New Roman"/>
              </a:rPr>
              <a:t>ventricle </a:t>
            </a:r>
            <a:r>
              <a:rPr sz="2400" b="1" spc="-5" dirty="0">
                <a:latin typeface="Comic Sans MS" pitchFamily="66" charset="0"/>
                <a:cs typeface="Times New Roman"/>
              </a:rPr>
              <a:t>produces </a:t>
            </a:r>
            <a:r>
              <a:rPr sz="2400" b="1" dirty="0">
                <a:latin typeface="Comic Sans MS" pitchFamily="66" charset="0"/>
                <a:cs typeface="Times New Roman"/>
              </a:rPr>
              <a:t>new  </a:t>
            </a:r>
            <a:r>
              <a:rPr sz="2400" b="1" spc="-5" dirty="0">
                <a:latin typeface="Comic Sans MS" pitchFamily="66" charset="0"/>
                <a:cs typeface="Times New Roman"/>
              </a:rPr>
              <a:t>sarcomers in sereies leading to eccentric </a:t>
            </a:r>
            <a:r>
              <a:rPr sz="2400" b="1" spc="-20" dirty="0">
                <a:latin typeface="Comic Sans MS" pitchFamily="66" charset="0"/>
                <a:cs typeface="Times New Roman"/>
              </a:rPr>
              <a:t>hypertrophy</a:t>
            </a:r>
            <a:r>
              <a:rPr sz="2400" b="1" spc="-20">
                <a:latin typeface="Comic Sans MS" pitchFamily="66" charset="0"/>
                <a:cs typeface="Times New Roman"/>
              </a:rPr>
              <a:t>.</a:t>
            </a:r>
            <a:r>
              <a:rPr sz="2400" spc="-20">
                <a:latin typeface="Comic Sans MS" pitchFamily="66" charset="0"/>
                <a:cs typeface="Times New Roman"/>
              </a:rPr>
              <a:t> </a:t>
            </a:r>
            <a:endParaRPr lang="en-US" sz="2400" spc="-20" dirty="0" smtClean="0">
              <a:latin typeface="Comic Sans MS" pitchFamily="66" charset="0"/>
              <a:cs typeface="Times New Roman"/>
            </a:endParaRPr>
          </a:p>
          <a:p>
            <a:pPr marL="469900" marR="6350" indent="-457834" algn="just">
              <a:lnSpc>
                <a:spcPts val="3020"/>
              </a:lnSpc>
              <a:spcBef>
                <a:spcPts val="1005"/>
              </a:spcBef>
              <a:buFont typeface="Arial"/>
              <a:buChar char="•"/>
              <a:tabLst>
                <a:tab pos="470534" algn="l"/>
              </a:tabLst>
            </a:pPr>
            <a:r>
              <a:rPr sz="2400" spc="-5" smtClean="0">
                <a:latin typeface="Comic Sans MS" pitchFamily="66" charset="0"/>
                <a:cs typeface="Times New Roman"/>
              </a:rPr>
              <a:t>In </a:t>
            </a:r>
            <a:r>
              <a:rPr sz="2400" dirty="0">
                <a:latin typeface="Comic Sans MS" pitchFamily="66" charset="0"/>
                <a:cs typeface="Times New Roman"/>
              </a:rPr>
              <a:t>AS  </a:t>
            </a:r>
            <a:r>
              <a:rPr sz="2400" b="1" spc="-5" dirty="0">
                <a:latin typeface="Comic Sans MS" pitchFamily="66" charset="0"/>
                <a:cs typeface="Times New Roman"/>
              </a:rPr>
              <a:t>concentric </a:t>
            </a:r>
            <a:r>
              <a:rPr sz="2400" b="1" spc="-90" dirty="0">
                <a:latin typeface="Comic Sans MS" pitchFamily="66" charset="0"/>
                <a:cs typeface="Times New Roman"/>
              </a:rPr>
              <a:t>LVH </a:t>
            </a:r>
            <a:r>
              <a:rPr sz="2400" b="1" spc="-5" dirty="0">
                <a:latin typeface="Comic Sans MS" pitchFamily="66" charset="0"/>
                <a:cs typeface="Times New Roman"/>
              </a:rPr>
              <a:t>occurs </a:t>
            </a:r>
            <a:r>
              <a:rPr sz="2400" b="1" spc="-10" dirty="0">
                <a:latin typeface="Comic Sans MS" pitchFamily="66" charset="0"/>
                <a:cs typeface="Times New Roman"/>
              </a:rPr>
              <a:t>as </a:t>
            </a:r>
            <a:r>
              <a:rPr sz="2400" b="1" dirty="0">
                <a:latin typeface="Comic Sans MS" pitchFamily="66" charset="0"/>
                <a:cs typeface="Times New Roman"/>
              </a:rPr>
              <a:t>the </a:t>
            </a:r>
            <a:r>
              <a:rPr sz="2400" b="1" spc="-5" dirty="0">
                <a:latin typeface="Comic Sans MS" pitchFamily="66" charset="0"/>
                <a:cs typeface="Times New Roman"/>
              </a:rPr>
              <a:t>sarcomeres replicate in</a:t>
            </a:r>
            <a:r>
              <a:rPr sz="2400" b="1" spc="120" dirty="0">
                <a:latin typeface="Comic Sans MS" pitchFamily="66" charset="0"/>
                <a:cs typeface="Times New Roman"/>
              </a:rPr>
              <a:t> </a:t>
            </a:r>
            <a:r>
              <a:rPr sz="2400" b="1" spc="-5" dirty="0">
                <a:latin typeface="Comic Sans MS" pitchFamily="66" charset="0"/>
                <a:cs typeface="Times New Roman"/>
              </a:rPr>
              <a:t>parallel</a:t>
            </a:r>
            <a:endParaRPr sz="2400" b="1">
              <a:latin typeface="Comic Sans MS" pitchFamily="66" charset="0"/>
              <a:cs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395</TotalTime>
  <Words>2600</Words>
  <Application>Microsoft Office PowerPoint</Application>
  <PresentationFormat>On-screen Show (4:3)</PresentationFormat>
  <Paragraphs>292</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Concourse</vt:lpstr>
      <vt:lpstr>Slide 1</vt:lpstr>
      <vt:lpstr>Aortic Regurgitation</vt:lpstr>
      <vt:lpstr>Anatomy</vt:lpstr>
      <vt:lpstr>Slide 4</vt:lpstr>
      <vt:lpstr>Slide 5</vt:lpstr>
      <vt:lpstr> Bicuspid aortic valve</vt:lpstr>
      <vt:lpstr>               MAIN    Causes of Aortic Regurgitation</vt:lpstr>
      <vt:lpstr>     Valvular Abnormalities Rheumatic Disease</vt:lpstr>
      <vt:lpstr>             Pathophysiology of chronic AR</vt:lpstr>
      <vt:lpstr>    Aortic Regurgitation Pathophysiology</vt:lpstr>
      <vt:lpstr>           Aortic Regurgitation Pathophysiology</vt:lpstr>
      <vt:lpstr>       Pathophysiology of chronic AR</vt:lpstr>
      <vt:lpstr>Slide 13</vt:lpstr>
      <vt:lpstr>    Pathophysiology – Acute AR </vt:lpstr>
      <vt:lpstr>  Physical Examination – Acute AR</vt:lpstr>
      <vt:lpstr>           Epidemiology</vt:lpstr>
      <vt:lpstr>Clinical presentation of AR</vt:lpstr>
      <vt:lpstr>             Clinical history</vt:lpstr>
      <vt:lpstr>     Clinical presentation of AR</vt:lpstr>
      <vt:lpstr>Myocardial ischemia</vt:lpstr>
      <vt:lpstr>Slide 21</vt:lpstr>
      <vt:lpstr>Slide 22</vt:lpstr>
      <vt:lpstr>Slide 23</vt:lpstr>
      <vt:lpstr>Slide 24</vt:lpstr>
      <vt:lpstr>Slide 25</vt:lpstr>
      <vt:lpstr>Slide 26</vt:lpstr>
      <vt:lpstr>Slide 27</vt:lpstr>
      <vt:lpstr>Slide 28</vt:lpstr>
      <vt:lpstr>Slide 29</vt:lpstr>
      <vt:lpstr>Slide 30</vt:lpstr>
      <vt:lpstr>Physical Examination – Chronic AR</vt:lpstr>
      <vt:lpstr>Auscultation</vt:lpstr>
      <vt:lpstr>                 Auscultation</vt:lpstr>
      <vt:lpstr>Auscultation</vt:lpstr>
      <vt:lpstr>         Peripheral Signs</vt:lpstr>
      <vt:lpstr>Slide 36</vt:lpstr>
      <vt:lpstr>Slide 37</vt:lpstr>
      <vt:lpstr>     Assessing Severity  of AR</vt:lpstr>
      <vt:lpstr>   Differential Diagnosis</vt:lpstr>
      <vt:lpstr>ECG</vt:lpstr>
      <vt:lpstr>Slide 41</vt:lpstr>
      <vt:lpstr>            Chest X-Ray</vt:lpstr>
      <vt:lpstr> Aortic Regurgitation  CxR</vt:lpstr>
      <vt:lpstr>Echocardiography</vt:lpstr>
      <vt:lpstr>Slide 45</vt:lpstr>
      <vt:lpstr>Slide 46</vt:lpstr>
      <vt:lpstr>           Cardiac MRI</vt:lpstr>
      <vt:lpstr>     Management – Acute AR</vt:lpstr>
      <vt:lpstr>     Management – Chronic MR</vt:lpstr>
      <vt:lpstr>     Management – Chronic MR</vt:lpstr>
      <vt:lpstr>Slide 51</vt:lpstr>
      <vt:lpstr>Slide 52</vt:lpstr>
      <vt:lpstr>  Transcatheter aortic valve replacement</vt:lpstr>
      <vt:lpstr>               Prognosis</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Aortic Regurgitation</dc:title>
  <dc:creator>acer</dc:creator>
  <cp:lastModifiedBy>Admin</cp:lastModifiedBy>
  <cp:revision>45</cp:revision>
  <dcterms:created xsi:type="dcterms:W3CDTF">2020-04-02T07:45:25Z</dcterms:created>
  <dcterms:modified xsi:type="dcterms:W3CDTF">2021-05-06T06:37:56Z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2013-09-12T00:00:00Z</vt:filetime>
  </property>
  <property fmtid="{D5CDD505-2E9C-101B-9397-08002B2CF9AE}" pid="3" name="Creator">
    <vt:lpwstr>Microsoft® Office PowerPoint® 2007</vt:lpwstr>
  </property>
  <property fmtid="{D5CDD505-2E9C-101B-9397-08002B2CF9AE}" pid="4" name="LastSaved">
    <vt:filetime>2020-04-02T00:00:00Z</vt:filetime>
  </property>
</Properties>
</file>