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s/slide21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211.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2"/>
  </p:notesMasterIdLst>
  <p:sldIdLst>
    <p:sldId id="865" r:id="rId2"/>
    <p:sldId id="256" r:id="rId3"/>
    <p:sldId id="600" r:id="rId4"/>
    <p:sldId id="658" r:id="rId5"/>
    <p:sldId id="476" r:id="rId6"/>
    <p:sldId id="477" r:id="rId7"/>
    <p:sldId id="419" r:id="rId8"/>
    <p:sldId id="420" r:id="rId9"/>
    <p:sldId id="550" r:id="rId10"/>
    <p:sldId id="548" r:id="rId11"/>
    <p:sldId id="555" r:id="rId12"/>
    <p:sldId id="421" r:id="rId13"/>
    <p:sldId id="422" r:id="rId14"/>
    <p:sldId id="423" r:id="rId15"/>
    <p:sldId id="424" r:id="rId16"/>
    <p:sldId id="425" r:id="rId17"/>
    <p:sldId id="547" r:id="rId18"/>
    <p:sldId id="426" r:id="rId19"/>
    <p:sldId id="427" r:id="rId20"/>
    <p:sldId id="436" r:id="rId21"/>
    <p:sldId id="437" r:id="rId22"/>
    <p:sldId id="444" r:id="rId23"/>
    <p:sldId id="262" r:id="rId24"/>
    <p:sldId id="264" r:id="rId25"/>
    <p:sldId id="265" r:id="rId26"/>
    <p:sldId id="266" r:id="rId27"/>
    <p:sldId id="267" r:id="rId28"/>
    <p:sldId id="268" r:id="rId29"/>
    <p:sldId id="269" r:id="rId30"/>
    <p:sldId id="270" r:id="rId31"/>
    <p:sldId id="271" r:id="rId32"/>
    <p:sldId id="273" r:id="rId33"/>
    <p:sldId id="581" r:id="rId34"/>
    <p:sldId id="582" r:id="rId35"/>
    <p:sldId id="583" r:id="rId36"/>
    <p:sldId id="584" r:id="rId37"/>
    <p:sldId id="585" r:id="rId38"/>
    <p:sldId id="586" r:id="rId39"/>
    <p:sldId id="587" r:id="rId40"/>
    <p:sldId id="588" r:id="rId41"/>
    <p:sldId id="321" r:id="rId42"/>
    <p:sldId id="324" r:id="rId43"/>
    <p:sldId id="327" r:id="rId44"/>
    <p:sldId id="806" r:id="rId45"/>
    <p:sldId id="852" r:id="rId46"/>
    <p:sldId id="591" r:id="rId47"/>
    <p:sldId id="295" r:id="rId48"/>
    <p:sldId id="838" r:id="rId49"/>
    <p:sldId id="711" r:id="rId50"/>
    <p:sldId id="767" r:id="rId51"/>
    <p:sldId id="768" r:id="rId52"/>
    <p:sldId id="794" r:id="rId53"/>
    <p:sldId id="795" r:id="rId54"/>
    <p:sldId id="797" r:id="rId55"/>
    <p:sldId id="789" r:id="rId56"/>
    <p:sldId id="799" r:id="rId57"/>
    <p:sldId id="867" r:id="rId58"/>
    <p:sldId id="868" r:id="rId59"/>
    <p:sldId id="792" r:id="rId60"/>
    <p:sldId id="778" r:id="rId61"/>
    <p:sldId id="801" r:id="rId62"/>
    <p:sldId id="810" r:id="rId63"/>
    <p:sldId id="410" r:id="rId64"/>
    <p:sldId id="411" r:id="rId65"/>
    <p:sldId id="713" r:id="rId66"/>
    <p:sldId id="774" r:id="rId67"/>
    <p:sldId id="764" r:id="rId68"/>
    <p:sldId id="765" r:id="rId69"/>
    <p:sldId id="808" r:id="rId70"/>
    <p:sldId id="413" r:id="rId71"/>
    <p:sldId id="340" r:id="rId72"/>
    <p:sldId id="341" r:id="rId73"/>
    <p:sldId id="342" r:id="rId74"/>
    <p:sldId id="343" r:id="rId75"/>
    <p:sldId id="345" r:id="rId76"/>
    <p:sldId id="346" r:id="rId77"/>
    <p:sldId id="347" r:id="rId78"/>
    <p:sldId id="630" r:id="rId79"/>
    <p:sldId id="355" r:id="rId80"/>
    <p:sldId id="351" r:id="rId81"/>
    <p:sldId id="632" r:id="rId82"/>
    <p:sldId id="307" r:id="rId83"/>
    <p:sldId id="360" r:id="rId84"/>
    <p:sldId id="357" r:id="rId85"/>
    <p:sldId id="358" r:id="rId86"/>
    <p:sldId id="367" r:id="rId87"/>
    <p:sldId id="486" r:id="rId88"/>
    <p:sldId id="636" r:id="rId89"/>
    <p:sldId id="489" r:id="rId90"/>
    <p:sldId id="823" r:id="rId91"/>
    <p:sldId id="490" r:id="rId92"/>
    <p:sldId id="507" r:id="rId93"/>
    <p:sldId id="605" r:id="rId94"/>
    <p:sldId id="509" r:id="rId95"/>
    <p:sldId id="606" r:id="rId96"/>
    <p:sldId id="611" r:id="rId97"/>
    <p:sldId id="493" r:id="rId98"/>
    <p:sldId id="607" r:id="rId99"/>
    <p:sldId id="494" r:id="rId100"/>
    <p:sldId id="688" r:id="rId101"/>
    <p:sldId id="495" r:id="rId102"/>
    <p:sldId id="496" r:id="rId103"/>
    <p:sldId id="803" r:id="rId104"/>
    <p:sldId id="824" r:id="rId105"/>
    <p:sldId id="804" r:id="rId106"/>
    <p:sldId id="835" r:id="rId107"/>
    <p:sldId id="749" r:id="rId108"/>
    <p:sldId id="751" r:id="rId109"/>
    <p:sldId id="703" r:id="rId110"/>
    <p:sldId id="518" r:id="rId111"/>
    <p:sldId id="705" r:id="rId112"/>
    <p:sldId id="843" r:id="rId113"/>
    <p:sldId id="831" r:id="rId114"/>
    <p:sldId id="833" r:id="rId115"/>
    <p:sldId id="830" r:id="rId116"/>
    <p:sldId id="861" r:id="rId117"/>
    <p:sldId id="825" r:id="rId118"/>
    <p:sldId id="667" r:id="rId119"/>
    <p:sldId id="673" r:id="rId120"/>
    <p:sldId id="826" r:id="rId121"/>
    <p:sldId id="827" r:id="rId122"/>
    <p:sldId id="840" r:id="rId123"/>
    <p:sldId id="841" r:id="rId124"/>
    <p:sldId id="845" r:id="rId125"/>
    <p:sldId id="846" r:id="rId126"/>
    <p:sldId id="848" r:id="rId127"/>
    <p:sldId id="857" r:id="rId128"/>
    <p:sldId id="850" r:id="rId129"/>
    <p:sldId id="863" r:id="rId130"/>
    <p:sldId id="742" r:id="rId131"/>
    <p:sldId id="740" r:id="rId132"/>
    <p:sldId id="739" r:id="rId133"/>
    <p:sldId id="735" r:id="rId134"/>
    <p:sldId id="734" r:id="rId135"/>
    <p:sldId id="679" r:id="rId136"/>
    <p:sldId id="646" r:id="rId137"/>
    <p:sldId id="654" r:id="rId138"/>
    <p:sldId id="655" r:id="rId139"/>
    <p:sldId id="520" r:id="rId140"/>
    <p:sldId id="522" r:id="rId141"/>
    <p:sldId id="499" r:id="rId142"/>
    <p:sldId id="500" r:id="rId143"/>
    <p:sldId id="501" r:id="rId144"/>
    <p:sldId id="701" r:id="rId145"/>
    <p:sldId id="650" r:id="rId146"/>
    <p:sldId id="608" r:id="rId147"/>
    <p:sldId id="503" r:id="rId148"/>
    <p:sldId id="609" r:id="rId149"/>
    <p:sldId id="373" r:id="rId150"/>
    <p:sldId id="386" r:id="rId151"/>
    <p:sldId id="381" r:id="rId152"/>
    <p:sldId id="690" r:id="rId153"/>
    <p:sldId id="691" r:id="rId154"/>
    <p:sldId id="692" r:id="rId155"/>
    <p:sldId id="693" r:id="rId156"/>
    <p:sldId id="694" r:id="rId157"/>
    <p:sldId id="695" r:id="rId158"/>
    <p:sldId id="696" r:id="rId159"/>
    <p:sldId id="697" r:id="rId160"/>
    <p:sldId id="623" r:id="rId161"/>
    <p:sldId id="624" r:id="rId162"/>
    <p:sldId id="625" r:id="rId163"/>
    <p:sldId id="626" r:id="rId164"/>
    <p:sldId id="681" r:id="rId165"/>
    <p:sldId id="682" r:id="rId166"/>
    <p:sldId id="683" r:id="rId167"/>
    <p:sldId id="686" r:id="rId168"/>
    <p:sldId id="684" r:id="rId169"/>
    <p:sldId id="870" r:id="rId170"/>
    <p:sldId id="709" r:id="rId171"/>
    <p:sldId id="524" r:id="rId172"/>
    <p:sldId id="526" r:id="rId173"/>
    <p:sldId id="529" r:id="rId174"/>
    <p:sldId id="538" r:id="rId175"/>
    <p:sldId id="531" r:id="rId176"/>
    <p:sldId id="527" r:id="rId177"/>
    <p:sldId id="593" r:id="rId178"/>
    <p:sldId id="594" r:id="rId179"/>
    <p:sldId id="532" r:id="rId180"/>
    <p:sldId id="533" r:id="rId181"/>
    <p:sldId id="597" r:id="rId182"/>
    <p:sldId id="598" r:id="rId183"/>
    <p:sldId id="599" r:id="rId184"/>
    <p:sldId id="537" r:id="rId185"/>
    <p:sldId id="536" r:id="rId186"/>
    <p:sldId id="534" r:id="rId187"/>
    <p:sldId id="540" r:id="rId188"/>
    <p:sldId id="542" r:id="rId189"/>
    <p:sldId id="317" r:id="rId190"/>
    <p:sldId id="557" r:id="rId191"/>
    <p:sldId id="558" r:id="rId192"/>
    <p:sldId id="559" r:id="rId193"/>
    <p:sldId id="560" r:id="rId194"/>
    <p:sldId id="561" r:id="rId195"/>
    <p:sldId id="562" r:id="rId196"/>
    <p:sldId id="563" r:id="rId197"/>
    <p:sldId id="564" r:id="rId198"/>
    <p:sldId id="565" r:id="rId199"/>
    <p:sldId id="566" r:id="rId200"/>
    <p:sldId id="568" r:id="rId201"/>
    <p:sldId id="569" r:id="rId202"/>
    <p:sldId id="570" r:id="rId203"/>
    <p:sldId id="571" r:id="rId204"/>
    <p:sldId id="572" r:id="rId205"/>
    <p:sldId id="573" r:id="rId206"/>
    <p:sldId id="574" r:id="rId207"/>
    <p:sldId id="576" r:id="rId208"/>
    <p:sldId id="485" r:id="rId209"/>
    <p:sldId id="589" r:id="rId210"/>
    <p:sldId id="578" r:id="rId211"/>
    <p:sldId id="603" r:id="rId212"/>
    <p:sldId id="602" r:id="rId213"/>
    <p:sldId id="812" r:id="rId214"/>
    <p:sldId id="813" r:id="rId215"/>
    <p:sldId id="814" r:id="rId216"/>
    <p:sldId id="816" r:id="rId217"/>
    <p:sldId id="817" r:id="rId218"/>
    <p:sldId id="854" r:id="rId219"/>
    <p:sldId id="855" r:id="rId220"/>
    <p:sldId id="858" r:id="rId22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765" autoAdjust="0"/>
    <p:restoredTop sz="86738" autoAdjust="0"/>
  </p:normalViewPr>
  <p:slideViewPr>
    <p:cSldViewPr>
      <p:cViewPr varScale="1">
        <p:scale>
          <a:sx n="37" d="100"/>
          <a:sy n="37" d="100"/>
        </p:scale>
        <p:origin x="-624"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222"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224" Type="http://schemas.openxmlformats.org/officeDocument/2006/relationships/viewProps" Target="view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4C419C91-BF43-4EF5-B318-DAC20C07279E}" type="datetimeFigureOut">
              <a:rPr lang="en-US" smtClean="0"/>
              <a:pPr/>
              <a:t>7/8/2021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2B546FF-3F7A-4D4A-87D6-1617A8FAF1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C430031-2E18-48A4-845D-508D26F5971D}" type="slidenum">
              <a:rPr lang="en-US" smtClean="0"/>
              <a:pPr/>
              <a:t>1</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C430031-2E18-48A4-845D-508D26F5971D}" type="slidenum">
              <a:rPr lang="en-US" smtClean="0"/>
              <a:pPr/>
              <a:t>45</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B546FF-3F7A-4D4A-87D6-1617A8FAF172}" type="slidenum">
              <a:rPr lang="en-US" smtClean="0"/>
              <a:pPr/>
              <a:t>56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B546FF-3F7A-4D4A-87D6-1617A8FAF172}" type="slidenum">
              <a:rPr lang="en-US" smtClean="0"/>
              <a:pPr/>
              <a:t>87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6019"/>
            <a:ext cx="7772400" cy="61555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67710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4400" b="1" i="0">
                <a:solidFill>
                  <a:srgbClr val="FF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67710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67710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BD4B5"/>
          </a:solidFill>
        </p:spPr>
        <p:txBody>
          <a:bodyPr wrap="square" lIns="0" tIns="0" rIns="0" bIns="0" rtlCol="0"/>
          <a:lstStyle/>
          <a:p>
            <a:endParaRPr/>
          </a:p>
        </p:txBody>
      </p:sp>
      <p:sp>
        <p:nvSpPr>
          <p:cNvPr id="2" name="Holder 2"/>
          <p:cNvSpPr>
            <a:spLocks noGrp="1"/>
          </p:cNvSpPr>
          <p:nvPr>
            <p:ph type="title"/>
          </p:nvPr>
        </p:nvSpPr>
        <p:spPr>
          <a:xfrm>
            <a:off x="720191" y="191846"/>
            <a:ext cx="7703616" cy="615553"/>
          </a:xfrm>
          <a:prstGeom prst="rect">
            <a:avLst/>
          </a:prstGeom>
        </p:spPr>
        <p:txBody>
          <a:bodyPr wrap="square" lIns="0" tIns="0" rIns="0" bIns="0">
            <a:spAutoFit/>
          </a:bodyPr>
          <a:lstStyle>
            <a:lvl1pPr>
              <a:defRPr sz="4000" b="1" i="0">
                <a:solidFill>
                  <a:schemeClr val="tx1"/>
                </a:solidFill>
                <a:latin typeface="Calibri"/>
                <a:cs typeface="Calibri"/>
              </a:defRPr>
            </a:lvl1pPr>
          </a:lstStyle>
          <a:p>
            <a:endParaRPr/>
          </a:p>
        </p:txBody>
      </p:sp>
      <p:sp>
        <p:nvSpPr>
          <p:cNvPr id="3" name="Holder 3"/>
          <p:cNvSpPr>
            <a:spLocks noGrp="1"/>
          </p:cNvSpPr>
          <p:nvPr>
            <p:ph type="body" idx="1"/>
          </p:nvPr>
        </p:nvSpPr>
        <p:spPr>
          <a:xfrm>
            <a:off x="450850" y="1822450"/>
            <a:ext cx="8248650" cy="677108"/>
          </a:xfrm>
          <a:prstGeom prst="rect">
            <a:avLst/>
          </a:prstGeom>
        </p:spPr>
        <p:txBody>
          <a:bodyPr wrap="square" lIns="0" tIns="0" rIns="0" bIns="0">
            <a:spAutoFit/>
          </a:bodyPr>
          <a:lstStyle>
            <a:lvl1pPr>
              <a:defRPr sz="4400" b="1" i="0">
                <a:solidFill>
                  <a:srgbClr val="FF0000"/>
                </a:solidFill>
                <a:latin typeface="Calibri"/>
                <a:cs typeface="Calibri"/>
              </a:defRPr>
            </a:lvl1pPr>
          </a:lstStyle>
          <a:p>
            <a:endParaRPr/>
          </a:p>
        </p:txBody>
      </p:sp>
      <p:sp>
        <p:nvSpPr>
          <p:cNvPr id="4" name="Holder 4"/>
          <p:cNvSpPr>
            <a:spLocks noGrp="1"/>
          </p:cNvSpPr>
          <p:nvPr>
            <p:ph type="ftr" sz="quarter" idx="5"/>
          </p:nvPr>
        </p:nvSpPr>
        <p:spPr>
          <a:xfrm>
            <a:off x="3108960" y="6377979"/>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79"/>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7/8/2021</a:t>
            </a:fld>
            <a:endParaRPr lang="en-US"/>
          </a:p>
        </p:txBody>
      </p:sp>
      <p:sp>
        <p:nvSpPr>
          <p:cNvPr id="6" name="Holder 6"/>
          <p:cNvSpPr>
            <a:spLocks noGrp="1"/>
          </p:cNvSpPr>
          <p:nvPr>
            <p:ph type="sldNum" sz="quarter" idx="7"/>
          </p:nvPr>
        </p:nvSpPr>
        <p:spPr>
          <a:xfrm>
            <a:off x="6583680" y="6377979"/>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10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hyperlink" Target="http://www.freemeditation.com/"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4.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4.xml"/></Relationships>
</file>

<file path=ppt/slides/_rels/slide217.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emedicine.medscape.com/article/1950759-overview"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emedicine.medscape.com/article/756835-overview"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ltGray">
          <a:xfrm>
            <a:off x="0" y="0"/>
            <a:ext cx="9144000" cy="307777"/>
          </a:xfrm>
          <a:prstGeom prst="rect">
            <a:avLst/>
          </a:prstGeom>
          <a:solidFill>
            <a:srgbClr val="C00000"/>
          </a:solidFill>
          <a:ln>
            <a:solidFill>
              <a:schemeClr val="accent3">
                <a:lumMod val="60000"/>
                <a:lumOff val="40000"/>
              </a:schemeClr>
            </a:solidFill>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endParaRPr lang="en-US" sz="1400" dirty="0">
              <a:solidFill>
                <a:srgbClr val="FFFF00"/>
              </a:solidFill>
              <a:latin typeface="Times New Roman" pitchFamily="18" charset="0"/>
            </a:endParaRPr>
          </a:p>
        </p:txBody>
      </p:sp>
      <p:sp>
        <p:nvSpPr>
          <p:cNvPr id="28677" name="Text Box 5"/>
          <p:cNvSpPr txBox="1">
            <a:spLocks noChangeArrowheads="1"/>
          </p:cNvSpPr>
          <p:nvPr/>
        </p:nvSpPr>
        <p:spPr bwMode="ltGray">
          <a:xfrm>
            <a:off x="152400" y="5534561"/>
            <a:ext cx="8763000" cy="1323439"/>
          </a:xfrm>
          <a:prstGeom prst="rect">
            <a:avLst/>
          </a:prstGeom>
          <a:solidFill>
            <a:srgbClr val="0066CC"/>
          </a:solidFill>
          <a:ln w="3175">
            <a:solidFill>
              <a:srgbClr val="FFFFFF"/>
            </a:solidFill>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defRPr/>
            </a:pPr>
            <a:r>
              <a:rPr lang="en-US" sz="2400" b="1" dirty="0">
                <a:solidFill>
                  <a:srgbClr val="FFFF66"/>
                </a:solidFill>
                <a:latin typeface="+mj-lt"/>
              </a:rPr>
              <a:t>DR.  SANDEEP  RAI</a:t>
            </a:r>
          </a:p>
          <a:p>
            <a:pPr algn="ctr">
              <a:defRPr/>
            </a:pPr>
            <a:r>
              <a:rPr lang="en-US" sz="1400" b="1" dirty="0">
                <a:solidFill>
                  <a:srgbClr val="FFFF00"/>
                </a:solidFill>
                <a:latin typeface="Arial Narrow" pitchFamily="34" charset="0"/>
              </a:rPr>
              <a:t>PROFESSOR &amp; UNIT HEAD</a:t>
            </a:r>
          </a:p>
          <a:p>
            <a:pPr algn="ctr">
              <a:defRPr/>
            </a:pPr>
            <a:r>
              <a:rPr lang="en-US" sz="1400" b="1" dirty="0">
                <a:solidFill>
                  <a:srgbClr val="FFFF00"/>
                </a:solidFill>
                <a:latin typeface="Arial Narrow" pitchFamily="34" charset="0"/>
              </a:rPr>
              <a:t>POST GRADUATE DEPARTMENT OF MEDICINE</a:t>
            </a:r>
          </a:p>
          <a:p>
            <a:pPr algn="ctr">
              <a:defRPr/>
            </a:pPr>
            <a:r>
              <a:rPr lang="en-US" sz="1400" b="1" dirty="0">
                <a:solidFill>
                  <a:srgbClr val="FFFF00"/>
                </a:solidFill>
                <a:latin typeface="Arial Narrow" pitchFamily="34" charset="0"/>
              </a:rPr>
              <a:t>MGM INSTITUTE OF HEALTH SCIENCES</a:t>
            </a:r>
          </a:p>
          <a:p>
            <a:pPr algn="ctr">
              <a:defRPr/>
            </a:pPr>
            <a:r>
              <a:rPr lang="en-US" sz="1400" b="1" dirty="0">
                <a:solidFill>
                  <a:srgbClr val="FFFF00"/>
                </a:solidFill>
                <a:latin typeface="Arial Narrow" pitchFamily="34" charset="0"/>
              </a:rPr>
              <a:t>NAVI MUMBAI</a:t>
            </a:r>
          </a:p>
        </p:txBody>
      </p:sp>
      <p:pic>
        <p:nvPicPr>
          <p:cNvPr id="7172" name="Picture 9" descr="RisingKundaliniBlueSmallLetters"/>
          <p:cNvPicPr>
            <a:picLocks noChangeAspect="1" noChangeArrowheads="1" noCrop="1"/>
          </p:cNvPicPr>
          <p:nvPr/>
        </p:nvPicPr>
        <p:blipFill>
          <a:blip r:embed="rId3"/>
          <a:srcRect/>
          <a:stretch>
            <a:fillRect/>
          </a:stretch>
        </p:blipFill>
        <p:spPr bwMode="auto">
          <a:xfrm>
            <a:off x="0" y="2743200"/>
            <a:ext cx="2057400" cy="2362200"/>
          </a:xfrm>
          <a:prstGeom prst="rect">
            <a:avLst/>
          </a:prstGeom>
          <a:noFill/>
          <a:ln w="9525">
            <a:noFill/>
            <a:miter lim="800000"/>
            <a:headEnd/>
            <a:tailEnd/>
          </a:ln>
        </p:spPr>
      </p:pic>
      <p:pic>
        <p:nvPicPr>
          <p:cNvPr id="7173" name="Picture 7"/>
          <p:cNvPicPr>
            <a:picLocks noChangeAspect="1" noChangeArrowheads="1"/>
          </p:cNvPicPr>
          <p:nvPr/>
        </p:nvPicPr>
        <p:blipFill>
          <a:blip r:embed="rId4"/>
          <a:srcRect/>
          <a:stretch>
            <a:fillRect/>
          </a:stretch>
        </p:blipFill>
        <p:spPr bwMode="ltGray">
          <a:xfrm>
            <a:off x="2514600" y="1219200"/>
            <a:ext cx="6400800" cy="4038600"/>
          </a:xfrm>
          <a:prstGeom prst="rect">
            <a:avLst/>
          </a:prstGeom>
          <a:noFill/>
          <a:ln w="12700">
            <a:noFill/>
            <a:miter lim="800000"/>
            <a:headEnd type="none" w="sm" len="sm"/>
            <a:tailEnd type="none" w="sm" len="sm"/>
          </a:ln>
        </p:spPr>
      </p:pic>
      <p:sp>
        <p:nvSpPr>
          <p:cNvPr id="67586" name="AutoShape 2" descr="Who Is Shri Mataji - Sahaja Yoga Meditation"/>
          <p:cNvSpPr>
            <a:spLocks noChangeAspect="1" noChangeArrowheads="1"/>
          </p:cNvSpPr>
          <p:nvPr/>
        </p:nvSpPr>
        <p:spPr bwMode="auto">
          <a:xfrm>
            <a:off x="155575" y="-990600"/>
            <a:ext cx="1381125" cy="20764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67588" name="AutoShape 4" descr="Who Is Shri Mataji - Sahaja Yoga Meditation"/>
          <p:cNvSpPr>
            <a:spLocks noChangeAspect="1" noChangeArrowheads="1"/>
          </p:cNvSpPr>
          <p:nvPr/>
        </p:nvSpPr>
        <p:spPr bwMode="auto">
          <a:xfrm>
            <a:off x="155575" y="-990600"/>
            <a:ext cx="1381125" cy="20764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67590" name="AutoShape 6" descr="Who Is Shri Mataji - Sahaja Yoga Meditation"/>
          <p:cNvSpPr>
            <a:spLocks noChangeAspect="1" noChangeArrowheads="1"/>
          </p:cNvSpPr>
          <p:nvPr/>
        </p:nvSpPr>
        <p:spPr bwMode="auto">
          <a:xfrm>
            <a:off x="155575" y="-990600"/>
            <a:ext cx="1381125" cy="20764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67592" name="AutoShape 8" descr="Who Is Shri Mataji - Sahaja Yoga Meditation"/>
          <p:cNvSpPr>
            <a:spLocks noChangeAspect="1" noChangeArrowheads="1"/>
          </p:cNvSpPr>
          <p:nvPr/>
        </p:nvSpPr>
        <p:spPr bwMode="auto">
          <a:xfrm>
            <a:off x="155575" y="-990600"/>
            <a:ext cx="1381125" cy="20764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67593" name="Picture 9" descr="C:\Users\acer\Desktop\SHRI MATAJI.jpg"/>
          <p:cNvPicPr>
            <a:picLocks noChangeAspect="1" noChangeArrowheads="1"/>
          </p:cNvPicPr>
          <p:nvPr/>
        </p:nvPicPr>
        <p:blipFill>
          <a:blip r:embed="rId5"/>
          <a:srcRect/>
          <a:stretch>
            <a:fillRect/>
          </a:stretch>
        </p:blipFill>
        <p:spPr bwMode="auto">
          <a:xfrm>
            <a:off x="0" y="0"/>
            <a:ext cx="2057400" cy="2286000"/>
          </a:xfrm>
          <a:prstGeom prst="rect">
            <a:avLst/>
          </a:prstGeom>
          <a:noFill/>
        </p:spPr>
      </p:pic>
      <p:sp>
        <p:nvSpPr>
          <p:cNvPr id="12" name="Rectangle 11"/>
          <p:cNvSpPr/>
          <p:nvPr/>
        </p:nvSpPr>
        <p:spPr>
          <a:xfrm>
            <a:off x="2286000" y="304800"/>
            <a:ext cx="4572000" cy="1015663"/>
          </a:xfrm>
          <a:prstGeom prst="rect">
            <a:avLst/>
          </a:prstGeom>
        </p:spPr>
        <p:txBody>
          <a:bodyPr wrap="square">
            <a:spAutoFit/>
          </a:bodyPr>
          <a:lstStyle/>
          <a:p>
            <a:pPr algn="ctr">
              <a:defRPr/>
            </a:pPr>
            <a:r>
              <a:rPr lang="en-US" sz="6000" b="1" dirty="0" smtClean="0">
                <a:solidFill>
                  <a:srgbClr val="FF0000"/>
                </a:solidFill>
                <a:latin typeface="Arial Narrow" pitchFamily="34" charset="0"/>
              </a:rPr>
              <a:t>CAD-MI</a:t>
            </a:r>
            <a:endParaRPr lang="en-US" sz="6000" b="1" dirty="0">
              <a:solidFill>
                <a:srgbClr val="FF0000"/>
              </a:solidFill>
              <a:latin typeface="Arial Narrow"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ppt_x"/>
                                          </p:val>
                                        </p:tav>
                                        <p:tav tm="100000">
                                          <p:val>
                                            <p:strVal val="#ppt_x"/>
                                          </p:val>
                                        </p:tav>
                                      </p:tavLst>
                                    </p:anim>
                                    <p:anim calcmode="lin" valueType="num">
                                      <p:cBhvr additive="base">
                                        <p:cTn id="8" dur="500" fill="hold"/>
                                        <p:tgtEl>
                                          <p:spTgt spid="2867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8677">
                                            <p:bg/>
                                          </p:spTgt>
                                        </p:tgtEl>
                                        <p:attrNameLst>
                                          <p:attrName>style.visibility</p:attrName>
                                        </p:attrNameLst>
                                      </p:cBhvr>
                                      <p:to>
                                        <p:strVal val="visible"/>
                                      </p:to>
                                    </p:set>
                                    <p:anim calcmode="lin" valueType="num">
                                      <p:cBhvr additive="base">
                                        <p:cTn id="12" dur="500" fill="hold"/>
                                        <p:tgtEl>
                                          <p:spTgt spid="28677">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28677">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8677">
                                            <p:txEl>
                                              <p:pRg st="0" end="0"/>
                                            </p:txEl>
                                          </p:spTgt>
                                        </p:tgtEl>
                                        <p:attrNameLst>
                                          <p:attrName>style.visibility</p:attrName>
                                        </p:attrNameLst>
                                      </p:cBhvr>
                                      <p:to>
                                        <p:strVal val="visible"/>
                                      </p:to>
                                    </p:set>
                                    <p:anim calcmode="lin" valueType="num">
                                      <p:cBhvr additive="base">
                                        <p:cTn id="16" dur="500" fill="hold"/>
                                        <p:tgtEl>
                                          <p:spTgt spid="28677">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8677">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8677">
                                            <p:txEl>
                                              <p:pRg st="1" end="1"/>
                                            </p:txEl>
                                          </p:spTgt>
                                        </p:tgtEl>
                                        <p:attrNameLst>
                                          <p:attrName>style.visibility</p:attrName>
                                        </p:attrNameLst>
                                      </p:cBhvr>
                                      <p:to>
                                        <p:strVal val="visible"/>
                                      </p:to>
                                    </p:set>
                                    <p:anim calcmode="lin" valueType="num">
                                      <p:cBhvr additive="base">
                                        <p:cTn id="20" dur="500" fill="hold"/>
                                        <p:tgtEl>
                                          <p:spTgt spid="2867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8677">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8677">
                                            <p:txEl>
                                              <p:pRg st="2" end="2"/>
                                            </p:txEl>
                                          </p:spTgt>
                                        </p:tgtEl>
                                        <p:attrNameLst>
                                          <p:attrName>style.visibility</p:attrName>
                                        </p:attrNameLst>
                                      </p:cBhvr>
                                      <p:to>
                                        <p:strVal val="visible"/>
                                      </p:to>
                                    </p:set>
                                    <p:anim calcmode="lin" valueType="num">
                                      <p:cBhvr additive="base">
                                        <p:cTn id="24" dur="500" fill="hold"/>
                                        <p:tgtEl>
                                          <p:spTgt spid="2867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8677">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8677">
                                            <p:txEl>
                                              <p:pRg st="3" end="3"/>
                                            </p:txEl>
                                          </p:spTgt>
                                        </p:tgtEl>
                                        <p:attrNameLst>
                                          <p:attrName>style.visibility</p:attrName>
                                        </p:attrNameLst>
                                      </p:cBhvr>
                                      <p:to>
                                        <p:strVal val="visible"/>
                                      </p:to>
                                    </p:set>
                                    <p:anim calcmode="lin" valueType="num">
                                      <p:cBhvr additive="base">
                                        <p:cTn id="28" dur="500" fill="hold"/>
                                        <p:tgtEl>
                                          <p:spTgt spid="28677">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8677">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8677">
                                            <p:txEl>
                                              <p:pRg st="4" end="4"/>
                                            </p:txEl>
                                          </p:spTgt>
                                        </p:tgtEl>
                                        <p:attrNameLst>
                                          <p:attrName>style.visibility</p:attrName>
                                        </p:attrNameLst>
                                      </p:cBhvr>
                                      <p:to>
                                        <p:strVal val="visible"/>
                                      </p:to>
                                    </p:set>
                                    <p:anim calcmode="lin" valueType="num">
                                      <p:cBhvr additive="base">
                                        <p:cTn id="32" dur="500" fill="hold"/>
                                        <p:tgtEl>
                                          <p:spTgt spid="2867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8677">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5" presetClass="entr" presetSubtype="10" fill="hold" nodeType="afterEffect">
                                  <p:stCondLst>
                                    <p:cond delay="0"/>
                                  </p:stCondLst>
                                  <p:childTnLst>
                                    <p:set>
                                      <p:cBhvr>
                                        <p:cTn id="36" dur="1" fill="hold">
                                          <p:stCondLst>
                                            <p:cond delay="0"/>
                                          </p:stCondLst>
                                        </p:cTn>
                                        <p:tgtEl>
                                          <p:spTgt spid="28677">
                                            <p:txEl>
                                              <p:pRg st="0" end="0"/>
                                            </p:txEl>
                                          </p:spTgt>
                                        </p:tgtEl>
                                        <p:attrNameLst>
                                          <p:attrName>style.visibility</p:attrName>
                                        </p:attrNameLst>
                                      </p:cBhvr>
                                      <p:to>
                                        <p:strVal val="visible"/>
                                      </p:to>
                                    </p:set>
                                    <p:animEffect transition="in" filter="checkerboard(across)">
                                      <p:cBhvr>
                                        <p:cTn id="37" dur="500"/>
                                        <p:tgtEl>
                                          <p:spTgt spid="28677">
                                            <p:txEl>
                                              <p:pRg st="0" end="0"/>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28677">
                                            <p:txEl>
                                              <p:pRg st="1" end="1"/>
                                            </p:txEl>
                                          </p:spTgt>
                                        </p:tgtEl>
                                        <p:attrNameLst>
                                          <p:attrName>style.visibility</p:attrName>
                                        </p:attrNameLst>
                                      </p:cBhvr>
                                      <p:to>
                                        <p:strVal val="visible"/>
                                      </p:to>
                                    </p:set>
                                    <p:animEffect transition="in" filter="checkerboard(across)">
                                      <p:cBhvr>
                                        <p:cTn id="40" dur="500"/>
                                        <p:tgtEl>
                                          <p:spTgt spid="28677">
                                            <p:txEl>
                                              <p:pRg st="1" end="1"/>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28677">
                                            <p:txEl>
                                              <p:pRg st="2" end="2"/>
                                            </p:txEl>
                                          </p:spTgt>
                                        </p:tgtEl>
                                        <p:attrNameLst>
                                          <p:attrName>style.visibility</p:attrName>
                                        </p:attrNameLst>
                                      </p:cBhvr>
                                      <p:to>
                                        <p:strVal val="visible"/>
                                      </p:to>
                                    </p:set>
                                    <p:animEffect transition="in" filter="checkerboard(across)">
                                      <p:cBhvr>
                                        <p:cTn id="43" dur="500"/>
                                        <p:tgtEl>
                                          <p:spTgt spid="28677">
                                            <p:txEl>
                                              <p:pRg st="2" end="2"/>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28677">
                                            <p:txEl>
                                              <p:pRg st="3" end="3"/>
                                            </p:txEl>
                                          </p:spTgt>
                                        </p:tgtEl>
                                        <p:attrNameLst>
                                          <p:attrName>style.visibility</p:attrName>
                                        </p:attrNameLst>
                                      </p:cBhvr>
                                      <p:to>
                                        <p:strVal val="visible"/>
                                      </p:to>
                                    </p:set>
                                    <p:animEffect transition="in" filter="checkerboard(across)">
                                      <p:cBhvr>
                                        <p:cTn id="46" dur="500"/>
                                        <p:tgtEl>
                                          <p:spTgt spid="28677">
                                            <p:txEl>
                                              <p:pRg st="3" end="3"/>
                                            </p:txEl>
                                          </p:spTgt>
                                        </p:tgtEl>
                                      </p:cBhvr>
                                    </p:animEffect>
                                  </p:childTnLst>
                                </p:cTn>
                              </p:par>
                              <p:par>
                                <p:cTn id="47" presetID="5" presetClass="entr" presetSubtype="10" fill="hold" nodeType="withEffect">
                                  <p:stCondLst>
                                    <p:cond delay="0"/>
                                  </p:stCondLst>
                                  <p:childTnLst>
                                    <p:set>
                                      <p:cBhvr>
                                        <p:cTn id="48" dur="1" fill="hold">
                                          <p:stCondLst>
                                            <p:cond delay="0"/>
                                          </p:stCondLst>
                                        </p:cTn>
                                        <p:tgtEl>
                                          <p:spTgt spid="28677">
                                            <p:txEl>
                                              <p:pRg st="4" end="4"/>
                                            </p:txEl>
                                          </p:spTgt>
                                        </p:tgtEl>
                                        <p:attrNameLst>
                                          <p:attrName>style.visibility</p:attrName>
                                        </p:attrNameLst>
                                      </p:cBhvr>
                                      <p:to>
                                        <p:strVal val="visible"/>
                                      </p:to>
                                    </p:set>
                                    <p:animEffect transition="in" filter="checkerboard(across)">
                                      <p:cBhvr>
                                        <p:cTn id="49" dur="500"/>
                                        <p:tgtEl>
                                          <p:spTgt spid="286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677" grpId="0" build="allAtOnce"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5317" y="186893"/>
            <a:ext cx="4842510" cy="697230"/>
          </a:xfrm>
          <a:prstGeom prst="rect">
            <a:avLst/>
          </a:prstGeom>
        </p:spPr>
        <p:txBody>
          <a:bodyPr vert="horz" wrap="square" lIns="0" tIns="13335" rIns="0" bIns="0" rtlCol="0">
            <a:spAutoFit/>
          </a:bodyPr>
          <a:lstStyle/>
          <a:p>
            <a:pPr marL="12700">
              <a:lnSpc>
                <a:spcPct val="100000"/>
              </a:lnSpc>
              <a:spcBef>
                <a:spcPts val="105"/>
              </a:spcBef>
            </a:pPr>
            <a:r>
              <a:rPr sz="4400" spc="-15" dirty="0"/>
              <a:t>Early</a:t>
            </a:r>
            <a:r>
              <a:rPr sz="4400" spc="-65" dirty="0"/>
              <a:t> </a:t>
            </a:r>
            <a:r>
              <a:rPr sz="4400" spc="-15" dirty="0"/>
              <a:t>Atherosclerosis</a:t>
            </a:r>
            <a:endParaRPr sz="4400"/>
          </a:p>
        </p:txBody>
      </p:sp>
      <p:sp>
        <p:nvSpPr>
          <p:cNvPr id="3" name="object 3"/>
          <p:cNvSpPr txBox="1"/>
          <p:nvPr/>
        </p:nvSpPr>
        <p:spPr>
          <a:xfrm>
            <a:off x="307360" y="1083310"/>
            <a:ext cx="8481695" cy="542905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200" spc="-15" dirty="0">
                <a:latin typeface="Calibri"/>
                <a:cs typeface="Calibri"/>
              </a:rPr>
              <a:t>Second </a:t>
            </a:r>
            <a:r>
              <a:rPr sz="2200" spc="-5" dirty="0">
                <a:latin typeface="Calibri"/>
                <a:cs typeface="Calibri"/>
              </a:rPr>
              <a:t>and </a:t>
            </a:r>
            <a:r>
              <a:rPr sz="2200" spc="-15" dirty="0">
                <a:latin typeface="Calibri"/>
                <a:cs typeface="Calibri"/>
              </a:rPr>
              <a:t>third </a:t>
            </a:r>
            <a:r>
              <a:rPr sz="2200" spc="-10" dirty="0">
                <a:latin typeface="Calibri"/>
                <a:cs typeface="Calibri"/>
              </a:rPr>
              <a:t>decades </a:t>
            </a:r>
            <a:r>
              <a:rPr sz="2200" spc="-5" dirty="0">
                <a:latin typeface="Calibri"/>
                <a:cs typeface="Calibri"/>
              </a:rPr>
              <a:t>of</a:t>
            </a:r>
            <a:r>
              <a:rPr sz="2200" spc="30" dirty="0">
                <a:latin typeface="Calibri"/>
                <a:cs typeface="Calibri"/>
              </a:rPr>
              <a:t> </a:t>
            </a:r>
            <a:r>
              <a:rPr sz="2200" spc="-20" dirty="0">
                <a:latin typeface="Calibri"/>
                <a:cs typeface="Calibri"/>
              </a:rPr>
              <a:t>life</a:t>
            </a:r>
            <a:endParaRPr sz="2200">
              <a:latin typeface="Calibri"/>
              <a:cs typeface="Calibri"/>
            </a:endParaRPr>
          </a:p>
          <a:p>
            <a:pPr marL="355600" indent="-342900">
              <a:lnSpc>
                <a:spcPct val="100000"/>
              </a:lnSpc>
              <a:buFont typeface="Arial"/>
              <a:buChar char="•"/>
              <a:tabLst>
                <a:tab pos="354965" algn="l"/>
                <a:tab pos="355600" algn="l"/>
              </a:tabLst>
            </a:pPr>
            <a:r>
              <a:rPr sz="2200" spc="-55" dirty="0">
                <a:latin typeface="Calibri"/>
                <a:cs typeface="Calibri"/>
              </a:rPr>
              <a:t>Tend </a:t>
            </a:r>
            <a:r>
              <a:rPr sz="2200" spc="-20" dirty="0">
                <a:latin typeface="Calibri"/>
                <a:cs typeface="Calibri"/>
              </a:rPr>
              <a:t>to </a:t>
            </a:r>
            <a:r>
              <a:rPr sz="2200" spc="-5" dirty="0">
                <a:latin typeface="Calibri"/>
                <a:cs typeface="Calibri"/>
              </a:rPr>
              <a:t>occur </a:t>
            </a:r>
            <a:r>
              <a:rPr sz="2200" spc="-15" dirty="0">
                <a:latin typeface="Calibri"/>
                <a:cs typeface="Calibri"/>
              </a:rPr>
              <a:t>at </a:t>
            </a:r>
            <a:r>
              <a:rPr sz="2200" b="1" spc="-10" dirty="0">
                <a:latin typeface="Calibri"/>
                <a:cs typeface="Calibri"/>
              </a:rPr>
              <a:t>sites </a:t>
            </a:r>
            <a:r>
              <a:rPr sz="2200" b="1" spc="-5" dirty="0">
                <a:latin typeface="Calibri"/>
                <a:cs typeface="Calibri"/>
              </a:rPr>
              <a:t>of </a:t>
            </a:r>
            <a:r>
              <a:rPr sz="2200" b="1" spc="-15" dirty="0">
                <a:latin typeface="Calibri"/>
                <a:cs typeface="Calibri"/>
              </a:rPr>
              <a:t>altered </a:t>
            </a:r>
            <a:r>
              <a:rPr sz="2200" b="1" spc="-10" dirty="0">
                <a:latin typeface="Calibri"/>
                <a:cs typeface="Calibri"/>
              </a:rPr>
              <a:t>arterial </a:t>
            </a:r>
            <a:r>
              <a:rPr sz="2200" b="1" spc="-5" dirty="0">
                <a:latin typeface="Calibri"/>
                <a:cs typeface="Calibri"/>
              </a:rPr>
              <a:t>shear </a:t>
            </a:r>
            <a:r>
              <a:rPr sz="2200" b="1" spc="-15" dirty="0">
                <a:latin typeface="Calibri"/>
                <a:cs typeface="Calibri"/>
              </a:rPr>
              <a:t>stress </a:t>
            </a:r>
            <a:r>
              <a:rPr sz="2200" spc="-10" dirty="0">
                <a:latin typeface="Calibri"/>
                <a:cs typeface="Calibri"/>
              </a:rPr>
              <a:t>such</a:t>
            </a:r>
            <a:r>
              <a:rPr sz="2200" spc="270" dirty="0">
                <a:latin typeface="Calibri"/>
                <a:cs typeface="Calibri"/>
              </a:rPr>
              <a:t> </a:t>
            </a:r>
            <a:r>
              <a:rPr sz="2200" dirty="0">
                <a:latin typeface="Calibri"/>
                <a:cs typeface="Calibri"/>
              </a:rPr>
              <a:t>as</a:t>
            </a:r>
            <a:endParaRPr sz="2200">
              <a:latin typeface="Calibri"/>
              <a:cs typeface="Calibri"/>
            </a:endParaRPr>
          </a:p>
          <a:p>
            <a:pPr marL="355600">
              <a:lnSpc>
                <a:spcPct val="100000"/>
              </a:lnSpc>
            </a:pPr>
            <a:r>
              <a:rPr sz="2200" spc="-15" dirty="0">
                <a:latin typeface="Calibri"/>
                <a:cs typeface="Calibri"/>
              </a:rPr>
              <a:t>bifurcations</a:t>
            </a:r>
            <a:endParaRPr sz="2200">
              <a:latin typeface="Calibri"/>
              <a:cs typeface="Calibri"/>
            </a:endParaRPr>
          </a:p>
          <a:p>
            <a:pPr marL="355600" indent="-342900">
              <a:lnSpc>
                <a:spcPct val="100000"/>
              </a:lnSpc>
              <a:buFont typeface="Arial"/>
              <a:buChar char="•"/>
              <a:tabLst>
                <a:tab pos="354965" algn="l"/>
                <a:tab pos="355600" algn="l"/>
              </a:tabLst>
            </a:pPr>
            <a:r>
              <a:rPr sz="2200" b="1" spc="-10" dirty="0">
                <a:latin typeface="Calibri"/>
                <a:cs typeface="Calibri"/>
              </a:rPr>
              <a:t>Starts </a:t>
            </a:r>
            <a:r>
              <a:rPr sz="2200" b="1" spc="-5" dirty="0">
                <a:latin typeface="Calibri"/>
                <a:cs typeface="Calibri"/>
              </a:rPr>
              <a:t>with </a:t>
            </a:r>
            <a:r>
              <a:rPr sz="2200" b="1" spc="-20" dirty="0">
                <a:latin typeface="Calibri"/>
                <a:cs typeface="Calibri"/>
              </a:rPr>
              <a:t>any </a:t>
            </a:r>
            <a:r>
              <a:rPr sz="2200" b="1" spc="-5" dirty="0">
                <a:latin typeface="Calibri"/>
                <a:cs typeface="Calibri"/>
              </a:rPr>
              <a:t>abnormal endothelial</a:t>
            </a:r>
            <a:r>
              <a:rPr sz="2200" b="1" spc="25" dirty="0">
                <a:latin typeface="Calibri"/>
                <a:cs typeface="Calibri"/>
              </a:rPr>
              <a:t> </a:t>
            </a:r>
            <a:r>
              <a:rPr sz="2200" b="1" spc="-5" dirty="0">
                <a:latin typeface="Calibri"/>
                <a:cs typeface="Calibri"/>
              </a:rPr>
              <a:t>function</a:t>
            </a:r>
            <a:endParaRPr sz="2200" b="1">
              <a:latin typeface="Calibri"/>
              <a:cs typeface="Calibri"/>
            </a:endParaRPr>
          </a:p>
          <a:p>
            <a:pPr marL="355600" marR="811530" indent="-342900">
              <a:lnSpc>
                <a:spcPct val="100000"/>
              </a:lnSpc>
              <a:spcBef>
                <a:spcPts val="5"/>
              </a:spcBef>
              <a:buFont typeface="Arial"/>
              <a:buChar char="•"/>
              <a:tabLst>
                <a:tab pos="354965" algn="l"/>
                <a:tab pos="355600" algn="l"/>
              </a:tabLst>
            </a:pPr>
            <a:r>
              <a:rPr sz="2200" b="1" spc="-10" dirty="0">
                <a:latin typeface="Calibri"/>
                <a:cs typeface="Calibri"/>
              </a:rPr>
              <a:t>Inflammatory </a:t>
            </a:r>
            <a:r>
              <a:rPr sz="2200" b="1" spc="-5" dirty="0">
                <a:latin typeface="Calibri"/>
                <a:cs typeface="Calibri"/>
              </a:rPr>
              <a:t>cells, </a:t>
            </a:r>
            <a:r>
              <a:rPr sz="2200" b="1" spc="-10" dirty="0">
                <a:latin typeface="Calibri"/>
                <a:cs typeface="Calibri"/>
              </a:rPr>
              <a:t>predominantly monocytes</a:t>
            </a:r>
            <a:r>
              <a:rPr sz="2200" spc="-10" dirty="0">
                <a:latin typeface="Calibri"/>
                <a:cs typeface="Calibri"/>
              </a:rPr>
              <a:t>, bind </a:t>
            </a:r>
            <a:r>
              <a:rPr sz="2200" spc="-20" dirty="0">
                <a:latin typeface="Calibri"/>
                <a:cs typeface="Calibri"/>
              </a:rPr>
              <a:t>to </a:t>
            </a:r>
            <a:r>
              <a:rPr sz="2200" spc="-15" dirty="0">
                <a:latin typeface="Calibri"/>
                <a:cs typeface="Calibri"/>
              </a:rPr>
              <a:t>receptors  expressed </a:t>
            </a:r>
            <a:r>
              <a:rPr sz="2200" spc="-10" dirty="0">
                <a:latin typeface="Calibri"/>
                <a:cs typeface="Calibri"/>
              </a:rPr>
              <a:t>by </a:t>
            </a:r>
            <a:r>
              <a:rPr sz="2200" spc="-5" dirty="0">
                <a:latin typeface="Calibri"/>
                <a:cs typeface="Calibri"/>
              </a:rPr>
              <a:t>endothelial</a:t>
            </a:r>
            <a:r>
              <a:rPr sz="2200" spc="25" dirty="0">
                <a:latin typeface="Calibri"/>
                <a:cs typeface="Calibri"/>
              </a:rPr>
              <a:t> </a:t>
            </a:r>
            <a:r>
              <a:rPr sz="2200" spc="-5" dirty="0">
                <a:latin typeface="Calibri"/>
                <a:cs typeface="Calibri"/>
              </a:rPr>
              <a:t>cells,</a:t>
            </a:r>
            <a:endParaRPr sz="2200">
              <a:latin typeface="Calibri"/>
              <a:cs typeface="Calibri"/>
            </a:endParaRPr>
          </a:p>
          <a:p>
            <a:pPr marL="355600" indent="-342900">
              <a:lnSpc>
                <a:spcPct val="100000"/>
              </a:lnSpc>
              <a:buFont typeface="Arial"/>
              <a:buChar char="•"/>
              <a:tabLst>
                <a:tab pos="354965" algn="l"/>
                <a:tab pos="355600" algn="l"/>
              </a:tabLst>
            </a:pPr>
            <a:r>
              <a:rPr sz="2200" b="1" spc="-20" dirty="0">
                <a:latin typeface="Calibri"/>
                <a:cs typeface="Calibri"/>
              </a:rPr>
              <a:t>Migrate </a:t>
            </a:r>
            <a:r>
              <a:rPr sz="2200" b="1" spc="-15" dirty="0">
                <a:latin typeface="Calibri"/>
                <a:cs typeface="Calibri"/>
              </a:rPr>
              <a:t>into </a:t>
            </a:r>
            <a:r>
              <a:rPr sz="2200" b="1" spc="-5" dirty="0">
                <a:latin typeface="Calibri"/>
                <a:cs typeface="Calibri"/>
              </a:rPr>
              <a:t>the</a:t>
            </a:r>
            <a:r>
              <a:rPr sz="2200" b="1" spc="40" dirty="0">
                <a:latin typeface="Calibri"/>
                <a:cs typeface="Calibri"/>
              </a:rPr>
              <a:t> </a:t>
            </a:r>
            <a:r>
              <a:rPr sz="2200" b="1" spc="-10" dirty="0">
                <a:latin typeface="Calibri"/>
                <a:cs typeface="Calibri"/>
              </a:rPr>
              <a:t>intima</a:t>
            </a:r>
            <a:endParaRPr sz="2200" b="1">
              <a:latin typeface="Calibri"/>
              <a:cs typeface="Calibri"/>
            </a:endParaRPr>
          </a:p>
          <a:p>
            <a:pPr marL="355600" indent="-342900">
              <a:lnSpc>
                <a:spcPct val="100000"/>
              </a:lnSpc>
              <a:buFont typeface="Arial"/>
              <a:buChar char="•"/>
              <a:tabLst>
                <a:tab pos="354965" algn="l"/>
                <a:tab pos="355600" algn="l"/>
              </a:tabLst>
            </a:pPr>
            <a:r>
              <a:rPr sz="2200" spc="-65" dirty="0">
                <a:latin typeface="Calibri"/>
                <a:cs typeface="Calibri"/>
              </a:rPr>
              <a:t>Take </a:t>
            </a:r>
            <a:r>
              <a:rPr sz="2200" spc="-10" dirty="0">
                <a:latin typeface="Calibri"/>
                <a:cs typeface="Calibri"/>
              </a:rPr>
              <a:t>up </a:t>
            </a:r>
            <a:r>
              <a:rPr sz="2200" spc="-15" dirty="0">
                <a:latin typeface="Calibri"/>
                <a:cs typeface="Calibri"/>
              </a:rPr>
              <a:t>oxidised </a:t>
            </a:r>
            <a:r>
              <a:rPr sz="2200" b="1" spc="-5" dirty="0">
                <a:latin typeface="Calibri"/>
                <a:cs typeface="Calibri"/>
              </a:rPr>
              <a:t>low-density </a:t>
            </a:r>
            <a:r>
              <a:rPr sz="2200" b="1" spc="-10" dirty="0">
                <a:latin typeface="Calibri"/>
                <a:cs typeface="Calibri"/>
              </a:rPr>
              <a:t>lipoprotein </a:t>
            </a:r>
            <a:r>
              <a:rPr sz="2200" b="1" spc="-5" dirty="0">
                <a:latin typeface="Calibri"/>
                <a:cs typeface="Calibri"/>
              </a:rPr>
              <a:t>(LDL)</a:t>
            </a:r>
            <a:r>
              <a:rPr sz="2200" b="1" spc="160" dirty="0">
                <a:latin typeface="Calibri"/>
                <a:cs typeface="Calibri"/>
              </a:rPr>
              <a:t> </a:t>
            </a:r>
            <a:r>
              <a:rPr sz="2200" spc="-10" dirty="0">
                <a:latin typeface="Calibri"/>
                <a:cs typeface="Calibri"/>
              </a:rPr>
              <a:t>particles</a:t>
            </a:r>
            <a:endParaRPr sz="2200">
              <a:latin typeface="Calibri"/>
              <a:cs typeface="Calibri"/>
            </a:endParaRPr>
          </a:p>
          <a:p>
            <a:pPr marL="355600" indent="-342900">
              <a:lnSpc>
                <a:spcPct val="100000"/>
              </a:lnSpc>
              <a:buFont typeface="Arial"/>
              <a:buChar char="•"/>
              <a:tabLst>
                <a:tab pos="354965" algn="l"/>
                <a:tab pos="355600" algn="l"/>
              </a:tabLst>
            </a:pPr>
            <a:r>
              <a:rPr sz="2200" spc="-10" dirty="0">
                <a:latin typeface="Calibri"/>
                <a:cs typeface="Calibri"/>
              </a:rPr>
              <a:t>Become </a:t>
            </a:r>
            <a:r>
              <a:rPr sz="2200" b="1" spc="-5" dirty="0">
                <a:latin typeface="Calibri"/>
                <a:cs typeface="Calibri"/>
              </a:rPr>
              <a:t>lipid-laden </a:t>
            </a:r>
            <a:r>
              <a:rPr sz="2200" b="1" spc="-10">
                <a:latin typeface="Calibri"/>
                <a:cs typeface="Calibri"/>
              </a:rPr>
              <a:t>macrophages </a:t>
            </a:r>
            <a:r>
              <a:rPr lang="en-US" sz="2200" spc="-5" dirty="0" smtClean="0">
                <a:latin typeface="Calibri"/>
                <a:cs typeface="Calibri"/>
              </a:rPr>
              <a:t>or </a:t>
            </a:r>
            <a:r>
              <a:rPr lang="en-US" sz="2200" b="1" spc="-15" dirty="0" smtClean="0">
                <a:latin typeface="Calibri"/>
                <a:cs typeface="Calibri"/>
              </a:rPr>
              <a:t>FOAM</a:t>
            </a:r>
            <a:r>
              <a:rPr lang="en-US" sz="2200" b="1" spc="100" dirty="0" smtClean="0">
                <a:latin typeface="Calibri"/>
                <a:cs typeface="Calibri"/>
              </a:rPr>
              <a:t> </a:t>
            </a:r>
            <a:r>
              <a:rPr lang="en-US" sz="2200" b="1" spc="-5" dirty="0" smtClean="0">
                <a:latin typeface="Calibri"/>
                <a:cs typeface="Calibri"/>
              </a:rPr>
              <a:t>CELLS</a:t>
            </a:r>
            <a:r>
              <a:rPr sz="2200" spc="-5" smtClean="0">
                <a:latin typeface="Calibri"/>
                <a:cs typeface="Calibri"/>
              </a:rPr>
              <a:t>.</a:t>
            </a:r>
            <a:endParaRPr sz="2200">
              <a:latin typeface="Calibri"/>
              <a:cs typeface="Calibri"/>
            </a:endParaRPr>
          </a:p>
          <a:p>
            <a:pPr marL="355600" indent="-342900">
              <a:lnSpc>
                <a:spcPct val="100000"/>
              </a:lnSpc>
              <a:buFont typeface="Arial"/>
              <a:buChar char="•"/>
              <a:tabLst>
                <a:tab pos="354965" algn="l"/>
                <a:tab pos="355600" algn="l"/>
              </a:tabLst>
            </a:pPr>
            <a:r>
              <a:rPr sz="2200" spc="-5" dirty="0">
                <a:latin typeface="Calibri"/>
                <a:cs typeface="Calibri"/>
              </a:rPr>
              <a:t>As </a:t>
            </a:r>
            <a:r>
              <a:rPr sz="2200" spc="-10" dirty="0">
                <a:latin typeface="Calibri"/>
                <a:cs typeface="Calibri"/>
              </a:rPr>
              <a:t>Foam </a:t>
            </a:r>
            <a:r>
              <a:rPr sz="2200" spc="-5" dirty="0">
                <a:latin typeface="Calibri"/>
                <a:cs typeface="Calibri"/>
              </a:rPr>
              <a:t>cells </a:t>
            </a:r>
            <a:r>
              <a:rPr sz="2200" spc="-10" dirty="0">
                <a:latin typeface="Calibri"/>
                <a:cs typeface="Calibri"/>
              </a:rPr>
              <a:t>dies, </a:t>
            </a:r>
            <a:r>
              <a:rPr sz="2200" spc="-5" dirty="0">
                <a:latin typeface="Calibri"/>
                <a:cs typeface="Calibri"/>
              </a:rPr>
              <a:t>it releases its lipid pool in </a:t>
            </a:r>
            <a:r>
              <a:rPr sz="2200" spc="-10" dirty="0">
                <a:latin typeface="Calibri"/>
                <a:cs typeface="Calibri"/>
              </a:rPr>
              <a:t>intimal </a:t>
            </a:r>
            <a:r>
              <a:rPr sz="2200" spc="-5" dirty="0">
                <a:latin typeface="Calibri"/>
                <a:cs typeface="Calibri"/>
              </a:rPr>
              <a:t>space</a:t>
            </a:r>
            <a:r>
              <a:rPr sz="2200" spc="75" dirty="0">
                <a:latin typeface="Calibri"/>
                <a:cs typeface="Calibri"/>
              </a:rPr>
              <a:t> </a:t>
            </a:r>
            <a:r>
              <a:rPr sz="2200" spc="-5" dirty="0">
                <a:latin typeface="Calibri"/>
                <a:cs typeface="Calibri"/>
              </a:rPr>
              <a:t>with</a:t>
            </a:r>
            <a:endParaRPr sz="2200">
              <a:latin typeface="Calibri"/>
              <a:cs typeface="Calibri"/>
            </a:endParaRPr>
          </a:p>
          <a:p>
            <a:pPr marL="355600">
              <a:lnSpc>
                <a:spcPct val="100000"/>
              </a:lnSpc>
            </a:pPr>
            <a:r>
              <a:rPr sz="2200" b="1" spc="-10" dirty="0">
                <a:latin typeface="Calibri"/>
                <a:cs typeface="Calibri"/>
              </a:rPr>
              <a:t>cytokines </a:t>
            </a:r>
            <a:r>
              <a:rPr sz="2200" spc="-5" dirty="0">
                <a:latin typeface="Calibri"/>
                <a:cs typeface="Calibri"/>
              </a:rPr>
              <a:t>and </a:t>
            </a:r>
            <a:r>
              <a:rPr sz="2200" b="1" spc="-10" dirty="0">
                <a:latin typeface="Calibri"/>
                <a:cs typeface="Calibri"/>
              </a:rPr>
              <a:t>growth</a:t>
            </a:r>
            <a:r>
              <a:rPr sz="2200" b="1" spc="10" dirty="0">
                <a:latin typeface="Calibri"/>
                <a:cs typeface="Calibri"/>
              </a:rPr>
              <a:t> </a:t>
            </a:r>
            <a:r>
              <a:rPr sz="2200" b="1" spc="-15" dirty="0">
                <a:latin typeface="Calibri"/>
                <a:cs typeface="Calibri"/>
              </a:rPr>
              <a:t>factor</a:t>
            </a:r>
            <a:endParaRPr sz="2200">
              <a:latin typeface="Calibri"/>
              <a:cs typeface="Calibri"/>
            </a:endParaRPr>
          </a:p>
          <a:p>
            <a:pPr marL="355600" marR="5080" indent="-342900">
              <a:lnSpc>
                <a:spcPct val="100000"/>
              </a:lnSpc>
              <a:buFont typeface="Arial"/>
              <a:buChar char="•"/>
              <a:tabLst>
                <a:tab pos="354965" algn="l"/>
                <a:tab pos="355600" algn="l"/>
              </a:tabLst>
            </a:pPr>
            <a:r>
              <a:rPr sz="2200" spc="-5" dirty="0">
                <a:latin typeface="Calibri"/>
                <a:cs typeface="Calibri"/>
              </a:rPr>
              <a:t>In </a:t>
            </a:r>
            <a:r>
              <a:rPr sz="2200" spc="-10" dirty="0">
                <a:latin typeface="Calibri"/>
                <a:cs typeface="Calibri"/>
              </a:rPr>
              <a:t>response, </a:t>
            </a:r>
            <a:r>
              <a:rPr sz="2200" b="1" spc="-5" dirty="0">
                <a:latin typeface="Calibri"/>
                <a:cs typeface="Calibri"/>
              </a:rPr>
              <a:t>smooth muscle cells </a:t>
            </a:r>
            <a:r>
              <a:rPr sz="2200" b="1" spc="-20" dirty="0">
                <a:latin typeface="Calibri"/>
                <a:cs typeface="Calibri"/>
              </a:rPr>
              <a:t>migrate </a:t>
            </a:r>
            <a:r>
              <a:rPr sz="2200" b="1" spc="-15" dirty="0">
                <a:latin typeface="Calibri"/>
                <a:cs typeface="Calibri"/>
              </a:rPr>
              <a:t>from </a:t>
            </a:r>
            <a:r>
              <a:rPr sz="2200" b="1" spc="-5" dirty="0">
                <a:latin typeface="Calibri"/>
                <a:cs typeface="Calibri"/>
              </a:rPr>
              <a:t>the media </a:t>
            </a:r>
            <a:r>
              <a:rPr sz="2200" b="1" dirty="0">
                <a:latin typeface="Calibri"/>
                <a:cs typeface="Calibri"/>
              </a:rPr>
              <a:t>of </a:t>
            </a:r>
            <a:r>
              <a:rPr sz="2200" b="1" spc="-5" dirty="0">
                <a:latin typeface="Calibri"/>
                <a:cs typeface="Calibri"/>
              </a:rPr>
              <a:t>the </a:t>
            </a:r>
            <a:r>
              <a:rPr sz="2200" b="1" spc="-10" dirty="0">
                <a:latin typeface="Calibri"/>
                <a:cs typeface="Calibri"/>
              </a:rPr>
              <a:t>arterial  wall </a:t>
            </a:r>
            <a:r>
              <a:rPr sz="2200" b="1" spc="-20" dirty="0">
                <a:latin typeface="Calibri"/>
                <a:cs typeface="Calibri"/>
              </a:rPr>
              <a:t>into </a:t>
            </a:r>
            <a:r>
              <a:rPr sz="2200" b="1" spc="-5" dirty="0">
                <a:latin typeface="Calibri"/>
                <a:cs typeface="Calibri"/>
              </a:rPr>
              <a:t>the</a:t>
            </a:r>
            <a:r>
              <a:rPr sz="2200" b="1" spc="15" dirty="0">
                <a:latin typeface="Calibri"/>
                <a:cs typeface="Calibri"/>
              </a:rPr>
              <a:t> </a:t>
            </a:r>
            <a:r>
              <a:rPr sz="2200" b="1" spc="-10" dirty="0">
                <a:latin typeface="Calibri"/>
                <a:cs typeface="Calibri"/>
              </a:rPr>
              <a:t>intima</a:t>
            </a:r>
            <a:endParaRPr sz="2200" b="1">
              <a:latin typeface="Calibri"/>
              <a:cs typeface="Calibri"/>
            </a:endParaRPr>
          </a:p>
          <a:p>
            <a:pPr marL="355600" indent="-342900">
              <a:lnSpc>
                <a:spcPct val="100000"/>
              </a:lnSpc>
              <a:buFont typeface="Arial"/>
              <a:buChar char="•"/>
              <a:tabLst>
                <a:tab pos="354965" algn="l"/>
                <a:tab pos="355600" algn="l"/>
              </a:tabLst>
            </a:pPr>
            <a:r>
              <a:rPr sz="2200" spc="-10" dirty="0">
                <a:latin typeface="Calibri"/>
                <a:cs typeface="Calibri"/>
              </a:rPr>
              <a:t>Lipid </a:t>
            </a:r>
            <a:r>
              <a:rPr sz="2200" spc="-20" dirty="0">
                <a:latin typeface="Calibri"/>
                <a:cs typeface="Calibri"/>
              </a:rPr>
              <a:t>core </a:t>
            </a:r>
            <a:r>
              <a:rPr sz="2200" spc="-5" dirty="0">
                <a:latin typeface="Calibri"/>
                <a:cs typeface="Calibri"/>
              </a:rPr>
              <a:t>will be </a:t>
            </a:r>
            <a:r>
              <a:rPr sz="2200" spc="-15" dirty="0">
                <a:latin typeface="Calibri"/>
                <a:cs typeface="Calibri"/>
              </a:rPr>
              <a:t>covered </a:t>
            </a:r>
            <a:r>
              <a:rPr sz="2200" spc="-10" dirty="0">
                <a:latin typeface="Calibri"/>
                <a:cs typeface="Calibri"/>
              </a:rPr>
              <a:t>by </a:t>
            </a:r>
            <a:r>
              <a:rPr sz="2200" spc="-5" dirty="0">
                <a:latin typeface="Calibri"/>
                <a:cs typeface="Calibri"/>
              </a:rPr>
              <a:t>smooth muscle cells and</a:t>
            </a:r>
            <a:r>
              <a:rPr sz="2200" spc="55" dirty="0">
                <a:latin typeface="Calibri"/>
                <a:cs typeface="Calibri"/>
              </a:rPr>
              <a:t> </a:t>
            </a:r>
            <a:r>
              <a:rPr sz="2200" spc="-10" dirty="0">
                <a:latin typeface="Calibri"/>
                <a:cs typeface="Calibri"/>
              </a:rPr>
              <a:t>matrix</a:t>
            </a:r>
            <a:endParaRPr sz="2200">
              <a:latin typeface="Calibri"/>
              <a:cs typeface="Calibri"/>
            </a:endParaRPr>
          </a:p>
          <a:p>
            <a:pPr marL="355600" marR="484505" indent="-342900">
              <a:lnSpc>
                <a:spcPct val="100000"/>
              </a:lnSpc>
              <a:spcBef>
                <a:spcPts val="5"/>
              </a:spcBef>
              <a:buFont typeface="Arial"/>
              <a:buChar char="•"/>
              <a:tabLst>
                <a:tab pos="354965" algn="l"/>
                <a:tab pos="355600" algn="l"/>
              </a:tabLst>
            </a:pPr>
            <a:r>
              <a:rPr sz="2200" spc="-10" dirty="0">
                <a:latin typeface="Calibri"/>
                <a:cs typeface="Calibri"/>
              </a:rPr>
              <a:t>Forms </a:t>
            </a:r>
            <a:r>
              <a:rPr sz="2200" b="1" spc="-15" dirty="0">
                <a:latin typeface="Calibri"/>
                <a:cs typeface="Calibri"/>
              </a:rPr>
              <a:t>stable </a:t>
            </a:r>
            <a:r>
              <a:rPr sz="2200" b="1" spc="-10" dirty="0">
                <a:latin typeface="Calibri"/>
                <a:cs typeface="Calibri"/>
              </a:rPr>
              <a:t>atherosclerotic </a:t>
            </a:r>
            <a:r>
              <a:rPr sz="2200" b="1" spc="-5" dirty="0">
                <a:latin typeface="Calibri"/>
                <a:cs typeface="Calibri"/>
              </a:rPr>
              <a:t>plaque </a:t>
            </a:r>
            <a:r>
              <a:rPr sz="2200" spc="-10" dirty="0">
                <a:latin typeface="Calibri"/>
                <a:cs typeface="Calibri"/>
              </a:rPr>
              <a:t>that </a:t>
            </a:r>
            <a:r>
              <a:rPr sz="2200" spc="-5" dirty="0">
                <a:latin typeface="Calibri"/>
                <a:cs typeface="Calibri"/>
              </a:rPr>
              <a:t>will </a:t>
            </a:r>
            <a:r>
              <a:rPr sz="2200" spc="-10" dirty="0">
                <a:latin typeface="Calibri"/>
                <a:cs typeface="Calibri"/>
              </a:rPr>
              <a:t>remain </a:t>
            </a:r>
            <a:r>
              <a:rPr sz="2200" spc="-15" dirty="0">
                <a:latin typeface="Calibri"/>
                <a:cs typeface="Calibri"/>
              </a:rPr>
              <a:t>asymptomatic  </a:t>
            </a:r>
            <a:r>
              <a:rPr sz="2200" spc="-10" dirty="0">
                <a:latin typeface="Calibri"/>
                <a:cs typeface="Calibri"/>
              </a:rPr>
              <a:t>until </a:t>
            </a:r>
            <a:r>
              <a:rPr sz="2200" spc="-5" dirty="0">
                <a:latin typeface="Calibri"/>
                <a:cs typeface="Calibri"/>
              </a:rPr>
              <a:t>it </a:t>
            </a:r>
            <a:r>
              <a:rPr sz="2200" spc="-10" dirty="0">
                <a:latin typeface="Calibri"/>
                <a:cs typeface="Calibri"/>
              </a:rPr>
              <a:t>becomes </a:t>
            </a:r>
            <a:r>
              <a:rPr sz="2200" spc="-15" dirty="0">
                <a:latin typeface="Calibri"/>
                <a:cs typeface="Calibri"/>
              </a:rPr>
              <a:t>large </a:t>
            </a:r>
            <a:r>
              <a:rPr sz="2200" spc="-5" dirty="0">
                <a:latin typeface="Calibri"/>
                <a:cs typeface="Calibri"/>
              </a:rPr>
              <a:t>enough </a:t>
            </a:r>
            <a:r>
              <a:rPr sz="2200" spc="-15" dirty="0">
                <a:latin typeface="Calibri"/>
                <a:cs typeface="Calibri"/>
              </a:rPr>
              <a:t>to </a:t>
            </a:r>
            <a:r>
              <a:rPr sz="2200" spc="-10" dirty="0">
                <a:latin typeface="Calibri"/>
                <a:cs typeface="Calibri"/>
              </a:rPr>
              <a:t>obstruct </a:t>
            </a:r>
            <a:r>
              <a:rPr sz="2200" spc="-5" dirty="0">
                <a:latin typeface="Calibri"/>
                <a:cs typeface="Calibri"/>
              </a:rPr>
              <a:t>arterial</a:t>
            </a:r>
            <a:r>
              <a:rPr sz="2200" spc="50" dirty="0">
                <a:latin typeface="Calibri"/>
                <a:cs typeface="Calibri"/>
              </a:rPr>
              <a:t> </a:t>
            </a:r>
            <a:r>
              <a:rPr sz="2200" spc="-10" dirty="0">
                <a:latin typeface="Calibri"/>
                <a:cs typeface="Calibri"/>
              </a:rPr>
              <a:t>flow</a:t>
            </a:r>
            <a:endParaRPr sz="2200">
              <a:latin typeface="Calibri"/>
              <a:cs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3437" y="461594"/>
            <a:ext cx="4759325" cy="697230"/>
          </a:xfrm>
          <a:prstGeom prst="rect">
            <a:avLst/>
          </a:prstGeom>
        </p:spPr>
        <p:txBody>
          <a:bodyPr vert="horz" wrap="square" lIns="0" tIns="13335" rIns="0" bIns="0" rtlCol="0">
            <a:spAutoFit/>
          </a:bodyPr>
          <a:lstStyle/>
          <a:p>
            <a:pPr marL="12700">
              <a:lnSpc>
                <a:spcPct val="100000"/>
              </a:lnSpc>
              <a:spcBef>
                <a:spcPts val="105"/>
              </a:spcBef>
            </a:pPr>
            <a:r>
              <a:rPr sz="4400" spc="-10" dirty="0"/>
              <a:t>Reperfusion</a:t>
            </a:r>
            <a:r>
              <a:rPr sz="4400" spc="-60" dirty="0"/>
              <a:t> </a:t>
            </a:r>
            <a:r>
              <a:rPr sz="4400" spc="-15" dirty="0"/>
              <a:t>therapy</a:t>
            </a:r>
            <a:endParaRPr sz="4400"/>
          </a:p>
        </p:txBody>
      </p:sp>
      <p:sp>
        <p:nvSpPr>
          <p:cNvPr id="3" name="object 3"/>
          <p:cNvSpPr txBox="1"/>
          <p:nvPr/>
        </p:nvSpPr>
        <p:spPr>
          <a:xfrm>
            <a:off x="535960" y="1563446"/>
            <a:ext cx="8053705" cy="4364014"/>
          </a:xfrm>
          <a:prstGeom prst="rect">
            <a:avLst/>
          </a:prstGeom>
        </p:spPr>
        <p:txBody>
          <a:bodyPr vert="horz" wrap="square" lIns="0" tIns="64769" rIns="0" bIns="0" rtlCol="0">
            <a:spAutoFit/>
          </a:bodyPr>
          <a:lstStyle/>
          <a:p>
            <a:pPr marL="355600" marR="5080" indent="-343535">
              <a:lnSpc>
                <a:spcPts val="3240"/>
              </a:lnSpc>
              <a:spcBef>
                <a:spcPts val="509"/>
              </a:spcBef>
              <a:buFont typeface="Arial"/>
              <a:buChar char="•"/>
              <a:tabLst>
                <a:tab pos="355600" algn="l"/>
                <a:tab pos="356235" algn="l"/>
              </a:tabLst>
            </a:pPr>
            <a:r>
              <a:rPr sz="3000" spc="-10" dirty="0">
                <a:latin typeface="Calibri"/>
                <a:cs typeface="Calibri"/>
              </a:rPr>
              <a:t>Depending </a:t>
            </a:r>
            <a:r>
              <a:rPr sz="3000" spc="-5" dirty="0">
                <a:latin typeface="Calibri"/>
                <a:cs typeface="Calibri"/>
              </a:rPr>
              <a:t>on </a:t>
            </a:r>
            <a:r>
              <a:rPr sz="3000" dirty="0">
                <a:latin typeface="Calibri"/>
                <a:cs typeface="Calibri"/>
              </a:rPr>
              <a:t>type </a:t>
            </a:r>
            <a:r>
              <a:rPr sz="3000" spc="-5" dirty="0">
                <a:latin typeface="Calibri"/>
                <a:cs typeface="Calibri"/>
              </a:rPr>
              <a:t>of </a:t>
            </a:r>
            <a:r>
              <a:rPr sz="3000" dirty="0">
                <a:latin typeface="Calibri"/>
                <a:cs typeface="Calibri"/>
              </a:rPr>
              <a:t>MI, </a:t>
            </a:r>
            <a:r>
              <a:rPr sz="3000" spc="-15" dirty="0">
                <a:latin typeface="Calibri"/>
                <a:cs typeface="Calibri"/>
              </a:rPr>
              <a:t>outcome </a:t>
            </a:r>
            <a:r>
              <a:rPr sz="3000" spc="-5" dirty="0">
                <a:latin typeface="Calibri"/>
                <a:cs typeface="Calibri"/>
              </a:rPr>
              <a:t>of </a:t>
            </a:r>
            <a:r>
              <a:rPr sz="3000" spc="-10" dirty="0">
                <a:latin typeface="Calibri"/>
                <a:cs typeface="Calibri"/>
              </a:rPr>
              <a:t>reperfusion  </a:t>
            </a:r>
            <a:r>
              <a:rPr sz="3000" spc="-15" dirty="0">
                <a:latin typeface="Calibri"/>
                <a:cs typeface="Calibri"/>
              </a:rPr>
              <a:t>therapy varies</a:t>
            </a:r>
            <a:endParaRPr sz="3000">
              <a:latin typeface="Calibri"/>
              <a:cs typeface="Calibri"/>
            </a:endParaRPr>
          </a:p>
          <a:p>
            <a:pPr marL="756285" lvl="1" indent="-287020">
              <a:lnSpc>
                <a:spcPct val="100000"/>
              </a:lnSpc>
              <a:spcBef>
                <a:spcPts val="290"/>
              </a:spcBef>
              <a:buFont typeface="Arial"/>
              <a:buChar char="–"/>
              <a:tabLst>
                <a:tab pos="756920" algn="l"/>
              </a:tabLst>
            </a:pPr>
            <a:r>
              <a:rPr sz="2600" b="1" spc="-5" dirty="0">
                <a:latin typeface="Calibri"/>
                <a:cs typeface="Calibri"/>
              </a:rPr>
              <a:t>NSTEMI: </a:t>
            </a:r>
            <a:r>
              <a:rPr sz="2600" dirty="0">
                <a:latin typeface="Calibri"/>
                <a:cs typeface="Calibri"/>
              </a:rPr>
              <a:t>No </a:t>
            </a:r>
            <a:r>
              <a:rPr sz="2600" spc="-10" dirty="0">
                <a:latin typeface="Calibri"/>
                <a:cs typeface="Calibri"/>
              </a:rPr>
              <a:t>demonstrable</a:t>
            </a:r>
            <a:r>
              <a:rPr sz="2600" spc="-105" dirty="0">
                <a:latin typeface="Calibri"/>
                <a:cs typeface="Calibri"/>
              </a:rPr>
              <a:t> </a:t>
            </a:r>
            <a:r>
              <a:rPr sz="2600" spc="-10" dirty="0">
                <a:latin typeface="Calibri"/>
                <a:cs typeface="Calibri"/>
              </a:rPr>
              <a:t>benefit</a:t>
            </a:r>
            <a:endParaRPr sz="2600">
              <a:latin typeface="Calibri"/>
              <a:cs typeface="Calibri"/>
            </a:endParaRPr>
          </a:p>
          <a:p>
            <a:pPr marL="756285" marR="862330" lvl="1" indent="-287020">
              <a:lnSpc>
                <a:spcPts val="2810"/>
              </a:lnSpc>
              <a:spcBef>
                <a:spcPts val="665"/>
              </a:spcBef>
              <a:buFont typeface="Arial"/>
              <a:buChar char="–"/>
              <a:tabLst>
                <a:tab pos="756920" algn="l"/>
              </a:tabLst>
            </a:pPr>
            <a:r>
              <a:rPr sz="2600" b="1" spc="-5" dirty="0">
                <a:latin typeface="Calibri"/>
                <a:cs typeface="Calibri"/>
              </a:rPr>
              <a:t>STEMI: </a:t>
            </a:r>
            <a:r>
              <a:rPr sz="2600" spc="-15" dirty="0">
                <a:latin typeface="Calibri"/>
                <a:cs typeface="Calibri"/>
              </a:rPr>
              <a:t>restores </a:t>
            </a:r>
            <a:r>
              <a:rPr sz="2600" spc="-10" dirty="0">
                <a:latin typeface="Calibri"/>
                <a:cs typeface="Calibri"/>
              </a:rPr>
              <a:t>coronary </a:t>
            </a:r>
            <a:r>
              <a:rPr sz="2600" dirty="0">
                <a:latin typeface="Calibri"/>
                <a:cs typeface="Calibri"/>
              </a:rPr>
              <a:t>artery </a:t>
            </a:r>
            <a:r>
              <a:rPr sz="2600" spc="-10" dirty="0">
                <a:latin typeface="Calibri"/>
                <a:cs typeface="Calibri"/>
              </a:rPr>
              <a:t>patency </a:t>
            </a:r>
            <a:r>
              <a:rPr sz="2600" dirty="0">
                <a:latin typeface="Calibri"/>
                <a:cs typeface="Calibri"/>
              </a:rPr>
              <a:t>and  </a:t>
            </a:r>
            <a:r>
              <a:rPr sz="2600" spc="-5" dirty="0">
                <a:latin typeface="Calibri"/>
                <a:cs typeface="Calibri"/>
              </a:rPr>
              <a:t>preserves </a:t>
            </a:r>
            <a:r>
              <a:rPr sz="2600" spc="-10" dirty="0">
                <a:latin typeface="Calibri"/>
                <a:cs typeface="Calibri"/>
              </a:rPr>
              <a:t>left </a:t>
            </a:r>
            <a:r>
              <a:rPr sz="2600" spc="-5" dirty="0">
                <a:latin typeface="Calibri"/>
                <a:cs typeface="Calibri"/>
              </a:rPr>
              <a:t>ventricular function </a:t>
            </a:r>
            <a:r>
              <a:rPr sz="2600" dirty="0">
                <a:latin typeface="Calibri"/>
                <a:cs typeface="Calibri"/>
              </a:rPr>
              <a:t>and </a:t>
            </a:r>
            <a:r>
              <a:rPr sz="2600" spc="-10" dirty="0">
                <a:latin typeface="Calibri"/>
                <a:cs typeface="Calibri"/>
              </a:rPr>
              <a:t>improves  </a:t>
            </a:r>
            <a:r>
              <a:rPr sz="2600" spc="-5" dirty="0">
                <a:latin typeface="Calibri"/>
                <a:cs typeface="Calibri"/>
              </a:rPr>
              <a:t>survival</a:t>
            </a:r>
            <a:endParaRPr sz="2600">
              <a:latin typeface="Calibri"/>
              <a:cs typeface="Calibri"/>
            </a:endParaRPr>
          </a:p>
          <a:p>
            <a:pPr marL="355600" marR="167005" indent="-343535">
              <a:lnSpc>
                <a:spcPts val="3240"/>
              </a:lnSpc>
              <a:spcBef>
                <a:spcPts val="700"/>
              </a:spcBef>
              <a:buFont typeface="Arial"/>
              <a:buChar char="•"/>
              <a:tabLst>
                <a:tab pos="355600" algn="l"/>
                <a:tab pos="356235" algn="l"/>
              </a:tabLst>
            </a:pPr>
            <a:r>
              <a:rPr sz="3000" spc="-5" dirty="0">
                <a:latin typeface="Calibri"/>
                <a:cs typeface="Calibri"/>
              </a:rPr>
              <a:t>Medium- </a:t>
            </a:r>
            <a:r>
              <a:rPr sz="3000" spc="-15" dirty="0">
                <a:latin typeface="Calibri"/>
                <a:cs typeface="Calibri"/>
              </a:rPr>
              <a:t>to </a:t>
            </a:r>
            <a:r>
              <a:rPr sz="3000" spc="-5" dirty="0">
                <a:latin typeface="Calibri"/>
                <a:cs typeface="Calibri"/>
              </a:rPr>
              <a:t>high-risk </a:t>
            </a:r>
            <a:r>
              <a:rPr sz="3000" spc="-10" dirty="0">
                <a:latin typeface="Calibri"/>
                <a:cs typeface="Calibri"/>
              </a:rPr>
              <a:t>patients </a:t>
            </a:r>
            <a:r>
              <a:rPr sz="3000" spc="-5" dirty="0">
                <a:latin typeface="Calibri"/>
                <a:cs typeface="Calibri"/>
              </a:rPr>
              <a:t>do </a:t>
            </a:r>
            <a:r>
              <a:rPr sz="3000" spc="-10" dirty="0">
                <a:latin typeface="Calibri"/>
                <a:cs typeface="Calibri"/>
              </a:rPr>
              <a:t>benefit </a:t>
            </a:r>
            <a:r>
              <a:rPr sz="3000" spc="-5" dirty="0">
                <a:latin typeface="Calibri"/>
                <a:cs typeface="Calibri"/>
              </a:rPr>
              <a:t>but </a:t>
            </a:r>
            <a:r>
              <a:rPr sz="3000" dirty="0">
                <a:latin typeface="Calibri"/>
                <a:cs typeface="Calibri"/>
              </a:rPr>
              <a:t>this  </a:t>
            </a:r>
            <a:r>
              <a:rPr sz="3000" spc="-5" dirty="0">
                <a:latin typeface="Calibri"/>
                <a:cs typeface="Calibri"/>
              </a:rPr>
              <a:t>does not need </a:t>
            </a:r>
            <a:r>
              <a:rPr sz="3000" spc="-15" dirty="0">
                <a:latin typeface="Calibri"/>
                <a:cs typeface="Calibri"/>
              </a:rPr>
              <a:t>to </a:t>
            </a:r>
            <a:r>
              <a:rPr sz="3000" spc="-35" dirty="0">
                <a:latin typeface="Calibri"/>
                <a:cs typeface="Calibri"/>
              </a:rPr>
              <a:t>take </a:t>
            </a:r>
            <a:r>
              <a:rPr sz="3000" spc="-5" dirty="0">
                <a:latin typeface="Calibri"/>
                <a:cs typeface="Calibri"/>
              </a:rPr>
              <a:t>place </a:t>
            </a:r>
            <a:r>
              <a:rPr sz="3000" dirty="0">
                <a:latin typeface="Calibri"/>
                <a:cs typeface="Calibri"/>
              </a:rPr>
              <a:t>in the </a:t>
            </a:r>
            <a:r>
              <a:rPr sz="3000" spc="-25" dirty="0">
                <a:latin typeface="Calibri"/>
                <a:cs typeface="Calibri"/>
              </a:rPr>
              <a:t>first </a:t>
            </a:r>
            <a:r>
              <a:rPr sz="3000" dirty="0">
                <a:latin typeface="Calibri"/>
                <a:cs typeface="Calibri"/>
              </a:rPr>
              <a:t>12</a:t>
            </a:r>
            <a:r>
              <a:rPr sz="3000" spc="-40" dirty="0">
                <a:latin typeface="Calibri"/>
                <a:cs typeface="Calibri"/>
              </a:rPr>
              <a:t> </a:t>
            </a:r>
            <a:r>
              <a:rPr sz="3000" spc="-15" dirty="0">
                <a:latin typeface="Calibri"/>
                <a:cs typeface="Calibri"/>
              </a:rPr>
              <a:t>hours.</a:t>
            </a:r>
            <a:endParaRPr sz="3000">
              <a:latin typeface="Calibri"/>
              <a:cs typeface="Calibri"/>
            </a:endParaRPr>
          </a:p>
          <a:p>
            <a:pPr marL="355600" marR="430530" indent="-343535">
              <a:lnSpc>
                <a:spcPts val="3350"/>
              </a:lnSpc>
              <a:spcBef>
                <a:spcPts val="740"/>
              </a:spcBef>
              <a:buFont typeface="Arial"/>
              <a:buChar char="•"/>
              <a:tabLst>
                <a:tab pos="355600" algn="l"/>
                <a:tab pos="356235" algn="l"/>
              </a:tabLst>
            </a:pPr>
            <a:r>
              <a:rPr sz="3100" b="1" spc="-5" dirty="0">
                <a:latin typeface="Calibri"/>
                <a:cs typeface="Calibri"/>
              </a:rPr>
              <a:t>Primary </a:t>
            </a:r>
            <a:r>
              <a:rPr sz="3100" b="1" spc="-15" dirty="0">
                <a:latin typeface="Calibri"/>
                <a:cs typeface="Calibri"/>
              </a:rPr>
              <a:t>percutaneous </a:t>
            </a:r>
            <a:r>
              <a:rPr sz="3100" b="1" spc="-10" dirty="0">
                <a:latin typeface="Calibri"/>
                <a:cs typeface="Calibri"/>
              </a:rPr>
              <a:t>coronary </a:t>
            </a:r>
            <a:r>
              <a:rPr sz="3100" b="1" spc="-15" dirty="0">
                <a:latin typeface="Calibri"/>
                <a:cs typeface="Calibri"/>
              </a:rPr>
              <a:t>intervention  </a:t>
            </a:r>
            <a:r>
              <a:rPr sz="3100" b="1" spc="-10" dirty="0">
                <a:latin typeface="Calibri"/>
                <a:cs typeface="Calibri"/>
              </a:rPr>
              <a:t>(PCI)</a:t>
            </a:r>
            <a:endParaRPr sz="3100">
              <a:latin typeface="Calibri"/>
              <a:cs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1"/>
            <a:ext cx="6899806" cy="533400"/>
          </a:xfrm>
        </p:spPr>
        <p:txBody>
          <a:bodyPr/>
          <a:lstStyle/>
          <a:p>
            <a:r>
              <a:rPr lang="en-IN" spc="25" dirty="0" smtClean="0">
                <a:latin typeface="Comic Sans MS" pitchFamily="66" charset="0"/>
                <a:cs typeface="Times New Roman"/>
              </a:rPr>
              <a:t>Reperfusion  </a:t>
            </a:r>
            <a:r>
              <a:rPr lang="en-IN" spc="40" dirty="0" smtClean="0">
                <a:latin typeface="Comic Sans MS" pitchFamily="66" charset="0"/>
                <a:cs typeface="Times New Roman"/>
              </a:rPr>
              <a:t>therapy</a:t>
            </a:r>
            <a:endParaRPr lang="en-US" dirty="0"/>
          </a:p>
        </p:txBody>
      </p:sp>
      <p:sp>
        <p:nvSpPr>
          <p:cNvPr id="3" name="Rectangle 2"/>
          <p:cNvSpPr/>
          <p:nvPr/>
        </p:nvSpPr>
        <p:spPr>
          <a:xfrm>
            <a:off x="0" y="609601"/>
            <a:ext cx="9144000" cy="7525137"/>
          </a:xfrm>
          <a:prstGeom prst="rect">
            <a:avLst/>
          </a:prstGeom>
          <a:solidFill>
            <a:schemeClr val="tx1"/>
          </a:solidFill>
        </p:spPr>
        <p:txBody>
          <a:bodyPr wrap="square">
            <a:spAutoFit/>
          </a:bodyPr>
          <a:lstStyle/>
          <a:p>
            <a:pPr marL="38100" marR="30480" indent="151765" algn="just">
              <a:lnSpc>
                <a:spcPct val="100000"/>
              </a:lnSpc>
              <a:spcBef>
                <a:spcPts val="300"/>
              </a:spcBef>
              <a:buFont typeface="Arial" pitchFamily="34" charset="0"/>
              <a:buChar char="•"/>
            </a:pPr>
            <a:r>
              <a:rPr lang="en-IN" sz="2400" spc="25" dirty="0" smtClean="0">
                <a:solidFill>
                  <a:srgbClr val="FFFF00"/>
                </a:solidFill>
                <a:latin typeface="Comic Sans MS" pitchFamily="66" charset="0"/>
                <a:cs typeface="Times New Roman"/>
              </a:rPr>
              <a:t>Reperfusion  </a:t>
            </a:r>
            <a:r>
              <a:rPr lang="en-IN" sz="2400" spc="40" dirty="0" smtClean="0">
                <a:solidFill>
                  <a:srgbClr val="FFFF00"/>
                </a:solidFill>
                <a:latin typeface="Comic Sans MS" pitchFamily="66" charset="0"/>
                <a:cs typeface="Times New Roman"/>
              </a:rPr>
              <a:t>therapy</a:t>
            </a:r>
            <a:r>
              <a:rPr lang="en-IN" sz="2400" spc="-80" dirty="0" smtClean="0">
                <a:solidFill>
                  <a:srgbClr val="FFFF00"/>
                </a:solidFill>
                <a:latin typeface="Comic Sans MS" pitchFamily="66" charset="0"/>
                <a:cs typeface="Times New Roman"/>
              </a:rPr>
              <a:t> </a:t>
            </a:r>
            <a:r>
              <a:rPr lang="en-IN" sz="2400" spc="10" dirty="0" smtClean="0">
                <a:solidFill>
                  <a:srgbClr val="FFFF00"/>
                </a:solidFill>
                <a:latin typeface="Comic Sans MS" pitchFamily="66" charset="0"/>
                <a:cs typeface="Times New Roman"/>
              </a:rPr>
              <a:t>is</a:t>
            </a:r>
            <a:r>
              <a:rPr lang="en-IN" sz="2400" spc="-85" dirty="0" smtClean="0">
                <a:solidFill>
                  <a:srgbClr val="FFFF00"/>
                </a:solidFill>
                <a:latin typeface="Comic Sans MS" pitchFamily="66" charset="0"/>
                <a:cs typeface="Times New Roman"/>
              </a:rPr>
              <a:t> </a:t>
            </a:r>
            <a:r>
              <a:rPr lang="en-IN" sz="2400" spc="35" dirty="0" smtClean="0">
                <a:solidFill>
                  <a:srgbClr val="FFFF00"/>
                </a:solidFill>
                <a:latin typeface="Comic Sans MS" pitchFamily="66" charset="0"/>
                <a:cs typeface="Times New Roman"/>
              </a:rPr>
              <a:t>the</a:t>
            </a:r>
            <a:r>
              <a:rPr lang="en-IN" sz="2400" spc="-80" dirty="0" smtClean="0">
                <a:solidFill>
                  <a:srgbClr val="FFFF00"/>
                </a:solidFill>
                <a:latin typeface="Comic Sans MS" pitchFamily="66" charset="0"/>
                <a:cs typeface="Times New Roman"/>
              </a:rPr>
              <a:t> </a:t>
            </a:r>
            <a:r>
              <a:rPr lang="en-IN" sz="2400" spc="30" dirty="0" smtClean="0">
                <a:solidFill>
                  <a:srgbClr val="FFFF00"/>
                </a:solidFill>
                <a:latin typeface="Comic Sans MS" pitchFamily="66" charset="0"/>
                <a:cs typeface="Times New Roman"/>
              </a:rPr>
              <a:t>cornerstone</a:t>
            </a:r>
            <a:r>
              <a:rPr lang="en-IN" sz="2400" spc="-85" dirty="0" smtClean="0">
                <a:solidFill>
                  <a:srgbClr val="FFFF00"/>
                </a:solidFill>
                <a:latin typeface="Comic Sans MS" pitchFamily="66" charset="0"/>
                <a:cs typeface="Times New Roman"/>
              </a:rPr>
              <a:t> </a:t>
            </a:r>
            <a:r>
              <a:rPr lang="en-IN" sz="2400" spc="10" dirty="0" smtClean="0">
                <a:solidFill>
                  <a:srgbClr val="FFFF00"/>
                </a:solidFill>
                <a:latin typeface="Comic Sans MS" pitchFamily="66" charset="0"/>
                <a:cs typeface="Times New Roman"/>
              </a:rPr>
              <a:t>of</a:t>
            </a:r>
            <a:r>
              <a:rPr lang="en-IN" sz="2400" spc="-85" dirty="0" smtClean="0">
                <a:solidFill>
                  <a:srgbClr val="FFFF00"/>
                </a:solidFill>
                <a:latin typeface="Comic Sans MS" pitchFamily="66" charset="0"/>
                <a:cs typeface="Times New Roman"/>
              </a:rPr>
              <a:t> </a:t>
            </a:r>
            <a:r>
              <a:rPr lang="en-IN" sz="2400" spc="-10" dirty="0" smtClean="0">
                <a:solidFill>
                  <a:srgbClr val="FFFF00"/>
                </a:solidFill>
                <a:latin typeface="Comic Sans MS" pitchFamily="66" charset="0"/>
                <a:cs typeface="Times New Roman"/>
              </a:rPr>
              <a:t>STEMI</a:t>
            </a:r>
            <a:r>
              <a:rPr lang="en-IN" sz="2400" spc="-85" dirty="0" smtClean="0">
                <a:solidFill>
                  <a:srgbClr val="FFFF00"/>
                </a:solidFill>
                <a:latin typeface="Comic Sans MS" pitchFamily="66" charset="0"/>
                <a:cs typeface="Times New Roman"/>
              </a:rPr>
              <a:t> </a:t>
            </a:r>
            <a:r>
              <a:rPr lang="en-IN" sz="2400" spc="40" dirty="0" smtClean="0">
                <a:solidFill>
                  <a:srgbClr val="FFFF00"/>
                </a:solidFill>
                <a:latin typeface="Comic Sans MS" pitchFamily="66" charset="0"/>
                <a:cs typeface="Times New Roman"/>
              </a:rPr>
              <a:t>management  </a:t>
            </a:r>
            <a:r>
              <a:rPr lang="en-IN" sz="2400" spc="70" dirty="0" smtClean="0">
                <a:solidFill>
                  <a:srgbClr val="FFFF00"/>
                </a:solidFill>
                <a:latin typeface="Comic Sans MS" pitchFamily="66" charset="0"/>
                <a:cs typeface="Times New Roman"/>
              </a:rPr>
              <a:t>and </a:t>
            </a:r>
            <a:r>
              <a:rPr lang="en-IN" sz="2400" spc="55" dirty="0" smtClean="0">
                <a:solidFill>
                  <a:srgbClr val="FFFF00"/>
                </a:solidFill>
                <a:latin typeface="Comic Sans MS" pitchFamily="66" charset="0"/>
                <a:cs typeface="Times New Roman"/>
              </a:rPr>
              <a:t>should </a:t>
            </a:r>
            <a:r>
              <a:rPr lang="en-IN" sz="2400" spc="35" dirty="0" smtClean="0">
                <a:solidFill>
                  <a:srgbClr val="FFFF00"/>
                </a:solidFill>
                <a:latin typeface="Comic Sans MS" pitchFamily="66" charset="0"/>
                <a:cs typeface="Times New Roman"/>
              </a:rPr>
              <a:t>be </a:t>
            </a:r>
            <a:r>
              <a:rPr lang="en-IN" sz="2400" spc="45" dirty="0" smtClean="0">
                <a:solidFill>
                  <a:srgbClr val="FFFF00"/>
                </a:solidFill>
                <a:latin typeface="Comic Sans MS" pitchFamily="66" charset="0"/>
                <a:cs typeface="Times New Roman"/>
              </a:rPr>
              <a:t>instituted </a:t>
            </a:r>
            <a:r>
              <a:rPr lang="en-IN" sz="2400" spc="40" dirty="0" smtClean="0">
                <a:solidFill>
                  <a:srgbClr val="FFFF00"/>
                </a:solidFill>
                <a:latin typeface="Comic Sans MS" pitchFamily="66" charset="0"/>
                <a:cs typeface="Times New Roman"/>
              </a:rPr>
              <a:t>in </a:t>
            </a:r>
            <a:r>
              <a:rPr lang="en-IN" sz="2400" spc="20" dirty="0" smtClean="0">
                <a:solidFill>
                  <a:srgbClr val="FFFF00"/>
                </a:solidFill>
                <a:latin typeface="Comic Sans MS" pitchFamily="66" charset="0"/>
                <a:cs typeface="Times New Roman"/>
              </a:rPr>
              <a:t>all </a:t>
            </a:r>
            <a:r>
              <a:rPr lang="en-IN" sz="2400" spc="45" dirty="0" smtClean="0">
                <a:solidFill>
                  <a:srgbClr val="FFFF00"/>
                </a:solidFill>
                <a:latin typeface="Comic Sans MS" pitchFamily="66" charset="0"/>
                <a:cs typeface="Times New Roman"/>
              </a:rPr>
              <a:t>patients presenting </a:t>
            </a:r>
            <a:r>
              <a:rPr lang="en-IN" sz="2400" b="1" spc="50" dirty="0" smtClean="0">
                <a:solidFill>
                  <a:schemeClr val="bg1"/>
                </a:solidFill>
                <a:latin typeface="Comic Sans MS" pitchFamily="66" charset="0"/>
                <a:cs typeface="Times New Roman"/>
              </a:rPr>
              <a:t>within </a:t>
            </a:r>
            <a:r>
              <a:rPr lang="en-IN" sz="2400" b="1" dirty="0" smtClean="0">
                <a:solidFill>
                  <a:schemeClr val="bg1"/>
                </a:solidFill>
                <a:latin typeface="Comic Sans MS" pitchFamily="66" charset="0"/>
                <a:cs typeface="Times New Roman"/>
              </a:rPr>
              <a:t>12  </a:t>
            </a:r>
            <a:r>
              <a:rPr lang="en-IN" sz="2400" b="1" spc="50" dirty="0" smtClean="0">
                <a:solidFill>
                  <a:schemeClr val="bg1"/>
                </a:solidFill>
                <a:latin typeface="Comic Sans MS" pitchFamily="66" charset="0"/>
                <a:cs typeface="Times New Roman"/>
              </a:rPr>
              <a:t>hours</a:t>
            </a:r>
            <a:r>
              <a:rPr lang="en-IN" sz="2400" b="1" spc="-75" dirty="0" smtClean="0">
                <a:solidFill>
                  <a:schemeClr val="bg1"/>
                </a:solidFill>
                <a:latin typeface="Comic Sans MS" pitchFamily="66" charset="0"/>
                <a:cs typeface="Times New Roman"/>
              </a:rPr>
              <a:t> </a:t>
            </a:r>
            <a:r>
              <a:rPr lang="en-IN" sz="2400" b="1" spc="15" dirty="0" smtClean="0">
                <a:solidFill>
                  <a:schemeClr val="bg1"/>
                </a:solidFill>
                <a:latin typeface="Comic Sans MS" pitchFamily="66" charset="0"/>
                <a:cs typeface="Times New Roman"/>
              </a:rPr>
              <a:t>of</a:t>
            </a:r>
            <a:r>
              <a:rPr lang="en-IN" sz="2400" b="1" spc="-70" dirty="0" smtClean="0">
                <a:solidFill>
                  <a:schemeClr val="bg1"/>
                </a:solidFill>
                <a:latin typeface="Comic Sans MS" pitchFamily="66" charset="0"/>
                <a:cs typeface="Times New Roman"/>
              </a:rPr>
              <a:t> </a:t>
            </a:r>
            <a:r>
              <a:rPr lang="en-IN" sz="2400" b="1" spc="35" dirty="0" smtClean="0">
                <a:solidFill>
                  <a:schemeClr val="bg1"/>
                </a:solidFill>
                <a:latin typeface="Comic Sans MS" pitchFamily="66" charset="0"/>
                <a:cs typeface="Times New Roman"/>
              </a:rPr>
              <a:t>onset</a:t>
            </a:r>
            <a:r>
              <a:rPr lang="en-IN" sz="2400" b="1" spc="-75" dirty="0" smtClean="0">
                <a:solidFill>
                  <a:schemeClr val="bg1"/>
                </a:solidFill>
                <a:latin typeface="Comic Sans MS" pitchFamily="66" charset="0"/>
                <a:cs typeface="Times New Roman"/>
              </a:rPr>
              <a:t> </a:t>
            </a:r>
            <a:r>
              <a:rPr lang="en-IN" sz="2400" b="1" spc="15" dirty="0" smtClean="0">
                <a:solidFill>
                  <a:schemeClr val="bg1"/>
                </a:solidFill>
                <a:latin typeface="Comic Sans MS" pitchFamily="66" charset="0"/>
                <a:cs typeface="Times New Roman"/>
              </a:rPr>
              <a:t>of</a:t>
            </a:r>
            <a:r>
              <a:rPr lang="en-IN" sz="2400" b="1" spc="-70" dirty="0" smtClean="0">
                <a:solidFill>
                  <a:schemeClr val="bg1"/>
                </a:solidFill>
                <a:latin typeface="Comic Sans MS" pitchFamily="66" charset="0"/>
                <a:cs typeface="Times New Roman"/>
              </a:rPr>
              <a:t> </a:t>
            </a:r>
            <a:r>
              <a:rPr lang="en-IN" sz="2400" b="1" spc="30" dirty="0" smtClean="0">
                <a:solidFill>
                  <a:schemeClr val="bg1"/>
                </a:solidFill>
                <a:latin typeface="Comic Sans MS" pitchFamily="66" charset="0"/>
                <a:cs typeface="Times New Roman"/>
              </a:rPr>
              <a:t>symptoms</a:t>
            </a:r>
            <a:r>
              <a:rPr lang="en-IN" sz="2400" spc="30" dirty="0" smtClean="0">
                <a:solidFill>
                  <a:schemeClr val="bg1"/>
                </a:solidFill>
                <a:latin typeface="Comic Sans MS" pitchFamily="66" charset="0"/>
                <a:cs typeface="Times New Roman"/>
              </a:rPr>
              <a:t>.</a:t>
            </a:r>
          </a:p>
          <a:p>
            <a:pPr marL="38100" marR="30480" indent="151765" algn="just">
              <a:lnSpc>
                <a:spcPct val="100000"/>
              </a:lnSpc>
              <a:spcBef>
                <a:spcPts val="300"/>
              </a:spcBef>
            </a:pPr>
            <a:endParaRPr lang="en-IN" sz="2400" spc="30" baseline="33333" dirty="0" smtClean="0">
              <a:solidFill>
                <a:srgbClr val="FFFF00"/>
              </a:solidFill>
              <a:latin typeface="Comic Sans MS" pitchFamily="66" charset="0"/>
              <a:cs typeface="Times New Roman"/>
            </a:endParaRPr>
          </a:p>
          <a:p>
            <a:pPr marL="38100" marR="30480" indent="151765" algn="just">
              <a:lnSpc>
                <a:spcPct val="100000"/>
              </a:lnSpc>
              <a:spcBef>
                <a:spcPts val="300"/>
              </a:spcBef>
            </a:pPr>
            <a:endParaRPr lang="en-IN" sz="2400" spc="30" baseline="33333" dirty="0" smtClean="0">
              <a:solidFill>
                <a:srgbClr val="FFFF00"/>
              </a:solidFill>
              <a:latin typeface="Comic Sans MS" pitchFamily="66" charset="0"/>
              <a:cs typeface="Times New Roman"/>
            </a:endParaRPr>
          </a:p>
          <a:p>
            <a:pPr marL="38100" marR="30480" indent="151765" algn="just">
              <a:lnSpc>
                <a:spcPct val="100000"/>
              </a:lnSpc>
              <a:spcBef>
                <a:spcPts val="300"/>
              </a:spcBef>
              <a:buFont typeface="Arial" pitchFamily="34" charset="0"/>
              <a:buChar char="•"/>
            </a:pPr>
            <a:r>
              <a:rPr lang="en-IN" sz="2400" spc="30" dirty="0" smtClean="0">
                <a:solidFill>
                  <a:srgbClr val="FFFF00"/>
                </a:solidFill>
                <a:latin typeface="Comic Sans MS" pitchFamily="66" charset="0"/>
                <a:cs typeface="Times New Roman"/>
              </a:rPr>
              <a:t>The</a:t>
            </a:r>
            <a:r>
              <a:rPr lang="en-IN" sz="2400" spc="-70" dirty="0" smtClean="0">
                <a:solidFill>
                  <a:srgbClr val="FFFF00"/>
                </a:solidFill>
                <a:latin typeface="Comic Sans MS" pitchFamily="66" charset="0"/>
                <a:cs typeface="Times New Roman"/>
              </a:rPr>
              <a:t> </a:t>
            </a:r>
            <a:r>
              <a:rPr lang="en-IN" sz="2400" b="1" spc="45" dirty="0" smtClean="0">
                <a:solidFill>
                  <a:srgbClr val="FFFF00"/>
                </a:solidFill>
                <a:latin typeface="Comic Sans MS" pitchFamily="66" charset="0"/>
                <a:cs typeface="Times New Roman"/>
              </a:rPr>
              <a:t>most</a:t>
            </a:r>
            <a:r>
              <a:rPr lang="en-IN" sz="2400" b="1" spc="-70" dirty="0" smtClean="0">
                <a:solidFill>
                  <a:srgbClr val="FFFF00"/>
                </a:solidFill>
                <a:latin typeface="Comic Sans MS" pitchFamily="66" charset="0"/>
                <a:cs typeface="Times New Roman"/>
              </a:rPr>
              <a:t> </a:t>
            </a:r>
            <a:r>
              <a:rPr lang="en-IN" sz="2400" b="1" spc="10" dirty="0" smtClean="0">
                <a:solidFill>
                  <a:srgbClr val="FFFF00"/>
                </a:solidFill>
                <a:latin typeface="Comic Sans MS" pitchFamily="66" charset="0"/>
                <a:cs typeface="Times New Roman"/>
              </a:rPr>
              <a:t>efficacious</a:t>
            </a:r>
            <a:r>
              <a:rPr lang="en-IN" sz="2400" b="1" spc="-75" dirty="0" smtClean="0">
                <a:solidFill>
                  <a:srgbClr val="FFFF00"/>
                </a:solidFill>
                <a:latin typeface="Comic Sans MS" pitchFamily="66" charset="0"/>
                <a:cs typeface="Times New Roman"/>
              </a:rPr>
              <a:t> </a:t>
            </a:r>
            <a:r>
              <a:rPr lang="en-IN" sz="2400" b="1" spc="35" dirty="0" smtClean="0">
                <a:solidFill>
                  <a:srgbClr val="FFFF00"/>
                </a:solidFill>
                <a:latin typeface="Comic Sans MS" pitchFamily="66" charset="0"/>
                <a:cs typeface="Times New Roman"/>
              </a:rPr>
              <a:t>reperfusion  </a:t>
            </a:r>
            <a:r>
              <a:rPr lang="en-IN" sz="2400" b="1" spc="50" dirty="0" smtClean="0">
                <a:solidFill>
                  <a:srgbClr val="FFFF00"/>
                </a:solidFill>
                <a:latin typeface="Comic Sans MS" pitchFamily="66" charset="0"/>
                <a:cs typeface="Times New Roman"/>
              </a:rPr>
              <a:t>therapy</a:t>
            </a:r>
            <a:r>
              <a:rPr lang="en-IN" sz="2400" b="1" spc="-5" dirty="0" smtClean="0">
                <a:solidFill>
                  <a:srgbClr val="FFFF00"/>
                </a:solidFill>
                <a:latin typeface="Comic Sans MS" pitchFamily="66" charset="0"/>
                <a:cs typeface="Times New Roman"/>
              </a:rPr>
              <a:t> </a:t>
            </a:r>
            <a:r>
              <a:rPr lang="en-IN" sz="2400" b="1" spc="30" dirty="0" smtClean="0">
                <a:solidFill>
                  <a:srgbClr val="FFFF00"/>
                </a:solidFill>
                <a:latin typeface="Comic Sans MS" pitchFamily="66" charset="0"/>
                <a:cs typeface="Times New Roman"/>
              </a:rPr>
              <a:t>available</a:t>
            </a:r>
            <a:r>
              <a:rPr lang="en-IN" sz="2400" b="1" dirty="0" smtClean="0">
                <a:solidFill>
                  <a:srgbClr val="FFFF00"/>
                </a:solidFill>
                <a:latin typeface="Comic Sans MS" pitchFamily="66" charset="0"/>
                <a:cs typeface="Times New Roman"/>
              </a:rPr>
              <a:t> </a:t>
            </a:r>
            <a:r>
              <a:rPr lang="en-IN" sz="2400" b="1" spc="20" dirty="0" smtClean="0">
                <a:solidFill>
                  <a:srgbClr val="FFFF00"/>
                </a:solidFill>
                <a:latin typeface="Comic Sans MS" pitchFamily="66" charset="0"/>
                <a:cs typeface="Times New Roman"/>
              </a:rPr>
              <a:t>is</a:t>
            </a:r>
            <a:r>
              <a:rPr lang="en-IN" sz="2400" b="1" dirty="0" smtClean="0">
                <a:solidFill>
                  <a:srgbClr val="FFFF00"/>
                </a:solidFill>
                <a:latin typeface="Comic Sans MS" pitchFamily="66" charset="0"/>
                <a:cs typeface="Times New Roman"/>
              </a:rPr>
              <a:t> </a:t>
            </a:r>
            <a:r>
              <a:rPr lang="en-IN" sz="2400" b="1" spc="35" dirty="0" smtClean="0">
                <a:solidFill>
                  <a:srgbClr val="FFFF00"/>
                </a:solidFill>
                <a:latin typeface="Comic Sans MS" pitchFamily="66" charset="0"/>
                <a:cs typeface="Times New Roman"/>
              </a:rPr>
              <a:t>timely</a:t>
            </a:r>
            <a:r>
              <a:rPr lang="en-IN" sz="2400" b="1" dirty="0" smtClean="0">
                <a:solidFill>
                  <a:srgbClr val="FFFF00"/>
                </a:solidFill>
                <a:latin typeface="Comic Sans MS" pitchFamily="66" charset="0"/>
                <a:cs typeface="Times New Roman"/>
              </a:rPr>
              <a:t> </a:t>
            </a:r>
            <a:r>
              <a:rPr lang="en-IN" sz="2400" b="1" spc="50" dirty="0" smtClean="0">
                <a:solidFill>
                  <a:srgbClr val="FFFF00"/>
                </a:solidFill>
                <a:latin typeface="Comic Sans MS" pitchFamily="66" charset="0"/>
                <a:cs typeface="Times New Roman"/>
              </a:rPr>
              <a:t>primary</a:t>
            </a:r>
            <a:r>
              <a:rPr lang="en-IN" sz="2400" b="1" spc="-5" dirty="0" smtClean="0">
                <a:solidFill>
                  <a:srgbClr val="FFFF00"/>
                </a:solidFill>
                <a:latin typeface="Comic Sans MS" pitchFamily="66" charset="0"/>
                <a:cs typeface="Times New Roman"/>
              </a:rPr>
              <a:t> </a:t>
            </a:r>
            <a:r>
              <a:rPr lang="en-IN" sz="2400" b="1" spc="50" dirty="0" smtClean="0">
                <a:solidFill>
                  <a:srgbClr val="FFFF00"/>
                </a:solidFill>
                <a:latin typeface="Comic Sans MS" pitchFamily="66" charset="0"/>
                <a:cs typeface="Times New Roman"/>
              </a:rPr>
              <a:t>PCI, </a:t>
            </a:r>
            <a:r>
              <a:rPr lang="en-IN" sz="2400" b="1" spc="50" dirty="0" smtClean="0">
                <a:solidFill>
                  <a:schemeClr val="bg1"/>
                </a:solidFill>
                <a:latin typeface="Comic Sans MS" pitchFamily="66" charset="0"/>
                <a:cs typeface="Times New Roman"/>
              </a:rPr>
              <a:t>b</a:t>
            </a:r>
            <a:r>
              <a:rPr lang="en-IN" sz="2400" b="1" spc="75" baseline="33333" dirty="0" smtClean="0">
                <a:solidFill>
                  <a:schemeClr val="bg1"/>
                </a:solidFill>
                <a:latin typeface="Comic Sans MS" pitchFamily="66" charset="0"/>
                <a:cs typeface="Times New Roman"/>
              </a:rPr>
              <a:t> </a:t>
            </a:r>
            <a:r>
              <a:rPr lang="en-IN" sz="2400" spc="55" dirty="0" smtClean="0">
                <a:solidFill>
                  <a:schemeClr val="bg1"/>
                </a:solidFill>
                <a:latin typeface="Comic Sans MS" pitchFamily="66" charset="0"/>
                <a:cs typeface="Times New Roman"/>
              </a:rPr>
              <a:t>ut</a:t>
            </a:r>
            <a:r>
              <a:rPr lang="en-IN" sz="2400" dirty="0" smtClean="0">
                <a:solidFill>
                  <a:schemeClr val="bg1"/>
                </a:solidFill>
                <a:latin typeface="Comic Sans MS" pitchFamily="66" charset="0"/>
                <a:cs typeface="Times New Roman"/>
              </a:rPr>
              <a:t> </a:t>
            </a:r>
            <a:r>
              <a:rPr lang="en-IN" sz="2400" spc="25" dirty="0" smtClean="0">
                <a:solidFill>
                  <a:schemeClr val="bg1"/>
                </a:solidFill>
                <a:latin typeface="Comic Sans MS" pitchFamily="66" charset="0"/>
                <a:cs typeface="Times New Roman"/>
              </a:rPr>
              <a:t>it</a:t>
            </a:r>
            <a:r>
              <a:rPr lang="en-IN" sz="2400" dirty="0" smtClean="0">
                <a:solidFill>
                  <a:schemeClr val="bg1"/>
                </a:solidFill>
                <a:latin typeface="Comic Sans MS" pitchFamily="66" charset="0"/>
                <a:cs typeface="Times New Roman"/>
              </a:rPr>
              <a:t> </a:t>
            </a:r>
            <a:r>
              <a:rPr lang="en-IN" sz="2400" spc="65" dirty="0" smtClean="0">
                <a:solidFill>
                  <a:schemeClr val="bg1"/>
                </a:solidFill>
                <a:latin typeface="Comic Sans MS" pitchFamily="66" charset="0"/>
                <a:cs typeface="Times New Roman"/>
              </a:rPr>
              <a:t>may</a:t>
            </a:r>
            <a:r>
              <a:rPr lang="en-IN" sz="2400" spc="-5" dirty="0" smtClean="0">
                <a:solidFill>
                  <a:schemeClr val="bg1"/>
                </a:solidFill>
                <a:latin typeface="Comic Sans MS" pitchFamily="66" charset="0"/>
                <a:cs typeface="Times New Roman"/>
              </a:rPr>
              <a:t> </a:t>
            </a:r>
            <a:r>
              <a:rPr lang="en-IN" sz="2400" spc="45" dirty="0" smtClean="0">
                <a:solidFill>
                  <a:schemeClr val="bg1"/>
                </a:solidFill>
                <a:latin typeface="Comic Sans MS" pitchFamily="66" charset="0"/>
                <a:cs typeface="Times New Roman"/>
              </a:rPr>
              <a:t>not</a:t>
            </a:r>
            <a:r>
              <a:rPr lang="en-IN" sz="2400" dirty="0" smtClean="0">
                <a:solidFill>
                  <a:schemeClr val="bg1"/>
                </a:solidFill>
                <a:latin typeface="Comic Sans MS" pitchFamily="66" charset="0"/>
                <a:cs typeface="Times New Roman"/>
              </a:rPr>
              <a:t> </a:t>
            </a:r>
            <a:r>
              <a:rPr lang="en-IN" sz="2400" spc="35" dirty="0" smtClean="0">
                <a:solidFill>
                  <a:schemeClr val="bg1"/>
                </a:solidFill>
                <a:latin typeface="Comic Sans MS" pitchFamily="66" charset="0"/>
                <a:cs typeface="Times New Roman"/>
              </a:rPr>
              <a:t>be</a:t>
            </a:r>
            <a:r>
              <a:rPr lang="en-IN" sz="2400" dirty="0" smtClean="0">
                <a:solidFill>
                  <a:schemeClr val="bg1"/>
                </a:solidFill>
                <a:latin typeface="Comic Sans MS" pitchFamily="66" charset="0"/>
                <a:cs typeface="Times New Roman"/>
              </a:rPr>
              <a:t> </a:t>
            </a:r>
            <a:r>
              <a:rPr lang="en-IN" sz="2400" spc="40" dirty="0" smtClean="0">
                <a:solidFill>
                  <a:schemeClr val="bg1"/>
                </a:solidFill>
                <a:latin typeface="Comic Sans MS" pitchFamily="66" charset="0"/>
                <a:cs typeface="Times New Roman"/>
              </a:rPr>
              <a:t>the  </a:t>
            </a:r>
            <a:r>
              <a:rPr lang="en-IN" sz="2400" spc="45" dirty="0" smtClean="0">
                <a:solidFill>
                  <a:schemeClr val="bg1"/>
                </a:solidFill>
                <a:latin typeface="Comic Sans MS" pitchFamily="66" charset="0"/>
                <a:cs typeface="Times New Roman"/>
              </a:rPr>
              <a:t>most</a:t>
            </a:r>
            <a:r>
              <a:rPr lang="en-IN" sz="2400" spc="-60" dirty="0" smtClean="0">
                <a:solidFill>
                  <a:schemeClr val="bg1"/>
                </a:solidFill>
                <a:latin typeface="Comic Sans MS" pitchFamily="66" charset="0"/>
                <a:cs typeface="Times New Roman"/>
              </a:rPr>
              <a:t> </a:t>
            </a:r>
            <a:r>
              <a:rPr lang="en-IN" sz="2400" spc="15" dirty="0" smtClean="0">
                <a:solidFill>
                  <a:schemeClr val="bg1"/>
                </a:solidFill>
                <a:latin typeface="Comic Sans MS" pitchFamily="66" charset="0"/>
                <a:cs typeface="Times New Roman"/>
              </a:rPr>
              <a:t>effective</a:t>
            </a:r>
            <a:r>
              <a:rPr lang="en-IN" sz="2400" spc="-60" dirty="0" smtClean="0">
                <a:solidFill>
                  <a:schemeClr val="bg1"/>
                </a:solidFill>
                <a:latin typeface="Comic Sans MS" pitchFamily="66" charset="0"/>
                <a:cs typeface="Times New Roman"/>
              </a:rPr>
              <a:t> </a:t>
            </a:r>
            <a:r>
              <a:rPr lang="en-IN" sz="2400" spc="40" dirty="0" smtClean="0">
                <a:solidFill>
                  <a:schemeClr val="bg1"/>
                </a:solidFill>
                <a:latin typeface="Comic Sans MS" pitchFamily="66" charset="0"/>
                <a:cs typeface="Times New Roman"/>
              </a:rPr>
              <a:t>in</a:t>
            </a:r>
            <a:r>
              <a:rPr lang="en-IN" sz="2400" spc="-60" dirty="0" smtClean="0">
                <a:solidFill>
                  <a:schemeClr val="bg1"/>
                </a:solidFill>
                <a:latin typeface="Comic Sans MS" pitchFamily="66" charset="0"/>
                <a:cs typeface="Times New Roman"/>
              </a:rPr>
              <a:t> </a:t>
            </a:r>
            <a:r>
              <a:rPr lang="en-IN" sz="2400" spc="45" dirty="0" smtClean="0">
                <a:solidFill>
                  <a:schemeClr val="bg1"/>
                </a:solidFill>
                <a:latin typeface="Comic Sans MS" pitchFamily="66" charset="0"/>
                <a:cs typeface="Times New Roman"/>
              </a:rPr>
              <a:t>the</a:t>
            </a:r>
            <a:r>
              <a:rPr lang="en-IN" sz="2400" spc="-60" dirty="0" smtClean="0">
                <a:solidFill>
                  <a:schemeClr val="bg1"/>
                </a:solidFill>
                <a:latin typeface="Comic Sans MS" pitchFamily="66" charset="0"/>
                <a:cs typeface="Times New Roman"/>
              </a:rPr>
              <a:t> </a:t>
            </a:r>
            <a:r>
              <a:rPr lang="en-IN" sz="2400" spc="45" dirty="0" smtClean="0">
                <a:solidFill>
                  <a:schemeClr val="bg1"/>
                </a:solidFill>
                <a:latin typeface="Comic Sans MS" pitchFamily="66" charset="0"/>
                <a:cs typeface="Times New Roman"/>
              </a:rPr>
              <a:t>Indian</a:t>
            </a:r>
            <a:r>
              <a:rPr lang="en-IN" sz="2400" spc="-55" dirty="0" smtClean="0">
                <a:solidFill>
                  <a:schemeClr val="bg1"/>
                </a:solidFill>
                <a:latin typeface="Comic Sans MS" pitchFamily="66" charset="0"/>
                <a:cs typeface="Times New Roman"/>
              </a:rPr>
              <a:t> </a:t>
            </a:r>
            <a:r>
              <a:rPr lang="en-IN" sz="2400" spc="25" dirty="0" smtClean="0">
                <a:solidFill>
                  <a:schemeClr val="bg1"/>
                </a:solidFill>
                <a:latin typeface="Comic Sans MS" pitchFamily="66" charset="0"/>
                <a:cs typeface="Times New Roman"/>
              </a:rPr>
              <a:t>context</a:t>
            </a:r>
            <a:r>
              <a:rPr lang="en-IN" sz="2400" spc="25" dirty="0" smtClean="0">
                <a:solidFill>
                  <a:srgbClr val="FFFF00"/>
                </a:solidFill>
                <a:latin typeface="Comic Sans MS" pitchFamily="66" charset="0"/>
                <a:cs typeface="Times New Roman"/>
              </a:rPr>
              <a:t>,</a:t>
            </a:r>
            <a:r>
              <a:rPr lang="en-IN" sz="2400" spc="-60" dirty="0" smtClean="0">
                <a:solidFill>
                  <a:srgbClr val="FFFF00"/>
                </a:solidFill>
                <a:latin typeface="Comic Sans MS" pitchFamily="66" charset="0"/>
                <a:cs typeface="Times New Roman"/>
              </a:rPr>
              <a:t> </a:t>
            </a:r>
            <a:r>
              <a:rPr lang="en-IN" sz="2400" spc="35" dirty="0" smtClean="0">
                <a:solidFill>
                  <a:srgbClr val="FFFF00"/>
                </a:solidFill>
                <a:latin typeface="Comic Sans MS" pitchFamily="66" charset="0"/>
                <a:cs typeface="Times New Roman"/>
              </a:rPr>
              <a:t>given</a:t>
            </a:r>
            <a:r>
              <a:rPr lang="en-IN" sz="2400" spc="-60" dirty="0" smtClean="0">
                <a:solidFill>
                  <a:srgbClr val="FFFF00"/>
                </a:solidFill>
                <a:latin typeface="Comic Sans MS" pitchFamily="66" charset="0"/>
                <a:cs typeface="Times New Roman"/>
              </a:rPr>
              <a:t> </a:t>
            </a:r>
            <a:r>
              <a:rPr lang="en-IN" sz="2400" spc="45" dirty="0" smtClean="0">
                <a:solidFill>
                  <a:srgbClr val="FFFF00"/>
                </a:solidFill>
                <a:latin typeface="Comic Sans MS" pitchFamily="66" charset="0"/>
                <a:cs typeface="Times New Roman"/>
              </a:rPr>
              <a:t>the</a:t>
            </a:r>
            <a:r>
              <a:rPr lang="en-IN" sz="2400" spc="-60" dirty="0" smtClean="0">
                <a:solidFill>
                  <a:srgbClr val="FFFF00"/>
                </a:solidFill>
                <a:latin typeface="Comic Sans MS" pitchFamily="66" charset="0"/>
                <a:cs typeface="Times New Roman"/>
              </a:rPr>
              <a:t> </a:t>
            </a:r>
            <a:r>
              <a:rPr lang="en-IN" sz="2400" spc="30" dirty="0" smtClean="0">
                <a:solidFill>
                  <a:srgbClr val="FFFF00"/>
                </a:solidFill>
                <a:latin typeface="Comic Sans MS" pitchFamily="66" charset="0"/>
                <a:cs typeface="Times New Roman"/>
              </a:rPr>
              <a:t>relative</a:t>
            </a:r>
            <a:r>
              <a:rPr lang="en-IN" sz="2400" spc="-55" dirty="0" smtClean="0">
                <a:solidFill>
                  <a:srgbClr val="FFFF00"/>
                </a:solidFill>
                <a:latin typeface="Comic Sans MS" pitchFamily="66" charset="0"/>
                <a:cs typeface="Times New Roman"/>
              </a:rPr>
              <a:t> </a:t>
            </a:r>
            <a:r>
              <a:rPr lang="en-IN" sz="2400" spc="40" dirty="0" smtClean="0">
                <a:solidFill>
                  <a:srgbClr val="FFFF00"/>
                </a:solidFill>
                <a:latin typeface="Comic Sans MS" pitchFamily="66" charset="0"/>
                <a:cs typeface="Times New Roman"/>
              </a:rPr>
              <a:t>paucity</a:t>
            </a:r>
            <a:r>
              <a:rPr lang="en-IN" sz="2400" spc="-60" dirty="0" smtClean="0">
                <a:solidFill>
                  <a:srgbClr val="FFFF00"/>
                </a:solidFill>
                <a:latin typeface="Comic Sans MS" pitchFamily="66" charset="0"/>
                <a:cs typeface="Times New Roman"/>
              </a:rPr>
              <a:t> </a:t>
            </a:r>
            <a:r>
              <a:rPr lang="en-IN" sz="2400" spc="15" dirty="0" smtClean="0">
                <a:solidFill>
                  <a:srgbClr val="FFFF00"/>
                </a:solidFill>
                <a:latin typeface="Comic Sans MS" pitchFamily="66" charset="0"/>
                <a:cs typeface="Times New Roman"/>
              </a:rPr>
              <a:t>of  </a:t>
            </a:r>
            <a:r>
              <a:rPr lang="en-IN" sz="2400" spc="50" dirty="0" smtClean="0">
                <a:solidFill>
                  <a:srgbClr val="FFFF00"/>
                </a:solidFill>
                <a:latin typeface="Comic Sans MS" pitchFamily="66" charset="0"/>
                <a:cs typeface="Times New Roman"/>
              </a:rPr>
              <a:t>PcI-capable </a:t>
            </a:r>
            <a:r>
              <a:rPr lang="en-IN" sz="2400" spc="30" dirty="0" smtClean="0">
                <a:solidFill>
                  <a:srgbClr val="FFFF00"/>
                </a:solidFill>
                <a:latin typeface="Comic Sans MS" pitchFamily="66" charset="0"/>
                <a:cs typeface="Times New Roman"/>
              </a:rPr>
              <a:t>centers.</a:t>
            </a:r>
          </a:p>
          <a:p>
            <a:pPr marL="38100" marR="30480" indent="151765" algn="just">
              <a:lnSpc>
                <a:spcPct val="100000"/>
              </a:lnSpc>
              <a:spcBef>
                <a:spcPts val="300"/>
              </a:spcBef>
            </a:pPr>
            <a:endParaRPr lang="en-IN" sz="2400" spc="30" dirty="0" smtClean="0">
              <a:solidFill>
                <a:srgbClr val="FFFF00"/>
              </a:solidFill>
              <a:latin typeface="Comic Sans MS" pitchFamily="66" charset="0"/>
              <a:cs typeface="Times New Roman"/>
            </a:endParaRPr>
          </a:p>
          <a:p>
            <a:pPr marL="38100" marR="30480" indent="151765" algn="just">
              <a:lnSpc>
                <a:spcPct val="100000"/>
              </a:lnSpc>
              <a:spcBef>
                <a:spcPts val="300"/>
              </a:spcBef>
              <a:buFont typeface="Arial" pitchFamily="34" charset="0"/>
              <a:buChar char="•"/>
            </a:pPr>
            <a:r>
              <a:rPr lang="en-IN" sz="2400" spc="30" dirty="0" smtClean="0">
                <a:solidFill>
                  <a:srgbClr val="FFFF00"/>
                </a:solidFill>
                <a:latin typeface="Comic Sans MS" pitchFamily="66" charset="0"/>
                <a:cs typeface="Times New Roman"/>
              </a:rPr>
              <a:t> </a:t>
            </a:r>
            <a:r>
              <a:rPr lang="en-IN" sz="2400" spc="35" dirty="0" smtClean="0">
                <a:solidFill>
                  <a:srgbClr val="FFFF00"/>
                </a:solidFill>
                <a:latin typeface="Comic Sans MS" pitchFamily="66" charset="0"/>
                <a:cs typeface="Times New Roman"/>
              </a:rPr>
              <a:t>Moreover, </a:t>
            </a:r>
            <a:r>
              <a:rPr lang="en-IN" sz="2400" spc="25" dirty="0" smtClean="0">
                <a:solidFill>
                  <a:srgbClr val="FFFF00"/>
                </a:solidFill>
                <a:latin typeface="Comic Sans MS" pitchFamily="66" charset="0"/>
                <a:cs typeface="Times New Roman"/>
              </a:rPr>
              <a:t>since </a:t>
            </a:r>
            <a:r>
              <a:rPr lang="en-IN" sz="2400" spc="50" dirty="0" smtClean="0">
                <a:solidFill>
                  <a:srgbClr val="FFFF00"/>
                </a:solidFill>
                <a:latin typeface="Comic Sans MS" pitchFamily="66" charset="0"/>
                <a:cs typeface="Times New Roman"/>
              </a:rPr>
              <a:t>most </a:t>
            </a:r>
            <a:r>
              <a:rPr lang="en-IN" sz="2400" spc="20" dirty="0" smtClean="0">
                <a:solidFill>
                  <a:srgbClr val="FFFF00"/>
                </a:solidFill>
                <a:latin typeface="Comic Sans MS" pitchFamily="66" charset="0"/>
                <a:cs typeface="Times New Roman"/>
              </a:rPr>
              <a:t>of </a:t>
            </a:r>
            <a:r>
              <a:rPr lang="en-IN" sz="2400" spc="35" dirty="0" smtClean="0">
                <a:solidFill>
                  <a:srgbClr val="FFFF00"/>
                </a:solidFill>
                <a:latin typeface="Comic Sans MS" pitchFamily="66" charset="0"/>
                <a:cs typeface="Times New Roman"/>
              </a:rPr>
              <a:t>these </a:t>
            </a:r>
            <a:r>
              <a:rPr lang="en-IN" sz="2400" spc="35" dirty="0" err="1" smtClean="0">
                <a:solidFill>
                  <a:srgbClr val="FFFF00"/>
                </a:solidFill>
                <a:latin typeface="Comic Sans MS" pitchFamily="66" charset="0"/>
                <a:cs typeface="Times New Roman"/>
              </a:rPr>
              <a:t>centers</a:t>
            </a:r>
            <a:r>
              <a:rPr lang="en-IN" sz="2400" spc="35" dirty="0" smtClean="0">
                <a:solidFill>
                  <a:srgbClr val="FFFF00"/>
                </a:solidFill>
                <a:latin typeface="Comic Sans MS" pitchFamily="66" charset="0"/>
                <a:cs typeface="Times New Roman"/>
              </a:rPr>
              <a:t> </a:t>
            </a:r>
            <a:r>
              <a:rPr lang="en-IN" sz="2400" spc="45" dirty="0" smtClean="0">
                <a:solidFill>
                  <a:srgbClr val="FFFF00"/>
                </a:solidFill>
                <a:latin typeface="Comic Sans MS" pitchFamily="66" charset="0"/>
                <a:cs typeface="Times New Roman"/>
              </a:rPr>
              <a:t>are  </a:t>
            </a:r>
            <a:r>
              <a:rPr lang="en-IN" sz="2400" spc="35" dirty="0" smtClean="0">
                <a:solidFill>
                  <a:srgbClr val="FFFF00"/>
                </a:solidFill>
                <a:latin typeface="Comic Sans MS" pitchFamily="66" charset="0"/>
                <a:cs typeface="Times New Roman"/>
              </a:rPr>
              <a:t>located </a:t>
            </a:r>
            <a:r>
              <a:rPr lang="en-IN" sz="2400" spc="40" dirty="0" smtClean="0">
                <a:solidFill>
                  <a:srgbClr val="FFFF00"/>
                </a:solidFill>
                <a:latin typeface="Comic Sans MS" pitchFamily="66" charset="0"/>
                <a:cs typeface="Times New Roman"/>
              </a:rPr>
              <a:t>in </a:t>
            </a:r>
            <a:r>
              <a:rPr lang="en-IN" sz="2400" spc="60" dirty="0" smtClean="0">
                <a:solidFill>
                  <a:srgbClr val="FFFF00"/>
                </a:solidFill>
                <a:latin typeface="Comic Sans MS" pitchFamily="66" charset="0"/>
                <a:cs typeface="Times New Roman"/>
              </a:rPr>
              <a:t>urban </a:t>
            </a:r>
            <a:r>
              <a:rPr lang="en-IN" sz="2400" spc="35" dirty="0" smtClean="0">
                <a:solidFill>
                  <a:srgbClr val="FFFF00"/>
                </a:solidFill>
                <a:latin typeface="Comic Sans MS" pitchFamily="66" charset="0"/>
                <a:cs typeface="Times New Roman"/>
              </a:rPr>
              <a:t>areas, </a:t>
            </a:r>
            <a:r>
              <a:rPr lang="en-IN" sz="2400" spc="45" dirty="0" smtClean="0">
                <a:solidFill>
                  <a:srgbClr val="FFFF00"/>
                </a:solidFill>
                <a:latin typeface="Comic Sans MS" pitchFamily="66" charset="0"/>
                <a:cs typeface="Times New Roman"/>
              </a:rPr>
              <a:t>the </a:t>
            </a:r>
            <a:r>
              <a:rPr lang="en-IN" sz="2400" spc="40" dirty="0" smtClean="0">
                <a:solidFill>
                  <a:srgbClr val="FFFF00"/>
                </a:solidFill>
                <a:latin typeface="Comic Sans MS" pitchFamily="66" charset="0"/>
                <a:cs typeface="Times New Roman"/>
              </a:rPr>
              <a:t>distances </a:t>
            </a:r>
            <a:r>
              <a:rPr lang="en-IN" sz="2400" spc="45" dirty="0" smtClean="0">
                <a:solidFill>
                  <a:srgbClr val="FFFF00"/>
                </a:solidFill>
                <a:latin typeface="Comic Sans MS" pitchFamily="66" charset="0"/>
                <a:cs typeface="Times New Roman"/>
              </a:rPr>
              <a:t>involved </a:t>
            </a:r>
            <a:r>
              <a:rPr lang="en-IN" sz="2400" spc="40" dirty="0" smtClean="0">
                <a:solidFill>
                  <a:srgbClr val="FFFF00"/>
                </a:solidFill>
                <a:latin typeface="Comic Sans MS" pitchFamily="66" charset="0"/>
                <a:cs typeface="Times New Roman"/>
              </a:rPr>
              <a:t>in </a:t>
            </a:r>
            <a:r>
              <a:rPr lang="en-IN" sz="2400" spc="45" dirty="0" smtClean="0">
                <a:solidFill>
                  <a:srgbClr val="FFFF00"/>
                </a:solidFill>
                <a:latin typeface="Comic Sans MS" pitchFamily="66" charset="0"/>
                <a:cs typeface="Times New Roman"/>
              </a:rPr>
              <a:t>transporting  </a:t>
            </a:r>
            <a:r>
              <a:rPr lang="en-IN" sz="2400" spc="65" dirty="0" smtClean="0">
                <a:solidFill>
                  <a:srgbClr val="FFFF00"/>
                </a:solidFill>
                <a:latin typeface="Comic Sans MS" pitchFamily="66" charset="0"/>
                <a:cs typeface="Times New Roman"/>
              </a:rPr>
              <a:t>patients from </a:t>
            </a:r>
            <a:r>
              <a:rPr lang="en-IN" sz="2400" spc="70" dirty="0" smtClean="0">
                <a:solidFill>
                  <a:srgbClr val="FFFF00"/>
                </a:solidFill>
                <a:latin typeface="Comic Sans MS" pitchFamily="66" charset="0"/>
                <a:cs typeface="Times New Roman"/>
              </a:rPr>
              <a:t>rural </a:t>
            </a:r>
            <a:r>
              <a:rPr lang="en-IN" sz="2400" spc="60" dirty="0" smtClean="0">
                <a:solidFill>
                  <a:srgbClr val="FFFF00"/>
                </a:solidFill>
                <a:latin typeface="Comic Sans MS" pitchFamily="66" charset="0"/>
                <a:cs typeface="Times New Roman"/>
              </a:rPr>
              <a:t>areas become prohibitive. </a:t>
            </a:r>
          </a:p>
          <a:p>
            <a:pPr marL="38100" marR="30480" indent="151765" algn="just">
              <a:lnSpc>
                <a:spcPct val="100000"/>
              </a:lnSpc>
              <a:spcBef>
                <a:spcPts val="300"/>
              </a:spcBef>
            </a:pPr>
            <a:endParaRPr lang="en-IN" sz="2400" spc="60" dirty="0" smtClean="0">
              <a:solidFill>
                <a:srgbClr val="FFFF00"/>
              </a:solidFill>
              <a:latin typeface="Comic Sans MS" pitchFamily="66" charset="0"/>
              <a:cs typeface="Times New Roman"/>
            </a:endParaRPr>
          </a:p>
          <a:p>
            <a:pPr marL="38100" marR="30480" indent="151765" algn="just">
              <a:lnSpc>
                <a:spcPct val="100000"/>
              </a:lnSpc>
              <a:spcBef>
                <a:spcPts val="300"/>
              </a:spcBef>
            </a:pPr>
            <a:r>
              <a:rPr lang="en-IN" sz="2400" b="1" spc="55" dirty="0" err="1" smtClean="0">
                <a:solidFill>
                  <a:schemeClr val="bg1"/>
                </a:solidFill>
                <a:latin typeface="Comic Sans MS" pitchFamily="66" charset="0"/>
                <a:cs typeface="Times New Roman"/>
              </a:rPr>
              <a:t>Fibrinolytic</a:t>
            </a:r>
            <a:r>
              <a:rPr lang="en-IN" sz="2400" b="1" spc="55" dirty="0" smtClean="0">
                <a:solidFill>
                  <a:schemeClr val="bg1"/>
                </a:solidFill>
                <a:latin typeface="Comic Sans MS" pitchFamily="66" charset="0"/>
                <a:cs typeface="Times New Roman"/>
              </a:rPr>
              <a:t>   </a:t>
            </a:r>
            <a:r>
              <a:rPr lang="en-IN" sz="2400" b="1" spc="65" dirty="0" smtClean="0">
                <a:solidFill>
                  <a:schemeClr val="bg1"/>
                </a:solidFill>
                <a:latin typeface="Comic Sans MS" pitchFamily="66" charset="0"/>
                <a:cs typeface="Times New Roman"/>
              </a:rPr>
              <a:t>therapy </a:t>
            </a:r>
            <a:r>
              <a:rPr lang="en-IN" sz="2400" b="1" spc="45" dirty="0" smtClean="0">
                <a:solidFill>
                  <a:schemeClr val="bg1"/>
                </a:solidFill>
                <a:latin typeface="Comic Sans MS" pitchFamily="66" charset="0"/>
                <a:cs typeface="Times New Roman"/>
              </a:rPr>
              <a:t>therefore </a:t>
            </a:r>
            <a:r>
              <a:rPr lang="en-IN" sz="2400" b="1" spc="55" dirty="0" smtClean="0">
                <a:solidFill>
                  <a:schemeClr val="bg1"/>
                </a:solidFill>
                <a:latin typeface="Comic Sans MS" pitchFamily="66" charset="0"/>
                <a:cs typeface="Times New Roman"/>
              </a:rPr>
              <a:t>remains the </a:t>
            </a:r>
            <a:r>
              <a:rPr lang="en-IN" sz="2400" b="1" spc="60" dirty="0" smtClean="0">
                <a:solidFill>
                  <a:schemeClr val="bg1"/>
                </a:solidFill>
                <a:latin typeface="Comic Sans MS" pitchFamily="66" charset="0"/>
                <a:cs typeface="Times New Roman"/>
              </a:rPr>
              <a:t>most </a:t>
            </a:r>
            <a:r>
              <a:rPr lang="en-IN" sz="2400" b="1" spc="45" dirty="0" smtClean="0">
                <a:solidFill>
                  <a:schemeClr val="bg1"/>
                </a:solidFill>
                <a:latin typeface="Comic Sans MS" pitchFamily="66" charset="0"/>
                <a:cs typeface="Times New Roman"/>
              </a:rPr>
              <a:t>practicable </a:t>
            </a:r>
            <a:r>
              <a:rPr lang="en-IN" sz="2400" b="1" spc="55" dirty="0" smtClean="0">
                <a:solidFill>
                  <a:schemeClr val="bg1"/>
                </a:solidFill>
                <a:latin typeface="Comic Sans MS" pitchFamily="66" charset="0"/>
                <a:cs typeface="Times New Roman"/>
              </a:rPr>
              <a:t>reperfusion  </a:t>
            </a:r>
            <a:r>
              <a:rPr lang="en-IN" sz="2400" b="1" spc="40" dirty="0" smtClean="0">
                <a:solidFill>
                  <a:schemeClr val="bg1"/>
                </a:solidFill>
                <a:latin typeface="Comic Sans MS" pitchFamily="66" charset="0"/>
                <a:cs typeface="Times New Roman"/>
              </a:rPr>
              <a:t>strategy</a:t>
            </a:r>
            <a:r>
              <a:rPr lang="en-IN" sz="2400" b="1" spc="-60" dirty="0" smtClean="0">
                <a:solidFill>
                  <a:schemeClr val="bg1"/>
                </a:solidFill>
                <a:latin typeface="Comic Sans MS" pitchFamily="66" charset="0"/>
                <a:cs typeface="Times New Roman"/>
              </a:rPr>
              <a:t> </a:t>
            </a:r>
            <a:r>
              <a:rPr lang="en-IN" sz="2400" b="1" spc="25" dirty="0" smtClean="0">
                <a:solidFill>
                  <a:schemeClr val="bg1"/>
                </a:solidFill>
                <a:latin typeface="Comic Sans MS" pitchFamily="66" charset="0"/>
                <a:cs typeface="Times New Roman"/>
              </a:rPr>
              <a:t>for</a:t>
            </a:r>
            <a:r>
              <a:rPr lang="en-IN" sz="2400" b="1" spc="-60" dirty="0" smtClean="0">
                <a:solidFill>
                  <a:schemeClr val="bg1"/>
                </a:solidFill>
                <a:latin typeface="Comic Sans MS" pitchFamily="66" charset="0"/>
                <a:cs typeface="Times New Roman"/>
              </a:rPr>
              <a:t> </a:t>
            </a:r>
            <a:r>
              <a:rPr lang="en-IN" sz="2400" b="1" spc="35" dirty="0" smtClean="0">
                <a:solidFill>
                  <a:schemeClr val="bg1"/>
                </a:solidFill>
                <a:latin typeface="Comic Sans MS" pitchFamily="66" charset="0"/>
                <a:cs typeface="Times New Roman"/>
              </a:rPr>
              <a:t>India</a:t>
            </a:r>
            <a:r>
              <a:rPr lang="en-IN" sz="2400" spc="35" dirty="0" smtClean="0">
                <a:solidFill>
                  <a:schemeClr val="bg1"/>
                </a:solidFill>
                <a:latin typeface="Comic Sans MS" pitchFamily="66" charset="0"/>
                <a:cs typeface="Times New Roman"/>
              </a:rPr>
              <a:t>.</a:t>
            </a:r>
            <a:r>
              <a:rPr lang="en-IN" sz="2400" spc="-60" dirty="0" smtClean="0">
                <a:solidFill>
                  <a:schemeClr val="bg1"/>
                </a:solidFill>
                <a:latin typeface="Comic Sans MS" pitchFamily="66" charset="0"/>
                <a:cs typeface="Times New Roman"/>
              </a:rPr>
              <a:t> </a:t>
            </a:r>
          </a:p>
          <a:p>
            <a:pPr marL="38100" marR="30480" indent="151765" algn="just">
              <a:lnSpc>
                <a:spcPct val="100000"/>
              </a:lnSpc>
              <a:spcBef>
                <a:spcPts val="300"/>
              </a:spcBef>
            </a:pPr>
            <a:endParaRPr lang="en-IN" sz="2400" spc="-60" dirty="0" smtClean="0">
              <a:solidFill>
                <a:srgbClr val="FFFF00"/>
              </a:solidFill>
              <a:latin typeface="Comic Sans MS" pitchFamily="66" charset="0"/>
              <a:cs typeface="Times New Roman"/>
            </a:endParaRPr>
          </a:p>
          <a:p>
            <a:pPr marL="38100" marR="30480" indent="151765" algn="just">
              <a:lnSpc>
                <a:spcPct val="100000"/>
              </a:lnSpc>
              <a:spcBef>
                <a:spcPts val="300"/>
              </a:spcBef>
            </a:pPr>
            <a:r>
              <a:rPr lang="en-IN" sz="2400" spc="45" dirty="0" smtClean="0">
                <a:solidFill>
                  <a:srgbClr val="FFFF00"/>
                </a:solidFill>
                <a:latin typeface="Comic Sans MS" pitchFamily="66" charset="0"/>
                <a:cs typeface="Times New Roman"/>
              </a:rPr>
              <a:t>Nearly </a:t>
            </a:r>
            <a:r>
              <a:rPr lang="en-IN" sz="2400" dirty="0" smtClean="0">
                <a:solidFill>
                  <a:schemeClr val="bg1"/>
                </a:solidFill>
                <a:latin typeface="Comic Sans MS" pitchFamily="66" charset="0"/>
                <a:cs typeface="Times New Roman"/>
              </a:rPr>
              <a:t>60% </a:t>
            </a:r>
            <a:r>
              <a:rPr lang="en-IN" sz="2400" spc="20" dirty="0" smtClean="0">
                <a:solidFill>
                  <a:schemeClr val="bg1"/>
                </a:solidFill>
                <a:latin typeface="Comic Sans MS" pitchFamily="66" charset="0"/>
                <a:cs typeface="Times New Roman"/>
              </a:rPr>
              <a:t>of </a:t>
            </a:r>
            <a:r>
              <a:rPr lang="en-IN" sz="2400" spc="40" dirty="0" smtClean="0">
                <a:solidFill>
                  <a:schemeClr val="bg1"/>
                </a:solidFill>
                <a:latin typeface="Comic Sans MS" pitchFamily="66" charset="0"/>
                <a:cs typeface="Times New Roman"/>
              </a:rPr>
              <a:t>patients </a:t>
            </a:r>
            <a:r>
              <a:rPr lang="en-IN" sz="2400" spc="25" dirty="0" smtClean="0">
                <a:solidFill>
                  <a:schemeClr val="bg1"/>
                </a:solidFill>
                <a:latin typeface="Comic Sans MS" pitchFamily="66" charset="0"/>
                <a:cs typeface="Times New Roman"/>
              </a:rPr>
              <a:t>receive </a:t>
            </a:r>
            <a:r>
              <a:rPr lang="en-IN" sz="2400" spc="30" dirty="0" err="1" smtClean="0">
                <a:solidFill>
                  <a:schemeClr val="bg1"/>
                </a:solidFill>
                <a:latin typeface="Comic Sans MS" pitchFamily="66" charset="0"/>
                <a:cs typeface="Times New Roman"/>
              </a:rPr>
              <a:t>fibrinolysis</a:t>
            </a:r>
            <a:r>
              <a:rPr lang="en-IN" sz="2400" spc="30" dirty="0" smtClean="0">
                <a:solidFill>
                  <a:schemeClr val="bg1"/>
                </a:solidFill>
                <a:latin typeface="Comic Sans MS" pitchFamily="66" charset="0"/>
                <a:cs typeface="Times New Roman"/>
              </a:rPr>
              <a:t> </a:t>
            </a:r>
            <a:r>
              <a:rPr lang="en-IN" sz="2400" spc="55" dirty="0" smtClean="0">
                <a:solidFill>
                  <a:srgbClr val="FFFF00"/>
                </a:solidFill>
                <a:latin typeface="Comic Sans MS" pitchFamily="66" charset="0"/>
                <a:cs typeface="Times New Roman"/>
              </a:rPr>
              <a:t>with </a:t>
            </a:r>
            <a:r>
              <a:rPr lang="en-IN" sz="2400" spc="45" dirty="0" smtClean="0">
                <a:solidFill>
                  <a:srgbClr val="FFFF00"/>
                </a:solidFill>
                <a:latin typeface="Comic Sans MS" pitchFamily="66" charset="0"/>
                <a:cs typeface="Times New Roman"/>
              </a:rPr>
              <a:t>streptokinase  </a:t>
            </a:r>
            <a:r>
              <a:rPr lang="en-IN" sz="2400" spc="40" dirty="0" smtClean="0">
                <a:solidFill>
                  <a:srgbClr val="FFFF00"/>
                </a:solidFill>
                <a:latin typeface="Comic Sans MS" pitchFamily="66" charset="0"/>
                <a:cs typeface="Times New Roman"/>
              </a:rPr>
              <a:t>as </a:t>
            </a:r>
            <a:r>
              <a:rPr lang="en-IN" sz="2400" spc="30" dirty="0" smtClean="0">
                <a:solidFill>
                  <a:srgbClr val="FFFF00"/>
                </a:solidFill>
                <a:latin typeface="Comic Sans MS" pitchFamily="66" charset="0"/>
                <a:cs typeface="Times New Roman"/>
              </a:rPr>
              <a:t>initial </a:t>
            </a:r>
            <a:r>
              <a:rPr lang="en-IN" sz="2400" spc="40" dirty="0" smtClean="0">
                <a:solidFill>
                  <a:srgbClr val="FFFF00"/>
                </a:solidFill>
                <a:latin typeface="Comic Sans MS" pitchFamily="66" charset="0"/>
                <a:cs typeface="Times New Roman"/>
              </a:rPr>
              <a:t>treatment. </a:t>
            </a:r>
          </a:p>
          <a:p>
            <a:pPr marL="38100" marR="30480" indent="151765" algn="just">
              <a:lnSpc>
                <a:spcPct val="100000"/>
              </a:lnSpc>
              <a:spcBef>
                <a:spcPts val="300"/>
              </a:spcBef>
            </a:pPr>
            <a:endParaRPr lang="en-IN" spc="40" dirty="0" smtClean="0">
              <a:solidFill>
                <a:srgbClr val="FFFF00"/>
              </a:solidFill>
              <a:latin typeface="Comic Sans MS" pitchFamily="66" charset="0"/>
              <a:cs typeface="Times New Roman"/>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399" y="0"/>
            <a:ext cx="6747407" cy="615553"/>
          </a:xfrm>
        </p:spPr>
        <p:txBody>
          <a:bodyPr/>
          <a:lstStyle/>
          <a:p>
            <a:r>
              <a:rPr lang="en-IN" spc="25" dirty="0" smtClean="0">
                <a:latin typeface="Times New Roman"/>
                <a:cs typeface="Times New Roman"/>
              </a:rPr>
              <a:t> </a:t>
            </a:r>
            <a:endParaRPr lang="en-US" dirty="0"/>
          </a:p>
        </p:txBody>
      </p:sp>
      <p:sp>
        <p:nvSpPr>
          <p:cNvPr id="3" name="Rectangle 2"/>
          <p:cNvSpPr/>
          <p:nvPr/>
        </p:nvSpPr>
        <p:spPr>
          <a:xfrm>
            <a:off x="0" y="0"/>
            <a:ext cx="9144000" cy="10464403"/>
          </a:xfrm>
          <a:prstGeom prst="rect">
            <a:avLst/>
          </a:prstGeom>
          <a:solidFill>
            <a:schemeClr val="tx1"/>
          </a:solidFill>
        </p:spPr>
        <p:txBody>
          <a:bodyPr wrap="square">
            <a:spAutoFit/>
          </a:bodyPr>
          <a:lstStyle/>
          <a:p>
            <a:pPr marL="38100" marR="30480" indent="151765" algn="just">
              <a:lnSpc>
                <a:spcPct val="100000"/>
              </a:lnSpc>
              <a:spcBef>
                <a:spcPts val="300"/>
              </a:spcBef>
              <a:buFont typeface="Arial" pitchFamily="34" charset="0"/>
              <a:buChar char="•"/>
            </a:pPr>
            <a:endParaRPr lang="en-IN" spc="35" dirty="0" smtClean="0">
              <a:latin typeface="Comic Sans MS" pitchFamily="66" charset="0"/>
              <a:cs typeface="Times New Roman"/>
            </a:endParaRPr>
          </a:p>
          <a:p>
            <a:pPr marL="38100" marR="30480" indent="151765" algn="just">
              <a:spcBef>
                <a:spcPts val="300"/>
              </a:spcBef>
              <a:buFont typeface="Arial" pitchFamily="34" charset="0"/>
              <a:buChar char="•"/>
            </a:pPr>
            <a:r>
              <a:rPr lang="en-IN" sz="2400" b="1" dirty="0" smtClean="0">
                <a:solidFill>
                  <a:srgbClr val="FFFF00"/>
                </a:solidFill>
                <a:latin typeface="Comic Sans MS" pitchFamily="66" charset="0"/>
              </a:rPr>
              <a:t>PCI achieves superior reperfusion outcomes and is associated with less complications, death, and long-term complications of STEMI when compared to </a:t>
            </a:r>
            <a:r>
              <a:rPr lang="en-IN" sz="2400" b="1" dirty="0" err="1" smtClean="0">
                <a:solidFill>
                  <a:srgbClr val="FFFF00"/>
                </a:solidFill>
                <a:latin typeface="Comic Sans MS" pitchFamily="66" charset="0"/>
              </a:rPr>
              <a:t>fibrinolytic</a:t>
            </a:r>
            <a:r>
              <a:rPr lang="en-IN" sz="2400" b="1" dirty="0" smtClean="0">
                <a:solidFill>
                  <a:srgbClr val="FFFF00"/>
                </a:solidFill>
                <a:latin typeface="Comic Sans MS" pitchFamily="66" charset="0"/>
              </a:rPr>
              <a:t> therapy</a:t>
            </a:r>
          </a:p>
          <a:p>
            <a:pPr marL="38100" marR="30480" indent="151765" algn="just">
              <a:spcBef>
                <a:spcPts val="300"/>
              </a:spcBef>
              <a:buFont typeface="Arial" pitchFamily="34" charset="0"/>
              <a:buChar char="•"/>
            </a:pPr>
            <a:endParaRPr lang="en-IN" sz="2400" dirty="0" smtClean="0">
              <a:solidFill>
                <a:srgbClr val="FFFF00"/>
              </a:solidFill>
              <a:latin typeface="Comic Sans MS" pitchFamily="66" charset="0"/>
            </a:endParaRPr>
          </a:p>
          <a:p>
            <a:pPr marL="38100" marR="30480" indent="151765" algn="just">
              <a:spcBef>
                <a:spcPts val="300"/>
              </a:spcBef>
              <a:buFont typeface="Arial" pitchFamily="34" charset="0"/>
              <a:buChar char="•"/>
            </a:pPr>
            <a:r>
              <a:rPr lang="en-IN" sz="2400" dirty="0" smtClean="0">
                <a:solidFill>
                  <a:srgbClr val="FFFF00"/>
                </a:solidFill>
                <a:latin typeface="Comic Sans MS" pitchFamily="66" charset="0"/>
              </a:rPr>
              <a:t>Current guidelines strongly recommend performing primary PCI in patients presenting with </a:t>
            </a:r>
            <a:r>
              <a:rPr lang="en-IN" sz="2400" b="1" dirty="0" smtClean="0">
                <a:solidFill>
                  <a:schemeClr val="bg1"/>
                </a:solidFill>
                <a:latin typeface="Comic Sans MS" pitchFamily="66" charset="0"/>
              </a:rPr>
              <a:t>symptoms of less than 12 hours' duration</a:t>
            </a:r>
            <a:r>
              <a:rPr lang="en-IN" sz="2400" dirty="0" smtClean="0">
                <a:solidFill>
                  <a:srgbClr val="FFFF00"/>
                </a:solidFill>
                <a:latin typeface="Comic Sans MS" pitchFamily="66" charset="0"/>
              </a:rPr>
              <a:t>, or those who present with </a:t>
            </a:r>
            <a:r>
              <a:rPr lang="en-IN" sz="2400" dirty="0" err="1" smtClean="0">
                <a:solidFill>
                  <a:schemeClr val="bg1"/>
                </a:solidFill>
                <a:latin typeface="Comic Sans MS" pitchFamily="66" charset="0"/>
              </a:rPr>
              <a:t>cardiogenic</a:t>
            </a:r>
            <a:r>
              <a:rPr lang="en-IN" sz="2400" dirty="0" smtClean="0">
                <a:solidFill>
                  <a:schemeClr val="bg1"/>
                </a:solidFill>
                <a:latin typeface="Comic Sans MS" pitchFamily="66" charset="0"/>
              </a:rPr>
              <a:t> shock </a:t>
            </a:r>
            <a:r>
              <a:rPr lang="en-IN" sz="2400" dirty="0" smtClean="0">
                <a:solidFill>
                  <a:srgbClr val="FFFF00"/>
                </a:solidFill>
                <a:latin typeface="Comic Sans MS" pitchFamily="66" charset="0"/>
              </a:rPr>
              <a:t>or who develop </a:t>
            </a:r>
            <a:r>
              <a:rPr lang="en-IN" sz="2400" dirty="0" smtClean="0">
                <a:solidFill>
                  <a:schemeClr val="bg1"/>
                </a:solidFill>
                <a:latin typeface="Comic Sans MS" pitchFamily="66" charset="0"/>
              </a:rPr>
              <a:t>acute severe heart failure, irrespective of time of delay from onset of symptoms</a:t>
            </a:r>
          </a:p>
          <a:p>
            <a:pPr marL="38100" marR="30480" indent="151765" algn="just">
              <a:spcBef>
                <a:spcPts val="300"/>
              </a:spcBef>
              <a:buFont typeface="Arial" pitchFamily="34" charset="0"/>
              <a:buChar char="•"/>
            </a:pPr>
            <a:endParaRPr lang="en-IN" sz="2400" dirty="0" smtClean="0">
              <a:solidFill>
                <a:srgbClr val="FFFF00"/>
              </a:solidFill>
              <a:latin typeface="Comic Sans MS" pitchFamily="66" charset="0"/>
            </a:endParaRPr>
          </a:p>
          <a:p>
            <a:pPr marL="38100" marR="30480" indent="151765" algn="just">
              <a:spcBef>
                <a:spcPts val="300"/>
              </a:spcBef>
              <a:buFont typeface="Arial" pitchFamily="34" charset="0"/>
              <a:buChar char="•"/>
            </a:pPr>
            <a:r>
              <a:rPr lang="en-IN" sz="2400" dirty="0" smtClean="0">
                <a:solidFill>
                  <a:srgbClr val="FFFF00"/>
                </a:solidFill>
                <a:latin typeface="Comic Sans MS" pitchFamily="66" charset="0"/>
              </a:rPr>
              <a:t>Guidelines also recommend considering primary PCI for patients who present between </a:t>
            </a:r>
            <a:r>
              <a:rPr lang="en-IN" sz="2400" b="1" dirty="0" smtClean="0">
                <a:solidFill>
                  <a:srgbClr val="FFFF00"/>
                </a:solidFill>
                <a:latin typeface="Comic Sans MS" pitchFamily="66" charset="0"/>
              </a:rPr>
              <a:t>12 and 24 hours after onset of symptoms, provided there is </a:t>
            </a:r>
            <a:r>
              <a:rPr lang="en-IN" sz="2400" b="1" dirty="0" smtClean="0">
                <a:solidFill>
                  <a:schemeClr val="bg1"/>
                </a:solidFill>
                <a:latin typeface="Comic Sans MS" pitchFamily="66" charset="0"/>
              </a:rPr>
              <a:t>ongoing clinical or ECG evidence of myocardial ischemia</a:t>
            </a:r>
            <a:r>
              <a:rPr lang="en-IN" sz="2400" dirty="0" smtClean="0">
                <a:solidFill>
                  <a:srgbClr val="FFFF00"/>
                </a:solidFill>
                <a:latin typeface="Comic Sans MS" pitchFamily="66" charset="0"/>
              </a:rPr>
              <a:t>.</a:t>
            </a:r>
          </a:p>
          <a:p>
            <a:pPr marL="38100" marR="30480" indent="151765" algn="just">
              <a:spcBef>
                <a:spcPts val="300"/>
              </a:spcBef>
              <a:buFont typeface="Arial" pitchFamily="34" charset="0"/>
              <a:buChar char="•"/>
            </a:pPr>
            <a:endParaRPr lang="en-IN" sz="2400" dirty="0" smtClean="0">
              <a:solidFill>
                <a:srgbClr val="FFFF00"/>
              </a:solidFill>
              <a:latin typeface="Comic Sans MS" pitchFamily="66" charset="0"/>
            </a:endParaRPr>
          </a:p>
          <a:p>
            <a:pPr marL="38100" marR="30480" indent="151765" algn="just">
              <a:spcBef>
                <a:spcPts val="300"/>
              </a:spcBef>
              <a:buFont typeface="Arial" pitchFamily="34" charset="0"/>
              <a:buChar char="•"/>
            </a:pPr>
            <a:endParaRPr lang="en-IN" sz="2400" dirty="0" smtClean="0">
              <a:solidFill>
                <a:srgbClr val="FFFF00"/>
              </a:solidFill>
              <a:latin typeface="Comic Sans MS" pitchFamily="66" charset="0"/>
            </a:endParaRPr>
          </a:p>
          <a:p>
            <a:pPr marL="38100" marR="30480" indent="151765" algn="just">
              <a:spcBef>
                <a:spcPts val="300"/>
              </a:spcBef>
              <a:buFont typeface="Arial" pitchFamily="34" charset="0"/>
              <a:buChar char="•"/>
            </a:pPr>
            <a:r>
              <a:rPr lang="en-IN" sz="2400" dirty="0" smtClean="0">
                <a:solidFill>
                  <a:srgbClr val="FFFF00"/>
                </a:solidFill>
                <a:latin typeface="Comic Sans MS" pitchFamily="66" charset="0"/>
              </a:rPr>
              <a:t>PCI of the </a:t>
            </a:r>
            <a:r>
              <a:rPr lang="en-IN" sz="2400" dirty="0" err="1" smtClean="0">
                <a:solidFill>
                  <a:srgbClr val="FFFF00"/>
                </a:solidFill>
                <a:latin typeface="Comic Sans MS" pitchFamily="66" charset="0"/>
              </a:rPr>
              <a:t>noninfarct</a:t>
            </a:r>
            <a:r>
              <a:rPr lang="en-IN" sz="2400" dirty="0" smtClean="0">
                <a:solidFill>
                  <a:srgbClr val="FFFF00"/>
                </a:solidFill>
                <a:latin typeface="Comic Sans MS" pitchFamily="66" charset="0"/>
              </a:rPr>
              <a:t> related artery (</a:t>
            </a:r>
            <a:r>
              <a:rPr lang="en-IN" sz="2400" dirty="0" err="1" smtClean="0">
                <a:solidFill>
                  <a:srgbClr val="FFFF00"/>
                </a:solidFill>
                <a:latin typeface="Comic Sans MS" pitchFamily="66" charset="0"/>
              </a:rPr>
              <a:t>nonculprit</a:t>
            </a:r>
            <a:r>
              <a:rPr lang="en-IN" sz="2400" dirty="0" smtClean="0">
                <a:solidFill>
                  <a:srgbClr val="FFFF00"/>
                </a:solidFill>
                <a:latin typeface="Comic Sans MS" pitchFamily="66" charset="0"/>
              </a:rPr>
              <a:t> artery) at the time of primary PCI of the culprit lesion is under active investigation.</a:t>
            </a:r>
          </a:p>
          <a:p>
            <a:pPr marL="38100" marR="30480" indent="151765" algn="just">
              <a:spcBef>
                <a:spcPts val="300"/>
              </a:spcBef>
              <a:buFont typeface="Arial" pitchFamily="34" charset="0"/>
              <a:buChar char="•"/>
            </a:pPr>
            <a:endParaRPr lang="en-US" sz="2000" dirty="0" smtClean="0">
              <a:solidFill>
                <a:srgbClr val="FFFF00"/>
              </a:solidFill>
              <a:latin typeface="Comic Sans MS" pitchFamily="66" charset="0"/>
            </a:endParaRPr>
          </a:p>
          <a:p>
            <a:pPr marL="38100" marR="30480" indent="151765" algn="just">
              <a:spcBef>
                <a:spcPts val="300"/>
              </a:spcBef>
              <a:buFont typeface="Arial" pitchFamily="34" charset="0"/>
              <a:buChar char="•"/>
            </a:pPr>
            <a:endParaRPr lang="en-US" dirty="0" smtClean="0">
              <a:solidFill>
                <a:srgbClr val="FFFF00"/>
              </a:solidFill>
              <a:latin typeface="Comic Sans MS" pitchFamily="66" charset="0"/>
            </a:endParaRPr>
          </a:p>
          <a:p>
            <a:pPr marL="38100" marR="30480" indent="151765" algn="just">
              <a:spcBef>
                <a:spcPts val="300"/>
              </a:spcBef>
              <a:buFont typeface="Arial" pitchFamily="34" charset="0"/>
              <a:buChar char="•"/>
            </a:pPr>
            <a:endParaRPr lang="en-IN" dirty="0" smtClean="0">
              <a:latin typeface="Comic Sans MS" pitchFamily="66" charset="0"/>
            </a:endParaRPr>
          </a:p>
          <a:p>
            <a:pPr marL="38100" marR="30480" indent="151765" algn="just">
              <a:spcBef>
                <a:spcPts val="300"/>
              </a:spcBef>
              <a:buFont typeface="Arial" pitchFamily="34" charset="0"/>
              <a:buChar char="•"/>
            </a:pPr>
            <a:endParaRPr lang="en-IN" dirty="0" smtClean="0">
              <a:latin typeface="Comic Sans MS" pitchFamily="66" charset="0"/>
            </a:endParaRPr>
          </a:p>
          <a:p>
            <a:pPr marL="38100" marR="30480" indent="151765" algn="just">
              <a:spcBef>
                <a:spcPts val="300"/>
              </a:spcBef>
              <a:buFont typeface="Arial" pitchFamily="34" charset="0"/>
              <a:buChar char="•"/>
            </a:pPr>
            <a:endParaRPr lang="en-US" dirty="0" smtClean="0">
              <a:latin typeface="Comic Sans MS" pitchFamily="66" charset="0"/>
            </a:endParaRPr>
          </a:p>
          <a:p>
            <a:pPr marL="38100" marR="30480" indent="151765" algn="just">
              <a:lnSpc>
                <a:spcPct val="100000"/>
              </a:lnSpc>
              <a:spcBef>
                <a:spcPts val="300"/>
              </a:spcBef>
              <a:buFont typeface="Arial" pitchFamily="34" charset="0"/>
              <a:buChar char="•"/>
            </a:pPr>
            <a:endParaRPr lang="en-IN" spc="35" dirty="0" smtClean="0">
              <a:latin typeface="Comic Sans MS" pitchFamily="66" charset="0"/>
              <a:cs typeface="Times New Roman"/>
            </a:endParaRPr>
          </a:p>
          <a:p>
            <a:pPr marL="38100" marR="30480" indent="151765" algn="just">
              <a:lnSpc>
                <a:spcPct val="100000"/>
              </a:lnSpc>
              <a:spcBef>
                <a:spcPts val="300"/>
              </a:spcBef>
              <a:buFont typeface="Arial" pitchFamily="34" charset="0"/>
              <a:buChar char="•"/>
            </a:pPr>
            <a:endParaRPr lang="en-IN" spc="35" dirty="0" smtClean="0">
              <a:latin typeface="Comic Sans MS" pitchFamily="66" charset="0"/>
              <a:cs typeface="Times New Roman"/>
            </a:endParaRPr>
          </a:p>
          <a:p>
            <a:pPr marL="38100" marR="30480" indent="151765" algn="just">
              <a:lnSpc>
                <a:spcPct val="100000"/>
              </a:lnSpc>
              <a:spcBef>
                <a:spcPts val="300"/>
              </a:spcBef>
            </a:pPr>
            <a:r>
              <a:rPr lang="en-IN" sz="800" spc="142" baseline="33333" dirty="0" smtClean="0">
                <a:latin typeface="Comic Sans MS" pitchFamily="66" charset="0"/>
                <a:cs typeface="Times New Roman"/>
              </a:rPr>
              <a:t> </a:t>
            </a:r>
            <a:endParaRPr lang="en-IN" dirty="0">
              <a:latin typeface="Comic Sans MS" pitchFamily="66" charset="0"/>
              <a:cs typeface="Times New Roman"/>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https://image.slideserve.com/717095/facilitated-pci-n.jpg"/>
          <p:cNvPicPr>
            <a:picLocks noChangeAspect="1" noChangeArrowheads="1"/>
          </p:cNvPicPr>
          <p:nvPr/>
        </p:nvPicPr>
        <p:blipFill>
          <a:blip r:embed="rId2"/>
          <a:srcRect/>
          <a:stretch>
            <a:fillRect/>
          </a:stretch>
        </p:blipFill>
        <p:spPr bwMode="auto">
          <a:xfrm>
            <a:off x="0" y="0"/>
            <a:ext cx="8915400" cy="6858000"/>
          </a:xfrm>
          <a:prstGeom prst="rect">
            <a:avLst/>
          </a:prstGeom>
          <a:no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305800" cy="6753131"/>
          </a:xfrm>
          <a:prstGeom prst="rect">
            <a:avLst/>
          </a:prstGeom>
          <a:solidFill>
            <a:schemeClr val="tx1"/>
          </a:solidFill>
        </p:spPr>
        <p:txBody>
          <a:bodyPr wrap="square">
            <a:spAutoFit/>
          </a:bodyPr>
          <a:lstStyle/>
          <a:p>
            <a:pPr marL="744084" lvl="3" indent="-545600" algn="just">
              <a:lnSpc>
                <a:spcPct val="200000"/>
              </a:lnSpc>
              <a:spcBef>
                <a:spcPts val="148"/>
              </a:spcBef>
              <a:buAutoNum type="arabicPeriod" startAt="4"/>
              <a:tabLst>
                <a:tab pos="745026" algn="l"/>
              </a:tabLst>
            </a:pPr>
            <a:r>
              <a:rPr lang="en-US" sz="2800" spc="52" dirty="0" smtClean="0">
                <a:solidFill>
                  <a:srgbClr val="FFFF00"/>
                </a:solidFill>
                <a:latin typeface="Comic Sans MS" pitchFamily="66" charset="0"/>
                <a:cs typeface="Calibri"/>
              </a:rPr>
              <a:t>Facilitated </a:t>
            </a:r>
            <a:r>
              <a:rPr lang="en-US" sz="2800" spc="44" dirty="0" smtClean="0">
                <a:solidFill>
                  <a:srgbClr val="FFFF00"/>
                </a:solidFill>
                <a:latin typeface="Comic Sans MS" pitchFamily="66" charset="0"/>
                <a:cs typeface="Calibri"/>
              </a:rPr>
              <a:t>PCI</a:t>
            </a:r>
            <a:endParaRPr lang="en-US" sz="2800" dirty="0" smtClean="0">
              <a:solidFill>
                <a:srgbClr val="FFFF00"/>
              </a:solidFill>
              <a:latin typeface="Comic Sans MS" pitchFamily="66" charset="0"/>
              <a:cs typeface="Calibri"/>
            </a:endParaRPr>
          </a:p>
          <a:p>
            <a:pPr marL="466582" marR="193782" algn="just">
              <a:lnSpc>
                <a:spcPct val="200000"/>
              </a:lnSpc>
              <a:spcBef>
                <a:spcPts val="67"/>
              </a:spcBef>
            </a:pPr>
            <a:r>
              <a:rPr lang="en-US" sz="2000" spc="59" dirty="0" smtClean="0">
                <a:solidFill>
                  <a:srgbClr val="FFFF00"/>
                </a:solidFill>
                <a:latin typeface="+mj-lt"/>
                <a:cs typeface="Calibri"/>
              </a:rPr>
              <a:t>This </a:t>
            </a:r>
            <a:r>
              <a:rPr lang="en-US" sz="2000" spc="52" dirty="0" smtClean="0">
                <a:solidFill>
                  <a:srgbClr val="FFFF00"/>
                </a:solidFill>
                <a:latin typeface="+mj-lt"/>
                <a:cs typeface="Calibri"/>
              </a:rPr>
              <a:t>refers </a:t>
            </a:r>
            <a:r>
              <a:rPr lang="en-US" sz="2000" spc="81" dirty="0" smtClean="0">
                <a:solidFill>
                  <a:srgbClr val="FFFF00"/>
                </a:solidFill>
                <a:latin typeface="+mj-lt"/>
                <a:cs typeface="Calibri"/>
              </a:rPr>
              <a:t>to </a:t>
            </a:r>
            <a:r>
              <a:rPr lang="en-US" sz="2000" spc="89" dirty="0" smtClean="0">
                <a:solidFill>
                  <a:srgbClr val="FFFF00"/>
                </a:solidFill>
                <a:latin typeface="+mj-lt"/>
                <a:cs typeface="Calibri"/>
              </a:rPr>
              <a:t>a </a:t>
            </a:r>
            <a:r>
              <a:rPr lang="en-US" sz="2000" spc="67" dirty="0" smtClean="0">
                <a:solidFill>
                  <a:srgbClr val="FFFF00"/>
                </a:solidFill>
                <a:latin typeface="+mj-lt"/>
                <a:cs typeface="Calibri"/>
              </a:rPr>
              <a:t>strategy </a:t>
            </a:r>
            <a:r>
              <a:rPr lang="en-US" sz="2000" spc="96" dirty="0" smtClean="0">
                <a:solidFill>
                  <a:srgbClr val="FFFF00"/>
                </a:solidFill>
                <a:latin typeface="+mj-lt"/>
                <a:cs typeface="Calibri"/>
              </a:rPr>
              <a:t>of </a:t>
            </a:r>
            <a:r>
              <a:rPr lang="en-US" sz="2000" spc="89" dirty="0" smtClean="0">
                <a:solidFill>
                  <a:srgbClr val="FFFF00"/>
                </a:solidFill>
                <a:latin typeface="+mj-lt"/>
                <a:cs typeface="Calibri"/>
              </a:rPr>
              <a:t>planned </a:t>
            </a:r>
            <a:r>
              <a:rPr lang="en-US" sz="2000" spc="74" dirty="0" smtClean="0">
                <a:solidFill>
                  <a:srgbClr val="FFFF00"/>
                </a:solidFill>
                <a:latin typeface="+mj-lt"/>
                <a:cs typeface="Calibri"/>
              </a:rPr>
              <a:t>immediate </a:t>
            </a:r>
            <a:r>
              <a:rPr lang="en-US" sz="2000" spc="52" dirty="0" smtClean="0">
                <a:solidFill>
                  <a:srgbClr val="FFFF00"/>
                </a:solidFill>
                <a:latin typeface="+mj-lt"/>
                <a:cs typeface="Calibri"/>
              </a:rPr>
              <a:t>PCI </a:t>
            </a:r>
            <a:r>
              <a:rPr lang="en-US" sz="2000" spc="74" dirty="0" smtClean="0">
                <a:solidFill>
                  <a:srgbClr val="FFFF00"/>
                </a:solidFill>
                <a:latin typeface="+mj-lt"/>
                <a:cs typeface="Calibri"/>
              </a:rPr>
              <a:t>(&lt; </a:t>
            </a:r>
            <a:r>
              <a:rPr lang="en-US" sz="2000" spc="52" dirty="0" smtClean="0">
                <a:solidFill>
                  <a:srgbClr val="FFFF00"/>
                </a:solidFill>
                <a:latin typeface="+mj-lt"/>
                <a:cs typeface="Calibri"/>
              </a:rPr>
              <a:t>1 </a:t>
            </a:r>
            <a:r>
              <a:rPr lang="en-US" sz="2000" spc="74" dirty="0" smtClean="0">
                <a:solidFill>
                  <a:srgbClr val="FFFF00"/>
                </a:solidFill>
                <a:latin typeface="+mj-lt"/>
                <a:cs typeface="Calibri"/>
              </a:rPr>
              <a:t>hour) after  </a:t>
            </a:r>
            <a:r>
              <a:rPr lang="en-US" sz="2000" spc="96" dirty="0" smtClean="0">
                <a:solidFill>
                  <a:srgbClr val="FFFF00"/>
                </a:solidFill>
                <a:latin typeface="+mj-lt"/>
                <a:cs typeface="Calibri"/>
              </a:rPr>
              <a:t>an </a:t>
            </a:r>
            <a:r>
              <a:rPr lang="en-US" sz="2000" spc="67" dirty="0" smtClean="0">
                <a:solidFill>
                  <a:srgbClr val="FFFF00"/>
                </a:solidFill>
                <a:latin typeface="+mj-lt"/>
                <a:cs typeface="Calibri"/>
              </a:rPr>
              <a:t>initial </a:t>
            </a:r>
            <a:r>
              <a:rPr lang="en-US" sz="2000" spc="81" dirty="0" smtClean="0">
                <a:solidFill>
                  <a:srgbClr val="FFFF00"/>
                </a:solidFill>
                <a:latin typeface="+mj-lt"/>
                <a:cs typeface="Calibri"/>
              </a:rPr>
              <a:t>pharmacologic regimen </a:t>
            </a:r>
            <a:r>
              <a:rPr lang="en-US" sz="2000" spc="67" dirty="0" smtClean="0">
                <a:solidFill>
                  <a:srgbClr val="FFFF00"/>
                </a:solidFill>
                <a:latin typeface="+mj-lt"/>
                <a:cs typeface="Calibri"/>
              </a:rPr>
              <a:t>consisting </a:t>
            </a:r>
            <a:r>
              <a:rPr lang="en-US" sz="2000" spc="96" dirty="0" smtClean="0">
                <a:solidFill>
                  <a:srgbClr val="FFFF00"/>
                </a:solidFill>
                <a:latin typeface="+mj-lt"/>
                <a:cs typeface="Calibri"/>
              </a:rPr>
              <a:t>of </a:t>
            </a:r>
            <a:r>
              <a:rPr lang="en-US" sz="2000" spc="89" dirty="0" smtClean="0">
                <a:solidFill>
                  <a:srgbClr val="FFFF00"/>
                </a:solidFill>
                <a:latin typeface="+mj-lt"/>
                <a:cs typeface="Calibri"/>
              </a:rPr>
              <a:t>a </a:t>
            </a:r>
            <a:r>
              <a:rPr lang="en-US" sz="2000" spc="67" dirty="0" smtClean="0">
                <a:solidFill>
                  <a:srgbClr val="FFFF00"/>
                </a:solidFill>
                <a:latin typeface="+mj-lt"/>
                <a:cs typeface="Calibri"/>
              </a:rPr>
              <a:t>reduced dose </a:t>
            </a:r>
            <a:r>
              <a:rPr lang="en-US" sz="2000" spc="96" dirty="0" smtClean="0">
                <a:solidFill>
                  <a:srgbClr val="FFFF00"/>
                </a:solidFill>
                <a:latin typeface="+mj-lt"/>
                <a:cs typeface="Calibri"/>
              </a:rPr>
              <a:t>of </a:t>
            </a:r>
            <a:r>
              <a:rPr lang="en-US" sz="2000" spc="89" dirty="0" smtClean="0">
                <a:solidFill>
                  <a:srgbClr val="FFFF00"/>
                </a:solidFill>
                <a:latin typeface="+mj-lt"/>
                <a:cs typeface="Calibri"/>
              </a:rPr>
              <a:t>a  </a:t>
            </a:r>
            <a:r>
              <a:rPr lang="en-US" sz="2000" spc="67" dirty="0" err="1" smtClean="0">
                <a:solidFill>
                  <a:srgbClr val="FFFF00"/>
                </a:solidFill>
                <a:latin typeface="+mj-lt"/>
                <a:cs typeface="Calibri"/>
              </a:rPr>
              <a:t>fibrinolytic</a:t>
            </a:r>
            <a:r>
              <a:rPr lang="en-US" sz="2000" spc="67" dirty="0" smtClean="0">
                <a:solidFill>
                  <a:srgbClr val="FFFF00"/>
                </a:solidFill>
                <a:latin typeface="+mj-lt"/>
                <a:cs typeface="Calibri"/>
              </a:rPr>
              <a:t> </a:t>
            </a:r>
            <a:r>
              <a:rPr lang="en-US" sz="2000" spc="81" dirty="0" smtClean="0">
                <a:solidFill>
                  <a:srgbClr val="FFFF00"/>
                </a:solidFill>
                <a:latin typeface="+mj-lt"/>
                <a:cs typeface="Calibri"/>
              </a:rPr>
              <a:t>agent, </a:t>
            </a:r>
            <a:r>
              <a:rPr lang="en-US" sz="2000" spc="74" dirty="0" smtClean="0">
                <a:solidFill>
                  <a:srgbClr val="FFFF00"/>
                </a:solidFill>
                <a:latin typeface="+mj-lt"/>
                <a:cs typeface="Calibri"/>
              </a:rPr>
              <a:t>glycoprotein </a:t>
            </a:r>
            <a:r>
              <a:rPr lang="en-US" sz="2000" spc="67" dirty="0" smtClean="0">
                <a:solidFill>
                  <a:srgbClr val="FFFF00"/>
                </a:solidFill>
                <a:latin typeface="+mj-lt"/>
                <a:cs typeface="Calibri"/>
              </a:rPr>
              <a:t>(</a:t>
            </a:r>
            <a:r>
              <a:rPr lang="en-US" sz="2000" spc="67" dirty="0" err="1" smtClean="0">
                <a:solidFill>
                  <a:srgbClr val="FFFF00"/>
                </a:solidFill>
                <a:latin typeface="+mj-lt"/>
                <a:cs typeface="Calibri"/>
              </a:rPr>
              <a:t>Gp</a:t>
            </a:r>
            <a:r>
              <a:rPr lang="en-US" sz="2000" spc="67" dirty="0" smtClean="0">
                <a:solidFill>
                  <a:srgbClr val="FFFF00"/>
                </a:solidFill>
                <a:latin typeface="+mj-lt"/>
                <a:cs typeface="Calibri"/>
              </a:rPr>
              <a:t>) </a:t>
            </a:r>
            <a:r>
              <a:rPr lang="en-US" sz="2000" spc="22" dirty="0" err="1" smtClean="0">
                <a:solidFill>
                  <a:srgbClr val="FFFF00"/>
                </a:solidFill>
                <a:latin typeface="+mj-lt"/>
                <a:cs typeface="Calibri"/>
              </a:rPr>
              <a:t>IIb</a:t>
            </a:r>
            <a:r>
              <a:rPr lang="en-US" sz="2000" spc="22" dirty="0" smtClean="0">
                <a:solidFill>
                  <a:srgbClr val="FFFF00"/>
                </a:solidFill>
                <a:latin typeface="+mj-lt"/>
                <a:cs typeface="Calibri"/>
              </a:rPr>
              <a:t>/</a:t>
            </a:r>
            <a:r>
              <a:rPr lang="en-US" sz="2000" spc="22" dirty="0" err="1" smtClean="0">
                <a:solidFill>
                  <a:srgbClr val="FFFF00"/>
                </a:solidFill>
                <a:latin typeface="+mj-lt"/>
                <a:cs typeface="Calibri"/>
              </a:rPr>
              <a:t>IIIa</a:t>
            </a:r>
            <a:r>
              <a:rPr lang="en-US" sz="2000" spc="22" dirty="0" smtClean="0">
                <a:solidFill>
                  <a:srgbClr val="FFFF00"/>
                </a:solidFill>
                <a:latin typeface="+mj-lt"/>
                <a:cs typeface="Calibri"/>
              </a:rPr>
              <a:t> </a:t>
            </a:r>
            <a:r>
              <a:rPr lang="en-US" sz="2000" spc="74" dirty="0" smtClean="0">
                <a:solidFill>
                  <a:srgbClr val="FFFF00"/>
                </a:solidFill>
                <a:latin typeface="+mj-lt"/>
                <a:cs typeface="Calibri"/>
              </a:rPr>
              <a:t>inhibitor </a:t>
            </a:r>
            <a:r>
              <a:rPr lang="en-US" sz="2000" spc="67" dirty="0" smtClean="0">
                <a:solidFill>
                  <a:srgbClr val="FFFF00"/>
                </a:solidFill>
                <a:latin typeface="+mj-lt"/>
                <a:cs typeface="Calibri"/>
              </a:rPr>
              <a:t>or </a:t>
            </a:r>
            <a:r>
              <a:rPr lang="en-US" sz="2000" spc="89" dirty="0" smtClean="0">
                <a:solidFill>
                  <a:srgbClr val="FFFF00"/>
                </a:solidFill>
                <a:latin typeface="+mj-lt"/>
                <a:cs typeface="Calibri"/>
              </a:rPr>
              <a:t>a </a:t>
            </a:r>
            <a:r>
              <a:rPr lang="en-US" sz="2000" spc="81" dirty="0" smtClean="0">
                <a:solidFill>
                  <a:srgbClr val="FFFF00"/>
                </a:solidFill>
                <a:latin typeface="+mj-lt"/>
                <a:cs typeface="Calibri"/>
              </a:rPr>
              <a:t>combination  </a:t>
            </a:r>
            <a:r>
              <a:rPr lang="en-US" sz="2000" spc="96" dirty="0" smtClean="0">
                <a:solidFill>
                  <a:srgbClr val="FFFF00"/>
                </a:solidFill>
                <a:latin typeface="+mj-lt"/>
                <a:cs typeface="Calibri"/>
              </a:rPr>
              <a:t>of </a:t>
            </a:r>
            <a:r>
              <a:rPr lang="en-US" sz="2000" spc="59" dirty="0" smtClean="0">
                <a:solidFill>
                  <a:srgbClr val="FFFF00"/>
                </a:solidFill>
                <a:latin typeface="+mj-lt"/>
                <a:cs typeface="Calibri"/>
              </a:rPr>
              <a:t>these </a:t>
            </a:r>
            <a:r>
              <a:rPr lang="en-US" sz="2000" spc="74" dirty="0" smtClean="0">
                <a:solidFill>
                  <a:srgbClr val="FFFF00"/>
                </a:solidFill>
                <a:latin typeface="+mj-lt"/>
                <a:cs typeface="Calibri"/>
              </a:rPr>
              <a:t>agents. </a:t>
            </a:r>
            <a:r>
              <a:rPr lang="en-US" sz="2000" spc="81" dirty="0" smtClean="0">
                <a:solidFill>
                  <a:srgbClr val="FFFF00"/>
                </a:solidFill>
                <a:latin typeface="+mj-lt"/>
                <a:cs typeface="Calibri"/>
              </a:rPr>
              <a:t>The </a:t>
            </a:r>
            <a:r>
              <a:rPr lang="en-US" sz="2000" spc="74" dirty="0" smtClean="0">
                <a:solidFill>
                  <a:srgbClr val="FFFF00"/>
                </a:solidFill>
                <a:latin typeface="+mj-lt"/>
                <a:cs typeface="Calibri"/>
              </a:rPr>
              <a:t>purpose </a:t>
            </a:r>
            <a:r>
              <a:rPr lang="en-US" sz="2000" spc="96" dirty="0" smtClean="0">
                <a:solidFill>
                  <a:srgbClr val="FFFF00"/>
                </a:solidFill>
                <a:latin typeface="+mj-lt"/>
                <a:cs typeface="Calibri"/>
              </a:rPr>
              <a:t>of </a:t>
            </a:r>
            <a:r>
              <a:rPr lang="en-US" sz="2000" spc="67" dirty="0" smtClean="0">
                <a:solidFill>
                  <a:srgbClr val="FFFF00"/>
                </a:solidFill>
                <a:latin typeface="+mj-lt"/>
                <a:cs typeface="Calibri"/>
              </a:rPr>
              <a:t>facilitated </a:t>
            </a:r>
            <a:r>
              <a:rPr lang="en-US" sz="2000" spc="52" dirty="0" smtClean="0">
                <a:solidFill>
                  <a:srgbClr val="FFFF00"/>
                </a:solidFill>
                <a:latin typeface="+mj-lt"/>
                <a:cs typeface="Calibri"/>
              </a:rPr>
              <a:t>PCI </a:t>
            </a:r>
            <a:r>
              <a:rPr lang="en-US" sz="2000" spc="74" dirty="0" smtClean="0">
                <a:solidFill>
                  <a:srgbClr val="FFFF00"/>
                </a:solidFill>
                <a:latin typeface="+mj-lt"/>
                <a:cs typeface="Calibri"/>
              </a:rPr>
              <a:t>was </a:t>
            </a:r>
            <a:r>
              <a:rPr lang="en-US" sz="2000" spc="81" dirty="0" smtClean="0">
                <a:solidFill>
                  <a:srgbClr val="FFFF00"/>
                </a:solidFill>
                <a:latin typeface="+mj-lt"/>
                <a:cs typeface="Calibri"/>
              </a:rPr>
              <a:t>to </a:t>
            </a:r>
            <a:r>
              <a:rPr lang="en-US" sz="2000" spc="67" dirty="0" smtClean="0">
                <a:solidFill>
                  <a:srgbClr val="FFFF00"/>
                </a:solidFill>
                <a:latin typeface="+mj-lt"/>
                <a:cs typeface="Calibri"/>
              </a:rPr>
              <a:t>achieve </a:t>
            </a:r>
            <a:r>
              <a:rPr lang="en-US" sz="2000" spc="59" dirty="0" smtClean="0">
                <a:solidFill>
                  <a:srgbClr val="FFFF00"/>
                </a:solidFill>
                <a:latin typeface="+mj-lt"/>
                <a:cs typeface="Calibri"/>
              </a:rPr>
              <a:t>earlier  </a:t>
            </a:r>
            <a:r>
              <a:rPr lang="en-US" sz="2000" spc="67" dirty="0" smtClean="0">
                <a:solidFill>
                  <a:srgbClr val="FFFF00"/>
                </a:solidFill>
                <a:latin typeface="+mj-lt"/>
                <a:cs typeface="Calibri"/>
              </a:rPr>
              <a:t>reperfusion </a:t>
            </a:r>
            <a:r>
              <a:rPr lang="en-US" sz="2000" spc="89" dirty="0" smtClean="0">
                <a:solidFill>
                  <a:srgbClr val="FFFF00"/>
                </a:solidFill>
                <a:latin typeface="+mj-lt"/>
                <a:cs typeface="Calibri"/>
              </a:rPr>
              <a:t>but </a:t>
            </a:r>
            <a:r>
              <a:rPr lang="en-US" sz="2000" spc="67" dirty="0" smtClean="0">
                <a:solidFill>
                  <a:srgbClr val="FFFF00"/>
                </a:solidFill>
                <a:latin typeface="+mj-lt"/>
                <a:cs typeface="Calibri"/>
              </a:rPr>
              <a:t>retain </a:t>
            </a:r>
            <a:r>
              <a:rPr lang="en-US" sz="2000" spc="74" dirty="0" smtClean="0">
                <a:solidFill>
                  <a:srgbClr val="FFFF00"/>
                </a:solidFill>
                <a:latin typeface="+mj-lt"/>
                <a:cs typeface="Calibri"/>
              </a:rPr>
              <a:t>the </a:t>
            </a:r>
            <a:r>
              <a:rPr lang="en-US" sz="2000" spc="67" dirty="0" smtClean="0">
                <a:solidFill>
                  <a:srgbClr val="FFFF00"/>
                </a:solidFill>
                <a:latin typeface="+mj-lt"/>
                <a:cs typeface="Calibri"/>
              </a:rPr>
              <a:t>benefits </a:t>
            </a:r>
            <a:r>
              <a:rPr lang="en-US" sz="2000" spc="96" dirty="0" smtClean="0">
                <a:solidFill>
                  <a:srgbClr val="FFFF00"/>
                </a:solidFill>
                <a:latin typeface="+mj-lt"/>
                <a:cs typeface="Calibri"/>
              </a:rPr>
              <a:t>of </a:t>
            </a:r>
            <a:r>
              <a:rPr lang="en-US" sz="2000" spc="67" dirty="0" smtClean="0">
                <a:solidFill>
                  <a:srgbClr val="FFFF00"/>
                </a:solidFill>
                <a:latin typeface="+mj-lt"/>
                <a:cs typeface="Calibri"/>
              </a:rPr>
              <a:t>primary</a:t>
            </a:r>
            <a:r>
              <a:rPr lang="en-US" sz="2000" spc="-37" dirty="0" smtClean="0">
                <a:solidFill>
                  <a:srgbClr val="FFFF00"/>
                </a:solidFill>
                <a:latin typeface="+mj-lt"/>
                <a:cs typeface="Calibri"/>
              </a:rPr>
              <a:t> </a:t>
            </a:r>
            <a:r>
              <a:rPr lang="en-US" sz="2000" spc="44" dirty="0" smtClean="0">
                <a:solidFill>
                  <a:srgbClr val="FFFF00"/>
                </a:solidFill>
                <a:latin typeface="+mj-lt"/>
                <a:cs typeface="Calibri"/>
              </a:rPr>
              <a:t>PCI.</a:t>
            </a:r>
            <a:endParaRPr lang="en-US" sz="2000" dirty="0" smtClean="0">
              <a:solidFill>
                <a:srgbClr val="FFFF00"/>
              </a:solidFill>
              <a:latin typeface="+mj-lt"/>
              <a:cs typeface="Calibri"/>
            </a:endParaRPr>
          </a:p>
          <a:p>
            <a:pPr>
              <a:lnSpc>
                <a:spcPct val="200000"/>
              </a:lnSpc>
              <a:spcBef>
                <a:spcPts val="15"/>
              </a:spcBef>
            </a:pPr>
            <a:endParaRPr lang="en-US" sz="2000" dirty="0" smtClean="0">
              <a:solidFill>
                <a:srgbClr val="FFFF00"/>
              </a:solidFill>
              <a:latin typeface="+mj-lt"/>
              <a:cs typeface="Times New Roman"/>
            </a:endParaRPr>
          </a:p>
          <a:p>
            <a:pPr marL="466582" marR="195663" indent="-260571" algn="just">
              <a:lnSpc>
                <a:spcPct val="200000"/>
              </a:lnSpc>
              <a:spcBef>
                <a:spcPts val="7"/>
              </a:spcBef>
            </a:pPr>
            <a:r>
              <a:rPr lang="en-US" sz="2000" spc="-22" dirty="0" smtClean="0">
                <a:solidFill>
                  <a:srgbClr val="FFFF00"/>
                </a:solidFill>
                <a:latin typeface="+mj-lt"/>
                <a:cs typeface="Calibri"/>
              </a:rPr>
              <a:t>III,A </a:t>
            </a:r>
            <a:r>
              <a:rPr lang="en-US" sz="2400" spc="89" baseline="3472" dirty="0" smtClean="0">
                <a:solidFill>
                  <a:srgbClr val="FFFF00"/>
                </a:solidFill>
                <a:latin typeface="+mj-lt"/>
                <a:cs typeface="Calibri"/>
              </a:rPr>
              <a:t>This </a:t>
            </a:r>
            <a:r>
              <a:rPr lang="en-US" sz="2400" spc="99" baseline="3472" dirty="0" smtClean="0">
                <a:solidFill>
                  <a:srgbClr val="FFFF00"/>
                </a:solidFill>
                <a:latin typeface="+mj-lt"/>
                <a:cs typeface="Calibri"/>
              </a:rPr>
              <a:t>strategy </a:t>
            </a:r>
            <a:r>
              <a:rPr lang="en-US" sz="2400" spc="111" baseline="3472" dirty="0" smtClean="0">
                <a:solidFill>
                  <a:srgbClr val="FFFF00"/>
                </a:solidFill>
                <a:latin typeface="+mj-lt"/>
                <a:cs typeface="Calibri"/>
              </a:rPr>
              <a:t>was </a:t>
            </a:r>
            <a:r>
              <a:rPr lang="en-US" sz="2400" spc="89" baseline="3472" dirty="0" smtClean="0">
                <a:solidFill>
                  <a:srgbClr val="FFFF00"/>
                </a:solidFill>
                <a:latin typeface="+mj-lt"/>
                <a:cs typeface="Calibri"/>
              </a:rPr>
              <a:t>associated </a:t>
            </a:r>
            <a:r>
              <a:rPr lang="en-US" sz="2400" spc="132" baseline="3472" dirty="0" smtClean="0">
                <a:solidFill>
                  <a:srgbClr val="FFFF00"/>
                </a:solidFill>
                <a:latin typeface="+mj-lt"/>
                <a:cs typeface="Calibri"/>
              </a:rPr>
              <a:t>with </a:t>
            </a:r>
            <a:r>
              <a:rPr lang="en-US" sz="2400" spc="89" baseline="3472" dirty="0" smtClean="0">
                <a:solidFill>
                  <a:srgbClr val="FFFF00"/>
                </a:solidFill>
                <a:latin typeface="+mj-lt"/>
                <a:cs typeface="Calibri"/>
              </a:rPr>
              <a:t>increased </a:t>
            </a:r>
            <a:r>
              <a:rPr lang="en-US" sz="2400" spc="99" baseline="3472" dirty="0" smtClean="0">
                <a:solidFill>
                  <a:srgbClr val="FFFF00"/>
                </a:solidFill>
                <a:latin typeface="+mj-lt"/>
                <a:cs typeface="Calibri"/>
              </a:rPr>
              <a:t>mortality </a:t>
            </a:r>
            <a:r>
              <a:rPr lang="en-US" sz="2400" spc="144" baseline="3472" dirty="0" smtClean="0">
                <a:solidFill>
                  <a:srgbClr val="FFFF00"/>
                </a:solidFill>
                <a:latin typeface="+mj-lt"/>
                <a:cs typeface="Calibri"/>
              </a:rPr>
              <a:t>and </a:t>
            </a:r>
            <a:r>
              <a:rPr lang="en-US" sz="2400" spc="111" baseline="3472" dirty="0" smtClean="0">
                <a:solidFill>
                  <a:srgbClr val="FFFF00"/>
                </a:solidFill>
                <a:latin typeface="+mj-lt"/>
                <a:cs typeface="Calibri"/>
              </a:rPr>
              <a:t>major  </a:t>
            </a:r>
            <a:r>
              <a:rPr lang="en-US" sz="2400" spc="81" dirty="0" smtClean="0">
                <a:solidFill>
                  <a:srgbClr val="FFFF00"/>
                </a:solidFill>
                <a:latin typeface="+mj-lt"/>
                <a:cs typeface="Calibri"/>
              </a:rPr>
              <a:t>bleeding. </a:t>
            </a:r>
            <a:r>
              <a:rPr lang="en-US" sz="2400" spc="44" dirty="0" smtClean="0">
                <a:solidFill>
                  <a:srgbClr val="FFFF00"/>
                </a:solidFill>
                <a:latin typeface="+mj-lt"/>
                <a:cs typeface="Calibri"/>
              </a:rPr>
              <a:t>It </a:t>
            </a:r>
            <a:r>
              <a:rPr lang="en-US" sz="2400" spc="22" dirty="0" smtClean="0">
                <a:solidFill>
                  <a:srgbClr val="FFFF00"/>
                </a:solidFill>
                <a:latin typeface="+mj-lt"/>
                <a:cs typeface="Calibri"/>
              </a:rPr>
              <a:t>is </a:t>
            </a:r>
            <a:r>
              <a:rPr lang="en-US" sz="2400" spc="59" dirty="0" smtClean="0">
                <a:solidFill>
                  <a:srgbClr val="FFFF00"/>
                </a:solidFill>
                <a:latin typeface="+mj-lt"/>
                <a:cs typeface="Calibri"/>
              </a:rPr>
              <a:t>thus </a:t>
            </a:r>
            <a:r>
              <a:rPr lang="en-US" sz="2400" spc="81" dirty="0" smtClean="0">
                <a:solidFill>
                  <a:srgbClr val="FFFF00"/>
                </a:solidFill>
                <a:latin typeface="+mj-lt"/>
                <a:cs typeface="Calibri"/>
              </a:rPr>
              <a:t>not</a:t>
            </a:r>
            <a:r>
              <a:rPr lang="en-US" sz="2400" spc="89" dirty="0" smtClean="0">
                <a:solidFill>
                  <a:srgbClr val="FFFF00"/>
                </a:solidFill>
                <a:latin typeface="+mj-lt"/>
                <a:cs typeface="Calibri"/>
              </a:rPr>
              <a:t> </a:t>
            </a:r>
            <a:r>
              <a:rPr lang="en-US" sz="2400" spc="59" dirty="0" smtClean="0">
                <a:solidFill>
                  <a:srgbClr val="FFFF00"/>
                </a:solidFill>
                <a:latin typeface="+mj-lt"/>
                <a:cs typeface="Calibri"/>
              </a:rPr>
              <a:t>recommended.</a:t>
            </a:r>
            <a:endParaRPr lang="en-US" sz="2400" baseline="30864" dirty="0">
              <a:solidFill>
                <a:srgbClr val="FFFF00"/>
              </a:solidFill>
              <a:latin typeface="+mj-lt"/>
              <a:cs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descr="https://image.slideserve.com/717095/pharmacoinvasive-therapy-n.jpg"/>
          <p:cNvPicPr>
            <a:picLocks noChangeAspect="1" noChangeArrowheads="1"/>
          </p:cNvPicPr>
          <p:nvPr/>
        </p:nvPicPr>
        <p:blipFill>
          <a:blip r:embed="rId2"/>
          <a:srcRect/>
          <a:stretch>
            <a:fillRect/>
          </a:stretch>
        </p:blipFill>
        <p:spPr bwMode="auto">
          <a:xfrm>
            <a:off x="304800" y="0"/>
            <a:ext cx="8686800" cy="6858000"/>
          </a:xfrm>
          <a:prstGeom prst="rect">
            <a:avLst/>
          </a:prstGeom>
          <a:solidFill>
            <a:schemeClr val="accent6">
              <a:lumMod val="40000"/>
              <a:lumOff val="60000"/>
            </a:schemeClr>
          </a:solid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descr="https://image.slideserve.com/717095/rescue-pci-n.jpg"/>
          <p:cNvPicPr>
            <a:picLocks noChangeAspect="1" noChangeArrowheads="1"/>
          </p:cNvPicPr>
          <p:nvPr/>
        </p:nvPicPr>
        <p:blipFill>
          <a:blip r:embed="rId2"/>
          <a:srcRect/>
          <a:stretch>
            <a:fillRect/>
          </a:stretch>
        </p:blipFill>
        <p:spPr bwMode="auto">
          <a:xfrm>
            <a:off x="0" y="152401"/>
            <a:ext cx="9144000" cy="6553200"/>
          </a:xfrm>
          <a:prstGeom prst="rect">
            <a:avLst/>
          </a:prstGeom>
          <a:noFill/>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4930" y="228600"/>
            <a:ext cx="6852920" cy="505908"/>
          </a:xfrm>
          <a:prstGeom prst="rect">
            <a:avLst/>
          </a:prstGeom>
        </p:spPr>
        <p:txBody>
          <a:bodyPr vert="horz" wrap="square" lIns="0" tIns="13335" rIns="0" bIns="0" rtlCol="0">
            <a:spAutoFit/>
          </a:bodyPr>
          <a:lstStyle/>
          <a:p>
            <a:pPr marL="12700">
              <a:lnSpc>
                <a:spcPct val="100000"/>
              </a:lnSpc>
              <a:spcBef>
                <a:spcPts val="105"/>
              </a:spcBef>
            </a:pPr>
            <a:r>
              <a:rPr sz="3200" dirty="0"/>
              <a:t>Reperfusion at a </a:t>
            </a:r>
            <a:r>
              <a:rPr sz="3200" spc="-5" dirty="0"/>
              <a:t>PCI-Capable</a:t>
            </a:r>
            <a:r>
              <a:rPr sz="3200" spc="-100" dirty="0"/>
              <a:t> </a:t>
            </a:r>
            <a:r>
              <a:rPr sz="3200" dirty="0"/>
              <a:t>Hospital</a:t>
            </a:r>
            <a:endParaRPr sz="3200"/>
          </a:p>
        </p:txBody>
      </p:sp>
      <p:sp>
        <p:nvSpPr>
          <p:cNvPr id="3" name="object 3"/>
          <p:cNvSpPr txBox="1"/>
          <p:nvPr/>
        </p:nvSpPr>
        <p:spPr>
          <a:xfrm>
            <a:off x="304800" y="838200"/>
            <a:ext cx="8534400" cy="5608587"/>
          </a:xfrm>
          <a:prstGeom prst="rect">
            <a:avLst/>
          </a:prstGeom>
          <a:solidFill>
            <a:schemeClr val="tx1"/>
          </a:solidFill>
        </p:spPr>
        <p:txBody>
          <a:bodyPr vert="horz" wrap="square" lIns="0" tIns="12065" rIns="0" bIns="0" rtlCol="0">
            <a:spAutoFit/>
          </a:bodyPr>
          <a:lstStyle/>
          <a:p>
            <a:pPr marL="355600">
              <a:lnSpc>
                <a:spcPct val="100000"/>
              </a:lnSpc>
              <a:spcBef>
                <a:spcPts val="95"/>
              </a:spcBef>
            </a:pPr>
            <a:r>
              <a:rPr sz="2800" b="1" spc="-5" dirty="0">
                <a:solidFill>
                  <a:srgbClr val="FFFF00"/>
                </a:solidFill>
                <a:latin typeface="Myanmar Text"/>
                <a:cs typeface="Myanmar Text"/>
              </a:rPr>
              <a:t>1. </a:t>
            </a:r>
            <a:r>
              <a:rPr sz="2800" b="1" spc="-10" dirty="0">
                <a:solidFill>
                  <a:srgbClr val="FFFF00"/>
                </a:solidFill>
                <a:latin typeface="Myanmar Text"/>
                <a:cs typeface="Myanmar Text"/>
              </a:rPr>
              <a:t>Primary PCI </a:t>
            </a:r>
            <a:r>
              <a:rPr sz="2800" b="1" spc="-5" dirty="0">
                <a:solidFill>
                  <a:srgbClr val="FFFF00"/>
                </a:solidFill>
                <a:latin typeface="Myanmar Text"/>
                <a:cs typeface="Myanmar Text"/>
              </a:rPr>
              <a:t>in STEMI:</a:t>
            </a:r>
            <a:r>
              <a:rPr sz="2800" b="1" spc="85" dirty="0">
                <a:solidFill>
                  <a:srgbClr val="FFFF00"/>
                </a:solidFill>
                <a:latin typeface="Myanmar Text"/>
                <a:cs typeface="Myanmar Text"/>
              </a:rPr>
              <a:t> </a:t>
            </a:r>
            <a:r>
              <a:rPr sz="2800" b="1" spc="-5" dirty="0">
                <a:solidFill>
                  <a:srgbClr val="FFFF00"/>
                </a:solidFill>
                <a:latin typeface="Myanmar Text"/>
                <a:cs typeface="Myanmar Text"/>
              </a:rPr>
              <a:t>Recommendations</a:t>
            </a:r>
            <a:endParaRPr sz="2800">
              <a:solidFill>
                <a:srgbClr val="FFFF00"/>
              </a:solidFill>
              <a:latin typeface="Myanmar Text"/>
              <a:cs typeface="Myanmar Text"/>
            </a:endParaRPr>
          </a:p>
          <a:p>
            <a:pPr marL="12700">
              <a:lnSpc>
                <a:spcPct val="100000"/>
              </a:lnSpc>
              <a:spcBef>
                <a:spcPts val="4634"/>
              </a:spcBef>
              <a:tabLst>
                <a:tab pos="354965" algn="l"/>
              </a:tabLst>
            </a:pPr>
            <a:r>
              <a:rPr sz="2800" spc="-5" dirty="0">
                <a:solidFill>
                  <a:srgbClr val="FFFF00"/>
                </a:solidFill>
                <a:latin typeface="Wingdings 3"/>
                <a:cs typeface="Wingdings 3"/>
              </a:rPr>
              <a:t></a:t>
            </a:r>
            <a:r>
              <a:rPr sz="2800" spc="-5" dirty="0">
                <a:solidFill>
                  <a:srgbClr val="FFFF00"/>
                </a:solidFill>
                <a:latin typeface="Times New Roman"/>
                <a:cs typeface="Times New Roman"/>
              </a:rPr>
              <a:t>	</a:t>
            </a:r>
            <a:r>
              <a:rPr sz="2800" b="1" dirty="0">
                <a:solidFill>
                  <a:srgbClr val="FFFF00"/>
                </a:solidFill>
                <a:latin typeface="Myanmar Text"/>
                <a:cs typeface="Myanmar Text"/>
              </a:rPr>
              <a:t>CLASS</a:t>
            </a:r>
            <a:r>
              <a:rPr sz="2800" b="1" spc="-35" dirty="0">
                <a:solidFill>
                  <a:srgbClr val="FFFF00"/>
                </a:solidFill>
                <a:latin typeface="Myanmar Text"/>
                <a:cs typeface="Myanmar Text"/>
              </a:rPr>
              <a:t> </a:t>
            </a:r>
            <a:r>
              <a:rPr sz="2800" b="1" dirty="0">
                <a:solidFill>
                  <a:srgbClr val="FFFF00"/>
                </a:solidFill>
                <a:latin typeface="Myanmar Text"/>
                <a:cs typeface="Myanmar Text"/>
              </a:rPr>
              <a:t>I</a:t>
            </a:r>
            <a:endParaRPr sz="2800" b="1">
              <a:solidFill>
                <a:srgbClr val="FFFF00"/>
              </a:solidFill>
              <a:latin typeface="Myanmar Text"/>
              <a:cs typeface="Myanmar Text"/>
            </a:endParaRPr>
          </a:p>
          <a:p>
            <a:pPr marL="82550">
              <a:lnSpc>
                <a:spcPct val="100000"/>
              </a:lnSpc>
              <a:spcBef>
                <a:spcPts val="994"/>
              </a:spcBef>
            </a:pPr>
            <a:r>
              <a:rPr sz="2800" b="1" spc="-5" dirty="0">
                <a:solidFill>
                  <a:srgbClr val="FFFF00"/>
                </a:solidFill>
                <a:latin typeface="Myanmar Text"/>
                <a:cs typeface="Myanmar Text"/>
              </a:rPr>
              <a:t>Primary PCI </a:t>
            </a:r>
            <a:r>
              <a:rPr sz="2800" b="1" dirty="0">
                <a:solidFill>
                  <a:srgbClr val="FFFF00"/>
                </a:solidFill>
                <a:latin typeface="Myanmar Text"/>
                <a:cs typeface="Myanmar Text"/>
              </a:rPr>
              <a:t>should be performed </a:t>
            </a:r>
            <a:r>
              <a:rPr sz="2800" b="1" spc="-5" dirty="0">
                <a:solidFill>
                  <a:srgbClr val="FFFF00"/>
                </a:solidFill>
                <a:latin typeface="Myanmar Text"/>
                <a:cs typeface="Myanmar Text"/>
              </a:rPr>
              <a:t>in </a:t>
            </a:r>
            <a:r>
              <a:rPr sz="2800" b="1" dirty="0">
                <a:solidFill>
                  <a:srgbClr val="FFFF00"/>
                </a:solidFill>
                <a:latin typeface="Myanmar Text"/>
                <a:cs typeface="Myanmar Text"/>
              </a:rPr>
              <a:t>patients</a:t>
            </a:r>
            <a:r>
              <a:rPr sz="2800" b="1" spc="-20" dirty="0">
                <a:solidFill>
                  <a:srgbClr val="FFFF00"/>
                </a:solidFill>
                <a:latin typeface="Myanmar Text"/>
                <a:cs typeface="Myanmar Text"/>
              </a:rPr>
              <a:t> </a:t>
            </a:r>
            <a:r>
              <a:rPr sz="2800" b="1" dirty="0">
                <a:solidFill>
                  <a:srgbClr val="FFFF00"/>
                </a:solidFill>
                <a:latin typeface="Myanmar Text"/>
                <a:cs typeface="Myanmar Text"/>
              </a:rPr>
              <a:t>with</a:t>
            </a:r>
            <a:endParaRPr sz="2800" b="1">
              <a:solidFill>
                <a:srgbClr val="FFFF00"/>
              </a:solidFill>
              <a:latin typeface="Myanmar Text"/>
              <a:cs typeface="Myanmar Text"/>
            </a:endParaRPr>
          </a:p>
          <a:p>
            <a:pPr marL="205740" indent="-193675">
              <a:lnSpc>
                <a:spcPct val="100000"/>
              </a:lnSpc>
              <a:spcBef>
                <a:spcPts val="1005"/>
              </a:spcBef>
              <a:buSzPct val="95000"/>
              <a:buAutoNum type="arabicPeriod"/>
              <a:tabLst>
                <a:tab pos="206375" algn="l"/>
              </a:tabLst>
            </a:pPr>
            <a:r>
              <a:rPr sz="2800" b="1" spc="-5" dirty="0">
                <a:solidFill>
                  <a:srgbClr val="FFFF00"/>
                </a:solidFill>
                <a:latin typeface="Myanmar Text"/>
                <a:cs typeface="Myanmar Text"/>
              </a:rPr>
              <a:t>STEMI </a:t>
            </a:r>
            <a:r>
              <a:rPr sz="2800" b="1" dirty="0">
                <a:solidFill>
                  <a:srgbClr val="FFFF00"/>
                </a:solidFill>
                <a:latin typeface="Myanmar Text"/>
                <a:cs typeface="Myanmar Text"/>
              </a:rPr>
              <a:t>and </a:t>
            </a:r>
            <a:r>
              <a:rPr sz="2800" b="1" spc="-5" dirty="0">
                <a:solidFill>
                  <a:srgbClr val="FFFF00"/>
                </a:solidFill>
                <a:latin typeface="Myanmar Text"/>
                <a:cs typeface="Myanmar Text"/>
              </a:rPr>
              <a:t>ischemic symptoms </a:t>
            </a:r>
            <a:r>
              <a:rPr sz="2800" b="1" dirty="0">
                <a:solidFill>
                  <a:srgbClr val="FFFF00"/>
                </a:solidFill>
                <a:latin typeface="Myanmar Text"/>
                <a:cs typeface="Myanmar Text"/>
              </a:rPr>
              <a:t>of less than 12 hours’</a:t>
            </a:r>
            <a:r>
              <a:rPr sz="2800" b="1" spc="-25" dirty="0">
                <a:solidFill>
                  <a:srgbClr val="FFFF00"/>
                </a:solidFill>
                <a:latin typeface="Myanmar Text"/>
                <a:cs typeface="Myanmar Text"/>
              </a:rPr>
              <a:t> </a:t>
            </a:r>
            <a:r>
              <a:rPr sz="2800" b="1" dirty="0">
                <a:solidFill>
                  <a:srgbClr val="FFFF00"/>
                </a:solidFill>
                <a:latin typeface="Myanmar Text"/>
                <a:cs typeface="Myanmar Text"/>
              </a:rPr>
              <a:t>duration</a:t>
            </a:r>
            <a:endParaRPr sz="2800" b="1">
              <a:solidFill>
                <a:srgbClr val="FFFF00"/>
              </a:solidFill>
              <a:latin typeface="Myanmar Text"/>
              <a:cs typeface="Myanmar Text"/>
            </a:endParaRPr>
          </a:p>
          <a:p>
            <a:pPr marL="205740" marR="300990" indent="-205740">
              <a:lnSpc>
                <a:spcPct val="100000"/>
              </a:lnSpc>
              <a:spcBef>
                <a:spcPts val="1000"/>
              </a:spcBef>
              <a:buSzPct val="95000"/>
              <a:buAutoNum type="arabicPeriod"/>
              <a:tabLst>
                <a:tab pos="205740" algn="l"/>
              </a:tabLst>
            </a:pPr>
            <a:r>
              <a:rPr sz="2800" b="1" spc="-5" dirty="0">
                <a:solidFill>
                  <a:srgbClr val="FFFF00"/>
                </a:solidFill>
                <a:latin typeface="Myanmar Text"/>
                <a:cs typeface="Myanmar Text"/>
              </a:rPr>
              <a:t>STEMI </a:t>
            </a:r>
            <a:r>
              <a:rPr sz="2800" b="1" dirty="0">
                <a:solidFill>
                  <a:srgbClr val="FFFF00"/>
                </a:solidFill>
                <a:latin typeface="Myanmar Text"/>
                <a:cs typeface="Myanmar Text"/>
              </a:rPr>
              <a:t>and </a:t>
            </a:r>
            <a:r>
              <a:rPr sz="2800" b="1" spc="-5" dirty="0">
                <a:solidFill>
                  <a:srgbClr val="FFFF00"/>
                </a:solidFill>
                <a:latin typeface="Myanmar Text"/>
                <a:cs typeface="Myanmar Text"/>
              </a:rPr>
              <a:t>ischemic </a:t>
            </a:r>
            <a:r>
              <a:rPr sz="2800" b="1" dirty="0">
                <a:solidFill>
                  <a:srgbClr val="FFFF00"/>
                </a:solidFill>
                <a:latin typeface="Myanmar Text"/>
                <a:cs typeface="Myanmar Text"/>
              </a:rPr>
              <a:t>symptoms of </a:t>
            </a:r>
            <a:r>
              <a:rPr sz="2800" b="1" spc="-5" dirty="0">
                <a:solidFill>
                  <a:srgbClr val="FFFF00"/>
                </a:solidFill>
                <a:latin typeface="Myanmar Text"/>
                <a:cs typeface="Myanmar Text"/>
              </a:rPr>
              <a:t>less </a:t>
            </a:r>
            <a:r>
              <a:rPr sz="2800" b="1" dirty="0">
                <a:solidFill>
                  <a:srgbClr val="FFFF00"/>
                </a:solidFill>
                <a:latin typeface="Myanmar Text"/>
                <a:cs typeface="Myanmar Text"/>
              </a:rPr>
              <a:t>than </a:t>
            </a:r>
            <a:r>
              <a:rPr sz="2800" b="1" spc="-5" dirty="0">
                <a:solidFill>
                  <a:srgbClr val="FFFF00"/>
                </a:solidFill>
                <a:latin typeface="Myanmar Text"/>
                <a:cs typeface="Myanmar Text"/>
              </a:rPr>
              <a:t>12 </a:t>
            </a:r>
            <a:r>
              <a:rPr sz="2800" b="1" dirty="0">
                <a:solidFill>
                  <a:srgbClr val="FFFF00"/>
                </a:solidFill>
                <a:latin typeface="Myanmar Text"/>
                <a:cs typeface="Myanmar Text"/>
              </a:rPr>
              <a:t>hours’ duration who  have contraindications to </a:t>
            </a:r>
            <a:r>
              <a:rPr sz="2800" b="1" spc="-5" dirty="0">
                <a:solidFill>
                  <a:srgbClr val="FFFF00"/>
                </a:solidFill>
                <a:latin typeface="Myanmar Text"/>
                <a:cs typeface="Myanmar Text"/>
              </a:rPr>
              <a:t>fibrinolytic </a:t>
            </a:r>
            <a:r>
              <a:rPr sz="2800" b="1" dirty="0">
                <a:solidFill>
                  <a:srgbClr val="FFFF00"/>
                </a:solidFill>
                <a:latin typeface="Myanmar Text"/>
                <a:cs typeface="Myanmar Text"/>
              </a:rPr>
              <a:t>therapy, irrespective of </a:t>
            </a:r>
            <a:r>
              <a:rPr sz="2800" b="1" spc="5" dirty="0">
                <a:solidFill>
                  <a:srgbClr val="FFFF00"/>
                </a:solidFill>
                <a:latin typeface="Myanmar Text"/>
                <a:cs typeface="Myanmar Text"/>
              </a:rPr>
              <a:t>the  </a:t>
            </a:r>
            <a:r>
              <a:rPr sz="2800" b="1" dirty="0">
                <a:solidFill>
                  <a:srgbClr val="FFFF00"/>
                </a:solidFill>
                <a:latin typeface="Myanmar Text"/>
                <a:cs typeface="Myanmar Text"/>
              </a:rPr>
              <a:t>time delay from</a:t>
            </a:r>
            <a:r>
              <a:rPr sz="2800" b="1" spc="-10" dirty="0">
                <a:solidFill>
                  <a:srgbClr val="FFFF00"/>
                </a:solidFill>
                <a:latin typeface="Myanmar Text"/>
                <a:cs typeface="Myanmar Text"/>
              </a:rPr>
              <a:t> </a:t>
            </a:r>
            <a:r>
              <a:rPr sz="2800" b="1" dirty="0">
                <a:solidFill>
                  <a:srgbClr val="FFFF00"/>
                </a:solidFill>
                <a:latin typeface="Myanmar Text"/>
                <a:cs typeface="Myanmar Text"/>
              </a:rPr>
              <a:t>FMC</a:t>
            </a:r>
            <a:endParaRPr sz="2800" b="1">
              <a:solidFill>
                <a:srgbClr val="FFFF00"/>
              </a:solidFill>
              <a:latin typeface="Myanmar Text"/>
              <a:cs typeface="Myanmar Text"/>
            </a:endParaRPr>
          </a:p>
          <a:p>
            <a:pPr marL="274955" indent="-262890">
              <a:lnSpc>
                <a:spcPts val="2350"/>
              </a:lnSpc>
              <a:spcBef>
                <a:spcPts val="994"/>
              </a:spcBef>
              <a:buSzPct val="95000"/>
              <a:buAutoNum type="arabicPeriod"/>
              <a:tabLst>
                <a:tab pos="275590" algn="l"/>
              </a:tabLst>
            </a:pPr>
            <a:r>
              <a:rPr sz="2800" b="1" spc="-5" dirty="0">
                <a:solidFill>
                  <a:srgbClr val="FFFF00"/>
                </a:solidFill>
                <a:latin typeface="Myanmar Text"/>
                <a:cs typeface="Myanmar Text"/>
              </a:rPr>
              <a:t>STEMI </a:t>
            </a:r>
            <a:r>
              <a:rPr sz="2800" b="1" dirty="0">
                <a:solidFill>
                  <a:srgbClr val="FFFF00"/>
                </a:solidFill>
                <a:latin typeface="Myanmar Text"/>
                <a:cs typeface="Myanmar Text"/>
              </a:rPr>
              <a:t>and </a:t>
            </a:r>
            <a:r>
              <a:rPr sz="2800" b="1" spc="-5" dirty="0">
                <a:solidFill>
                  <a:schemeClr val="bg1"/>
                </a:solidFill>
                <a:latin typeface="Myanmar Text"/>
                <a:cs typeface="Myanmar Text"/>
              </a:rPr>
              <a:t>cardiogenic shock </a:t>
            </a:r>
            <a:r>
              <a:rPr sz="2800" b="1" dirty="0">
                <a:solidFill>
                  <a:schemeClr val="bg1"/>
                </a:solidFill>
                <a:latin typeface="Myanmar Text"/>
                <a:cs typeface="Myanmar Text"/>
              </a:rPr>
              <a:t>or acute </a:t>
            </a:r>
            <a:r>
              <a:rPr sz="2800" b="1" spc="-5" dirty="0">
                <a:solidFill>
                  <a:schemeClr val="bg1"/>
                </a:solidFill>
                <a:latin typeface="Myanmar Text"/>
                <a:cs typeface="Myanmar Text"/>
              </a:rPr>
              <a:t>severe </a:t>
            </a:r>
            <a:r>
              <a:rPr sz="2800" b="1" dirty="0">
                <a:solidFill>
                  <a:schemeClr val="bg1"/>
                </a:solidFill>
                <a:latin typeface="Myanmar Text"/>
                <a:cs typeface="Myanmar Text"/>
              </a:rPr>
              <a:t>HF, </a:t>
            </a:r>
            <a:r>
              <a:rPr sz="2800" b="1" spc="-5" dirty="0">
                <a:solidFill>
                  <a:schemeClr val="bg1"/>
                </a:solidFill>
                <a:latin typeface="Myanmar Text"/>
                <a:cs typeface="Myanmar Text"/>
              </a:rPr>
              <a:t>irrespective </a:t>
            </a:r>
            <a:r>
              <a:rPr sz="2800" b="1">
                <a:solidFill>
                  <a:schemeClr val="bg1"/>
                </a:solidFill>
                <a:latin typeface="Myanmar Text"/>
                <a:cs typeface="Myanmar Text"/>
              </a:rPr>
              <a:t>of</a:t>
            </a:r>
            <a:r>
              <a:rPr sz="2800" b="1" spc="150">
                <a:solidFill>
                  <a:schemeClr val="bg1"/>
                </a:solidFill>
                <a:latin typeface="Myanmar Text"/>
                <a:cs typeface="Myanmar Text"/>
              </a:rPr>
              <a:t> </a:t>
            </a:r>
            <a:r>
              <a:rPr sz="2800" b="1" smtClean="0">
                <a:solidFill>
                  <a:schemeClr val="bg1"/>
                </a:solidFill>
                <a:latin typeface="Myanmar Text"/>
                <a:cs typeface="Myanmar Text"/>
              </a:rPr>
              <a:t>time</a:t>
            </a:r>
            <a:r>
              <a:rPr lang="en-US" sz="2800" b="1" dirty="0" smtClean="0">
                <a:solidFill>
                  <a:schemeClr val="bg1"/>
                </a:solidFill>
                <a:latin typeface="Myanmar Text"/>
                <a:cs typeface="Myanmar Text"/>
              </a:rPr>
              <a:t> </a:t>
            </a:r>
            <a:r>
              <a:rPr sz="2800" b="1" spc="-5" smtClean="0">
                <a:solidFill>
                  <a:schemeClr val="bg1"/>
                </a:solidFill>
                <a:latin typeface="Myanmar Text"/>
                <a:cs typeface="Myanmar Text"/>
              </a:rPr>
              <a:t>delay </a:t>
            </a:r>
            <a:r>
              <a:rPr sz="2800" b="1" spc="-5" dirty="0">
                <a:solidFill>
                  <a:schemeClr val="bg1"/>
                </a:solidFill>
                <a:latin typeface="Myanmar Text"/>
                <a:cs typeface="Myanmar Text"/>
              </a:rPr>
              <a:t>from </a:t>
            </a:r>
            <a:r>
              <a:rPr sz="2800" b="1" dirty="0">
                <a:solidFill>
                  <a:schemeClr val="bg1"/>
                </a:solidFill>
                <a:latin typeface="Myanmar Text"/>
                <a:cs typeface="Myanmar Text"/>
              </a:rPr>
              <a:t>MI onset</a:t>
            </a:r>
            <a:r>
              <a:rPr sz="2800" b="1">
                <a:solidFill>
                  <a:schemeClr val="bg1"/>
                </a:solidFill>
                <a:latin typeface="Myanmar Text"/>
                <a:cs typeface="Myanmar Text"/>
              </a:rPr>
              <a:t>.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00911" y="722376"/>
            <a:ext cx="5682995" cy="113842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213347" y="722376"/>
            <a:ext cx="952500" cy="113842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495288" y="722376"/>
            <a:ext cx="1604771" cy="113842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238755" y="1347216"/>
            <a:ext cx="4823460" cy="1138427"/>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523746" y="854709"/>
            <a:ext cx="6104255" cy="1276350"/>
          </a:xfrm>
          <a:prstGeom prst="rect">
            <a:avLst/>
          </a:prstGeom>
        </p:spPr>
        <p:txBody>
          <a:bodyPr vert="horz" wrap="square" lIns="0" tIns="13335" rIns="0" bIns="0" rtlCol="0">
            <a:spAutoFit/>
          </a:bodyPr>
          <a:lstStyle/>
          <a:p>
            <a:pPr marL="1050290" marR="5080" indent="-1038225">
              <a:lnSpc>
                <a:spcPct val="100000"/>
              </a:lnSpc>
              <a:spcBef>
                <a:spcPts val="105"/>
              </a:spcBef>
            </a:pPr>
            <a:r>
              <a:rPr sz="4100" spc="15" dirty="0">
                <a:latin typeface="Microsoft YaHei UI Light"/>
                <a:cs typeface="Microsoft YaHei UI Light"/>
              </a:rPr>
              <a:t>Reperfusion </a:t>
            </a:r>
            <a:r>
              <a:rPr sz="4100" spc="5" dirty="0">
                <a:latin typeface="Microsoft YaHei UI Light"/>
                <a:cs typeface="Microsoft YaHei UI Light"/>
              </a:rPr>
              <a:t>at </a:t>
            </a:r>
            <a:r>
              <a:rPr sz="4100" dirty="0">
                <a:latin typeface="Microsoft YaHei UI Light"/>
                <a:cs typeface="Microsoft YaHei UI Light"/>
              </a:rPr>
              <a:t>a</a:t>
            </a:r>
            <a:r>
              <a:rPr sz="4100" spc="-170" dirty="0">
                <a:latin typeface="Microsoft YaHei UI Light"/>
                <a:cs typeface="Microsoft YaHei UI Light"/>
              </a:rPr>
              <a:t> </a:t>
            </a:r>
            <a:r>
              <a:rPr sz="4100" spc="5" dirty="0">
                <a:latin typeface="Microsoft YaHei UI Light"/>
                <a:cs typeface="Microsoft YaHei UI Light"/>
              </a:rPr>
              <a:t>Non–PCI  Capable</a:t>
            </a:r>
            <a:r>
              <a:rPr sz="4100" spc="-40" dirty="0">
                <a:latin typeface="Microsoft YaHei UI Light"/>
                <a:cs typeface="Microsoft YaHei UI Light"/>
              </a:rPr>
              <a:t> </a:t>
            </a:r>
            <a:r>
              <a:rPr sz="4100" dirty="0">
                <a:latin typeface="Microsoft YaHei UI Light"/>
                <a:cs typeface="Microsoft YaHei UI Light"/>
              </a:rPr>
              <a:t>Hospital</a:t>
            </a:r>
            <a:endParaRPr sz="4100">
              <a:latin typeface="Microsoft YaHei UI Light"/>
              <a:cs typeface="Microsoft YaHei UI Light"/>
            </a:endParaRPr>
          </a:p>
        </p:txBody>
      </p:sp>
      <p:sp>
        <p:nvSpPr>
          <p:cNvPr id="7" name="object 7"/>
          <p:cNvSpPr txBox="1"/>
          <p:nvPr/>
        </p:nvSpPr>
        <p:spPr>
          <a:xfrm>
            <a:off x="1487169" y="3028568"/>
            <a:ext cx="6595745" cy="2228174"/>
          </a:xfrm>
          <a:prstGeom prst="rect">
            <a:avLst/>
          </a:prstGeom>
          <a:solidFill>
            <a:schemeClr val="tx1"/>
          </a:solidFill>
        </p:spPr>
        <p:txBody>
          <a:bodyPr vert="horz" wrap="square" lIns="0" tIns="12065" rIns="0" bIns="0" rtlCol="0">
            <a:spAutoFit/>
          </a:bodyPr>
          <a:lstStyle/>
          <a:p>
            <a:pPr marL="86995" marR="5080" indent="-74930">
              <a:lnSpc>
                <a:spcPct val="100000"/>
              </a:lnSpc>
              <a:spcBef>
                <a:spcPts val="95"/>
              </a:spcBef>
            </a:pPr>
            <a:r>
              <a:rPr sz="3600" b="1" spc="-5" smtClean="0">
                <a:solidFill>
                  <a:srgbClr val="FFFF00"/>
                </a:solidFill>
                <a:latin typeface="Microsoft YaHei UI Light"/>
                <a:cs typeface="Microsoft YaHei UI Light"/>
              </a:rPr>
              <a:t>Fibrinolytic </a:t>
            </a:r>
            <a:r>
              <a:rPr sz="3600" b="1" spc="-10" dirty="0">
                <a:solidFill>
                  <a:srgbClr val="FFFF00"/>
                </a:solidFill>
                <a:latin typeface="Microsoft YaHei UI Light"/>
                <a:cs typeface="Microsoft YaHei UI Light"/>
              </a:rPr>
              <a:t>Therapy </a:t>
            </a:r>
            <a:r>
              <a:rPr sz="3600" b="1" spc="-5" dirty="0">
                <a:solidFill>
                  <a:srgbClr val="FFFF00"/>
                </a:solidFill>
                <a:latin typeface="Microsoft YaHei UI Light"/>
                <a:cs typeface="Microsoft YaHei UI Light"/>
              </a:rPr>
              <a:t>When </a:t>
            </a:r>
            <a:r>
              <a:rPr sz="3600" b="1" spc="-20" dirty="0">
                <a:solidFill>
                  <a:srgbClr val="FFFF00"/>
                </a:solidFill>
                <a:latin typeface="Microsoft YaHei UI Light"/>
                <a:cs typeface="Microsoft YaHei UI Light"/>
              </a:rPr>
              <a:t>There </a:t>
            </a:r>
            <a:r>
              <a:rPr sz="3600" b="1" spc="-5" dirty="0">
                <a:solidFill>
                  <a:srgbClr val="FFFF00"/>
                </a:solidFill>
                <a:latin typeface="Microsoft YaHei UI Light"/>
                <a:cs typeface="Microsoft YaHei UI Light"/>
              </a:rPr>
              <a:t>Is an  Anticipated Delay to </a:t>
            </a:r>
            <a:r>
              <a:rPr sz="3600" b="1" spc="-15" dirty="0">
                <a:solidFill>
                  <a:srgbClr val="FFFF00"/>
                </a:solidFill>
                <a:latin typeface="Microsoft YaHei UI Light"/>
                <a:cs typeface="Microsoft YaHei UI Light"/>
              </a:rPr>
              <a:t>Performing</a:t>
            </a:r>
            <a:r>
              <a:rPr sz="3600" b="1" spc="75" dirty="0">
                <a:solidFill>
                  <a:srgbClr val="FFFF00"/>
                </a:solidFill>
                <a:latin typeface="Microsoft YaHei UI Light"/>
                <a:cs typeface="Microsoft YaHei UI Light"/>
              </a:rPr>
              <a:t> </a:t>
            </a:r>
            <a:r>
              <a:rPr sz="3600" b="1" spc="20" dirty="0">
                <a:solidFill>
                  <a:srgbClr val="FFFF00"/>
                </a:solidFill>
                <a:latin typeface="Microsoft YaHei UI Light"/>
                <a:cs typeface="Microsoft YaHei UI Light"/>
              </a:rPr>
              <a:t>Primary</a:t>
            </a:r>
            <a:endParaRPr sz="3600" b="1">
              <a:solidFill>
                <a:srgbClr val="FFFF00"/>
              </a:solidFill>
              <a:latin typeface="Microsoft YaHei UI Light"/>
              <a:cs typeface="Microsoft YaHei UI Light"/>
            </a:endParaRPr>
          </a:p>
          <a:p>
            <a:pPr marL="73660" algn="ctr">
              <a:lnSpc>
                <a:spcPct val="100000"/>
              </a:lnSpc>
            </a:pPr>
            <a:r>
              <a:rPr sz="3600" b="1" spc="-5" dirty="0">
                <a:solidFill>
                  <a:srgbClr val="FFFF00"/>
                </a:solidFill>
                <a:latin typeface="Microsoft YaHei UI Light"/>
                <a:cs typeface="Microsoft YaHei UI Light"/>
              </a:rPr>
              <a:t>PCI Within 120 Minutes </a:t>
            </a:r>
            <a:r>
              <a:rPr sz="3600" b="1" spc="-50" dirty="0">
                <a:solidFill>
                  <a:srgbClr val="FFFF00"/>
                </a:solidFill>
                <a:latin typeface="Microsoft YaHei UI Light"/>
                <a:cs typeface="Microsoft YaHei UI Light"/>
              </a:rPr>
              <a:t>of</a:t>
            </a:r>
            <a:r>
              <a:rPr sz="3600" b="1" spc="35" dirty="0">
                <a:solidFill>
                  <a:srgbClr val="FFFF00"/>
                </a:solidFill>
                <a:latin typeface="Microsoft YaHei UI Light"/>
                <a:cs typeface="Microsoft YaHei UI Light"/>
              </a:rPr>
              <a:t> </a:t>
            </a:r>
            <a:r>
              <a:rPr sz="3600" b="1" spc="-5" dirty="0">
                <a:solidFill>
                  <a:srgbClr val="FFFF00"/>
                </a:solidFill>
                <a:latin typeface="Microsoft YaHei UI Light"/>
                <a:cs typeface="Microsoft YaHei UI Light"/>
              </a:rPr>
              <a:t>FMC</a:t>
            </a:r>
            <a:endParaRPr sz="3600" b="1">
              <a:solidFill>
                <a:srgbClr val="FFFF00"/>
              </a:solidFill>
              <a:latin typeface="Microsoft YaHei UI Light"/>
              <a:cs typeface="Microsoft YaHei UI Light"/>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4013" y="461594"/>
            <a:ext cx="3020695" cy="697230"/>
          </a:xfrm>
          <a:prstGeom prst="rect">
            <a:avLst/>
          </a:prstGeom>
        </p:spPr>
        <p:txBody>
          <a:bodyPr vert="horz" wrap="square" lIns="0" tIns="13335" rIns="0" bIns="0" rtlCol="0">
            <a:spAutoFit/>
          </a:bodyPr>
          <a:lstStyle/>
          <a:p>
            <a:pPr marL="12700">
              <a:lnSpc>
                <a:spcPct val="100000"/>
              </a:lnSpc>
              <a:spcBef>
                <a:spcPts val="105"/>
              </a:spcBef>
            </a:pPr>
            <a:r>
              <a:rPr sz="4400" spc="-20" dirty="0"/>
              <a:t>Investigation</a:t>
            </a:r>
            <a:endParaRPr sz="4400"/>
          </a:p>
        </p:txBody>
      </p:sp>
      <p:sp>
        <p:nvSpPr>
          <p:cNvPr id="3" name="object 3"/>
          <p:cNvSpPr/>
          <p:nvPr/>
        </p:nvSpPr>
        <p:spPr>
          <a:xfrm>
            <a:off x="0" y="1577174"/>
            <a:ext cx="9144000" cy="4572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3836" y="461594"/>
            <a:ext cx="5989955" cy="697230"/>
          </a:xfrm>
          <a:prstGeom prst="rect">
            <a:avLst/>
          </a:prstGeom>
        </p:spPr>
        <p:txBody>
          <a:bodyPr vert="horz" wrap="square" lIns="0" tIns="13335" rIns="0" bIns="0" rtlCol="0">
            <a:spAutoFit/>
          </a:bodyPr>
          <a:lstStyle/>
          <a:p>
            <a:pPr marL="12700">
              <a:lnSpc>
                <a:spcPct val="100000"/>
              </a:lnSpc>
              <a:spcBef>
                <a:spcPts val="105"/>
              </a:spcBef>
            </a:pPr>
            <a:r>
              <a:rPr sz="4400" spc="-5" dirty="0"/>
              <a:t>Advanced</a:t>
            </a:r>
            <a:r>
              <a:rPr sz="4400" spc="-75" dirty="0"/>
              <a:t> </a:t>
            </a:r>
            <a:r>
              <a:rPr sz="4400" spc="-15" dirty="0"/>
              <a:t>Atherosclerosis</a:t>
            </a:r>
            <a:endParaRPr sz="4400"/>
          </a:p>
        </p:txBody>
      </p:sp>
      <p:sp>
        <p:nvSpPr>
          <p:cNvPr id="3" name="object 3"/>
          <p:cNvSpPr txBox="1"/>
          <p:nvPr/>
        </p:nvSpPr>
        <p:spPr>
          <a:xfrm>
            <a:off x="383560" y="1316485"/>
            <a:ext cx="8152765" cy="5180264"/>
          </a:xfrm>
          <a:prstGeom prst="rect">
            <a:avLst/>
          </a:prstGeom>
        </p:spPr>
        <p:txBody>
          <a:bodyPr vert="horz" wrap="square" lIns="0" tIns="85725" rIns="0" bIns="0" rtlCol="0">
            <a:spAutoFit/>
          </a:bodyPr>
          <a:lstStyle/>
          <a:p>
            <a:pPr marL="355600" marR="5080" indent="-342900">
              <a:lnSpc>
                <a:spcPts val="2400"/>
              </a:lnSpc>
              <a:spcBef>
                <a:spcPts val="675"/>
              </a:spcBef>
              <a:buFont typeface="Arial"/>
              <a:buChar char="•"/>
              <a:tabLst>
                <a:tab pos="354965" algn="l"/>
                <a:tab pos="355600" algn="l"/>
              </a:tabLst>
            </a:pPr>
            <a:r>
              <a:rPr sz="2500" spc="-5" dirty="0">
                <a:latin typeface="Calibri"/>
                <a:cs typeface="Calibri"/>
              </a:rPr>
              <a:t>In </a:t>
            </a:r>
            <a:r>
              <a:rPr sz="2500" spc="-10" dirty="0">
                <a:latin typeface="Calibri"/>
                <a:cs typeface="Calibri"/>
              </a:rPr>
              <a:t>established atherosclerotic plaque, macrophages mediate  inflammation </a:t>
            </a:r>
            <a:r>
              <a:rPr sz="2500" spc="-5" dirty="0">
                <a:latin typeface="Calibri"/>
                <a:cs typeface="Calibri"/>
              </a:rPr>
              <a:t>and smooth muscle cells </a:t>
            </a:r>
            <a:r>
              <a:rPr sz="2500" spc="-15" dirty="0">
                <a:latin typeface="Calibri"/>
                <a:cs typeface="Calibri"/>
              </a:rPr>
              <a:t>promote</a:t>
            </a:r>
            <a:r>
              <a:rPr sz="2500" spc="70" dirty="0">
                <a:latin typeface="Calibri"/>
                <a:cs typeface="Calibri"/>
              </a:rPr>
              <a:t> </a:t>
            </a:r>
            <a:r>
              <a:rPr sz="2500" spc="-10" dirty="0">
                <a:latin typeface="Calibri"/>
                <a:cs typeface="Calibri"/>
              </a:rPr>
              <a:t>repair</a:t>
            </a:r>
            <a:endParaRPr sz="2500">
              <a:latin typeface="Calibri"/>
              <a:cs typeface="Calibri"/>
            </a:endParaRPr>
          </a:p>
          <a:p>
            <a:pPr marL="355600" marR="80645" indent="-342900">
              <a:lnSpc>
                <a:spcPts val="2400"/>
              </a:lnSpc>
              <a:spcBef>
                <a:spcPts val="600"/>
              </a:spcBef>
              <a:buFont typeface="Arial"/>
              <a:buChar char="•"/>
              <a:tabLst>
                <a:tab pos="354965" algn="l"/>
                <a:tab pos="355600" algn="l"/>
              </a:tabLst>
            </a:pPr>
            <a:r>
              <a:rPr sz="2500" spc="-5" dirty="0">
                <a:latin typeface="Calibri"/>
                <a:cs typeface="Calibri"/>
              </a:rPr>
              <a:t>Cytokines released </a:t>
            </a:r>
            <a:r>
              <a:rPr sz="2500" spc="-15" dirty="0">
                <a:latin typeface="Calibri"/>
                <a:cs typeface="Calibri"/>
              </a:rPr>
              <a:t>by </a:t>
            </a:r>
            <a:r>
              <a:rPr sz="2500" spc="-10" dirty="0">
                <a:latin typeface="Calibri"/>
                <a:cs typeface="Calibri"/>
              </a:rPr>
              <a:t>macrophage </a:t>
            </a:r>
            <a:r>
              <a:rPr sz="2500" spc="-15" dirty="0">
                <a:latin typeface="Calibri"/>
                <a:cs typeface="Calibri"/>
              </a:rPr>
              <a:t>starts </a:t>
            </a:r>
            <a:r>
              <a:rPr sz="2500" spc="-10" dirty="0">
                <a:latin typeface="Calibri"/>
                <a:cs typeface="Calibri"/>
              </a:rPr>
              <a:t>degrading smooth  </a:t>
            </a:r>
            <a:r>
              <a:rPr sz="2500" spc="-5" dirty="0">
                <a:latin typeface="Calibri"/>
                <a:cs typeface="Calibri"/>
              </a:rPr>
              <a:t>muscle </a:t>
            </a:r>
            <a:r>
              <a:rPr sz="2500" spc="-20" dirty="0">
                <a:latin typeface="Calibri"/>
                <a:cs typeface="Calibri"/>
              </a:rPr>
              <a:t>layered </a:t>
            </a:r>
            <a:r>
              <a:rPr sz="2500" spc="-15" dirty="0">
                <a:latin typeface="Calibri"/>
                <a:cs typeface="Calibri"/>
              </a:rPr>
              <a:t>over</a:t>
            </a:r>
            <a:r>
              <a:rPr sz="2500" spc="55" dirty="0">
                <a:latin typeface="Calibri"/>
                <a:cs typeface="Calibri"/>
              </a:rPr>
              <a:t> </a:t>
            </a:r>
            <a:r>
              <a:rPr sz="2500" spc="-10" dirty="0">
                <a:latin typeface="Calibri"/>
                <a:cs typeface="Calibri"/>
              </a:rPr>
              <a:t>plaque</a:t>
            </a:r>
            <a:endParaRPr sz="2500">
              <a:latin typeface="Calibri"/>
              <a:cs typeface="Calibri"/>
            </a:endParaRPr>
          </a:p>
          <a:p>
            <a:pPr marL="355600" marR="14604" indent="-342900">
              <a:lnSpc>
                <a:spcPct val="80000"/>
              </a:lnSpc>
              <a:spcBef>
                <a:spcPts val="620"/>
              </a:spcBef>
              <a:buFont typeface="Arial"/>
              <a:buChar char="•"/>
              <a:tabLst>
                <a:tab pos="354965" algn="l"/>
                <a:tab pos="355600" algn="l"/>
              </a:tabLst>
            </a:pPr>
            <a:r>
              <a:rPr sz="2500" b="1" spc="-10" dirty="0">
                <a:latin typeface="Calibri"/>
                <a:cs typeface="Calibri"/>
              </a:rPr>
              <a:t>Now </a:t>
            </a:r>
            <a:r>
              <a:rPr sz="2500" b="1" spc="-5" dirty="0">
                <a:latin typeface="Calibri"/>
                <a:cs typeface="Calibri"/>
              </a:rPr>
              <a:t>lesion </a:t>
            </a:r>
            <a:r>
              <a:rPr sz="2500" b="1" spc="-10" dirty="0">
                <a:latin typeface="Calibri"/>
                <a:cs typeface="Calibri"/>
              </a:rPr>
              <a:t>remains vulnerable </a:t>
            </a:r>
            <a:r>
              <a:rPr sz="2500" b="1" spc="-15" dirty="0">
                <a:latin typeface="Calibri"/>
                <a:cs typeface="Calibri"/>
              </a:rPr>
              <a:t>to </a:t>
            </a:r>
            <a:r>
              <a:rPr sz="2500" b="1" spc="-5" dirty="0">
                <a:latin typeface="Calibri"/>
                <a:cs typeface="Calibri"/>
              </a:rPr>
              <a:t>mechanical </a:t>
            </a:r>
            <a:r>
              <a:rPr sz="2500" b="1" spc="-15" dirty="0">
                <a:latin typeface="Calibri"/>
                <a:cs typeface="Calibri"/>
              </a:rPr>
              <a:t>stress </a:t>
            </a:r>
            <a:r>
              <a:rPr sz="2500" b="1" spc="-10" dirty="0">
                <a:latin typeface="Calibri"/>
                <a:cs typeface="Calibri"/>
              </a:rPr>
              <a:t>that  ultimately </a:t>
            </a:r>
            <a:r>
              <a:rPr sz="2500" b="1" spc="-5" dirty="0">
                <a:latin typeface="Calibri"/>
                <a:cs typeface="Calibri"/>
              </a:rPr>
              <a:t>causes </a:t>
            </a:r>
            <a:r>
              <a:rPr sz="2500" b="1" spc="-10" dirty="0">
                <a:latin typeface="Calibri"/>
                <a:cs typeface="Calibri"/>
              </a:rPr>
              <a:t>erosion, fissuring </a:t>
            </a:r>
            <a:r>
              <a:rPr sz="2500" b="1" spc="-5" dirty="0">
                <a:latin typeface="Calibri"/>
                <a:cs typeface="Calibri"/>
              </a:rPr>
              <a:t>or </a:t>
            </a:r>
            <a:r>
              <a:rPr sz="2500" b="1" spc="-10" dirty="0">
                <a:latin typeface="Calibri"/>
                <a:cs typeface="Calibri"/>
              </a:rPr>
              <a:t>rupture </a:t>
            </a:r>
            <a:r>
              <a:rPr sz="2500" b="1" spc="-5" dirty="0">
                <a:latin typeface="Calibri"/>
                <a:cs typeface="Calibri"/>
              </a:rPr>
              <a:t>of the </a:t>
            </a:r>
            <a:r>
              <a:rPr sz="2500" b="1" spc="-10" dirty="0">
                <a:latin typeface="Calibri"/>
                <a:cs typeface="Calibri"/>
              </a:rPr>
              <a:t>plaque  </a:t>
            </a:r>
            <a:r>
              <a:rPr sz="2500" b="1" spc="-15" dirty="0">
                <a:latin typeface="Calibri"/>
                <a:cs typeface="Calibri"/>
              </a:rPr>
              <a:t>surface.</a:t>
            </a:r>
            <a:endParaRPr sz="2500" b="1">
              <a:latin typeface="Calibri"/>
              <a:cs typeface="Calibri"/>
            </a:endParaRPr>
          </a:p>
          <a:p>
            <a:pPr marL="355600" marR="709930" indent="-342900">
              <a:lnSpc>
                <a:spcPts val="2400"/>
              </a:lnSpc>
              <a:spcBef>
                <a:spcPts val="580"/>
              </a:spcBef>
              <a:buFont typeface="Arial"/>
              <a:buChar char="•"/>
              <a:tabLst>
                <a:tab pos="354965" algn="l"/>
                <a:tab pos="355600" algn="l"/>
              </a:tabLst>
            </a:pPr>
            <a:r>
              <a:rPr sz="2500" b="1" spc="-25" dirty="0">
                <a:latin typeface="Calibri"/>
                <a:cs typeface="Calibri"/>
              </a:rPr>
              <a:t>Any </a:t>
            </a:r>
            <a:r>
              <a:rPr sz="2500" b="1" spc="-10" dirty="0">
                <a:latin typeface="Calibri"/>
                <a:cs typeface="Calibri"/>
              </a:rPr>
              <a:t>breach </a:t>
            </a:r>
            <a:r>
              <a:rPr sz="2500" b="1" spc="-5" dirty="0">
                <a:latin typeface="Calibri"/>
                <a:cs typeface="Calibri"/>
              </a:rPr>
              <a:t>in the </a:t>
            </a:r>
            <a:r>
              <a:rPr sz="2500" b="1" spc="-10" dirty="0">
                <a:latin typeface="Calibri"/>
                <a:cs typeface="Calibri"/>
              </a:rPr>
              <a:t>integrity </a:t>
            </a:r>
            <a:r>
              <a:rPr sz="2500" b="1" spc="-5" dirty="0">
                <a:latin typeface="Calibri"/>
                <a:cs typeface="Calibri"/>
              </a:rPr>
              <a:t>of the </a:t>
            </a:r>
            <a:r>
              <a:rPr sz="2500" b="1" spc="-10" dirty="0">
                <a:latin typeface="Calibri"/>
                <a:cs typeface="Calibri"/>
              </a:rPr>
              <a:t>plaque </a:t>
            </a:r>
            <a:r>
              <a:rPr sz="2500" b="1" spc="-5" dirty="0">
                <a:latin typeface="Calibri"/>
                <a:cs typeface="Calibri"/>
              </a:rPr>
              <a:t>will </a:t>
            </a:r>
            <a:r>
              <a:rPr sz="2500" b="1" spc="-15" dirty="0">
                <a:latin typeface="Calibri"/>
                <a:cs typeface="Calibri"/>
              </a:rPr>
              <a:t>expose </a:t>
            </a:r>
            <a:r>
              <a:rPr sz="2500" b="1" spc="-5" dirty="0">
                <a:latin typeface="Calibri"/>
                <a:cs typeface="Calibri"/>
              </a:rPr>
              <a:t>its  </a:t>
            </a:r>
            <a:r>
              <a:rPr sz="2500" b="1" spc="-15" dirty="0">
                <a:latin typeface="Calibri"/>
                <a:cs typeface="Calibri"/>
              </a:rPr>
              <a:t>contents to</a:t>
            </a:r>
            <a:r>
              <a:rPr sz="2500" b="1" spc="-10" dirty="0">
                <a:latin typeface="Calibri"/>
                <a:cs typeface="Calibri"/>
              </a:rPr>
              <a:t> </a:t>
            </a:r>
            <a:r>
              <a:rPr sz="2500" b="1" spc="-5" dirty="0">
                <a:latin typeface="Calibri"/>
                <a:cs typeface="Calibri"/>
              </a:rPr>
              <a:t>blood</a:t>
            </a:r>
            <a:endParaRPr sz="2500" b="1">
              <a:latin typeface="Calibri"/>
              <a:cs typeface="Calibri"/>
            </a:endParaRPr>
          </a:p>
          <a:p>
            <a:pPr marL="355600" indent="-342900">
              <a:lnSpc>
                <a:spcPct val="100000"/>
              </a:lnSpc>
              <a:spcBef>
                <a:spcPts val="25"/>
              </a:spcBef>
              <a:buFont typeface="Arial"/>
              <a:buChar char="•"/>
              <a:tabLst>
                <a:tab pos="354965" algn="l"/>
                <a:tab pos="355600" algn="l"/>
              </a:tabLst>
            </a:pPr>
            <a:r>
              <a:rPr sz="2500" b="1" spc="-25" dirty="0">
                <a:latin typeface="Calibri"/>
                <a:cs typeface="Calibri"/>
              </a:rPr>
              <a:t>Trigger </a:t>
            </a:r>
            <a:r>
              <a:rPr sz="2500" b="1" spc="-10" dirty="0">
                <a:latin typeface="Calibri"/>
                <a:cs typeface="Calibri"/>
              </a:rPr>
              <a:t>platelet aggregation </a:t>
            </a:r>
            <a:r>
              <a:rPr sz="2500" b="1" spc="-5" dirty="0">
                <a:latin typeface="Calibri"/>
                <a:cs typeface="Calibri"/>
              </a:rPr>
              <a:t>and</a:t>
            </a:r>
            <a:r>
              <a:rPr sz="2500" b="1" spc="5" dirty="0">
                <a:latin typeface="Calibri"/>
                <a:cs typeface="Calibri"/>
              </a:rPr>
              <a:t> </a:t>
            </a:r>
            <a:r>
              <a:rPr sz="2500" b="1" spc="-10" dirty="0">
                <a:latin typeface="Calibri"/>
                <a:cs typeface="Calibri"/>
              </a:rPr>
              <a:t>thrombosis</a:t>
            </a:r>
            <a:endParaRPr sz="2500" b="1">
              <a:latin typeface="Calibri"/>
              <a:cs typeface="Calibri"/>
            </a:endParaRPr>
          </a:p>
          <a:p>
            <a:pPr marL="355600" marR="262255" indent="-342900">
              <a:lnSpc>
                <a:spcPts val="2400"/>
              </a:lnSpc>
              <a:spcBef>
                <a:spcPts val="580"/>
              </a:spcBef>
              <a:buFont typeface="Arial"/>
              <a:buChar char="•"/>
              <a:tabLst>
                <a:tab pos="354965" algn="l"/>
                <a:tab pos="355600" algn="l"/>
              </a:tabLst>
            </a:pPr>
            <a:r>
              <a:rPr sz="2500" b="1" spc="-15" dirty="0">
                <a:latin typeface="Calibri"/>
                <a:cs typeface="Calibri"/>
              </a:rPr>
              <a:t>That </a:t>
            </a:r>
            <a:r>
              <a:rPr sz="2500" b="1" spc="-10" dirty="0">
                <a:latin typeface="Calibri"/>
                <a:cs typeface="Calibri"/>
              </a:rPr>
              <a:t>extend </a:t>
            </a:r>
            <a:r>
              <a:rPr sz="2500" b="1" spc="-15" dirty="0">
                <a:latin typeface="Calibri"/>
                <a:cs typeface="Calibri"/>
              </a:rPr>
              <a:t>into </a:t>
            </a:r>
            <a:r>
              <a:rPr sz="2500" b="1" spc="-5" dirty="0">
                <a:latin typeface="Calibri"/>
                <a:cs typeface="Calibri"/>
              </a:rPr>
              <a:t>the </a:t>
            </a:r>
            <a:r>
              <a:rPr sz="2500" b="1" spc="-15" dirty="0">
                <a:latin typeface="Calibri"/>
                <a:cs typeface="Calibri"/>
              </a:rPr>
              <a:t>atheromatous </a:t>
            </a:r>
            <a:r>
              <a:rPr sz="2500" b="1" spc="-10" dirty="0">
                <a:latin typeface="Calibri"/>
                <a:cs typeface="Calibri"/>
              </a:rPr>
              <a:t>plaque </a:t>
            </a:r>
            <a:r>
              <a:rPr sz="2500" b="1" spc="-5" dirty="0">
                <a:latin typeface="Calibri"/>
                <a:cs typeface="Calibri"/>
              </a:rPr>
              <a:t>and the arterial  lumen.</a:t>
            </a:r>
            <a:endParaRPr sz="2500" b="1">
              <a:latin typeface="Calibri"/>
              <a:cs typeface="Calibri"/>
            </a:endParaRPr>
          </a:p>
          <a:p>
            <a:pPr marL="756285" lvl="1" indent="-287020">
              <a:lnSpc>
                <a:spcPct val="100000"/>
              </a:lnSpc>
              <a:spcBef>
                <a:spcPts val="30"/>
              </a:spcBef>
              <a:buFont typeface="Arial"/>
              <a:buChar char="–"/>
              <a:tabLst>
                <a:tab pos="756285" algn="l"/>
                <a:tab pos="756920" algn="l"/>
              </a:tabLst>
            </a:pPr>
            <a:r>
              <a:rPr sz="2200" b="1" spc="-10" dirty="0">
                <a:latin typeface="Calibri"/>
                <a:cs typeface="Calibri"/>
              </a:rPr>
              <a:t>cause </a:t>
            </a:r>
            <a:r>
              <a:rPr sz="2200" b="1" spc="-5" dirty="0">
                <a:latin typeface="Calibri"/>
                <a:cs typeface="Calibri"/>
              </a:rPr>
              <a:t>partial or </a:t>
            </a:r>
            <a:r>
              <a:rPr sz="2200" b="1" spc="-15" dirty="0">
                <a:latin typeface="Calibri"/>
                <a:cs typeface="Calibri"/>
              </a:rPr>
              <a:t>complete </a:t>
            </a:r>
            <a:r>
              <a:rPr sz="2200" b="1" spc="-10" dirty="0">
                <a:latin typeface="Calibri"/>
                <a:cs typeface="Calibri"/>
              </a:rPr>
              <a:t>obstruction </a:t>
            </a:r>
            <a:r>
              <a:rPr sz="2200" b="1" spc="-15" dirty="0">
                <a:latin typeface="Calibri"/>
                <a:cs typeface="Calibri"/>
              </a:rPr>
              <a:t>at </a:t>
            </a:r>
            <a:r>
              <a:rPr sz="2200" b="1" spc="-5" dirty="0">
                <a:latin typeface="Calibri"/>
                <a:cs typeface="Calibri"/>
              </a:rPr>
              <a:t>the </a:t>
            </a:r>
            <a:r>
              <a:rPr sz="2200" b="1" spc="-15" dirty="0">
                <a:latin typeface="Calibri"/>
                <a:cs typeface="Calibri"/>
              </a:rPr>
              <a:t>site </a:t>
            </a:r>
            <a:r>
              <a:rPr sz="2200" b="1" dirty="0">
                <a:latin typeface="Calibri"/>
                <a:cs typeface="Calibri"/>
              </a:rPr>
              <a:t>of </a:t>
            </a:r>
            <a:r>
              <a:rPr sz="2200" b="1" spc="-5" dirty="0">
                <a:latin typeface="Calibri"/>
                <a:cs typeface="Calibri"/>
              </a:rPr>
              <a:t>the</a:t>
            </a:r>
            <a:r>
              <a:rPr sz="2200" b="1" spc="145" dirty="0">
                <a:latin typeface="Calibri"/>
                <a:cs typeface="Calibri"/>
              </a:rPr>
              <a:t> </a:t>
            </a:r>
            <a:r>
              <a:rPr sz="2200" b="1" spc="-5" dirty="0">
                <a:latin typeface="Calibri"/>
                <a:cs typeface="Calibri"/>
              </a:rPr>
              <a:t>lesion</a:t>
            </a:r>
            <a:endParaRPr sz="2200" b="1">
              <a:latin typeface="Calibri"/>
              <a:cs typeface="Calibri"/>
            </a:endParaRPr>
          </a:p>
          <a:p>
            <a:pPr marL="756285" lvl="1" indent="-287020">
              <a:lnSpc>
                <a:spcPct val="100000"/>
              </a:lnSpc>
              <a:spcBef>
                <a:spcPts val="5"/>
              </a:spcBef>
              <a:buFont typeface="Arial"/>
              <a:buChar char="–"/>
              <a:tabLst>
                <a:tab pos="756285" algn="l"/>
                <a:tab pos="756920" algn="l"/>
              </a:tabLst>
            </a:pPr>
            <a:r>
              <a:rPr sz="2200" b="1" spc="-15" dirty="0">
                <a:latin typeface="Calibri"/>
                <a:cs typeface="Calibri"/>
              </a:rPr>
              <a:t>distal </a:t>
            </a:r>
            <a:r>
              <a:rPr sz="2200" b="1" spc="-5" dirty="0">
                <a:latin typeface="Calibri"/>
                <a:cs typeface="Calibri"/>
              </a:rPr>
              <a:t>embolisation resulting in</a:t>
            </a:r>
            <a:r>
              <a:rPr sz="2200" b="1" spc="-20" dirty="0">
                <a:latin typeface="Calibri"/>
                <a:cs typeface="Calibri"/>
              </a:rPr>
              <a:t> </a:t>
            </a:r>
            <a:r>
              <a:rPr sz="2200" b="1" spc="-15" dirty="0">
                <a:latin typeface="Calibri"/>
                <a:cs typeface="Calibri"/>
              </a:rPr>
              <a:t>infarction</a:t>
            </a:r>
            <a:endParaRPr sz="2200" b="1">
              <a:latin typeface="Calibri"/>
              <a:cs typeface="Calibri"/>
            </a:endParaRPr>
          </a:p>
          <a:p>
            <a:pPr marL="756285" lvl="1" indent="-287020">
              <a:lnSpc>
                <a:spcPct val="100000"/>
              </a:lnSpc>
              <a:buFont typeface="Arial"/>
              <a:buChar char="–"/>
              <a:tabLst>
                <a:tab pos="756285" algn="l"/>
                <a:tab pos="756920" algn="l"/>
              </a:tabLst>
            </a:pPr>
            <a:r>
              <a:rPr sz="2200" b="1" spc="-5" dirty="0">
                <a:latin typeface="Calibri"/>
                <a:cs typeface="Calibri"/>
              </a:rPr>
              <a:t>ischaemia of the </a:t>
            </a:r>
            <a:r>
              <a:rPr sz="2200" b="1" spc="-20" dirty="0">
                <a:latin typeface="Calibri"/>
                <a:cs typeface="Calibri"/>
              </a:rPr>
              <a:t>affected</a:t>
            </a:r>
            <a:r>
              <a:rPr sz="2200" b="1" spc="25" dirty="0">
                <a:latin typeface="Calibri"/>
                <a:cs typeface="Calibri"/>
              </a:rPr>
              <a:t> </a:t>
            </a:r>
            <a:r>
              <a:rPr sz="2200" b="1" spc="-15" dirty="0">
                <a:latin typeface="Calibri"/>
                <a:cs typeface="Calibri"/>
              </a:rPr>
              <a:t>organ</a:t>
            </a:r>
            <a:endParaRPr sz="2200" b="1">
              <a:latin typeface="Calibri"/>
              <a:cs typeface="Calibri"/>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74242" y="1999488"/>
            <a:ext cx="4969763" cy="372770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130712" y="448197"/>
            <a:ext cx="6413088" cy="628377"/>
          </a:xfrm>
          <a:prstGeom prst="rect">
            <a:avLst/>
          </a:prstGeom>
        </p:spPr>
        <p:txBody>
          <a:bodyPr vert="horz" wrap="square" lIns="0" tIns="12700" rIns="0" bIns="0" rtlCol="0">
            <a:spAutoFit/>
          </a:bodyPr>
          <a:lstStyle/>
          <a:p>
            <a:pPr marL="12700">
              <a:lnSpc>
                <a:spcPct val="100000"/>
              </a:lnSpc>
              <a:spcBef>
                <a:spcPts val="100"/>
              </a:spcBef>
            </a:pPr>
            <a:r>
              <a:rPr spc="-5" dirty="0"/>
              <a:t>Limitation </a:t>
            </a:r>
            <a:r>
              <a:rPr dirty="0"/>
              <a:t>of </a:t>
            </a:r>
            <a:r>
              <a:rPr spc="-5" dirty="0"/>
              <a:t>infarct</a:t>
            </a:r>
            <a:r>
              <a:rPr spc="-85" dirty="0"/>
              <a:t> </a:t>
            </a:r>
            <a:r>
              <a:rPr dirty="0"/>
              <a:t>size</a:t>
            </a:r>
          </a:p>
        </p:txBody>
      </p:sp>
      <p:sp>
        <p:nvSpPr>
          <p:cNvPr id="4" name="object 4"/>
          <p:cNvSpPr txBox="1"/>
          <p:nvPr/>
        </p:nvSpPr>
        <p:spPr>
          <a:xfrm>
            <a:off x="306628" y="1066800"/>
            <a:ext cx="3808172" cy="5436873"/>
          </a:xfrm>
          <a:prstGeom prst="rect">
            <a:avLst/>
          </a:prstGeom>
        </p:spPr>
        <p:txBody>
          <a:bodyPr vert="horz" wrap="square" lIns="0" tIns="12700" rIns="0" bIns="0" rtlCol="0">
            <a:spAutoFit/>
          </a:bodyPr>
          <a:lstStyle/>
          <a:p>
            <a:pPr marL="469265" marR="374015" indent="-457200">
              <a:lnSpc>
                <a:spcPct val="110000"/>
              </a:lnSpc>
              <a:spcBef>
                <a:spcPts val="100"/>
              </a:spcBef>
              <a:buClr>
                <a:srgbClr val="EB3C9F"/>
              </a:buClr>
              <a:buSzPct val="80555"/>
              <a:buAutoNum type="arabicPeriod"/>
              <a:tabLst>
                <a:tab pos="469265" algn="l"/>
                <a:tab pos="469900" algn="l"/>
              </a:tabLst>
            </a:pPr>
            <a:r>
              <a:rPr sz="1800" spc="-20" dirty="0">
                <a:solidFill>
                  <a:srgbClr val="404040"/>
                </a:solidFill>
                <a:latin typeface="Trebuchet MS"/>
                <a:cs typeface="Trebuchet MS"/>
              </a:rPr>
              <a:t>PRIMARY PERCUTANEOUS CORONARY  </a:t>
            </a:r>
            <a:r>
              <a:rPr sz="1800" spc="-15" dirty="0">
                <a:solidFill>
                  <a:srgbClr val="404040"/>
                </a:solidFill>
                <a:latin typeface="Trebuchet MS"/>
                <a:cs typeface="Trebuchet MS"/>
              </a:rPr>
              <a:t>INTERVENTION</a:t>
            </a:r>
            <a:r>
              <a:rPr sz="1800" spc="5" dirty="0">
                <a:solidFill>
                  <a:srgbClr val="404040"/>
                </a:solidFill>
                <a:latin typeface="Trebuchet MS"/>
                <a:cs typeface="Trebuchet MS"/>
              </a:rPr>
              <a:t> </a:t>
            </a:r>
            <a:r>
              <a:rPr sz="1800" spc="-5" dirty="0">
                <a:solidFill>
                  <a:srgbClr val="404040"/>
                </a:solidFill>
                <a:latin typeface="Trebuchet MS"/>
                <a:cs typeface="Trebuchet MS"/>
              </a:rPr>
              <a:t>(PCI)</a:t>
            </a:r>
            <a:endParaRPr sz="1800">
              <a:latin typeface="Trebuchet MS"/>
              <a:cs typeface="Trebuchet MS"/>
            </a:endParaRPr>
          </a:p>
          <a:p>
            <a:pPr marL="756285" lvl="1" indent="-287655">
              <a:lnSpc>
                <a:spcPct val="100000"/>
              </a:lnSpc>
              <a:spcBef>
                <a:spcPts val="1200"/>
              </a:spcBef>
              <a:buClr>
                <a:srgbClr val="EB3C9F"/>
              </a:buClr>
              <a:buSzPct val="80000"/>
              <a:buChar char="-"/>
              <a:tabLst>
                <a:tab pos="756285" algn="l"/>
                <a:tab pos="756920" algn="l"/>
              </a:tabLst>
            </a:pPr>
            <a:r>
              <a:rPr sz="2000" spc="-5" dirty="0">
                <a:solidFill>
                  <a:srgbClr val="404040"/>
                </a:solidFill>
                <a:latin typeface="Trebuchet MS"/>
                <a:cs typeface="Trebuchet MS"/>
              </a:rPr>
              <a:t>Usually</a:t>
            </a:r>
            <a:r>
              <a:rPr sz="2000" spc="-30" dirty="0">
                <a:solidFill>
                  <a:srgbClr val="404040"/>
                </a:solidFill>
                <a:latin typeface="Trebuchet MS"/>
                <a:cs typeface="Trebuchet MS"/>
              </a:rPr>
              <a:t> </a:t>
            </a:r>
            <a:r>
              <a:rPr sz="2000" spc="-25" dirty="0">
                <a:solidFill>
                  <a:srgbClr val="404040"/>
                </a:solidFill>
                <a:latin typeface="Trebuchet MS"/>
                <a:cs typeface="Trebuchet MS"/>
              </a:rPr>
              <a:t>angioplasty.</a:t>
            </a:r>
            <a:endParaRPr sz="2000">
              <a:latin typeface="Trebuchet MS"/>
              <a:cs typeface="Trebuchet MS"/>
            </a:endParaRPr>
          </a:p>
          <a:p>
            <a:pPr marL="756285" marR="79375" lvl="1" indent="-287020">
              <a:lnSpc>
                <a:spcPct val="110000"/>
              </a:lnSpc>
              <a:spcBef>
                <a:spcPts val="1010"/>
              </a:spcBef>
              <a:buClr>
                <a:srgbClr val="EB3C9F"/>
              </a:buClr>
              <a:buSzPct val="80000"/>
              <a:buChar char="-"/>
              <a:tabLst>
                <a:tab pos="756285" algn="l"/>
                <a:tab pos="756920" algn="l"/>
              </a:tabLst>
            </a:pPr>
            <a:r>
              <a:rPr sz="2000" dirty="0">
                <a:solidFill>
                  <a:srgbClr val="404040"/>
                </a:solidFill>
                <a:latin typeface="Trebuchet MS"/>
                <a:cs typeface="Trebuchet MS"/>
              </a:rPr>
              <a:t>Applicable </a:t>
            </a:r>
            <a:r>
              <a:rPr sz="2000" spc="-5" dirty="0">
                <a:solidFill>
                  <a:srgbClr val="404040"/>
                </a:solidFill>
                <a:latin typeface="Trebuchet MS"/>
                <a:cs typeface="Trebuchet MS"/>
              </a:rPr>
              <a:t>to pt with  contraindication to</a:t>
            </a:r>
            <a:r>
              <a:rPr sz="2000" spc="-85" dirty="0">
                <a:solidFill>
                  <a:srgbClr val="404040"/>
                </a:solidFill>
                <a:latin typeface="Trebuchet MS"/>
                <a:cs typeface="Trebuchet MS"/>
              </a:rPr>
              <a:t> </a:t>
            </a:r>
            <a:r>
              <a:rPr sz="2000" dirty="0">
                <a:solidFill>
                  <a:srgbClr val="404040"/>
                </a:solidFill>
                <a:latin typeface="Trebuchet MS"/>
                <a:cs typeface="Trebuchet MS"/>
              </a:rPr>
              <a:t>fibrinolytics.</a:t>
            </a:r>
            <a:endParaRPr sz="2000">
              <a:latin typeface="Trebuchet MS"/>
              <a:cs typeface="Trebuchet MS"/>
            </a:endParaRPr>
          </a:p>
          <a:p>
            <a:pPr marL="756285" marR="5080" lvl="1" indent="-287020">
              <a:lnSpc>
                <a:spcPct val="110000"/>
              </a:lnSpc>
              <a:spcBef>
                <a:spcPts val="1000"/>
              </a:spcBef>
              <a:buClr>
                <a:srgbClr val="EB3C9F"/>
              </a:buClr>
              <a:buSzPct val="80000"/>
              <a:buChar char="-"/>
              <a:tabLst>
                <a:tab pos="756285" algn="l"/>
                <a:tab pos="756920" algn="l"/>
              </a:tabLst>
            </a:pPr>
            <a:r>
              <a:rPr sz="2000" spc="-10" dirty="0">
                <a:solidFill>
                  <a:srgbClr val="404040"/>
                </a:solidFill>
                <a:latin typeface="Trebuchet MS"/>
                <a:cs typeface="Trebuchet MS"/>
              </a:rPr>
              <a:t>Preferred </a:t>
            </a:r>
            <a:r>
              <a:rPr sz="2000" spc="-5" dirty="0">
                <a:solidFill>
                  <a:srgbClr val="404040"/>
                </a:solidFill>
                <a:latin typeface="Trebuchet MS"/>
                <a:cs typeface="Trebuchet MS"/>
              </a:rPr>
              <a:t>when </a:t>
            </a:r>
            <a:r>
              <a:rPr sz="2000" dirty="0">
                <a:solidFill>
                  <a:srgbClr val="404040"/>
                </a:solidFill>
                <a:latin typeface="Trebuchet MS"/>
                <a:cs typeface="Trebuchet MS"/>
              </a:rPr>
              <a:t>diagnosis </a:t>
            </a:r>
            <a:r>
              <a:rPr sz="2000" spc="-5" dirty="0">
                <a:solidFill>
                  <a:srgbClr val="404040"/>
                </a:solidFill>
                <a:latin typeface="Trebuchet MS"/>
                <a:cs typeface="Trebuchet MS"/>
              </a:rPr>
              <a:t>is in  doubt, cardiogenic </a:t>
            </a:r>
            <a:r>
              <a:rPr sz="2000" dirty="0">
                <a:solidFill>
                  <a:srgbClr val="404040"/>
                </a:solidFill>
                <a:latin typeface="Trebuchet MS"/>
                <a:cs typeface="Trebuchet MS"/>
              </a:rPr>
              <a:t>shock </a:t>
            </a:r>
            <a:r>
              <a:rPr sz="2000" spc="-5" dirty="0">
                <a:solidFill>
                  <a:srgbClr val="404040"/>
                </a:solidFill>
                <a:latin typeface="Trebuchet MS"/>
                <a:cs typeface="Trebuchet MS"/>
              </a:rPr>
              <a:t>is  present, bleeding </a:t>
            </a:r>
            <a:r>
              <a:rPr sz="2000" dirty="0">
                <a:solidFill>
                  <a:srgbClr val="404040"/>
                </a:solidFill>
                <a:latin typeface="Trebuchet MS"/>
                <a:cs typeface="Trebuchet MS"/>
              </a:rPr>
              <a:t>risk </a:t>
            </a:r>
            <a:r>
              <a:rPr sz="2000" spc="-5" dirty="0">
                <a:solidFill>
                  <a:srgbClr val="404040"/>
                </a:solidFill>
                <a:latin typeface="Trebuchet MS"/>
                <a:cs typeface="Trebuchet MS"/>
              </a:rPr>
              <a:t>increased,  </a:t>
            </a:r>
            <a:r>
              <a:rPr sz="2000" dirty="0">
                <a:solidFill>
                  <a:srgbClr val="404040"/>
                </a:solidFill>
                <a:latin typeface="Trebuchet MS"/>
                <a:cs typeface="Trebuchet MS"/>
              </a:rPr>
              <a:t>or symptoms </a:t>
            </a:r>
            <a:r>
              <a:rPr sz="2000" spc="-5" dirty="0">
                <a:solidFill>
                  <a:srgbClr val="404040"/>
                </a:solidFill>
                <a:latin typeface="Trebuchet MS"/>
                <a:cs typeface="Trebuchet MS"/>
              </a:rPr>
              <a:t>has been present at  </a:t>
            </a:r>
            <a:r>
              <a:rPr sz="2000" dirty="0">
                <a:solidFill>
                  <a:srgbClr val="404040"/>
                </a:solidFill>
                <a:latin typeface="Trebuchet MS"/>
                <a:cs typeface="Trebuchet MS"/>
              </a:rPr>
              <a:t>least 2-3 </a:t>
            </a:r>
            <a:r>
              <a:rPr sz="2000" spc="-5" dirty="0">
                <a:solidFill>
                  <a:srgbClr val="404040"/>
                </a:solidFill>
                <a:latin typeface="Trebuchet MS"/>
                <a:cs typeface="Trebuchet MS"/>
              </a:rPr>
              <a:t>hours when clot is</a:t>
            </a:r>
            <a:r>
              <a:rPr sz="2000" spc="-120" dirty="0">
                <a:solidFill>
                  <a:srgbClr val="404040"/>
                </a:solidFill>
                <a:latin typeface="Trebuchet MS"/>
                <a:cs typeface="Trebuchet MS"/>
              </a:rPr>
              <a:t> </a:t>
            </a:r>
            <a:r>
              <a:rPr sz="2000" spc="-5" dirty="0">
                <a:solidFill>
                  <a:srgbClr val="404040"/>
                </a:solidFill>
                <a:latin typeface="Trebuchet MS"/>
                <a:cs typeface="Trebuchet MS"/>
              </a:rPr>
              <a:t>more  mature </a:t>
            </a:r>
            <a:r>
              <a:rPr sz="2000" dirty="0">
                <a:solidFill>
                  <a:srgbClr val="404040"/>
                </a:solidFill>
                <a:latin typeface="Trebuchet MS"/>
                <a:cs typeface="Trebuchet MS"/>
              </a:rPr>
              <a:t>and </a:t>
            </a:r>
            <a:r>
              <a:rPr sz="2000" spc="-5" dirty="0">
                <a:solidFill>
                  <a:srgbClr val="404040"/>
                </a:solidFill>
                <a:latin typeface="Trebuchet MS"/>
                <a:cs typeface="Trebuchet MS"/>
              </a:rPr>
              <a:t>harder </a:t>
            </a:r>
            <a:r>
              <a:rPr sz="2000" dirty="0">
                <a:solidFill>
                  <a:srgbClr val="404040"/>
                </a:solidFill>
                <a:latin typeface="Trebuchet MS"/>
                <a:cs typeface="Trebuchet MS"/>
              </a:rPr>
              <a:t>to</a:t>
            </a:r>
            <a:r>
              <a:rPr sz="2000" spc="-110" dirty="0">
                <a:solidFill>
                  <a:srgbClr val="404040"/>
                </a:solidFill>
                <a:latin typeface="Trebuchet MS"/>
                <a:cs typeface="Trebuchet MS"/>
              </a:rPr>
              <a:t> </a:t>
            </a:r>
            <a:r>
              <a:rPr sz="2000" dirty="0">
                <a:solidFill>
                  <a:srgbClr val="404040"/>
                </a:solidFill>
                <a:latin typeface="Trebuchet MS"/>
                <a:cs typeface="Trebuchet MS"/>
              </a:rPr>
              <a:t>lyse</a:t>
            </a:r>
            <a:r>
              <a:rPr sz="2400" dirty="0">
                <a:solidFill>
                  <a:srgbClr val="404040"/>
                </a:solidFill>
                <a:latin typeface="Trebuchet MS"/>
                <a:cs typeface="Trebuchet MS"/>
              </a:rPr>
              <a:t>.</a:t>
            </a:r>
            <a:endParaRPr sz="2400">
              <a:latin typeface="Trebuchet MS"/>
              <a:cs typeface="Trebuchet MS"/>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0191" y="191865"/>
            <a:ext cx="7703616" cy="1243289"/>
          </a:xfrm>
          <a:prstGeom prst="rect">
            <a:avLst/>
          </a:prstGeom>
        </p:spPr>
        <p:txBody>
          <a:bodyPr vert="horz" wrap="square" lIns="0" tIns="12065" rIns="0" bIns="0" rtlCol="0">
            <a:spAutoFit/>
          </a:bodyPr>
          <a:lstStyle/>
          <a:p>
            <a:pPr marL="3355975" marR="5080" indent="-3335654">
              <a:lnSpc>
                <a:spcPct val="100000"/>
              </a:lnSpc>
              <a:spcBef>
                <a:spcPts val="95"/>
              </a:spcBef>
            </a:pPr>
            <a:r>
              <a:rPr spc="-20" dirty="0"/>
              <a:t>Percutaneous </a:t>
            </a:r>
            <a:r>
              <a:rPr spc="-10" dirty="0"/>
              <a:t>Coronary </a:t>
            </a:r>
            <a:r>
              <a:rPr spc="-15" dirty="0"/>
              <a:t>Intervention  </a:t>
            </a:r>
            <a:r>
              <a:rPr spc="-5" dirty="0"/>
              <a:t>(PCI)</a:t>
            </a:r>
          </a:p>
        </p:txBody>
      </p:sp>
      <p:grpSp>
        <p:nvGrpSpPr>
          <p:cNvPr id="3" name="object 3"/>
          <p:cNvGrpSpPr/>
          <p:nvPr/>
        </p:nvGrpSpPr>
        <p:grpSpPr>
          <a:xfrm>
            <a:off x="0" y="1447803"/>
            <a:ext cx="8686800" cy="5316855"/>
            <a:chOff x="0" y="1447800"/>
            <a:chExt cx="8686800" cy="5316855"/>
          </a:xfrm>
        </p:grpSpPr>
        <p:sp>
          <p:nvSpPr>
            <p:cNvPr id="4" name="object 4"/>
            <p:cNvSpPr/>
            <p:nvPr/>
          </p:nvSpPr>
          <p:spPr>
            <a:xfrm>
              <a:off x="1447800" y="1447800"/>
              <a:ext cx="7239000" cy="52578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3200378"/>
              <a:ext cx="2209800" cy="3563747"/>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descr="Drop of rt-PA breaking down the surface of thrombus.Scanning electron microscopic photograph by Dr. h.c Lennart Nilsson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2" descr="Common thrombolytics regimens for                     STEMI1                        Initial treatment                  C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3676" y="309117"/>
            <a:ext cx="2950210" cy="665480"/>
          </a:xfrm>
          <a:prstGeom prst="rect">
            <a:avLst/>
          </a:prstGeom>
        </p:spPr>
        <p:txBody>
          <a:bodyPr vert="horz" wrap="square" lIns="0" tIns="12700" rIns="0" bIns="0" rtlCol="0">
            <a:spAutoFit/>
          </a:bodyPr>
          <a:lstStyle/>
          <a:p>
            <a:pPr marL="12700">
              <a:lnSpc>
                <a:spcPct val="100000"/>
              </a:lnSpc>
              <a:spcBef>
                <a:spcPts val="100"/>
              </a:spcBef>
            </a:pPr>
            <a:r>
              <a:rPr sz="4200" spc="-5" dirty="0"/>
              <a:t>FibrinoLytics</a:t>
            </a:r>
            <a:endParaRPr sz="4200"/>
          </a:p>
        </p:txBody>
      </p:sp>
      <p:sp>
        <p:nvSpPr>
          <p:cNvPr id="3" name="object 3"/>
          <p:cNvSpPr/>
          <p:nvPr/>
        </p:nvSpPr>
        <p:spPr>
          <a:xfrm>
            <a:off x="228600" y="914400"/>
            <a:ext cx="8610600" cy="5562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descr="CONTRAINDICATIONS TO FIBRINOLYTIC                THERAPYAbsolute contraindications      Hemorrhagic stroke or stroke of u..."/>
          <p:cNvPicPr>
            <a:picLocks noChangeAspect="1" noChangeArrowheads="1"/>
          </p:cNvPicPr>
          <p:nvPr/>
        </p:nvPicPr>
        <p:blipFill>
          <a:blip r:embed="rId2"/>
          <a:srcRect/>
          <a:stretch>
            <a:fillRect/>
          </a:stretch>
        </p:blipFill>
        <p:spPr bwMode="auto">
          <a:xfrm>
            <a:off x="0" y="0"/>
            <a:ext cx="8991600" cy="6858000"/>
          </a:xfrm>
          <a:prstGeom prst="rect">
            <a:avLst/>
          </a:prstGeom>
          <a:noFill/>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191" y="191846"/>
            <a:ext cx="7703616" cy="1231106"/>
          </a:xfrm>
        </p:spPr>
        <p:txBody>
          <a:bodyPr/>
          <a:lstStyle/>
          <a:p>
            <a:r>
              <a:rPr lang="en-IN" spc="45" dirty="0" smtClean="0">
                <a:latin typeface="Times New Roman"/>
                <a:cs typeface="Times New Roman"/>
              </a:rPr>
              <a:t>   Choice </a:t>
            </a:r>
            <a:r>
              <a:rPr lang="en-IN" spc="75" dirty="0" smtClean="0">
                <a:latin typeface="Times New Roman"/>
                <a:cs typeface="Times New Roman"/>
              </a:rPr>
              <a:t>of </a:t>
            </a:r>
            <a:r>
              <a:rPr lang="en-IN" spc="35" dirty="0" err="1" smtClean="0">
                <a:latin typeface="Times New Roman"/>
                <a:cs typeface="Times New Roman"/>
              </a:rPr>
              <a:t>Fibrinolytic</a:t>
            </a:r>
            <a:r>
              <a:rPr lang="en-IN" spc="-185" dirty="0" smtClean="0">
                <a:latin typeface="Times New Roman"/>
                <a:cs typeface="Times New Roman"/>
              </a:rPr>
              <a:t> </a:t>
            </a:r>
            <a:r>
              <a:rPr lang="en-IN" spc="60" dirty="0" smtClean="0">
                <a:latin typeface="Times New Roman"/>
                <a:cs typeface="Times New Roman"/>
              </a:rPr>
              <a:t>Agent</a:t>
            </a:r>
            <a:r>
              <a:rPr lang="en-IN" dirty="0" smtClean="0">
                <a:latin typeface="Times New Roman"/>
                <a:cs typeface="Times New Roman"/>
              </a:rPr>
              <a:t/>
            </a:r>
            <a:br>
              <a:rPr lang="en-IN" dirty="0" smtClean="0">
                <a:latin typeface="Times New Roman"/>
                <a:cs typeface="Times New Roman"/>
              </a:rPr>
            </a:br>
            <a:endParaRPr lang="en-US" dirty="0"/>
          </a:p>
        </p:txBody>
      </p:sp>
      <p:sp>
        <p:nvSpPr>
          <p:cNvPr id="3" name="Rectangle 2"/>
          <p:cNvSpPr/>
          <p:nvPr/>
        </p:nvSpPr>
        <p:spPr>
          <a:xfrm>
            <a:off x="304800" y="877020"/>
            <a:ext cx="8610600" cy="5001369"/>
          </a:xfrm>
          <a:prstGeom prst="rect">
            <a:avLst/>
          </a:prstGeom>
        </p:spPr>
        <p:txBody>
          <a:bodyPr wrap="square">
            <a:spAutoFit/>
          </a:bodyPr>
          <a:lstStyle/>
          <a:p>
            <a:pPr marL="38100" marR="30480" indent="151765" algn="just">
              <a:lnSpc>
                <a:spcPct val="100000"/>
              </a:lnSpc>
              <a:spcBef>
                <a:spcPts val="200"/>
              </a:spcBef>
              <a:buFont typeface="Arial" pitchFamily="34" charset="0"/>
              <a:buChar char="•"/>
            </a:pPr>
            <a:r>
              <a:rPr lang="en-IN" spc="35" dirty="0" smtClean="0">
                <a:latin typeface="Comic Sans MS" pitchFamily="66" charset="0"/>
                <a:cs typeface="Times New Roman"/>
              </a:rPr>
              <a:t>Traditionally, </a:t>
            </a:r>
            <a:r>
              <a:rPr lang="en-IN" b="1" spc="45" dirty="0" smtClean="0">
                <a:latin typeface="Comic Sans MS" pitchFamily="66" charset="0"/>
                <a:cs typeface="Times New Roman"/>
              </a:rPr>
              <a:t>streptokinase</a:t>
            </a:r>
            <a:r>
              <a:rPr lang="en-IN" spc="45" dirty="0" smtClean="0">
                <a:latin typeface="Comic Sans MS" pitchFamily="66" charset="0"/>
                <a:cs typeface="Times New Roman"/>
              </a:rPr>
              <a:t> </a:t>
            </a:r>
            <a:r>
              <a:rPr lang="en-IN" spc="50" dirty="0" smtClean="0">
                <a:latin typeface="Comic Sans MS" pitchFamily="66" charset="0"/>
                <a:cs typeface="Times New Roman"/>
              </a:rPr>
              <a:t>has </a:t>
            </a:r>
            <a:r>
              <a:rPr lang="en-IN" spc="45" dirty="0" smtClean="0">
                <a:latin typeface="Comic Sans MS" pitchFamily="66" charset="0"/>
                <a:cs typeface="Times New Roman"/>
              </a:rPr>
              <a:t>been the </a:t>
            </a:r>
            <a:r>
              <a:rPr lang="en-IN" spc="50" dirty="0" smtClean="0">
                <a:latin typeface="Comic Sans MS" pitchFamily="66" charset="0"/>
                <a:cs typeface="Times New Roman"/>
              </a:rPr>
              <a:t>most commonly  </a:t>
            </a:r>
            <a:r>
              <a:rPr lang="en-IN" spc="90" dirty="0" smtClean="0">
                <a:latin typeface="Comic Sans MS" pitchFamily="66" charset="0"/>
                <a:cs typeface="Times New Roman"/>
              </a:rPr>
              <a:t>used </a:t>
            </a:r>
            <a:r>
              <a:rPr lang="en-IN" spc="60" dirty="0" err="1" smtClean="0">
                <a:latin typeface="Comic Sans MS" pitchFamily="66" charset="0"/>
                <a:cs typeface="Times New Roman"/>
              </a:rPr>
              <a:t>fibrinolytic</a:t>
            </a:r>
            <a:r>
              <a:rPr lang="en-IN" spc="60" dirty="0" smtClean="0">
                <a:latin typeface="Comic Sans MS" pitchFamily="66" charset="0"/>
                <a:cs typeface="Times New Roman"/>
              </a:rPr>
              <a:t> </a:t>
            </a:r>
            <a:r>
              <a:rPr lang="en-IN" spc="75" dirty="0" smtClean="0">
                <a:latin typeface="Comic Sans MS" pitchFamily="66" charset="0"/>
                <a:cs typeface="Times New Roman"/>
              </a:rPr>
              <a:t>agent </a:t>
            </a:r>
            <a:r>
              <a:rPr lang="en-IN" spc="60" dirty="0" smtClean="0">
                <a:latin typeface="Comic Sans MS" pitchFamily="66" charset="0"/>
                <a:cs typeface="Times New Roman"/>
              </a:rPr>
              <a:t>in </a:t>
            </a:r>
            <a:r>
              <a:rPr lang="en-IN" spc="65" dirty="0" smtClean="0">
                <a:latin typeface="Comic Sans MS" pitchFamily="66" charset="0"/>
                <a:cs typeface="Times New Roman"/>
              </a:rPr>
              <a:t>India.</a:t>
            </a:r>
          </a:p>
          <a:p>
            <a:pPr marL="38100" marR="30480" indent="151765" algn="just">
              <a:lnSpc>
                <a:spcPct val="100000"/>
              </a:lnSpc>
              <a:spcBef>
                <a:spcPts val="200"/>
              </a:spcBef>
              <a:buFont typeface="Arial" pitchFamily="34" charset="0"/>
              <a:buChar char="•"/>
            </a:pPr>
            <a:r>
              <a:rPr lang="en-IN" spc="65" dirty="0" smtClean="0">
                <a:latin typeface="Comic Sans MS" pitchFamily="66" charset="0"/>
                <a:cs typeface="Times New Roman"/>
              </a:rPr>
              <a:t> </a:t>
            </a:r>
            <a:r>
              <a:rPr lang="en-IN" spc="55" dirty="0" smtClean="0">
                <a:latin typeface="Comic Sans MS" pitchFamily="66" charset="0"/>
                <a:cs typeface="Times New Roman"/>
              </a:rPr>
              <a:t>Recently, </a:t>
            </a:r>
            <a:r>
              <a:rPr lang="en-IN" spc="75" dirty="0" smtClean="0">
                <a:latin typeface="Comic Sans MS" pitchFamily="66" charset="0"/>
                <a:cs typeface="Times New Roman"/>
              </a:rPr>
              <a:t>there </a:t>
            </a:r>
            <a:r>
              <a:rPr lang="en-IN" spc="35" dirty="0" smtClean="0">
                <a:latin typeface="Comic Sans MS" pitchFamily="66" charset="0"/>
                <a:cs typeface="Times New Roman"/>
              </a:rPr>
              <a:t>is </a:t>
            </a:r>
            <a:r>
              <a:rPr lang="en-IN" spc="80" dirty="0" smtClean="0">
                <a:latin typeface="Comic Sans MS" pitchFamily="66" charset="0"/>
                <a:cs typeface="Times New Roman"/>
              </a:rPr>
              <a:t>some </a:t>
            </a:r>
            <a:r>
              <a:rPr lang="en-IN" spc="385" dirty="0" smtClean="0">
                <a:latin typeface="Comic Sans MS" pitchFamily="66" charset="0"/>
                <a:cs typeface="Times New Roman"/>
              </a:rPr>
              <a:t> </a:t>
            </a:r>
            <a:r>
              <a:rPr lang="en-IN" spc="65" dirty="0" err="1" smtClean="0">
                <a:latin typeface="Comic Sans MS" pitchFamily="66" charset="0"/>
                <a:cs typeface="Times New Roman"/>
              </a:rPr>
              <a:t>favorable</a:t>
            </a:r>
            <a:r>
              <a:rPr lang="en-IN" spc="65" dirty="0" smtClean="0">
                <a:latin typeface="Comic Sans MS" pitchFamily="66" charset="0"/>
                <a:cs typeface="Times New Roman"/>
              </a:rPr>
              <a:t> </a:t>
            </a:r>
            <a:r>
              <a:rPr lang="en-IN" spc="70" dirty="0" smtClean="0">
                <a:latin typeface="Comic Sans MS" pitchFamily="66" charset="0"/>
                <a:cs typeface="Times New Roman"/>
              </a:rPr>
              <a:t>evidence </a:t>
            </a:r>
            <a:r>
              <a:rPr lang="en-IN" spc="55" dirty="0" smtClean="0">
                <a:latin typeface="Comic Sans MS" pitchFamily="66" charset="0"/>
                <a:cs typeface="Times New Roman"/>
              </a:rPr>
              <a:t>for </a:t>
            </a:r>
            <a:r>
              <a:rPr lang="en-IN" spc="70" dirty="0" smtClean="0">
                <a:latin typeface="Comic Sans MS" pitchFamily="66" charset="0"/>
                <a:cs typeface="Times New Roman"/>
              </a:rPr>
              <a:t>the </a:t>
            </a:r>
            <a:r>
              <a:rPr lang="en-IN" spc="75" dirty="0" smtClean="0">
                <a:latin typeface="Comic Sans MS" pitchFamily="66" charset="0"/>
                <a:cs typeface="Times New Roman"/>
              </a:rPr>
              <a:t>use </a:t>
            </a:r>
            <a:r>
              <a:rPr lang="en-IN" spc="35" dirty="0" smtClean="0">
                <a:latin typeface="Comic Sans MS" pitchFamily="66" charset="0"/>
                <a:cs typeface="Times New Roman"/>
              </a:rPr>
              <a:t>of </a:t>
            </a:r>
            <a:r>
              <a:rPr lang="en-IN" spc="70" dirty="0" err="1" smtClean="0">
                <a:latin typeface="Comic Sans MS" pitchFamily="66" charset="0"/>
                <a:cs typeface="Times New Roman"/>
              </a:rPr>
              <a:t>tenecteplase</a:t>
            </a:r>
            <a:r>
              <a:rPr lang="en-IN" spc="70" dirty="0" smtClean="0">
                <a:latin typeface="Comic Sans MS" pitchFamily="66" charset="0"/>
                <a:cs typeface="Times New Roman"/>
              </a:rPr>
              <a:t> </a:t>
            </a:r>
            <a:r>
              <a:rPr lang="en-IN" spc="60" dirty="0" smtClean="0">
                <a:latin typeface="Comic Sans MS" pitchFamily="66" charset="0"/>
                <a:cs typeface="Times New Roman"/>
              </a:rPr>
              <a:t>in </a:t>
            </a:r>
            <a:r>
              <a:rPr lang="en-IN" spc="80" dirty="0" smtClean="0">
                <a:latin typeface="Comic Sans MS" pitchFamily="66" charset="0"/>
                <a:cs typeface="Times New Roman"/>
              </a:rPr>
              <a:t>Indian  </a:t>
            </a:r>
            <a:r>
              <a:rPr lang="en-IN" spc="30" dirty="0" smtClean="0">
                <a:latin typeface="Comic Sans MS" pitchFamily="66" charset="0"/>
                <a:cs typeface="Times New Roman"/>
              </a:rPr>
              <a:t>settings.</a:t>
            </a:r>
          </a:p>
          <a:p>
            <a:pPr marL="38100" marR="30480" indent="151765" algn="just">
              <a:lnSpc>
                <a:spcPct val="100000"/>
              </a:lnSpc>
              <a:spcBef>
                <a:spcPts val="200"/>
              </a:spcBef>
              <a:buFont typeface="Arial" pitchFamily="34" charset="0"/>
              <a:buChar char="•"/>
            </a:pPr>
            <a:endParaRPr lang="en-IN" sz="800" spc="30" baseline="33333" dirty="0" smtClean="0">
              <a:latin typeface="Comic Sans MS" pitchFamily="66" charset="0"/>
              <a:cs typeface="Times New Roman"/>
            </a:endParaRPr>
          </a:p>
          <a:p>
            <a:pPr marL="38100" marR="30480" indent="151765" algn="just">
              <a:lnSpc>
                <a:spcPct val="100000"/>
              </a:lnSpc>
              <a:spcBef>
                <a:spcPts val="200"/>
              </a:spcBef>
              <a:buFont typeface="Arial" pitchFamily="34" charset="0"/>
              <a:buChar char="•"/>
            </a:pPr>
            <a:endParaRPr lang="en-IN" sz="800" spc="30" baseline="33333" dirty="0" smtClean="0">
              <a:latin typeface="Comic Sans MS" pitchFamily="66" charset="0"/>
              <a:cs typeface="Times New Roman"/>
            </a:endParaRPr>
          </a:p>
          <a:p>
            <a:pPr marL="38100" marR="30480" indent="151765" algn="just">
              <a:lnSpc>
                <a:spcPct val="100000"/>
              </a:lnSpc>
              <a:spcBef>
                <a:spcPts val="200"/>
              </a:spcBef>
              <a:buFont typeface="Arial" pitchFamily="34" charset="0"/>
              <a:buChar char="•"/>
            </a:pPr>
            <a:r>
              <a:rPr lang="en-IN" sz="800" spc="44" baseline="33333" dirty="0" smtClean="0">
                <a:latin typeface="Comic Sans MS" pitchFamily="66" charset="0"/>
                <a:cs typeface="Times New Roman"/>
              </a:rPr>
              <a:t> </a:t>
            </a:r>
            <a:r>
              <a:rPr lang="en-IN" b="1" spc="35" dirty="0" err="1" smtClean="0">
                <a:latin typeface="Comic Sans MS" pitchFamily="66" charset="0"/>
                <a:cs typeface="Times New Roman"/>
              </a:rPr>
              <a:t>Tenecteplas</a:t>
            </a:r>
            <a:r>
              <a:rPr lang="en-IN" spc="35" dirty="0" err="1" smtClean="0">
                <a:latin typeface="Comic Sans MS" pitchFamily="66" charset="0"/>
                <a:cs typeface="Times New Roman"/>
              </a:rPr>
              <a:t>e</a:t>
            </a:r>
            <a:r>
              <a:rPr lang="en-IN" spc="35" dirty="0" smtClean="0">
                <a:latin typeface="Comic Sans MS" pitchFamily="66" charset="0"/>
                <a:cs typeface="Times New Roman"/>
              </a:rPr>
              <a:t> </a:t>
            </a:r>
            <a:r>
              <a:rPr lang="en-IN" spc="55" dirty="0" smtClean="0">
                <a:latin typeface="Comic Sans MS" pitchFamily="66" charset="0"/>
                <a:cs typeface="Times New Roman"/>
              </a:rPr>
              <a:t>has the </a:t>
            </a:r>
            <a:r>
              <a:rPr lang="en-IN" spc="60" dirty="0" smtClean="0">
                <a:latin typeface="Comic Sans MS" pitchFamily="66" charset="0"/>
                <a:cs typeface="Times New Roman"/>
              </a:rPr>
              <a:t>advantage </a:t>
            </a:r>
            <a:r>
              <a:rPr lang="en-IN" spc="25" dirty="0" smtClean="0">
                <a:latin typeface="Comic Sans MS" pitchFamily="66" charset="0"/>
                <a:cs typeface="Times New Roman"/>
              </a:rPr>
              <a:t>of </a:t>
            </a:r>
            <a:r>
              <a:rPr lang="en-IN" spc="50" dirty="0" smtClean="0">
                <a:latin typeface="Comic Sans MS" pitchFamily="66" charset="0"/>
                <a:cs typeface="Times New Roman"/>
              </a:rPr>
              <a:t>being </a:t>
            </a:r>
            <a:r>
              <a:rPr lang="en-IN" spc="30" dirty="0" smtClean="0">
                <a:latin typeface="Comic Sans MS" pitchFamily="66" charset="0"/>
                <a:cs typeface="Times New Roman"/>
              </a:rPr>
              <a:t>fibrin-  </a:t>
            </a:r>
            <a:r>
              <a:rPr lang="en-IN" spc="15" dirty="0" smtClean="0">
                <a:latin typeface="Comic Sans MS" pitchFamily="66" charset="0"/>
                <a:cs typeface="Times New Roman"/>
              </a:rPr>
              <a:t>specific,</a:t>
            </a:r>
            <a:r>
              <a:rPr lang="en-IN" spc="-40" dirty="0" smtClean="0">
                <a:latin typeface="Comic Sans MS" pitchFamily="66" charset="0"/>
                <a:cs typeface="Times New Roman"/>
              </a:rPr>
              <a:t> </a:t>
            </a:r>
            <a:r>
              <a:rPr lang="en-IN" spc="40" dirty="0" smtClean="0">
                <a:latin typeface="Comic Sans MS" pitchFamily="66" charset="0"/>
                <a:cs typeface="Times New Roman"/>
              </a:rPr>
              <a:t>can</a:t>
            </a:r>
            <a:r>
              <a:rPr lang="en-IN" spc="-30" dirty="0" smtClean="0">
                <a:latin typeface="Comic Sans MS" pitchFamily="66" charset="0"/>
                <a:cs typeface="Times New Roman"/>
              </a:rPr>
              <a:t> </a:t>
            </a:r>
            <a:r>
              <a:rPr lang="en-IN" spc="35" dirty="0" smtClean="0">
                <a:latin typeface="Comic Sans MS" pitchFamily="66" charset="0"/>
                <a:cs typeface="Times New Roman"/>
              </a:rPr>
              <a:t>be</a:t>
            </a:r>
            <a:r>
              <a:rPr lang="en-IN" spc="-40" dirty="0" smtClean="0">
                <a:latin typeface="Comic Sans MS" pitchFamily="66" charset="0"/>
                <a:cs typeface="Times New Roman"/>
              </a:rPr>
              <a:t> </a:t>
            </a:r>
            <a:r>
              <a:rPr lang="en-IN" spc="35" dirty="0" smtClean="0">
                <a:latin typeface="Comic Sans MS" pitchFamily="66" charset="0"/>
                <a:cs typeface="Times New Roman"/>
              </a:rPr>
              <a:t>given</a:t>
            </a:r>
            <a:r>
              <a:rPr lang="en-IN" spc="-35" dirty="0" smtClean="0">
                <a:latin typeface="Comic Sans MS" pitchFamily="66" charset="0"/>
                <a:cs typeface="Times New Roman"/>
              </a:rPr>
              <a:t> </a:t>
            </a:r>
            <a:r>
              <a:rPr lang="en-IN" spc="40" dirty="0" smtClean="0">
                <a:latin typeface="Comic Sans MS" pitchFamily="66" charset="0"/>
                <a:cs typeface="Times New Roman"/>
              </a:rPr>
              <a:t>as</a:t>
            </a:r>
            <a:r>
              <a:rPr lang="en-IN" spc="-40" dirty="0" smtClean="0">
                <a:latin typeface="Comic Sans MS" pitchFamily="66" charset="0"/>
                <a:cs typeface="Times New Roman"/>
              </a:rPr>
              <a:t> </a:t>
            </a:r>
            <a:r>
              <a:rPr lang="en-IN" spc="50" dirty="0" smtClean="0">
                <a:latin typeface="Comic Sans MS" pitchFamily="66" charset="0"/>
                <a:cs typeface="Times New Roman"/>
              </a:rPr>
              <a:t>a</a:t>
            </a:r>
            <a:r>
              <a:rPr lang="en-IN" spc="-35" dirty="0" smtClean="0">
                <a:latin typeface="Comic Sans MS" pitchFamily="66" charset="0"/>
                <a:cs typeface="Times New Roman"/>
              </a:rPr>
              <a:t> </a:t>
            </a:r>
            <a:r>
              <a:rPr lang="en-IN" spc="40" dirty="0" smtClean="0">
                <a:latin typeface="Comic Sans MS" pitchFamily="66" charset="0"/>
                <a:cs typeface="Times New Roman"/>
              </a:rPr>
              <a:t>bolus</a:t>
            </a:r>
            <a:r>
              <a:rPr lang="en-IN" spc="-40" dirty="0" smtClean="0">
                <a:latin typeface="Comic Sans MS" pitchFamily="66" charset="0"/>
                <a:cs typeface="Times New Roman"/>
              </a:rPr>
              <a:t> </a:t>
            </a:r>
            <a:r>
              <a:rPr lang="en-IN" spc="40" dirty="0" smtClean="0">
                <a:latin typeface="Comic Sans MS" pitchFamily="66" charset="0"/>
                <a:cs typeface="Times New Roman"/>
              </a:rPr>
              <a:t>dose,</a:t>
            </a:r>
            <a:r>
              <a:rPr lang="en-IN" spc="-35" dirty="0" smtClean="0">
                <a:latin typeface="Comic Sans MS" pitchFamily="66" charset="0"/>
                <a:cs typeface="Times New Roman"/>
              </a:rPr>
              <a:t> </a:t>
            </a:r>
            <a:r>
              <a:rPr lang="en-IN" spc="70" dirty="0" smtClean="0">
                <a:latin typeface="Comic Sans MS" pitchFamily="66" charset="0"/>
                <a:cs typeface="Times New Roman"/>
              </a:rPr>
              <a:t>and</a:t>
            </a:r>
            <a:r>
              <a:rPr lang="en-IN" spc="-40" dirty="0" smtClean="0">
                <a:latin typeface="Comic Sans MS" pitchFamily="66" charset="0"/>
                <a:cs typeface="Times New Roman"/>
              </a:rPr>
              <a:t> </a:t>
            </a:r>
            <a:r>
              <a:rPr lang="en-IN" spc="45" dirty="0" smtClean="0">
                <a:latin typeface="Comic Sans MS" pitchFamily="66" charset="0"/>
                <a:cs typeface="Times New Roman"/>
              </a:rPr>
              <a:t>has</a:t>
            </a:r>
            <a:r>
              <a:rPr lang="en-IN" spc="-35" dirty="0" smtClean="0">
                <a:latin typeface="Comic Sans MS" pitchFamily="66" charset="0"/>
                <a:cs typeface="Times New Roman"/>
              </a:rPr>
              <a:t> </a:t>
            </a:r>
            <a:r>
              <a:rPr lang="en-IN" spc="50" dirty="0" smtClean="0">
                <a:latin typeface="Comic Sans MS" pitchFamily="66" charset="0"/>
                <a:cs typeface="Times New Roman"/>
              </a:rPr>
              <a:t>a</a:t>
            </a:r>
            <a:r>
              <a:rPr lang="en-IN" spc="-40" dirty="0" smtClean="0">
                <a:latin typeface="Comic Sans MS" pitchFamily="66" charset="0"/>
                <a:cs typeface="Times New Roman"/>
              </a:rPr>
              <a:t> </a:t>
            </a:r>
            <a:r>
              <a:rPr lang="en-IN" spc="40" dirty="0" smtClean="0">
                <a:latin typeface="Comic Sans MS" pitchFamily="66" charset="0"/>
                <a:cs typeface="Times New Roman"/>
              </a:rPr>
              <a:t>lower</a:t>
            </a:r>
            <a:r>
              <a:rPr lang="en-IN" spc="-35" dirty="0" smtClean="0">
                <a:latin typeface="Comic Sans MS" pitchFamily="66" charset="0"/>
                <a:cs typeface="Times New Roman"/>
              </a:rPr>
              <a:t> </a:t>
            </a:r>
            <a:r>
              <a:rPr lang="en-IN" spc="35" dirty="0" smtClean="0">
                <a:latin typeface="Comic Sans MS" pitchFamily="66" charset="0"/>
                <a:cs typeface="Times New Roman"/>
              </a:rPr>
              <a:t>incidence  </a:t>
            </a:r>
            <a:r>
              <a:rPr lang="en-IN" spc="40" dirty="0" smtClean="0">
                <a:latin typeface="Comic Sans MS" pitchFamily="66" charset="0"/>
                <a:cs typeface="Times New Roman"/>
              </a:rPr>
              <a:t>of </a:t>
            </a:r>
            <a:r>
              <a:rPr lang="en-IN" spc="80" dirty="0" smtClean="0">
                <a:latin typeface="Comic Sans MS" pitchFamily="66" charset="0"/>
                <a:cs typeface="Times New Roman"/>
              </a:rPr>
              <a:t>hypersensitivity </a:t>
            </a:r>
            <a:r>
              <a:rPr lang="en-IN" spc="70" dirty="0" smtClean="0">
                <a:latin typeface="Comic Sans MS" pitchFamily="66" charset="0"/>
                <a:cs typeface="Times New Roman"/>
              </a:rPr>
              <a:t>reactions. </a:t>
            </a:r>
            <a:r>
              <a:rPr lang="en-IN" spc="40" dirty="0" smtClean="0">
                <a:latin typeface="Comic Sans MS" pitchFamily="66" charset="0"/>
                <a:cs typeface="Times New Roman"/>
              </a:rPr>
              <a:t>TIMI </a:t>
            </a:r>
            <a:r>
              <a:rPr lang="en-IN" dirty="0" smtClean="0">
                <a:latin typeface="Comic Sans MS" pitchFamily="66" charset="0"/>
                <a:cs typeface="Times New Roman"/>
              </a:rPr>
              <a:t>3 </a:t>
            </a:r>
            <a:r>
              <a:rPr lang="en-IN" spc="65" dirty="0" smtClean="0">
                <a:latin typeface="Comic Sans MS" pitchFamily="66" charset="0"/>
                <a:cs typeface="Times New Roman"/>
              </a:rPr>
              <a:t>flow </a:t>
            </a:r>
            <a:r>
              <a:rPr lang="en-IN" spc="60" dirty="0" smtClean="0">
                <a:latin typeface="Comic Sans MS" pitchFamily="66" charset="0"/>
                <a:cs typeface="Times New Roman"/>
              </a:rPr>
              <a:t>in </a:t>
            </a:r>
            <a:r>
              <a:rPr lang="en-IN" spc="75" dirty="0" smtClean="0">
                <a:latin typeface="Comic Sans MS" pitchFamily="66" charset="0"/>
                <a:cs typeface="Times New Roman"/>
              </a:rPr>
              <a:t>the </a:t>
            </a:r>
            <a:r>
              <a:rPr lang="en-IN" spc="70" dirty="0" smtClean="0">
                <a:latin typeface="Comic Sans MS" pitchFamily="66" charset="0"/>
                <a:cs typeface="Times New Roman"/>
              </a:rPr>
              <a:t>infarct  </a:t>
            </a:r>
            <a:r>
              <a:rPr lang="en-IN" spc="45" dirty="0" smtClean="0">
                <a:latin typeface="Comic Sans MS" pitchFamily="66" charset="0"/>
                <a:cs typeface="Times New Roman"/>
              </a:rPr>
              <a:t>related coronary artery </a:t>
            </a:r>
            <a:r>
              <a:rPr lang="en-IN" spc="65" dirty="0" smtClean="0">
                <a:latin typeface="Comic Sans MS" pitchFamily="66" charset="0"/>
                <a:cs typeface="Times New Roman"/>
              </a:rPr>
              <a:t>may </a:t>
            </a:r>
            <a:r>
              <a:rPr lang="en-IN" spc="30" dirty="0" smtClean="0">
                <a:latin typeface="Comic Sans MS" pitchFamily="66" charset="0"/>
                <a:cs typeface="Times New Roman"/>
              </a:rPr>
              <a:t>also </a:t>
            </a:r>
            <a:r>
              <a:rPr lang="en-IN" spc="35" dirty="0" smtClean="0">
                <a:latin typeface="Comic Sans MS" pitchFamily="66" charset="0"/>
                <a:cs typeface="Times New Roman"/>
              </a:rPr>
              <a:t>occur </a:t>
            </a:r>
            <a:r>
              <a:rPr lang="en-IN" spc="55" dirty="0" smtClean="0">
                <a:latin typeface="Comic Sans MS" pitchFamily="66" charset="0"/>
                <a:cs typeface="Times New Roman"/>
              </a:rPr>
              <a:t>more </a:t>
            </a:r>
            <a:r>
              <a:rPr lang="en-IN" spc="40" dirty="0" smtClean="0">
                <a:latin typeface="Comic Sans MS" pitchFamily="66" charset="0"/>
                <a:cs typeface="Times New Roman"/>
              </a:rPr>
              <a:t>frequently </a:t>
            </a:r>
            <a:r>
              <a:rPr lang="en-IN" spc="55" dirty="0" smtClean="0">
                <a:latin typeface="Comic Sans MS" pitchFamily="66" charset="0"/>
                <a:cs typeface="Times New Roman"/>
              </a:rPr>
              <a:t>with  </a:t>
            </a:r>
            <a:r>
              <a:rPr lang="en-IN" spc="45" dirty="0" err="1" smtClean="0">
                <a:latin typeface="Comic Sans MS" pitchFamily="66" charset="0"/>
                <a:cs typeface="Times New Roman"/>
              </a:rPr>
              <a:t>tenecteplase</a:t>
            </a:r>
            <a:r>
              <a:rPr lang="en-IN" spc="45" dirty="0" smtClean="0">
                <a:latin typeface="Comic Sans MS" pitchFamily="66" charset="0"/>
                <a:cs typeface="Times New Roman"/>
              </a:rPr>
              <a:t> </a:t>
            </a:r>
            <a:r>
              <a:rPr lang="en-IN" spc="75" dirty="0" smtClean="0">
                <a:latin typeface="Comic Sans MS" pitchFamily="66" charset="0"/>
                <a:cs typeface="Times New Roman"/>
              </a:rPr>
              <a:t>when </a:t>
            </a:r>
            <a:r>
              <a:rPr lang="en-IN" spc="65" dirty="0" smtClean="0">
                <a:latin typeface="Comic Sans MS" pitchFamily="66" charset="0"/>
                <a:cs typeface="Times New Roman"/>
              </a:rPr>
              <a:t>compared </a:t>
            </a:r>
            <a:r>
              <a:rPr lang="en-IN" spc="45" dirty="0" smtClean="0">
                <a:latin typeface="Comic Sans MS" pitchFamily="66" charset="0"/>
                <a:cs typeface="Times New Roman"/>
              </a:rPr>
              <a:t>to </a:t>
            </a:r>
            <a:r>
              <a:rPr lang="en-IN" spc="50" dirty="0" smtClean="0">
                <a:latin typeface="Comic Sans MS" pitchFamily="66" charset="0"/>
                <a:cs typeface="Times New Roman"/>
              </a:rPr>
              <a:t>streptokinase. </a:t>
            </a:r>
            <a:r>
              <a:rPr lang="en-IN" spc="35" dirty="0" err="1" smtClean="0">
                <a:latin typeface="Comic Sans MS" pitchFamily="66" charset="0"/>
                <a:cs typeface="Times New Roman"/>
              </a:rPr>
              <a:t>Tenecteplase</a:t>
            </a:r>
            <a:r>
              <a:rPr lang="en-IN" spc="35" dirty="0" smtClean="0">
                <a:latin typeface="Comic Sans MS" pitchFamily="66" charset="0"/>
                <a:cs typeface="Times New Roman"/>
              </a:rPr>
              <a:t>  </a:t>
            </a:r>
            <a:r>
              <a:rPr lang="en-IN" spc="55" dirty="0" smtClean="0">
                <a:latin typeface="Comic Sans MS" pitchFamily="66" charset="0"/>
                <a:cs typeface="Times New Roman"/>
              </a:rPr>
              <a:t>should</a:t>
            </a:r>
            <a:r>
              <a:rPr lang="en-IN" dirty="0" smtClean="0">
                <a:latin typeface="Comic Sans MS" pitchFamily="66" charset="0"/>
                <a:cs typeface="Times New Roman"/>
              </a:rPr>
              <a:t> </a:t>
            </a:r>
            <a:r>
              <a:rPr lang="en-IN" spc="35" dirty="0" smtClean="0">
                <a:latin typeface="Comic Sans MS" pitchFamily="66" charset="0"/>
                <a:cs typeface="Times New Roman"/>
              </a:rPr>
              <a:t>be</a:t>
            </a:r>
            <a:r>
              <a:rPr lang="en-IN" spc="-5" dirty="0" smtClean="0">
                <a:latin typeface="Comic Sans MS" pitchFamily="66" charset="0"/>
                <a:cs typeface="Times New Roman"/>
              </a:rPr>
              <a:t> </a:t>
            </a:r>
            <a:r>
              <a:rPr lang="en-IN" spc="50" dirty="0" smtClean="0">
                <a:latin typeface="Comic Sans MS" pitchFamily="66" charset="0"/>
                <a:cs typeface="Times New Roman"/>
              </a:rPr>
              <a:t>administered</a:t>
            </a:r>
            <a:r>
              <a:rPr lang="en-IN" spc="5" dirty="0" smtClean="0">
                <a:latin typeface="Comic Sans MS" pitchFamily="66" charset="0"/>
                <a:cs typeface="Times New Roman"/>
              </a:rPr>
              <a:t> </a:t>
            </a:r>
            <a:r>
              <a:rPr lang="en-IN" spc="45" dirty="0" smtClean="0">
                <a:latin typeface="Comic Sans MS" pitchFamily="66" charset="0"/>
                <a:cs typeface="Times New Roman"/>
              </a:rPr>
              <a:t>at</a:t>
            </a:r>
            <a:r>
              <a:rPr lang="en-IN" dirty="0" smtClean="0">
                <a:latin typeface="Comic Sans MS" pitchFamily="66" charset="0"/>
                <a:cs typeface="Times New Roman"/>
              </a:rPr>
              <a:t> </a:t>
            </a:r>
            <a:r>
              <a:rPr lang="en-IN" spc="50" dirty="0" smtClean="0">
                <a:latin typeface="Comic Sans MS" pitchFamily="66" charset="0"/>
                <a:cs typeface="Times New Roman"/>
              </a:rPr>
              <a:t>a</a:t>
            </a:r>
            <a:r>
              <a:rPr lang="en-IN" spc="5" dirty="0" smtClean="0">
                <a:latin typeface="Comic Sans MS" pitchFamily="66" charset="0"/>
                <a:cs typeface="Times New Roman"/>
              </a:rPr>
              <a:t> </a:t>
            </a:r>
            <a:r>
              <a:rPr lang="en-IN" spc="50" dirty="0" smtClean="0">
                <a:latin typeface="Comic Sans MS" pitchFamily="66" charset="0"/>
                <a:cs typeface="Times New Roman"/>
              </a:rPr>
              <a:t>dose</a:t>
            </a:r>
            <a:r>
              <a:rPr lang="en-IN" dirty="0" smtClean="0">
                <a:latin typeface="Comic Sans MS" pitchFamily="66" charset="0"/>
                <a:cs typeface="Times New Roman"/>
              </a:rPr>
              <a:t> </a:t>
            </a:r>
            <a:r>
              <a:rPr lang="en-IN" spc="20" dirty="0" smtClean="0">
                <a:latin typeface="Comic Sans MS" pitchFamily="66" charset="0"/>
                <a:cs typeface="Times New Roman"/>
              </a:rPr>
              <a:t>of</a:t>
            </a:r>
            <a:r>
              <a:rPr lang="en-IN" dirty="0" smtClean="0">
                <a:latin typeface="Comic Sans MS" pitchFamily="66" charset="0"/>
                <a:cs typeface="Times New Roman"/>
              </a:rPr>
              <a:t> 0.5</a:t>
            </a:r>
            <a:r>
              <a:rPr lang="en-IN" spc="5" dirty="0" smtClean="0">
                <a:latin typeface="Comic Sans MS" pitchFamily="66" charset="0"/>
                <a:cs typeface="Times New Roman"/>
              </a:rPr>
              <a:t> </a:t>
            </a:r>
            <a:r>
              <a:rPr lang="en-IN" spc="55" dirty="0" smtClean="0">
                <a:latin typeface="Comic Sans MS" pitchFamily="66" charset="0"/>
                <a:cs typeface="Times New Roman"/>
              </a:rPr>
              <a:t>mg/kg</a:t>
            </a:r>
            <a:r>
              <a:rPr lang="en-IN" dirty="0" smtClean="0">
                <a:latin typeface="Comic Sans MS" pitchFamily="66" charset="0"/>
                <a:cs typeface="Times New Roman"/>
              </a:rPr>
              <a:t> </a:t>
            </a:r>
            <a:r>
              <a:rPr lang="en-IN" spc="55" dirty="0" smtClean="0">
                <a:latin typeface="Comic Sans MS" pitchFamily="66" charset="0"/>
                <a:cs typeface="Times New Roman"/>
              </a:rPr>
              <a:t>body</a:t>
            </a:r>
            <a:r>
              <a:rPr lang="en-IN" dirty="0" smtClean="0">
                <a:latin typeface="Comic Sans MS" pitchFamily="66" charset="0"/>
                <a:cs typeface="Times New Roman"/>
              </a:rPr>
              <a:t> </a:t>
            </a:r>
            <a:r>
              <a:rPr lang="en-IN" spc="30" dirty="0" smtClean="0">
                <a:latin typeface="Comic Sans MS" pitchFamily="66" charset="0"/>
                <a:cs typeface="Times New Roman"/>
              </a:rPr>
              <a:t>weight.</a:t>
            </a:r>
          </a:p>
          <a:p>
            <a:pPr marL="38100" marR="30480" indent="151765" algn="just">
              <a:lnSpc>
                <a:spcPct val="100000"/>
              </a:lnSpc>
              <a:spcBef>
                <a:spcPts val="200"/>
              </a:spcBef>
              <a:buFont typeface="Arial" pitchFamily="34" charset="0"/>
              <a:buChar char="•"/>
            </a:pPr>
            <a:endParaRPr lang="en-IN" spc="30" dirty="0" smtClean="0">
              <a:latin typeface="Comic Sans MS" pitchFamily="66" charset="0"/>
              <a:cs typeface="Times New Roman"/>
            </a:endParaRPr>
          </a:p>
          <a:p>
            <a:pPr marL="38100" marR="30480" indent="151765" algn="just">
              <a:lnSpc>
                <a:spcPct val="100000"/>
              </a:lnSpc>
              <a:spcBef>
                <a:spcPts val="200"/>
              </a:spcBef>
              <a:buFont typeface="Arial" pitchFamily="34" charset="0"/>
              <a:buChar char="•"/>
            </a:pPr>
            <a:endParaRPr lang="en-IN" spc="30" dirty="0" smtClean="0">
              <a:latin typeface="Comic Sans MS" pitchFamily="66" charset="0"/>
              <a:cs typeface="Times New Roman"/>
            </a:endParaRPr>
          </a:p>
          <a:p>
            <a:pPr marL="38100" marR="30480" indent="151765" algn="just">
              <a:spcBef>
                <a:spcPts val="200"/>
              </a:spcBef>
              <a:buFont typeface="Arial" pitchFamily="34" charset="0"/>
              <a:buChar char="•"/>
            </a:pPr>
            <a:r>
              <a:rPr lang="en-IN" dirty="0" smtClean="0">
                <a:latin typeface="Comic Sans MS" pitchFamily="66" charset="0"/>
              </a:rPr>
              <a:t>The benefit of </a:t>
            </a:r>
            <a:r>
              <a:rPr lang="en-IN" dirty="0" err="1" smtClean="0">
                <a:latin typeface="Comic Sans MS" pitchFamily="66" charset="0"/>
              </a:rPr>
              <a:t>fibrinolytic</a:t>
            </a:r>
            <a:r>
              <a:rPr lang="en-IN" dirty="0" smtClean="0">
                <a:latin typeface="Comic Sans MS" pitchFamily="66" charset="0"/>
              </a:rPr>
              <a:t> therapy in patients with STEMI is well established, with the largest benefit seen when administered early (within 12 hours after symptomatic onset) and in patients with the highest cardiovascular risk, including patients older than 75 years</a:t>
            </a:r>
            <a:endParaRPr lang="en-US" dirty="0" smtClean="0">
              <a:latin typeface="Comic Sans MS" pitchFamily="66" charset="0"/>
            </a:endParaRPr>
          </a:p>
          <a:p>
            <a:pPr marL="38100" marR="30480" indent="151765" algn="just">
              <a:lnSpc>
                <a:spcPct val="100000"/>
              </a:lnSpc>
              <a:spcBef>
                <a:spcPts val="200"/>
              </a:spcBef>
              <a:buFont typeface="Arial" pitchFamily="34" charset="0"/>
              <a:buChar char="•"/>
            </a:pPr>
            <a:endParaRPr lang="en-IN" spc="30" dirty="0" smtClean="0">
              <a:latin typeface="Comic Sans MS" pitchFamily="66" charset="0"/>
              <a:cs typeface="Times New Roman"/>
            </a:endParaRPr>
          </a:p>
          <a:p>
            <a:pPr marL="38100" marR="30480" indent="151765" algn="just">
              <a:lnSpc>
                <a:spcPct val="100000"/>
              </a:lnSpc>
              <a:spcBef>
                <a:spcPts val="200"/>
              </a:spcBef>
              <a:buFont typeface="Arial" pitchFamily="34" charset="0"/>
              <a:buChar char="•"/>
            </a:pPr>
            <a:endParaRPr lang="en-IN" sz="800" baseline="33333" dirty="0">
              <a:latin typeface="Comic Sans MS" pitchFamily="66" charset="0"/>
              <a:cs typeface="Times New Roman"/>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97065"/>
          </a:xfrm>
          <a:prstGeom prst="rect">
            <a:avLst/>
          </a:prstGeom>
          <a:solidFill>
            <a:schemeClr val="tx1"/>
          </a:solidFill>
        </p:spPr>
        <p:txBody>
          <a:bodyPr wrap="square">
            <a:spAutoFit/>
          </a:bodyPr>
          <a:lstStyle/>
          <a:p>
            <a:pPr marL="396971" marR="139222" indent="-247401" algn="just">
              <a:lnSpc>
                <a:spcPct val="150000"/>
              </a:lnSpc>
            </a:pPr>
            <a:r>
              <a:rPr lang="en-US" sz="3200" spc="59" dirty="0" err="1" smtClean="0">
                <a:solidFill>
                  <a:srgbClr val="FFFF00"/>
                </a:solidFill>
                <a:latin typeface="Comic Sans MS" pitchFamily="66" charset="0"/>
                <a:cs typeface="Calibri"/>
              </a:rPr>
              <a:t>stk</a:t>
            </a:r>
            <a:r>
              <a:rPr lang="en-US" sz="2000" spc="59" dirty="0" err="1" smtClean="0">
                <a:solidFill>
                  <a:srgbClr val="FFFF00"/>
                </a:solidFill>
                <a:latin typeface="Comic Sans MS" pitchFamily="66" charset="0"/>
                <a:cs typeface="Calibri"/>
              </a:rPr>
              <a:t>This</a:t>
            </a:r>
            <a:r>
              <a:rPr lang="en-US" sz="2000" spc="59" dirty="0" smtClean="0">
                <a:solidFill>
                  <a:srgbClr val="FFFF00"/>
                </a:solidFill>
                <a:latin typeface="Comic Sans MS" pitchFamily="66" charset="0"/>
                <a:cs typeface="Calibri"/>
              </a:rPr>
              <a:t> </a:t>
            </a:r>
            <a:r>
              <a:rPr lang="en-US" sz="2000" spc="22" dirty="0" smtClean="0">
                <a:solidFill>
                  <a:srgbClr val="FFFF00"/>
                </a:solidFill>
                <a:latin typeface="Comic Sans MS" pitchFamily="66" charset="0"/>
                <a:cs typeface="Calibri"/>
              </a:rPr>
              <a:t>is </a:t>
            </a:r>
            <a:r>
              <a:rPr lang="en-US" sz="2000" spc="74" dirty="0" smtClean="0">
                <a:solidFill>
                  <a:srgbClr val="FFFF00"/>
                </a:solidFill>
                <a:latin typeface="Comic Sans MS" pitchFamily="66" charset="0"/>
                <a:cs typeface="Calibri"/>
              </a:rPr>
              <a:t>the </a:t>
            </a:r>
            <a:r>
              <a:rPr lang="en-US" sz="2000" spc="67" dirty="0" smtClean="0">
                <a:solidFill>
                  <a:srgbClr val="FFFF00"/>
                </a:solidFill>
                <a:latin typeface="Comic Sans MS" pitchFamily="66" charset="0"/>
                <a:cs typeface="Calibri"/>
              </a:rPr>
              <a:t>most </a:t>
            </a:r>
            <a:r>
              <a:rPr lang="en-US" sz="2000" spc="74" dirty="0" smtClean="0">
                <a:solidFill>
                  <a:srgbClr val="FFFF00"/>
                </a:solidFill>
                <a:latin typeface="Comic Sans MS" pitchFamily="66" charset="0"/>
                <a:cs typeface="Calibri"/>
              </a:rPr>
              <a:t>widely </a:t>
            </a:r>
            <a:r>
              <a:rPr lang="en-US" sz="2000" spc="67" dirty="0" smtClean="0">
                <a:solidFill>
                  <a:srgbClr val="FFFF00"/>
                </a:solidFill>
                <a:latin typeface="Comic Sans MS" pitchFamily="66" charset="0"/>
                <a:cs typeface="Calibri"/>
              </a:rPr>
              <a:t>used </a:t>
            </a:r>
            <a:r>
              <a:rPr lang="en-US" sz="2000" spc="81" dirty="0" smtClean="0">
                <a:solidFill>
                  <a:srgbClr val="FFFF00"/>
                </a:solidFill>
                <a:latin typeface="Comic Sans MS" pitchFamily="66" charset="0"/>
                <a:cs typeface="Calibri"/>
              </a:rPr>
              <a:t>agent. </a:t>
            </a:r>
            <a:r>
              <a:rPr lang="en-US" sz="2000" spc="44" dirty="0" smtClean="0">
                <a:solidFill>
                  <a:srgbClr val="FFFF00"/>
                </a:solidFill>
                <a:latin typeface="Comic Sans MS" pitchFamily="66" charset="0"/>
                <a:cs typeface="Calibri"/>
              </a:rPr>
              <a:t>It </a:t>
            </a:r>
            <a:r>
              <a:rPr lang="en-US" sz="2000" spc="22" dirty="0" smtClean="0">
                <a:solidFill>
                  <a:srgbClr val="FFFF00"/>
                </a:solidFill>
                <a:latin typeface="Comic Sans MS" pitchFamily="66" charset="0"/>
                <a:cs typeface="Calibri"/>
              </a:rPr>
              <a:t>is </a:t>
            </a:r>
            <a:r>
              <a:rPr lang="en-US" sz="2000" spc="81" dirty="0" smtClean="0">
                <a:solidFill>
                  <a:srgbClr val="FFFF00"/>
                </a:solidFill>
                <a:latin typeface="Comic Sans MS" pitchFamily="66" charset="0"/>
                <a:cs typeface="Calibri"/>
              </a:rPr>
              <a:t>not </a:t>
            </a:r>
            <a:r>
              <a:rPr lang="en-US" sz="2000" spc="74" dirty="0" smtClean="0">
                <a:solidFill>
                  <a:srgbClr val="FFFF00"/>
                </a:solidFill>
                <a:latin typeface="Comic Sans MS" pitchFamily="66" charset="0"/>
                <a:cs typeface="Calibri"/>
              </a:rPr>
              <a:t>fibrin </a:t>
            </a:r>
            <a:r>
              <a:rPr lang="en-US" sz="2000" spc="52" dirty="0" smtClean="0">
                <a:solidFill>
                  <a:srgbClr val="FFFF00"/>
                </a:solidFill>
                <a:latin typeface="Comic Sans MS" pitchFamily="66" charset="0"/>
                <a:cs typeface="Calibri"/>
              </a:rPr>
              <a:t>specific </a:t>
            </a:r>
            <a:r>
              <a:rPr lang="en-US" sz="2000" spc="96" dirty="0" smtClean="0">
                <a:solidFill>
                  <a:srgbClr val="FFFF00"/>
                </a:solidFill>
                <a:latin typeface="Comic Sans MS" pitchFamily="66" charset="0"/>
                <a:cs typeface="Calibri"/>
              </a:rPr>
              <a:t>and </a:t>
            </a:r>
            <a:r>
              <a:rPr lang="en-US" sz="2000" spc="59" dirty="0" smtClean="0">
                <a:solidFill>
                  <a:srgbClr val="FFFF00"/>
                </a:solidFill>
                <a:latin typeface="Comic Sans MS" pitchFamily="66" charset="0"/>
                <a:cs typeface="Calibri"/>
              </a:rPr>
              <a:t>it</a:t>
            </a:r>
            <a:r>
              <a:rPr lang="en-US" sz="2000" spc="-74" dirty="0" smtClean="0">
                <a:solidFill>
                  <a:srgbClr val="FFFF00"/>
                </a:solidFill>
                <a:latin typeface="Comic Sans MS" pitchFamily="66" charset="0"/>
                <a:cs typeface="Calibri"/>
              </a:rPr>
              <a:t> </a:t>
            </a:r>
            <a:r>
              <a:rPr lang="en-US" sz="2000" spc="44" dirty="0" smtClean="0">
                <a:solidFill>
                  <a:srgbClr val="FFFF00"/>
                </a:solidFill>
                <a:latin typeface="Comic Sans MS" pitchFamily="66" charset="0"/>
                <a:cs typeface="Calibri"/>
              </a:rPr>
              <a:t>results  </a:t>
            </a:r>
            <a:r>
              <a:rPr lang="en-US" sz="2000" spc="74" dirty="0" smtClean="0">
                <a:solidFill>
                  <a:srgbClr val="FFFF00"/>
                </a:solidFill>
                <a:latin typeface="Comic Sans MS" pitchFamily="66" charset="0"/>
                <a:cs typeface="Calibri"/>
              </a:rPr>
              <a:t>in </a:t>
            </a:r>
            <a:r>
              <a:rPr lang="en-US" sz="2000" spc="89" dirty="0" smtClean="0">
                <a:solidFill>
                  <a:srgbClr val="FFFF00"/>
                </a:solidFill>
                <a:latin typeface="Comic Sans MS" pitchFamily="66" charset="0"/>
                <a:cs typeface="Calibri"/>
              </a:rPr>
              <a:t>a </a:t>
            </a:r>
            <a:r>
              <a:rPr lang="en-US" sz="2000" spc="81" dirty="0" smtClean="0">
                <a:solidFill>
                  <a:srgbClr val="FFFF00"/>
                </a:solidFill>
                <a:latin typeface="Comic Sans MS" pitchFamily="66" charset="0"/>
                <a:cs typeface="Calibri"/>
              </a:rPr>
              <a:t>lower </a:t>
            </a:r>
            <a:r>
              <a:rPr lang="en-US" sz="2000" spc="67" dirty="0" smtClean="0">
                <a:solidFill>
                  <a:srgbClr val="FFFF00"/>
                </a:solidFill>
                <a:latin typeface="Comic Sans MS" pitchFamily="66" charset="0"/>
                <a:cs typeface="Calibri"/>
              </a:rPr>
              <a:t>patency rate </a:t>
            </a:r>
            <a:r>
              <a:rPr lang="en-US" sz="2000" spc="96" dirty="0" smtClean="0">
                <a:solidFill>
                  <a:srgbClr val="FFFF00"/>
                </a:solidFill>
                <a:latin typeface="Comic Sans MS" pitchFamily="66" charset="0"/>
                <a:cs typeface="Calibri"/>
              </a:rPr>
              <a:t>of </a:t>
            </a:r>
            <a:r>
              <a:rPr lang="en-US" sz="2000" spc="74" dirty="0" smtClean="0">
                <a:solidFill>
                  <a:srgbClr val="FFFF00"/>
                </a:solidFill>
                <a:latin typeface="Comic Sans MS" pitchFamily="66" charset="0"/>
                <a:cs typeface="Calibri"/>
              </a:rPr>
              <a:t>the </a:t>
            </a:r>
            <a:r>
              <a:rPr lang="en-US" sz="2000" spc="67" dirty="0" smtClean="0">
                <a:solidFill>
                  <a:srgbClr val="FFFF00"/>
                </a:solidFill>
                <a:latin typeface="Comic Sans MS" pitchFamily="66" charset="0"/>
                <a:cs typeface="Calibri"/>
              </a:rPr>
              <a:t>occluded </a:t>
            </a:r>
            <a:r>
              <a:rPr lang="en-US" sz="2000" spc="37" dirty="0" smtClean="0">
                <a:solidFill>
                  <a:srgbClr val="FFFF00"/>
                </a:solidFill>
                <a:latin typeface="Comic Sans MS" pitchFamily="66" charset="0"/>
                <a:cs typeface="Calibri"/>
              </a:rPr>
              <a:t>vessel </a:t>
            </a:r>
            <a:r>
              <a:rPr lang="en-US" sz="2000" spc="74" dirty="0" smtClean="0">
                <a:solidFill>
                  <a:srgbClr val="FFFF00"/>
                </a:solidFill>
                <a:latin typeface="Comic Sans MS" pitchFamily="66" charset="0"/>
                <a:cs typeface="Calibri"/>
              </a:rPr>
              <a:t>at </a:t>
            </a:r>
            <a:r>
              <a:rPr lang="en-US" sz="2000" spc="52" dirty="0" smtClean="0">
                <a:solidFill>
                  <a:srgbClr val="FFFF00"/>
                </a:solidFill>
                <a:latin typeface="Comic Sans MS" pitchFamily="66" charset="0"/>
                <a:cs typeface="Calibri"/>
              </a:rPr>
              <a:t>60 </a:t>
            </a:r>
            <a:r>
              <a:rPr lang="en-US" sz="2000" spc="67" dirty="0" smtClean="0">
                <a:solidFill>
                  <a:srgbClr val="FFFF00"/>
                </a:solidFill>
                <a:latin typeface="Comic Sans MS" pitchFamily="66" charset="0"/>
                <a:cs typeface="Calibri"/>
              </a:rPr>
              <a:t>minutes </a:t>
            </a:r>
            <a:r>
              <a:rPr lang="en-US" sz="2000" spc="89" dirty="0" smtClean="0">
                <a:solidFill>
                  <a:srgbClr val="FFFF00"/>
                </a:solidFill>
                <a:latin typeface="Comic Sans MS" pitchFamily="66" charset="0"/>
                <a:cs typeface="Calibri"/>
              </a:rPr>
              <a:t>than  </a:t>
            </a:r>
            <a:r>
              <a:rPr lang="en-US" sz="2000" spc="74" dirty="0" smtClean="0">
                <a:solidFill>
                  <a:srgbClr val="FFFF00"/>
                </a:solidFill>
                <a:latin typeface="Comic Sans MS" pitchFamily="66" charset="0"/>
                <a:cs typeface="Calibri"/>
              </a:rPr>
              <a:t>fibrin </a:t>
            </a:r>
            <a:r>
              <a:rPr lang="en-US" sz="2000" spc="52" dirty="0" smtClean="0">
                <a:solidFill>
                  <a:srgbClr val="FFFF00"/>
                </a:solidFill>
                <a:latin typeface="Comic Sans MS" pitchFamily="66" charset="0"/>
                <a:cs typeface="Calibri"/>
              </a:rPr>
              <a:t>specific </a:t>
            </a:r>
            <a:r>
              <a:rPr lang="en-US" sz="2000" spc="59" dirty="0" smtClean="0">
                <a:solidFill>
                  <a:srgbClr val="FFFF00"/>
                </a:solidFill>
                <a:latin typeface="Comic Sans MS" pitchFamily="66" charset="0"/>
                <a:cs typeface="Calibri"/>
              </a:rPr>
              <a:t>agents.</a:t>
            </a:r>
            <a:r>
              <a:rPr lang="en-US" sz="2000" spc="89" baseline="30864" dirty="0" smtClean="0">
                <a:solidFill>
                  <a:srgbClr val="FFFF00"/>
                </a:solidFill>
                <a:latin typeface="Comic Sans MS" pitchFamily="66" charset="0"/>
                <a:cs typeface="Calibri"/>
              </a:rPr>
              <a:t> </a:t>
            </a:r>
            <a:r>
              <a:rPr lang="en-US" sz="2000" spc="67" dirty="0" smtClean="0">
                <a:solidFill>
                  <a:srgbClr val="FFFF00"/>
                </a:solidFill>
                <a:latin typeface="Comic Sans MS" pitchFamily="66" charset="0"/>
                <a:cs typeface="Calibri"/>
              </a:rPr>
              <a:t>Despite </a:t>
            </a:r>
            <a:r>
              <a:rPr lang="en-US" sz="2000" spc="89" dirty="0" smtClean="0">
                <a:solidFill>
                  <a:srgbClr val="FFFF00"/>
                </a:solidFill>
                <a:latin typeface="Comic Sans MS" pitchFamily="66" charset="0"/>
                <a:cs typeface="Calibri"/>
              </a:rPr>
              <a:t>having a </a:t>
            </a:r>
            <a:r>
              <a:rPr lang="en-US" sz="2000" spc="81" dirty="0" smtClean="0">
                <a:solidFill>
                  <a:srgbClr val="FFFF00"/>
                </a:solidFill>
                <a:latin typeface="Comic Sans MS" pitchFamily="66" charset="0"/>
                <a:cs typeface="Calibri"/>
              </a:rPr>
              <a:t>lower </a:t>
            </a:r>
            <a:r>
              <a:rPr lang="en-US" sz="2000" spc="52" dirty="0" smtClean="0">
                <a:solidFill>
                  <a:srgbClr val="FFFF00"/>
                </a:solidFill>
                <a:latin typeface="Comic Sans MS" pitchFamily="66" charset="0"/>
                <a:cs typeface="Calibri"/>
              </a:rPr>
              <a:t>risk </a:t>
            </a:r>
            <a:r>
              <a:rPr lang="en-US" sz="2000" spc="96" dirty="0" smtClean="0">
                <a:solidFill>
                  <a:srgbClr val="FFFF00"/>
                </a:solidFill>
                <a:latin typeface="Comic Sans MS" pitchFamily="66" charset="0"/>
                <a:cs typeface="Calibri"/>
              </a:rPr>
              <a:t>of </a:t>
            </a:r>
            <a:r>
              <a:rPr lang="en-US" sz="2000" spc="67" dirty="0" smtClean="0">
                <a:solidFill>
                  <a:srgbClr val="FFFF00"/>
                </a:solidFill>
                <a:latin typeface="Comic Sans MS" pitchFamily="66" charset="0"/>
                <a:cs typeface="Calibri"/>
              </a:rPr>
              <a:t>intracranial  </a:t>
            </a:r>
            <a:r>
              <a:rPr lang="en-US" sz="2000" spc="81" dirty="0" err="1" smtClean="0">
                <a:solidFill>
                  <a:srgbClr val="FFFF00"/>
                </a:solidFill>
                <a:latin typeface="Comic Sans MS" pitchFamily="66" charset="0"/>
                <a:cs typeface="Calibri"/>
              </a:rPr>
              <a:t>haemorrhage</a:t>
            </a:r>
            <a:r>
              <a:rPr lang="en-US" sz="2000" spc="81" dirty="0" smtClean="0">
                <a:solidFill>
                  <a:srgbClr val="FFFF00"/>
                </a:solidFill>
                <a:latin typeface="Comic Sans MS" pitchFamily="66" charset="0"/>
                <a:cs typeface="Calibri"/>
              </a:rPr>
              <a:t>,</a:t>
            </a:r>
            <a:r>
              <a:rPr lang="en-US" sz="2000" spc="-7" dirty="0" smtClean="0">
                <a:solidFill>
                  <a:srgbClr val="FFFF00"/>
                </a:solidFill>
                <a:latin typeface="Comic Sans MS" pitchFamily="66" charset="0"/>
                <a:cs typeface="Calibri"/>
              </a:rPr>
              <a:t> </a:t>
            </a:r>
            <a:r>
              <a:rPr lang="en-US" sz="2000" spc="74" dirty="0" smtClean="0">
                <a:solidFill>
                  <a:srgbClr val="FFFF00"/>
                </a:solidFill>
                <a:latin typeface="Comic Sans MS" pitchFamily="66" charset="0"/>
                <a:cs typeface="Calibri"/>
              </a:rPr>
              <a:t>the</a:t>
            </a:r>
            <a:r>
              <a:rPr lang="en-US" sz="2000" spc="-7" dirty="0" smtClean="0">
                <a:solidFill>
                  <a:srgbClr val="FFFF00"/>
                </a:solidFill>
                <a:latin typeface="Comic Sans MS" pitchFamily="66" charset="0"/>
                <a:cs typeface="Calibri"/>
              </a:rPr>
              <a:t> </a:t>
            </a:r>
            <a:r>
              <a:rPr lang="en-US" sz="2000" spc="74" dirty="0" smtClean="0">
                <a:solidFill>
                  <a:srgbClr val="FFFF00"/>
                </a:solidFill>
                <a:latin typeface="Comic Sans MS" pitchFamily="66" charset="0"/>
                <a:cs typeface="Calibri"/>
              </a:rPr>
              <a:t>reduction</a:t>
            </a:r>
            <a:r>
              <a:rPr lang="en-US" sz="2000" dirty="0" smtClean="0">
                <a:solidFill>
                  <a:srgbClr val="FFFF00"/>
                </a:solidFill>
                <a:latin typeface="Comic Sans MS" pitchFamily="66" charset="0"/>
                <a:cs typeface="Calibri"/>
              </a:rPr>
              <a:t> </a:t>
            </a:r>
            <a:r>
              <a:rPr lang="en-US" sz="2000" spc="74" dirty="0" smtClean="0">
                <a:solidFill>
                  <a:srgbClr val="FFFF00"/>
                </a:solidFill>
                <a:latin typeface="Comic Sans MS" pitchFamily="66" charset="0"/>
                <a:cs typeface="Calibri"/>
              </a:rPr>
              <a:t>in</a:t>
            </a:r>
            <a:r>
              <a:rPr lang="en-US" sz="2000" spc="-7" dirty="0" smtClean="0">
                <a:solidFill>
                  <a:srgbClr val="FFFF00"/>
                </a:solidFill>
                <a:latin typeface="Comic Sans MS" pitchFamily="66" charset="0"/>
                <a:cs typeface="Calibri"/>
              </a:rPr>
              <a:t> </a:t>
            </a:r>
            <a:r>
              <a:rPr lang="en-US" sz="2000" spc="67" dirty="0" smtClean="0">
                <a:solidFill>
                  <a:srgbClr val="FFFF00"/>
                </a:solidFill>
                <a:latin typeface="Comic Sans MS" pitchFamily="66" charset="0"/>
                <a:cs typeface="Calibri"/>
              </a:rPr>
              <a:t>mortality</a:t>
            </a:r>
            <a:r>
              <a:rPr lang="en-US" sz="2000" spc="-7" dirty="0" smtClean="0">
                <a:solidFill>
                  <a:srgbClr val="FFFF00"/>
                </a:solidFill>
                <a:latin typeface="Comic Sans MS" pitchFamily="66" charset="0"/>
                <a:cs typeface="Calibri"/>
              </a:rPr>
              <a:t> </a:t>
            </a:r>
            <a:r>
              <a:rPr lang="en-US" sz="2000" spc="22" dirty="0" smtClean="0">
                <a:solidFill>
                  <a:srgbClr val="FFFF00"/>
                </a:solidFill>
                <a:latin typeface="Comic Sans MS" pitchFamily="66" charset="0"/>
                <a:cs typeface="Calibri"/>
              </a:rPr>
              <a:t>is</a:t>
            </a:r>
            <a:r>
              <a:rPr lang="en-US" sz="2000" dirty="0" smtClean="0">
                <a:solidFill>
                  <a:srgbClr val="FFFF00"/>
                </a:solidFill>
                <a:latin typeface="Comic Sans MS" pitchFamily="66" charset="0"/>
                <a:cs typeface="Calibri"/>
              </a:rPr>
              <a:t> </a:t>
            </a:r>
            <a:r>
              <a:rPr lang="en-US" sz="2000" spc="30" dirty="0" smtClean="0">
                <a:solidFill>
                  <a:srgbClr val="FFFF00"/>
                </a:solidFill>
                <a:latin typeface="Comic Sans MS" pitchFamily="66" charset="0"/>
                <a:cs typeface="Calibri"/>
              </a:rPr>
              <a:t>less</a:t>
            </a:r>
            <a:r>
              <a:rPr lang="en-US" sz="2000" spc="-7" dirty="0" smtClean="0">
                <a:solidFill>
                  <a:srgbClr val="FFFF00"/>
                </a:solidFill>
                <a:latin typeface="Comic Sans MS" pitchFamily="66" charset="0"/>
                <a:cs typeface="Calibri"/>
              </a:rPr>
              <a:t> </a:t>
            </a:r>
            <a:r>
              <a:rPr lang="en-US" sz="2000" spc="89" dirty="0" smtClean="0">
                <a:solidFill>
                  <a:srgbClr val="FFFF00"/>
                </a:solidFill>
                <a:latin typeface="Comic Sans MS" pitchFamily="66" charset="0"/>
                <a:cs typeface="Calibri"/>
              </a:rPr>
              <a:t>than</a:t>
            </a:r>
            <a:r>
              <a:rPr lang="en-US" sz="2000" dirty="0" smtClean="0">
                <a:solidFill>
                  <a:srgbClr val="FFFF00"/>
                </a:solidFill>
                <a:latin typeface="Comic Sans MS" pitchFamily="66" charset="0"/>
                <a:cs typeface="Calibri"/>
              </a:rPr>
              <a:t> </a:t>
            </a:r>
            <a:r>
              <a:rPr lang="en-US" sz="2000" spc="89" dirty="0" smtClean="0">
                <a:solidFill>
                  <a:srgbClr val="FFFF00"/>
                </a:solidFill>
                <a:latin typeface="Comic Sans MS" pitchFamily="66" charset="0"/>
                <a:cs typeface="Calibri"/>
              </a:rPr>
              <a:t>with</a:t>
            </a:r>
            <a:r>
              <a:rPr lang="en-US" sz="2000" spc="-7" dirty="0" smtClean="0">
                <a:solidFill>
                  <a:srgbClr val="FFFF00"/>
                </a:solidFill>
                <a:latin typeface="Comic Sans MS" pitchFamily="66" charset="0"/>
                <a:cs typeface="Calibri"/>
              </a:rPr>
              <a:t> </a:t>
            </a:r>
            <a:r>
              <a:rPr lang="en-US" sz="2000" spc="74" dirty="0" smtClean="0">
                <a:solidFill>
                  <a:srgbClr val="FFFF00"/>
                </a:solidFill>
                <a:latin typeface="Comic Sans MS" pitchFamily="66" charset="0"/>
                <a:cs typeface="Calibri"/>
              </a:rPr>
              <a:t>fibrin</a:t>
            </a:r>
            <a:r>
              <a:rPr lang="en-US" sz="2000" spc="-7" dirty="0" smtClean="0">
                <a:solidFill>
                  <a:srgbClr val="FFFF00"/>
                </a:solidFill>
                <a:latin typeface="Comic Sans MS" pitchFamily="66" charset="0"/>
                <a:cs typeface="Calibri"/>
              </a:rPr>
              <a:t> </a:t>
            </a:r>
            <a:r>
              <a:rPr lang="en-US" sz="2000" spc="52" dirty="0" smtClean="0">
                <a:solidFill>
                  <a:srgbClr val="FFFF00"/>
                </a:solidFill>
                <a:latin typeface="Comic Sans MS" pitchFamily="66" charset="0"/>
                <a:cs typeface="Calibri"/>
              </a:rPr>
              <a:t>specific  </a:t>
            </a:r>
            <a:r>
              <a:rPr lang="en-US" sz="2000" spc="59" dirty="0" smtClean="0">
                <a:solidFill>
                  <a:srgbClr val="FFFF00"/>
                </a:solidFill>
                <a:latin typeface="Comic Sans MS" pitchFamily="66" charset="0"/>
                <a:cs typeface="Calibri"/>
              </a:rPr>
              <a:t>agents.</a:t>
            </a:r>
          </a:p>
          <a:p>
            <a:pPr marL="396971" marR="139222" indent="-247401" algn="just">
              <a:lnSpc>
                <a:spcPct val="150000"/>
              </a:lnSpc>
            </a:pPr>
            <a:endParaRPr lang="en-US" sz="2000" dirty="0" smtClean="0">
              <a:solidFill>
                <a:srgbClr val="FFFF00"/>
              </a:solidFill>
              <a:latin typeface="Comic Sans MS" pitchFamily="66" charset="0"/>
              <a:cs typeface="Times New Roman"/>
            </a:endParaRPr>
          </a:p>
          <a:p>
            <a:pPr marL="396971" marR="138281" indent="-242698" algn="just">
              <a:lnSpc>
                <a:spcPct val="150000"/>
              </a:lnSpc>
            </a:pPr>
            <a:r>
              <a:rPr lang="en-US" sz="2000" spc="-33" baseline="-15873" dirty="0" smtClean="0">
                <a:solidFill>
                  <a:srgbClr val="FFFF00"/>
                </a:solidFill>
                <a:latin typeface="Comic Sans MS" pitchFamily="66" charset="0"/>
                <a:cs typeface="Calibri"/>
              </a:rPr>
              <a:t>I,B </a:t>
            </a:r>
            <a:r>
              <a:rPr lang="en-US" sz="2000" spc="67" dirty="0" smtClean="0">
                <a:solidFill>
                  <a:srgbClr val="FFFF00"/>
                </a:solidFill>
                <a:latin typeface="Comic Sans MS" pitchFamily="66" charset="0"/>
                <a:cs typeface="Calibri"/>
              </a:rPr>
              <a:t>Streptokinase </a:t>
            </a:r>
            <a:r>
              <a:rPr lang="en-US" sz="2000" spc="22" dirty="0" smtClean="0">
                <a:solidFill>
                  <a:srgbClr val="FFFF00"/>
                </a:solidFill>
                <a:latin typeface="Comic Sans MS" pitchFamily="66" charset="0"/>
                <a:cs typeface="Calibri"/>
              </a:rPr>
              <a:t>is </a:t>
            </a:r>
            <a:r>
              <a:rPr lang="en-US" sz="2000" spc="81" dirty="0" smtClean="0">
                <a:solidFill>
                  <a:srgbClr val="FFFF00"/>
                </a:solidFill>
                <a:latin typeface="Comic Sans MS" pitchFamily="66" charset="0"/>
                <a:cs typeface="Calibri"/>
              </a:rPr>
              <a:t>antigenic </a:t>
            </a:r>
            <a:r>
              <a:rPr lang="en-US" sz="2000" spc="96" dirty="0" smtClean="0">
                <a:solidFill>
                  <a:srgbClr val="FFFF00"/>
                </a:solidFill>
                <a:latin typeface="Comic Sans MS" pitchFamily="66" charset="0"/>
                <a:cs typeface="Calibri"/>
              </a:rPr>
              <a:t>and </a:t>
            </a:r>
            <a:r>
              <a:rPr lang="en-US" sz="2000" spc="67" dirty="0" smtClean="0">
                <a:solidFill>
                  <a:srgbClr val="FFFF00"/>
                </a:solidFill>
                <a:latin typeface="Comic Sans MS" pitchFamily="66" charset="0"/>
                <a:cs typeface="Calibri"/>
              </a:rPr>
              <a:t>promotes </a:t>
            </a:r>
            <a:r>
              <a:rPr lang="en-US" sz="2000" spc="74" dirty="0" smtClean="0">
                <a:solidFill>
                  <a:srgbClr val="FFFF00"/>
                </a:solidFill>
                <a:latin typeface="Comic Sans MS" pitchFamily="66" charset="0"/>
                <a:cs typeface="Calibri"/>
              </a:rPr>
              <a:t>the production </a:t>
            </a:r>
            <a:r>
              <a:rPr lang="en-US" sz="2000" spc="96" dirty="0" smtClean="0">
                <a:solidFill>
                  <a:srgbClr val="FFFF00"/>
                </a:solidFill>
                <a:latin typeface="Comic Sans MS" pitchFamily="66" charset="0"/>
                <a:cs typeface="Calibri"/>
              </a:rPr>
              <a:t>of</a:t>
            </a:r>
            <a:r>
              <a:rPr lang="en-US" sz="2000" spc="-67" dirty="0" smtClean="0">
                <a:solidFill>
                  <a:srgbClr val="FFFF00"/>
                </a:solidFill>
                <a:latin typeface="Comic Sans MS" pitchFamily="66" charset="0"/>
                <a:cs typeface="Calibri"/>
              </a:rPr>
              <a:t> </a:t>
            </a:r>
            <a:r>
              <a:rPr lang="en-US" sz="2000" spc="67" dirty="0" smtClean="0">
                <a:solidFill>
                  <a:srgbClr val="FFFF00"/>
                </a:solidFill>
                <a:latin typeface="Comic Sans MS" pitchFamily="66" charset="0"/>
                <a:cs typeface="Calibri"/>
              </a:rPr>
              <a:t>antibodies.  Thus</a:t>
            </a:r>
            <a:r>
              <a:rPr lang="en-US" sz="2000" spc="-37" dirty="0" smtClean="0">
                <a:solidFill>
                  <a:srgbClr val="FFFF00"/>
                </a:solidFill>
                <a:latin typeface="Comic Sans MS" pitchFamily="66" charset="0"/>
                <a:cs typeface="Calibri"/>
              </a:rPr>
              <a:t> </a:t>
            </a:r>
            <a:r>
              <a:rPr lang="en-US" sz="2000" spc="74" dirty="0" smtClean="0">
                <a:solidFill>
                  <a:srgbClr val="FFFF00"/>
                </a:solidFill>
                <a:latin typeface="Comic Sans MS" pitchFamily="66" charset="0"/>
                <a:cs typeface="Calibri"/>
              </a:rPr>
              <a:t>the</a:t>
            </a:r>
            <a:r>
              <a:rPr lang="en-US" sz="2000" spc="-30" dirty="0" smtClean="0">
                <a:solidFill>
                  <a:srgbClr val="FFFF00"/>
                </a:solidFill>
                <a:latin typeface="Comic Sans MS" pitchFamily="66" charset="0"/>
                <a:cs typeface="Calibri"/>
              </a:rPr>
              <a:t> </a:t>
            </a:r>
            <a:r>
              <a:rPr lang="en-US" sz="2000" spc="67" dirty="0" err="1" smtClean="0">
                <a:solidFill>
                  <a:srgbClr val="FFFF00"/>
                </a:solidFill>
                <a:latin typeface="Comic Sans MS" pitchFamily="66" charset="0"/>
                <a:cs typeface="Calibri"/>
              </a:rPr>
              <a:t>utilisation</a:t>
            </a:r>
            <a:r>
              <a:rPr lang="en-US" sz="2000" spc="-30" dirty="0" smtClean="0">
                <a:solidFill>
                  <a:srgbClr val="FFFF00"/>
                </a:solidFill>
                <a:latin typeface="Comic Sans MS" pitchFamily="66" charset="0"/>
                <a:cs typeface="Calibri"/>
              </a:rPr>
              <a:t> </a:t>
            </a:r>
            <a:r>
              <a:rPr lang="en-US" sz="2000" spc="96" dirty="0" smtClean="0">
                <a:solidFill>
                  <a:srgbClr val="FFFF00"/>
                </a:solidFill>
                <a:latin typeface="Comic Sans MS" pitchFamily="66" charset="0"/>
                <a:cs typeface="Calibri"/>
              </a:rPr>
              <a:t>of</a:t>
            </a:r>
            <a:r>
              <a:rPr lang="en-US" sz="2000" spc="-30" dirty="0" smtClean="0">
                <a:solidFill>
                  <a:srgbClr val="FFFF00"/>
                </a:solidFill>
                <a:latin typeface="Comic Sans MS" pitchFamily="66" charset="0"/>
                <a:cs typeface="Calibri"/>
              </a:rPr>
              <a:t> </a:t>
            </a:r>
            <a:r>
              <a:rPr lang="en-US" sz="2000" spc="52" dirty="0" smtClean="0">
                <a:solidFill>
                  <a:srgbClr val="FFFF00"/>
                </a:solidFill>
                <a:latin typeface="Comic Sans MS" pitchFamily="66" charset="0"/>
                <a:cs typeface="Calibri"/>
              </a:rPr>
              <a:t>this</a:t>
            </a:r>
            <a:r>
              <a:rPr lang="en-US" sz="2000" spc="-37" dirty="0" smtClean="0">
                <a:solidFill>
                  <a:srgbClr val="FFFF00"/>
                </a:solidFill>
                <a:latin typeface="Comic Sans MS" pitchFamily="66" charset="0"/>
                <a:cs typeface="Calibri"/>
              </a:rPr>
              <a:t> </a:t>
            </a:r>
            <a:r>
              <a:rPr lang="en-US" sz="2000" spc="96" dirty="0" smtClean="0">
                <a:solidFill>
                  <a:srgbClr val="FFFF00"/>
                </a:solidFill>
                <a:latin typeface="Comic Sans MS" pitchFamily="66" charset="0"/>
                <a:cs typeface="Calibri"/>
              </a:rPr>
              <a:t>agent</a:t>
            </a:r>
            <a:r>
              <a:rPr lang="en-US" sz="2000" spc="-30" dirty="0" smtClean="0">
                <a:solidFill>
                  <a:srgbClr val="FFFF00"/>
                </a:solidFill>
                <a:latin typeface="Comic Sans MS" pitchFamily="66" charset="0"/>
                <a:cs typeface="Calibri"/>
              </a:rPr>
              <a:t> </a:t>
            </a:r>
            <a:r>
              <a:rPr lang="en-US" sz="2000" spc="81" dirty="0" smtClean="0">
                <a:solidFill>
                  <a:srgbClr val="FFFF00"/>
                </a:solidFill>
                <a:latin typeface="Comic Sans MS" pitchFamily="66" charset="0"/>
                <a:cs typeface="Calibri"/>
              </a:rPr>
              <a:t>for</a:t>
            </a:r>
            <a:r>
              <a:rPr lang="en-US" sz="2000" spc="-30" dirty="0" smtClean="0">
                <a:solidFill>
                  <a:srgbClr val="FFFF00"/>
                </a:solidFill>
                <a:latin typeface="Comic Sans MS" pitchFamily="66" charset="0"/>
                <a:cs typeface="Calibri"/>
              </a:rPr>
              <a:t> </a:t>
            </a:r>
            <a:r>
              <a:rPr lang="en-US" sz="2000" spc="67" dirty="0" err="1" smtClean="0">
                <a:solidFill>
                  <a:srgbClr val="FFFF00"/>
                </a:solidFill>
                <a:latin typeface="Comic Sans MS" pitchFamily="66" charset="0"/>
                <a:cs typeface="Calibri"/>
              </a:rPr>
              <a:t>reinfarction</a:t>
            </a:r>
            <a:r>
              <a:rPr lang="en-US" sz="2000" spc="-30" dirty="0" smtClean="0">
                <a:solidFill>
                  <a:srgbClr val="FFFF00"/>
                </a:solidFill>
                <a:latin typeface="Comic Sans MS" pitchFamily="66" charset="0"/>
                <a:cs typeface="Calibri"/>
              </a:rPr>
              <a:t> </a:t>
            </a:r>
            <a:r>
              <a:rPr lang="en-US" sz="2000" spc="22" dirty="0" smtClean="0">
                <a:solidFill>
                  <a:srgbClr val="FFFF00"/>
                </a:solidFill>
                <a:latin typeface="Comic Sans MS" pitchFamily="66" charset="0"/>
                <a:cs typeface="Calibri"/>
              </a:rPr>
              <a:t>is</a:t>
            </a:r>
            <a:r>
              <a:rPr lang="en-US" sz="2000" spc="-30" dirty="0" smtClean="0">
                <a:solidFill>
                  <a:srgbClr val="FFFF00"/>
                </a:solidFill>
                <a:latin typeface="Comic Sans MS" pitchFamily="66" charset="0"/>
                <a:cs typeface="Calibri"/>
              </a:rPr>
              <a:t> </a:t>
            </a:r>
            <a:r>
              <a:rPr lang="en-US" sz="2000" spc="30" dirty="0" smtClean="0">
                <a:solidFill>
                  <a:srgbClr val="FFFF00"/>
                </a:solidFill>
                <a:latin typeface="Comic Sans MS" pitchFamily="66" charset="0"/>
                <a:cs typeface="Calibri"/>
              </a:rPr>
              <a:t>less</a:t>
            </a:r>
            <a:r>
              <a:rPr lang="en-US" sz="2000" spc="-37" dirty="0" smtClean="0">
                <a:solidFill>
                  <a:srgbClr val="FFFF00"/>
                </a:solidFill>
                <a:latin typeface="Comic Sans MS" pitchFamily="66" charset="0"/>
                <a:cs typeface="Calibri"/>
              </a:rPr>
              <a:t> </a:t>
            </a:r>
            <a:r>
              <a:rPr lang="en-US" sz="2000" spc="59" dirty="0" smtClean="0">
                <a:solidFill>
                  <a:srgbClr val="FFFF00"/>
                </a:solidFill>
                <a:latin typeface="Comic Sans MS" pitchFamily="66" charset="0"/>
                <a:cs typeface="Calibri"/>
              </a:rPr>
              <a:t>effective</a:t>
            </a:r>
            <a:r>
              <a:rPr lang="en-US" sz="2000" spc="-30" dirty="0" smtClean="0">
                <a:solidFill>
                  <a:srgbClr val="FFFF00"/>
                </a:solidFill>
                <a:latin typeface="Comic Sans MS" pitchFamily="66" charset="0"/>
                <a:cs typeface="Calibri"/>
              </a:rPr>
              <a:t> </a:t>
            </a:r>
            <a:r>
              <a:rPr lang="en-US" sz="2000" spc="74" dirty="0" smtClean="0">
                <a:solidFill>
                  <a:srgbClr val="FFFF00"/>
                </a:solidFill>
                <a:latin typeface="Comic Sans MS" pitchFamily="66" charset="0"/>
                <a:cs typeface="Calibri"/>
              </a:rPr>
              <a:t>if</a:t>
            </a:r>
            <a:r>
              <a:rPr lang="en-US" sz="2000" spc="-30" dirty="0" smtClean="0">
                <a:solidFill>
                  <a:srgbClr val="FFFF00"/>
                </a:solidFill>
                <a:latin typeface="Comic Sans MS" pitchFamily="66" charset="0"/>
                <a:cs typeface="Calibri"/>
              </a:rPr>
              <a:t> </a:t>
            </a:r>
            <a:r>
              <a:rPr lang="en-US" sz="2000" spc="89" dirty="0" smtClean="0">
                <a:solidFill>
                  <a:srgbClr val="FFFF00"/>
                </a:solidFill>
                <a:latin typeface="Comic Sans MS" pitchFamily="66" charset="0"/>
                <a:cs typeface="Calibri"/>
              </a:rPr>
              <a:t>given  </a:t>
            </a:r>
            <a:r>
              <a:rPr lang="en-US" sz="2000" spc="81" dirty="0" smtClean="0">
                <a:solidFill>
                  <a:srgbClr val="FFFF00"/>
                </a:solidFill>
                <a:latin typeface="Comic Sans MS" pitchFamily="66" charset="0"/>
                <a:cs typeface="Calibri"/>
              </a:rPr>
              <a:t>between </a:t>
            </a:r>
            <a:r>
              <a:rPr lang="en-US" sz="2000" spc="52" dirty="0" smtClean="0">
                <a:solidFill>
                  <a:srgbClr val="FFFF00"/>
                </a:solidFill>
                <a:latin typeface="Comic Sans MS" pitchFamily="66" charset="0"/>
                <a:cs typeface="Calibri"/>
              </a:rPr>
              <a:t>3 </a:t>
            </a:r>
            <a:r>
              <a:rPr lang="en-US" sz="2000" spc="59" dirty="0" smtClean="0">
                <a:solidFill>
                  <a:srgbClr val="FFFF00"/>
                </a:solidFill>
                <a:latin typeface="Comic Sans MS" pitchFamily="66" charset="0"/>
                <a:cs typeface="Calibri"/>
              </a:rPr>
              <a:t>days </a:t>
            </a:r>
            <a:r>
              <a:rPr lang="en-US" sz="2000" spc="96" dirty="0" smtClean="0">
                <a:solidFill>
                  <a:srgbClr val="FFFF00"/>
                </a:solidFill>
                <a:latin typeface="Comic Sans MS" pitchFamily="66" charset="0"/>
                <a:cs typeface="Calibri"/>
              </a:rPr>
              <a:t>and </a:t>
            </a:r>
            <a:r>
              <a:rPr lang="en-US" sz="2000" spc="52" dirty="0" smtClean="0">
                <a:solidFill>
                  <a:srgbClr val="FFFF00"/>
                </a:solidFill>
                <a:latin typeface="Comic Sans MS" pitchFamily="66" charset="0"/>
                <a:cs typeface="Calibri"/>
              </a:rPr>
              <a:t>1 </a:t>
            </a:r>
            <a:r>
              <a:rPr lang="en-US" sz="2000" spc="67" dirty="0" smtClean="0">
                <a:solidFill>
                  <a:srgbClr val="FFFF00"/>
                </a:solidFill>
                <a:latin typeface="Comic Sans MS" pitchFamily="66" charset="0"/>
                <a:cs typeface="Calibri"/>
              </a:rPr>
              <a:t>or </a:t>
            </a:r>
            <a:r>
              <a:rPr lang="en-US" sz="2000" spc="74" dirty="0" smtClean="0">
                <a:solidFill>
                  <a:srgbClr val="FFFF00"/>
                </a:solidFill>
                <a:latin typeface="Comic Sans MS" pitchFamily="66" charset="0"/>
                <a:cs typeface="Calibri"/>
              </a:rPr>
              <a:t>even </a:t>
            </a:r>
            <a:r>
              <a:rPr lang="en-US" sz="2000" spc="52" dirty="0" smtClean="0">
                <a:solidFill>
                  <a:srgbClr val="FFFF00"/>
                </a:solidFill>
                <a:latin typeface="Comic Sans MS" pitchFamily="66" charset="0"/>
                <a:cs typeface="Calibri"/>
              </a:rPr>
              <a:t>4 years </a:t>
            </a:r>
            <a:r>
              <a:rPr lang="en-US" sz="2000" spc="74" dirty="0" smtClean="0">
                <a:solidFill>
                  <a:srgbClr val="FFFF00"/>
                </a:solidFill>
                <a:latin typeface="Comic Sans MS" pitchFamily="66" charset="0"/>
                <a:cs typeface="Calibri"/>
              </a:rPr>
              <a:t>after the </a:t>
            </a:r>
            <a:r>
              <a:rPr lang="en-US" sz="2000" spc="52" dirty="0" smtClean="0">
                <a:solidFill>
                  <a:srgbClr val="FFFF00"/>
                </a:solidFill>
                <a:latin typeface="Comic Sans MS" pitchFamily="66" charset="0"/>
                <a:cs typeface="Calibri"/>
              </a:rPr>
              <a:t>first </a:t>
            </a:r>
            <a:r>
              <a:rPr lang="en-US" sz="2000" spc="67" dirty="0" smtClean="0">
                <a:solidFill>
                  <a:srgbClr val="FFFF00"/>
                </a:solidFill>
                <a:latin typeface="Comic Sans MS" pitchFamily="66" charset="0"/>
                <a:cs typeface="Calibri"/>
              </a:rPr>
              <a:t>administration.44  </a:t>
            </a:r>
            <a:r>
              <a:rPr lang="en-US" sz="2000" spc="52" dirty="0" smtClean="0">
                <a:solidFill>
                  <a:srgbClr val="FFFF00"/>
                </a:solidFill>
                <a:latin typeface="Comic Sans MS" pitchFamily="66" charset="0"/>
                <a:cs typeface="Calibri"/>
              </a:rPr>
              <a:t>PCI </a:t>
            </a:r>
            <a:r>
              <a:rPr lang="en-US" sz="2000" spc="67" dirty="0" smtClean="0">
                <a:solidFill>
                  <a:srgbClr val="FFFF00"/>
                </a:solidFill>
                <a:latin typeface="Comic Sans MS" pitchFamily="66" charset="0"/>
                <a:cs typeface="Calibri"/>
              </a:rPr>
              <a:t>or </a:t>
            </a:r>
            <a:r>
              <a:rPr lang="en-US" sz="2000" spc="74" dirty="0" smtClean="0">
                <a:solidFill>
                  <a:srgbClr val="FFFF00"/>
                </a:solidFill>
                <a:latin typeface="Comic Sans MS" pitchFamily="66" charset="0"/>
                <a:cs typeface="Calibri"/>
              </a:rPr>
              <a:t>fibrin </a:t>
            </a:r>
            <a:r>
              <a:rPr lang="en-US" sz="2000" spc="52" dirty="0" smtClean="0">
                <a:solidFill>
                  <a:srgbClr val="FFFF00"/>
                </a:solidFill>
                <a:latin typeface="Comic Sans MS" pitchFamily="66" charset="0"/>
                <a:cs typeface="Calibri"/>
              </a:rPr>
              <a:t>specific </a:t>
            </a:r>
            <a:r>
              <a:rPr lang="en-US" sz="2000" spc="81" dirty="0" smtClean="0">
                <a:solidFill>
                  <a:srgbClr val="FFFF00"/>
                </a:solidFill>
                <a:latin typeface="Comic Sans MS" pitchFamily="66" charset="0"/>
                <a:cs typeface="Calibri"/>
              </a:rPr>
              <a:t>agents </a:t>
            </a:r>
            <a:r>
              <a:rPr lang="en-US" sz="2000" spc="74" dirty="0" smtClean="0">
                <a:solidFill>
                  <a:srgbClr val="FFFF00"/>
                </a:solidFill>
                <a:latin typeface="Comic Sans MS" pitchFamily="66" charset="0"/>
                <a:cs typeface="Calibri"/>
              </a:rPr>
              <a:t>should </a:t>
            </a:r>
            <a:r>
              <a:rPr lang="en-US" sz="2000" spc="81" dirty="0" smtClean="0">
                <a:solidFill>
                  <a:srgbClr val="FFFF00"/>
                </a:solidFill>
                <a:latin typeface="Comic Sans MS" pitchFamily="66" charset="0"/>
                <a:cs typeface="Calibri"/>
              </a:rPr>
              <a:t>then be</a:t>
            </a:r>
            <a:r>
              <a:rPr lang="en-US" sz="2000" spc="-7" dirty="0" smtClean="0">
                <a:solidFill>
                  <a:srgbClr val="FFFF00"/>
                </a:solidFill>
                <a:latin typeface="Comic Sans MS" pitchFamily="66" charset="0"/>
                <a:cs typeface="Calibri"/>
              </a:rPr>
              <a:t> </a:t>
            </a:r>
            <a:r>
              <a:rPr lang="en-US" sz="2000" spc="59" dirty="0" smtClean="0">
                <a:solidFill>
                  <a:srgbClr val="FFFF00"/>
                </a:solidFill>
                <a:latin typeface="Comic Sans MS" pitchFamily="66" charset="0"/>
                <a:cs typeface="Calibri"/>
              </a:rPr>
              <a:t>considered.</a:t>
            </a:r>
            <a:endParaRPr lang="en-US" sz="2000" dirty="0" smtClean="0">
              <a:solidFill>
                <a:srgbClr val="FFFF00"/>
              </a:solidFill>
              <a:latin typeface="Comic Sans MS" pitchFamily="66" charset="0"/>
              <a:cs typeface="Calibri"/>
            </a:endParaRPr>
          </a:p>
          <a:p>
            <a:pPr>
              <a:lnSpc>
                <a:spcPct val="150000"/>
              </a:lnSpc>
              <a:spcBef>
                <a:spcPts val="74"/>
              </a:spcBef>
            </a:pPr>
            <a:endParaRPr lang="en-US" sz="2000" dirty="0" smtClean="0">
              <a:solidFill>
                <a:srgbClr val="FFFF00"/>
              </a:solidFill>
              <a:latin typeface="Comic Sans MS" pitchFamily="66" charset="0"/>
              <a:cs typeface="Times New Roman"/>
            </a:endParaRPr>
          </a:p>
          <a:p>
            <a:pPr marL="396971">
              <a:lnSpc>
                <a:spcPct val="150000"/>
              </a:lnSpc>
            </a:pPr>
            <a:r>
              <a:rPr lang="en-US" sz="2000" spc="81" dirty="0" smtClean="0">
                <a:solidFill>
                  <a:srgbClr val="FFFF00"/>
                </a:solidFill>
                <a:latin typeface="Comic Sans MS" pitchFamily="66" charset="0"/>
                <a:cs typeface="Calibri"/>
              </a:rPr>
              <a:t>Regimen:</a:t>
            </a:r>
            <a:endParaRPr lang="en-US" sz="2000" dirty="0" smtClean="0">
              <a:solidFill>
                <a:srgbClr val="FFFF00"/>
              </a:solidFill>
              <a:latin typeface="Comic Sans MS" pitchFamily="66" charset="0"/>
              <a:cs typeface="Calibri"/>
            </a:endParaRPr>
          </a:p>
          <a:p>
            <a:pPr marL="396971">
              <a:lnSpc>
                <a:spcPct val="150000"/>
              </a:lnSpc>
              <a:tabLst>
                <a:tab pos="664125" algn="l"/>
              </a:tabLst>
            </a:pPr>
            <a:r>
              <a:rPr lang="en-US" sz="2000" spc="30" dirty="0" smtClean="0">
                <a:solidFill>
                  <a:srgbClr val="FFFF00"/>
                </a:solidFill>
                <a:latin typeface="Comic Sans MS" pitchFamily="66" charset="0"/>
                <a:cs typeface="Calibri"/>
              </a:rPr>
              <a:t>-	</a:t>
            </a:r>
            <a:r>
              <a:rPr lang="en-US" sz="2000" spc="37" dirty="0" smtClean="0">
                <a:solidFill>
                  <a:srgbClr val="FFFF00"/>
                </a:solidFill>
                <a:latin typeface="Comic Sans MS" pitchFamily="66" charset="0"/>
                <a:cs typeface="Calibri"/>
              </a:rPr>
              <a:t>1.5 </a:t>
            </a:r>
            <a:r>
              <a:rPr lang="en-US" sz="2000" spc="96" dirty="0" smtClean="0">
                <a:solidFill>
                  <a:srgbClr val="FFFF00"/>
                </a:solidFill>
                <a:latin typeface="Comic Sans MS" pitchFamily="66" charset="0"/>
                <a:cs typeface="Calibri"/>
              </a:rPr>
              <a:t>mega</a:t>
            </a:r>
            <a:r>
              <a:rPr lang="en-US" sz="2000" spc="37" dirty="0" smtClean="0">
                <a:solidFill>
                  <a:srgbClr val="FFFF00"/>
                </a:solidFill>
                <a:latin typeface="Comic Sans MS" pitchFamily="66" charset="0"/>
                <a:cs typeface="Calibri"/>
              </a:rPr>
              <a:t> </a:t>
            </a:r>
            <a:r>
              <a:rPr lang="en-US" sz="2000" spc="52" dirty="0" smtClean="0">
                <a:solidFill>
                  <a:srgbClr val="FFFF00"/>
                </a:solidFill>
                <a:latin typeface="Comic Sans MS" pitchFamily="66" charset="0"/>
                <a:cs typeface="Calibri"/>
              </a:rPr>
              <a:t>units</a:t>
            </a:r>
            <a:r>
              <a:rPr lang="en-US" sz="2000" spc="37" dirty="0" smtClean="0">
                <a:solidFill>
                  <a:srgbClr val="FFFF00"/>
                </a:solidFill>
                <a:latin typeface="Comic Sans MS" pitchFamily="66" charset="0"/>
                <a:cs typeface="Calibri"/>
              </a:rPr>
              <a:t> </a:t>
            </a:r>
            <a:r>
              <a:rPr lang="en-US" sz="2000" spc="67" dirty="0" smtClean="0">
                <a:solidFill>
                  <a:srgbClr val="FFFF00"/>
                </a:solidFill>
                <a:latin typeface="Comic Sans MS" pitchFamily="66" charset="0"/>
                <a:cs typeface="Calibri"/>
              </a:rPr>
              <a:t>in</a:t>
            </a:r>
            <a:r>
              <a:rPr lang="en-US" sz="2000" spc="44" dirty="0" smtClean="0">
                <a:solidFill>
                  <a:srgbClr val="FFFF00"/>
                </a:solidFill>
                <a:latin typeface="Comic Sans MS" pitchFamily="66" charset="0"/>
                <a:cs typeface="Calibri"/>
              </a:rPr>
              <a:t> 100</a:t>
            </a:r>
            <a:r>
              <a:rPr lang="en-US" sz="2000" spc="37" dirty="0" smtClean="0">
                <a:solidFill>
                  <a:srgbClr val="FFFF00"/>
                </a:solidFill>
                <a:latin typeface="Comic Sans MS" pitchFamily="66" charset="0"/>
                <a:cs typeface="Calibri"/>
              </a:rPr>
              <a:t> </a:t>
            </a:r>
            <a:r>
              <a:rPr lang="en-US" sz="2000" spc="74" dirty="0" smtClean="0">
                <a:solidFill>
                  <a:srgbClr val="FFFF00"/>
                </a:solidFill>
                <a:latin typeface="Comic Sans MS" pitchFamily="66" charset="0"/>
                <a:cs typeface="Calibri"/>
              </a:rPr>
              <a:t>ml</a:t>
            </a:r>
            <a:r>
              <a:rPr lang="en-US" sz="2000" spc="37" dirty="0" smtClean="0">
                <a:solidFill>
                  <a:srgbClr val="FFFF00"/>
                </a:solidFill>
                <a:latin typeface="Comic Sans MS" pitchFamily="66" charset="0"/>
                <a:cs typeface="Calibri"/>
              </a:rPr>
              <a:t> </a:t>
            </a:r>
            <a:r>
              <a:rPr lang="en-US" sz="2000" spc="67" dirty="0" smtClean="0">
                <a:solidFill>
                  <a:srgbClr val="FFFF00"/>
                </a:solidFill>
                <a:latin typeface="Comic Sans MS" pitchFamily="66" charset="0"/>
                <a:cs typeface="Calibri"/>
              </a:rPr>
              <a:t>normal</a:t>
            </a:r>
            <a:r>
              <a:rPr lang="en-US" sz="2000" spc="44" dirty="0" smtClean="0">
                <a:solidFill>
                  <a:srgbClr val="FFFF00"/>
                </a:solidFill>
                <a:latin typeface="Comic Sans MS" pitchFamily="66" charset="0"/>
                <a:cs typeface="Calibri"/>
              </a:rPr>
              <a:t> saline</a:t>
            </a:r>
            <a:r>
              <a:rPr lang="en-US" sz="2000" spc="37" dirty="0" smtClean="0">
                <a:solidFill>
                  <a:srgbClr val="FFFF00"/>
                </a:solidFill>
                <a:latin typeface="Comic Sans MS" pitchFamily="66" charset="0"/>
                <a:cs typeface="Calibri"/>
              </a:rPr>
              <a:t> </a:t>
            </a:r>
            <a:r>
              <a:rPr lang="en-US" sz="2000" spc="59" dirty="0" smtClean="0">
                <a:solidFill>
                  <a:srgbClr val="FFFF00"/>
                </a:solidFill>
                <a:latin typeface="Comic Sans MS" pitchFamily="66" charset="0"/>
                <a:cs typeface="Calibri"/>
              </a:rPr>
              <a:t>or</a:t>
            </a:r>
            <a:r>
              <a:rPr lang="en-US" sz="2000" spc="37" dirty="0" smtClean="0">
                <a:solidFill>
                  <a:srgbClr val="FFFF00"/>
                </a:solidFill>
                <a:latin typeface="Comic Sans MS" pitchFamily="66" charset="0"/>
                <a:cs typeface="Calibri"/>
              </a:rPr>
              <a:t> </a:t>
            </a:r>
            <a:r>
              <a:rPr lang="en-US" sz="2000" spc="185" dirty="0" smtClean="0">
                <a:solidFill>
                  <a:srgbClr val="FFFF00"/>
                </a:solidFill>
                <a:latin typeface="Comic Sans MS" pitchFamily="66" charset="0"/>
                <a:cs typeface="Calibri"/>
              </a:rPr>
              <a:t>5%</a:t>
            </a:r>
            <a:r>
              <a:rPr lang="en-US" sz="2000" spc="37" dirty="0" smtClean="0">
                <a:solidFill>
                  <a:srgbClr val="FFFF00"/>
                </a:solidFill>
                <a:latin typeface="Comic Sans MS" pitchFamily="66" charset="0"/>
                <a:cs typeface="Calibri"/>
              </a:rPr>
              <a:t> </a:t>
            </a:r>
            <a:r>
              <a:rPr lang="en-US" sz="2000" spc="52" dirty="0" smtClean="0">
                <a:solidFill>
                  <a:srgbClr val="FFFF00"/>
                </a:solidFill>
                <a:latin typeface="Comic Sans MS" pitchFamily="66" charset="0"/>
                <a:cs typeface="Calibri"/>
              </a:rPr>
              <a:t>dextrose</a:t>
            </a:r>
            <a:r>
              <a:rPr lang="en-US" sz="2000" spc="44" dirty="0" smtClean="0">
                <a:solidFill>
                  <a:srgbClr val="FFFF00"/>
                </a:solidFill>
                <a:latin typeface="Comic Sans MS" pitchFamily="66" charset="0"/>
                <a:cs typeface="Calibri"/>
              </a:rPr>
              <a:t> </a:t>
            </a:r>
            <a:r>
              <a:rPr lang="en-US" sz="2000" spc="52" dirty="0" smtClean="0">
                <a:solidFill>
                  <a:srgbClr val="FFFF00"/>
                </a:solidFill>
                <a:latin typeface="Comic Sans MS" pitchFamily="66" charset="0"/>
                <a:cs typeface="Calibri"/>
              </a:rPr>
              <a:t>over</a:t>
            </a:r>
            <a:r>
              <a:rPr lang="en-US" sz="2000" spc="37" dirty="0" smtClean="0">
                <a:solidFill>
                  <a:srgbClr val="FFFF00"/>
                </a:solidFill>
                <a:latin typeface="Comic Sans MS" pitchFamily="66" charset="0"/>
                <a:cs typeface="Calibri"/>
              </a:rPr>
              <a:t> </a:t>
            </a:r>
            <a:r>
              <a:rPr lang="en-US" sz="2000" spc="52" dirty="0" smtClean="0">
                <a:solidFill>
                  <a:srgbClr val="FFFF00"/>
                </a:solidFill>
                <a:latin typeface="Comic Sans MS" pitchFamily="66" charset="0"/>
                <a:cs typeface="Calibri"/>
              </a:rPr>
              <a:t>1</a:t>
            </a:r>
            <a:r>
              <a:rPr lang="en-US" sz="2000" spc="37" dirty="0" smtClean="0">
                <a:solidFill>
                  <a:srgbClr val="FFFF00"/>
                </a:solidFill>
                <a:latin typeface="Comic Sans MS" pitchFamily="66" charset="0"/>
                <a:cs typeface="Calibri"/>
              </a:rPr>
              <a:t> hour.</a:t>
            </a:r>
            <a:endParaRPr lang="en-US" sz="2000" dirty="0">
              <a:solidFill>
                <a:srgbClr val="FFFF00"/>
              </a:solidFill>
              <a:latin typeface="Comic Sans MS" pitchFamily="66" charset="0"/>
              <a:cs typeface="Calibri"/>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 y="2895600"/>
            <a:ext cx="2828380" cy="203664"/>
          </a:xfrm>
          <a:prstGeom prst="rect">
            <a:avLst/>
          </a:prstGeom>
          <a:solidFill>
            <a:schemeClr val="tx1"/>
          </a:solidFill>
        </p:spPr>
        <p:txBody>
          <a:bodyPr vert="horz" wrap="square" lIns="0" tIns="18814" rIns="0" bIns="0" rtlCol="0">
            <a:spAutoFit/>
          </a:bodyPr>
          <a:lstStyle/>
          <a:p>
            <a:pPr marL="18814">
              <a:spcBef>
                <a:spcPts val="148"/>
              </a:spcBef>
            </a:pPr>
            <a:r>
              <a:rPr sz="1200" spc="81" dirty="0">
                <a:solidFill>
                  <a:srgbClr val="FFFF00"/>
                </a:solidFill>
                <a:latin typeface="Calibri"/>
                <a:cs typeface="Calibri"/>
              </a:rPr>
              <a:t>Regimen:</a:t>
            </a:r>
            <a:r>
              <a:rPr sz="1200" spc="-7" dirty="0">
                <a:solidFill>
                  <a:srgbClr val="FFFF00"/>
                </a:solidFill>
                <a:latin typeface="Calibri"/>
                <a:cs typeface="Calibri"/>
              </a:rPr>
              <a:t> </a:t>
            </a:r>
            <a:r>
              <a:rPr sz="1200" spc="81" dirty="0">
                <a:solidFill>
                  <a:srgbClr val="FFFF00"/>
                </a:solidFill>
                <a:latin typeface="Calibri"/>
                <a:cs typeface="Calibri"/>
              </a:rPr>
              <a:t>TNK-tPA</a:t>
            </a:r>
            <a:endParaRPr sz="1200">
              <a:solidFill>
                <a:srgbClr val="FFFF00"/>
              </a:solidFill>
              <a:latin typeface="Calibri"/>
              <a:cs typeface="Calibri"/>
            </a:endParaRPr>
          </a:p>
        </p:txBody>
      </p:sp>
      <p:sp>
        <p:nvSpPr>
          <p:cNvPr id="3" name="object 3"/>
          <p:cNvSpPr txBox="1"/>
          <p:nvPr/>
        </p:nvSpPr>
        <p:spPr>
          <a:xfrm>
            <a:off x="2667000" y="2743200"/>
            <a:ext cx="3886200" cy="915254"/>
          </a:xfrm>
          <a:prstGeom prst="rect">
            <a:avLst/>
          </a:prstGeom>
          <a:solidFill>
            <a:schemeClr val="tx1"/>
          </a:solidFill>
        </p:spPr>
        <p:txBody>
          <a:bodyPr vert="horz" wrap="square" lIns="0" tIns="30102" rIns="0" bIns="0" rtlCol="0">
            <a:spAutoFit/>
          </a:bodyPr>
          <a:lstStyle/>
          <a:p>
            <a:pPr marL="18814" marR="408259">
              <a:lnSpc>
                <a:spcPts val="1361"/>
              </a:lnSpc>
              <a:spcBef>
                <a:spcPts val="237"/>
              </a:spcBef>
            </a:pPr>
            <a:r>
              <a:rPr sz="1200" b="1" spc="74" dirty="0">
                <a:solidFill>
                  <a:srgbClr val="FFFF00"/>
                </a:solidFill>
                <a:latin typeface="Comic Sans MS" pitchFamily="66" charset="0"/>
                <a:cs typeface="Calibri"/>
              </a:rPr>
              <a:t>single IV </a:t>
            </a:r>
            <a:r>
              <a:rPr sz="1200" b="1" spc="67" dirty="0">
                <a:solidFill>
                  <a:srgbClr val="FFFF00"/>
                </a:solidFill>
                <a:latin typeface="Comic Sans MS" pitchFamily="66" charset="0"/>
                <a:cs typeface="Calibri"/>
              </a:rPr>
              <a:t>bolus  </a:t>
            </a:r>
            <a:r>
              <a:rPr sz="1200" b="1" spc="52" dirty="0">
                <a:solidFill>
                  <a:srgbClr val="FFFF00"/>
                </a:solidFill>
                <a:latin typeface="Comic Sans MS" pitchFamily="66" charset="0"/>
                <a:cs typeface="Calibri"/>
              </a:rPr>
              <a:t>30 </a:t>
            </a:r>
            <a:r>
              <a:rPr sz="1200" b="1" spc="133" dirty="0">
                <a:solidFill>
                  <a:srgbClr val="FFFF00"/>
                </a:solidFill>
                <a:latin typeface="Comic Sans MS" pitchFamily="66" charset="0"/>
                <a:cs typeface="Calibri"/>
              </a:rPr>
              <a:t>mg </a:t>
            </a:r>
            <a:r>
              <a:rPr sz="1200" b="1" spc="74" dirty="0">
                <a:solidFill>
                  <a:srgbClr val="FFFF00"/>
                </a:solidFill>
                <a:latin typeface="Comic Sans MS" pitchFamily="66" charset="0"/>
                <a:cs typeface="Calibri"/>
              </a:rPr>
              <a:t>if </a:t>
            </a:r>
            <a:r>
              <a:rPr sz="1200" b="1" spc="119" dirty="0">
                <a:solidFill>
                  <a:srgbClr val="FFFF00"/>
                </a:solidFill>
                <a:latin typeface="Comic Sans MS" pitchFamily="66" charset="0"/>
                <a:cs typeface="Calibri"/>
              </a:rPr>
              <a:t>&lt;</a:t>
            </a:r>
            <a:r>
              <a:rPr sz="1200" b="1" spc="-119" dirty="0">
                <a:solidFill>
                  <a:srgbClr val="FFFF00"/>
                </a:solidFill>
                <a:latin typeface="Comic Sans MS" pitchFamily="66" charset="0"/>
                <a:cs typeface="Calibri"/>
              </a:rPr>
              <a:t> </a:t>
            </a:r>
            <a:r>
              <a:rPr sz="1200" b="1" spc="52" dirty="0">
                <a:solidFill>
                  <a:srgbClr val="FFFF00"/>
                </a:solidFill>
                <a:latin typeface="Comic Sans MS" pitchFamily="66" charset="0"/>
                <a:cs typeface="Calibri"/>
              </a:rPr>
              <a:t>60 </a:t>
            </a:r>
            <a:r>
              <a:rPr sz="1200" b="1" spc="141" dirty="0">
                <a:solidFill>
                  <a:srgbClr val="FFFF00"/>
                </a:solidFill>
                <a:latin typeface="Comic Sans MS" pitchFamily="66" charset="0"/>
                <a:cs typeface="Calibri"/>
              </a:rPr>
              <a:t>kg</a:t>
            </a:r>
            <a:endParaRPr sz="1200" b="1">
              <a:solidFill>
                <a:srgbClr val="FFFF00"/>
              </a:solidFill>
              <a:latin typeface="Comic Sans MS" pitchFamily="66" charset="0"/>
              <a:cs typeface="Calibri"/>
            </a:endParaRPr>
          </a:p>
          <a:p>
            <a:pPr marL="18814">
              <a:lnSpc>
                <a:spcPts val="1296"/>
              </a:lnSpc>
            </a:pPr>
            <a:r>
              <a:rPr sz="1200" b="1" spc="52" dirty="0">
                <a:solidFill>
                  <a:srgbClr val="FFFF00"/>
                </a:solidFill>
                <a:latin typeface="Comic Sans MS" pitchFamily="66" charset="0"/>
                <a:cs typeface="Calibri"/>
              </a:rPr>
              <a:t>35 </a:t>
            </a:r>
            <a:r>
              <a:rPr sz="1200" b="1" spc="133" dirty="0">
                <a:solidFill>
                  <a:srgbClr val="FFFF00"/>
                </a:solidFill>
                <a:latin typeface="Comic Sans MS" pitchFamily="66" charset="0"/>
                <a:cs typeface="Calibri"/>
              </a:rPr>
              <a:t>mg </a:t>
            </a:r>
            <a:r>
              <a:rPr sz="1200" b="1" spc="74" dirty="0">
                <a:solidFill>
                  <a:srgbClr val="FFFF00"/>
                </a:solidFill>
                <a:latin typeface="Comic Sans MS" pitchFamily="66" charset="0"/>
                <a:cs typeface="Calibri"/>
              </a:rPr>
              <a:t>if </a:t>
            </a:r>
            <a:r>
              <a:rPr sz="1200" b="1" spc="52" dirty="0">
                <a:solidFill>
                  <a:srgbClr val="FFFF00"/>
                </a:solidFill>
                <a:latin typeface="Comic Sans MS" pitchFamily="66" charset="0"/>
                <a:cs typeface="Calibri"/>
              </a:rPr>
              <a:t>60 </a:t>
            </a:r>
            <a:r>
              <a:rPr sz="1200" b="1" spc="81" dirty="0">
                <a:solidFill>
                  <a:srgbClr val="FFFF00"/>
                </a:solidFill>
                <a:latin typeface="Comic Sans MS" pitchFamily="66" charset="0"/>
                <a:cs typeface="Calibri"/>
              </a:rPr>
              <a:t>to </a:t>
            </a:r>
            <a:r>
              <a:rPr sz="1200" b="1" spc="119" dirty="0">
                <a:solidFill>
                  <a:srgbClr val="FFFF00"/>
                </a:solidFill>
                <a:latin typeface="Comic Sans MS" pitchFamily="66" charset="0"/>
                <a:cs typeface="Calibri"/>
              </a:rPr>
              <a:t>&lt;</a:t>
            </a:r>
            <a:r>
              <a:rPr sz="1200" b="1" spc="-119" dirty="0">
                <a:solidFill>
                  <a:srgbClr val="FFFF00"/>
                </a:solidFill>
                <a:latin typeface="Comic Sans MS" pitchFamily="66" charset="0"/>
                <a:cs typeface="Calibri"/>
              </a:rPr>
              <a:t> </a:t>
            </a:r>
            <a:r>
              <a:rPr sz="1200" b="1" spc="52" dirty="0">
                <a:solidFill>
                  <a:srgbClr val="FFFF00"/>
                </a:solidFill>
                <a:latin typeface="Comic Sans MS" pitchFamily="66" charset="0"/>
                <a:cs typeface="Calibri"/>
              </a:rPr>
              <a:t>70 </a:t>
            </a:r>
            <a:r>
              <a:rPr sz="1200" b="1" spc="141" dirty="0">
                <a:solidFill>
                  <a:srgbClr val="FFFF00"/>
                </a:solidFill>
                <a:latin typeface="Comic Sans MS" pitchFamily="66" charset="0"/>
                <a:cs typeface="Calibri"/>
              </a:rPr>
              <a:t>kg</a:t>
            </a:r>
            <a:endParaRPr sz="1200" b="1">
              <a:solidFill>
                <a:srgbClr val="FFFF00"/>
              </a:solidFill>
              <a:latin typeface="Comic Sans MS" pitchFamily="66" charset="0"/>
              <a:cs typeface="Calibri"/>
            </a:endParaRPr>
          </a:p>
          <a:p>
            <a:pPr marL="18814">
              <a:lnSpc>
                <a:spcPts val="1361"/>
              </a:lnSpc>
            </a:pPr>
            <a:r>
              <a:rPr sz="1200" b="1" spc="52" dirty="0">
                <a:solidFill>
                  <a:srgbClr val="FFFF00"/>
                </a:solidFill>
                <a:latin typeface="Comic Sans MS" pitchFamily="66" charset="0"/>
                <a:cs typeface="Calibri"/>
              </a:rPr>
              <a:t>40 </a:t>
            </a:r>
            <a:r>
              <a:rPr sz="1200" b="1" spc="133" dirty="0">
                <a:solidFill>
                  <a:srgbClr val="FFFF00"/>
                </a:solidFill>
                <a:latin typeface="Comic Sans MS" pitchFamily="66" charset="0"/>
                <a:cs typeface="Calibri"/>
              </a:rPr>
              <a:t>mg </a:t>
            </a:r>
            <a:r>
              <a:rPr sz="1200" b="1" spc="74" dirty="0">
                <a:solidFill>
                  <a:srgbClr val="FFFF00"/>
                </a:solidFill>
                <a:latin typeface="Comic Sans MS" pitchFamily="66" charset="0"/>
                <a:cs typeface="Calibri"/>
              </a:rPr>
              <a:t>if </a:t>
            </a:r>
            <a:r>
              <a:rPr sz="1200" b="1" spc="52" dirty="0">
                <a:solidFill>
                  <a:srgbClr val="FFFF00"/>
                </a:solidFill>
                <a:latin typeface="Comic Sans MS" pitchFamily="66" charset="0"/>
                <a:cs typeface="Calibri"/>
              </a:rPr>
              <a:t>70 </a:t>
            </a:r>
            <a:r>
              <a:rPr sz="1200" b="1" spc="81" dirty="0">
                <a:solidFill>
                  <a:srgbClr val="FFFF00"/>
                </a:solidFill>
                <a:latin typeface="Comic Sans MS" pitchFamily="66" charset="0"/>
                <a:cs typeface="Calibri"/>
              </a:rPr>
              <a:t>to </a:t>
            </a:r>
            <a:r>
              <a:rPr sz="1200" b="1" spc="119" dirty="0">
                <a:solidFill>
                  <a:srgbClr val="FFFF00"/>
                </a:solidFill>
                <a:latin typeface="Comic Sans MS" pitchFamily="66" charset="0"/>
                <a:cs typeface="Calibri"/>
              </a:rPr>
              <a:t>&lt;</a:t>
            </a:r>
            <a:r>
              <a:rPr sz="1200" b="1" spc="-119" dirty="0">
                <a:solidFill>
                  <a:srgbClr val="FFFF00"/>
                </a:solidFill>
                <a:latin typeface="Comic Sans MS" pitchFamily="66" charset="0"/>
                <a:cs typeface="Calibri"/>
              </a:rPr>
              <a:t> </a:t>
            </a:r>
            <a:r>
              <a:rPr sz="1200" b="1" spc="52" dirty="0">
                <a:solidFill>
                  <a:srgbClr val="FFFF00"/>
                </a:solidFill>
                <a:latin typeface="Comic Sans MS" pitchFamily="66" charset="0"/>
                <a:cs typeface="Calibri"/>
              </a:rPr>
              <a:t>80 </a:t>
            </a:r>
            <a:r>
              <a:rPr sz="1200" b="1" spc="141" dirty="0">
                <a:solidFill>
                  <a:srgbClr val="FFFF00"/>
                </a:solidFill>
                <a:latin typeface="Comic Sans MS" pitchFamily="66" charset="0"/>
                <a:cs typeface="Calibri"/>
              </a:rPr>
              <a:t>kg</a:t>
            </a:r>
            <a:endParaRPr sz="1200" b="1">
              <a:solidFill>
                <a:srgbClr val="FFFF00"/>
              </a:solidFill>
              <a:latin typeface="Comic Sans MS" pitchFamily="66" charset="0"/>
              <a:cs typeface="Calibri"/>
            </a:endParaRPr>
          </a:p>
          <a:p>
            <a:pPr marL="18814">
              <a:lnSpc>
                <a:spcPts val="1361"/>
              </a:lnSpc>
            </a:pPr>
            <a:r>
              <a:rPr sz="1200" b="1" spc="52" dirty="0">
                <a:solidFill>
                  <a:srgbClr val="FFFF00"/>
                </a:solidFill>
                <a:latin typeface="Comic Sans MS" pitchFamily="66" charset="0"/>
                <a:cs typeface="Calibri"/>
              </a:rPr>
              <a:t>45 </a:t>
            </a:r>
            <a:r>
              <a:rPr sz="1200" b="1" spc="133" dirty="0">
                <a:solidFill>
                  <a:srgbClr val="FFFF00"/>
                </a:solidFill>
                <a:latin typeface="Comic Sans MS" pitchFamily="66" charset="0"/>
                <a:cs typeface="Calibri"/>
              </a:rPr>
              <a:t>mg </a:t>
            </a:r>
            <a:r>
              <a:rPr sz="1200" b="1" spc="74" dirty="0">
                <a:solidFill>
                  <a:srgbClr val="FFFF00"/>
                </a:solidFill>
                <a:latin typeface="Comic Sans MS" pitchFamily="66" charset="0"/>
                <a:cs typeface="Calibri"/>
              </a:rPr>
              <a:t>if </a:t>
            </a:r>
            <a:r>
              <a:rPr sz="1200" b="1" spc="52" dirty="0">
                <a:solidFill>
                  <a:srgbClr val="FFFF00"/>
                </a:solidFill>
                <a:latin typeface="Comic Sans MS" pitchFamily="66" charset="0"/>
                <a:cs typeface="Calibri"/>
              </a:rPr>
              <a:t>80 </a:t>
            </a:r>
            <a:r>
              <a:rPr sz="1200" b="1" spc="81" dirty="0">
                <a:solidFill>
                  <a:srgbClr val="FFFF00"/>
                </a:solidFill>
                <a:latin typeface="Comic Sans MS" pitchFamily="66" charset="0"/>
                <a:cs typeface="Calibri"/>
              </a:rPr>
              <a:t>to </a:t>
            </a:r>
            <a:r>
              <a:rPr sz="1200" b="1" spc="119" dirty="0">
                <a:solidFill>
                  <a:srgbClr val="FFFF00"/>
                </a:solidFill>
                <a:latin typeface="Comic Sans MS" pitchFamily="66" charset="0"/>
                <a:cs typeface="Calibri"/>
              </a:rPr>
              <a:t>&lt;</a:t>
            </a:r>
            <a:r>
              <a:rPr sz="1200" b="1" spc="-119" dirty="0">
                <a:solidFill>
                  <a:srgbClr val="FFFF00"/>
                </a:solidFill>
                <a:latin typeface="Comic Sans MS" pitchFamily="66" charset="0"/>
                <a:cs typeface="Calibri"/>
              </a:rPr>
              <a:t> </a:t>
            </a:r>
            <a:r>
              <a:rPr sz="1200" b="1" spc="52" dirty="0">
                <a:solidFill>
                  <a:srgbClr val="FFFF00"/>
                </a:solidFill>
                <a:latin typeface="Comic Sans MS" pitchFamily="66" charset="0"/>
                <a:cs typeface="Calibri"/>
              </a:rPr>
              <a:t>90 </a:t>
            </a:r>
            <a:r>
              <a:rPr sz="1200" b="1" spc="141" dirty="0">
                <a:solidFill>
                  <a:srgbClr val="FFFF00"/>
                </a:solidFill>
                <a:latin typeface="Comic Sans MS" pitchFamily="66" charset="0"/>
                <a:cs typeface="Calibri"/>
              </a:rPr>
              <a:t>kg</a:t>
            </a:r>
            <a:endParaRPr sz="1200" b="1">
              <a:solidFill>
                <a:srgbClr val="FFFF00"/>
              </a:solidFill>
              <a:latin typeface="Comic Sans MS" pitchFamily="66" charset="0"/>
              <a:cs typeface="Calibri"/>
            </a:endParaRPr>
          </a:p>
          <a:p>
            <a:pPr marL="18814">
              <a:lnSpc>
                <a:spcPts val="1393"/>
              </a:lnSpc>
            </a:pPr>
            <a:r>
              <a:rPr sz="1200" b="1" spc="52" dirty="0">
                <a:solidFill>
                  <a:srgbClr val="FFFF00"/>
                </a:solidFill>
                <a:latin typeface="Comic Sans MS" pitchFamily="66" charset="0"/>
                <a:cs typeface="Calibri"/>
              </a:rPr>
              <a:t>50 </a:t>
            </a:r>
            <a:r>
              <a:rPr sz="1200" b="1" spc="133" dirty="0">
                <a:solidFill>
                  <a:srgbClr val="FFFF00"/>
                </a:solidFill>
                <a:latin typeface="Comic Sans MS" pitchFamily="66" charset="0"/>
                <a:cs typeface="Calibri"/>
              </a:rPr>
              <a:t>mg </a:t>
            </a:r>
            <a:r>
              <a:rPr sz="1200" b="1" spc="74" dirty="0">
                <a:solidFill>
                  <a:srgbClr val="FFFF00"/>
                </a:solidFill>
                <a:latin typeface="Comic Sans MS" pitchFamily="66" charset="0"/>
                <a:cs typeface="Calibri"/>
              </a:rPr>
              <a:t>if </a:t>
            </a:r>
            <a:r>
              <a:rPr sz="1200" b="1" spc="119" dirty="0">
                <a:solidFill>
                  <a:srgbClr val="FFFF00"/>
                </a:solidFill>
                <a:latin typeface="Comic Sans MS" pitchFamily="66" charset="0"/>
                <a:cs typeface="Calibri"/>
              </a:rPr>
              <a:t>&gt; </a:t>
            </a:r>
            <a:r>
              <a:rPr sz="1200" b="1" spc="52" dirty="0">
                <a:solidFill>
                  <a:srgbClr val="FFFF00"/>
                </a:solidFill>
                <a:latin typeface="Comic Sans MS" pitchFamily="66" charset="0"/>
                <a:cs typeface="Calibri"/>
              </a:rPr>
              <a:t>90</a:t>
            </a:r>
            <a:r>
              <a:rPr sz="1200" b="1" spc="-119" dirty="0">
                <a:solidFill>
                  <a:srgbClr val="FFFF00"/>
                </a:solidFill>
                <a:latin typeface="Comic Sans MS" pitchFamily="66" charset="0"/>
                <a:cs typeface="Calibri"/>
              </a:rPr>
              <a:t> </a:t>
            </a:r>
            <a:r>
              <a:rPr sz="1200" b="1" spc="141" dirty="0">
                <a:solidFill>
                  <a:srgbClr val="FFFF00"/>
                </a:solidFill>
                <a:latin typeface="Comic Sans MS" pitchFamily="66" charset="0"/>
                <a:cs typeface="Calibri"/>
              </a:rPr>
              <a:t>kg</a:t>
            </a:r>
            <a:endParaRPr sz="1200" b="1">
              <a:solidFill>
                <a:srgbClr val="FFFF00"/>
              </a:solidFill>
              <a:latin typeface="Comic Sans MS" pitchFamily="66" charset="0"/>
              <a:cs typeface="Calibri"/>
            </a:endParaRPr>
          </a:p>
        </p:txBody>
      </p:sp>
      <p:sp>
        <p:nvSpPr>
          <p:cNvPr id="4" name="object 4"/>
          <p:cNvSpPr/>
          <p:nvPr/>
        </p:nvSpPr>
        <p:spPr>
          <a:xfrm>
            <a:off x="358942" y="1445488"/>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5" name="object 5"/>
          <p:cNvSpPr/>
          <p:nvPr/>
        </p:nvSpPr>
        <p:spPr>
          <a:xfrm>
            <a:off x="354989" y="2196024"/>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6" name="object 6"/>
          <p:cNvSpPr/>
          <p:nvPr/>
        </p:nvSpPr>
        <p:spPr>
          <a:xfrm>
            <a:off x="354989" y="3391330"/>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7" name="object 7"/>
          <p:cNvSpPr txBox="1"/>
          <p:nvPr/>
        </p:nvSpPr>
        <p:spPr>
          <a:xfrm>
            <a:off x="0" y="0"/>
            <a:ext cx="9144000" cy="2250378"/>
          </a:xfrm>
          <a:prstGeom prst="rect">
            <a:avLst/>
          </a:prstGeom>
          <a:solidFill>
            <a:schemeClr val="tx1"/>
          </a:solidFill>
        </p:spPr>
        <p:txBody>
          <a:bodyPr vert="horz" wrap="square" lIns="0" tIns="18814" rIns="0" bIns="0" rtlCol="0">
            <a:spAutoFit/>
          </a:bodyPr>
          <a:lstStyle/>
          <a:p>
            <a:pPr marL="130756">
              <a:lnSpc>
                <a:spcPts val="1393"/>
              </a:lnSpc>
              <a:spcBef>
                <a:spcPts val="148"/>
              </a:spcBef>
            </a:pPr>
            <a:r>
              <a:rPr sz="1200" b="1" dirty="0">
                <a:solidFill>
                  <a:srgbClr val="0062A8"/>
                </a:solidFill>
                <a:latin typeface="Arial"/>
                <a:cs typeface="Arial"/>
              </a:rPr>
              <a:t>4.2.1.1.3 </a:t>
            </a:r>
            <a:r>
              <a:rPr sz="1200" b="1" spc="-44" dirty="0">
                <a:solidFill>
                  <a:srgbClr val="0062A8"/>
                </a:solidFill>
                <a:latin typeface="Arial"/>
                <a:cs typeface="Arial"/>
              </a:rPr>
              <a:t>Choice </a:t>
            </a:r>
            <a:r>
              <a:rPr sz="1200" b="1" spc="30" dirty="0">
                <a:solidFill>
                  <a:srgbClr val="0062A8"/>
                </a:solidFill>
                <a:latin typeface="Arial"/>
                <a:cs typeface="Arial"/>
              </a:rPr>
              <a:t>of </a:t>
            </a:r>
            <a:r>
              <a:rPr sz="1200" b="1" dirty="0">
                <a:solidFill>
                  <a:srgbClr val="0062A8"/>
                </a:solidFill>
                <a:latin typeface="Arial"/>
                <a:cs typeface="Arial"/>
              </a:rPr>
              <a:t>fibrinolytic</a:t>
            </a:r>
            <a:r>
              <a:rPr sz="1200" b="1" spc="59" dirty="0">
                <a:solidFill>
                  <a:srgbClr val="0062A8"/>
                </a:solidFill>
                <a:latin typeface="Arial"/>
                <a:cs typeface="Arial"/>
              </a:rPr>
              <a:t> </a:t>
            </a:r>
            <a:r>
              <a:rPr sz="1200" b="1" spc="7" dirty="0">
                <a:solidFill>
                  <a:srgbClr val="0062A8"/>
                </a:solidFill>
                <a:latin typeface="Arial"/>
                <a:cs typeface="Arial"/>
              </a:rPr>
              <a:t>agent</a:t>
            </a:r>
            <a:endParaRPr sz="1200">
              <a:latin typeface="Arial"/>
              <a:cs typeface="Arial"/>
            </a:endParaRPr>
          </a:p>
          <a:p>
            <a:pPr marL="396971">
              <a:lnSpc>
                <a:spcPts val="1393"/>
              </a:lnSpc>
            </a:pPr>
            <a:r>
              <a:rPr sz="1200" spc="52" dirty="0">
                <a:solidFill>
                  <a:srgbClr val="231F20"/>
                </a:solidFill>
                <a:latin typeface="Calibri"/>
                <a:cs typeface="Calibri"/>
              </a:rPr>
              <a:t>Presently </a:t>
            </a:r>
            <a:r>
              <a:rPr sz="1200" spc="74" dirty="0">
                <a:solidFill>
                  <a:srgbClr val="231F20"/>
                </a:solidFill>
                <a:latin typeface="Calibri"/>
                <a:cs typeface="Calibri"/>
              </a:rPr>
              <a:t>the </a:t>
            </a:r>
            <a:r>
              <a:rPr sz="1200" spc="81" dirty="0">
                <a:solidFill>
                  <a:srgbClr val="231F20"/>
                </a:solidFill>
                <a:latin typeface="Calibri"/>
                <a:cs typeface="Calibri"/>
              </a:rPr>
              <a:t>agents </a:t>
            </a:r>
            <a:r>
              <a:rPr sz="1200" spc="74" dirty="0">
                <a:solidFill>
                  <a:srgbClr val="231F20"/>
                </a:solidFill>
                <a:latin typeface="Calibri"/>
                <a:cs typeface="Calibri"/>
              </a:rPr>
              <a:t>available in </a:t>
            </a:r>
            <a:r>
              <a:rPr sz="1200" spc="67" dirty="0">
                <a:solidFill>
                  <a:srgbClr val="231F20"/>
                </a:solidFill>
                <a:latin typeface="Calibri"/>
                <a:cs typeface="Calibri"/>
              </a:rPr>
              <a:t>Malaysia</a:t>
            </a:r>
            <a:r>
              <a:rPr sz="1200" spc="-7" dirty="0">
                <a:solidFill>
                  <a:srgbClr val="231F20"/>
                </a:solidFill>
                <a:latin typeface="Calibri"/>
                <a:cs typeface="Calibri"/>
              </a:rPr>
              <a:t> </a:t>
            </a:r>
            <a:r>
              <a:rPr sz="1200" spc="52" dirty="0">
                <a:solidFill>
                  <a:srgbClr val="231F20"/>
                </a:solidFill>
                <a:latin typeface="Calibri"/>
                <a:cs typeface="Calibri"/>
              </a:rPr>
              <a:t>are:</a:t>
            </a:r>
            <a:endParaRPr sz="1200">
              <a:latin typeface="Calibri"/>
              <a:cs typeface="Calibri"/>
            </a:endParaRPr>
          </a:p>
          <a:p>
            <a:pPr>
              <a:spcBef>
                <a:spcPts val="22"/>
              </a:spcBef>
            </a:pPr>
            <a:endParaRPr sz="1100">
              <a:latin typeface="Times New Roman"/>
              <a:cs typeface="Times New Roman"/>
            </a:endParaRPr>
          </a:p>
          <a:p>
            <a:pPr marL="396971"/>
            <a:r>
              <a:rPr sz="1200" b="1" spc="-15" dirty="0">
                <a:solidFill>
                  <a:srgbClr val="231F20"/>
                </a:solidFill>
                <a:latin typeface="Arial"/>
                <a:cs typeface="Arial"/>
              </a:rPr>
              <a:t>Streptokinase</a:t>
            </a:r>
            <a:endParaRPr sz="1200" b="1">
              <a:latin typeface="Arial"/>
              <a:cs typeface="Arial"/>
            </a:endParaRPr>
          </a:p>
          <a:p>
            <a:pPr>
              <a:spcBef>
                <a:spcPts val="37"/>
              </a:spcBef>
            </a:pPr>
            <a:endParaRPr sz="1200" b="1">
              <a:latin typeface="Times New Roman"/>
              <a:cs typeface="Times New Roman"/>
            </a:endParaRPr>
          </a:p>
          <a:p>
            <a:pPr marL="396971" marR="139222" indent="-247401" algn="just">
              <a:lnSpc>
                <a:spcPts val="1361"/>
              </a:lnSpc>
            </a:pPr>
            <a:r>
              <a:rPr sz="1200" b="1" spc="7" smtClean="0">
                <a:solidFill>
                  <a:srgbClr val="231F20"/>
                </a:solidFill>
                <a:latin typeface="Calibri"/>
                <a:cs typeface="Calibri"/>
              </a:rPr>
              <a:t>I,A</a:t>
            </a:r>
            <a:endParaRPr sz="1200" b="1">
              <a:solidFill>
                <a:srgbClr val="FFFF00"/>
              </a:solidFill>
              <a:latin typeface="Comic Sans MS" pitchFamily="66" charset="0"/>
              <a:cs typeface="Times New Roman"/>
            </a:endParaRPr>
          </a:p>
          <a:p>
            <a:pPr marL="397911"/>
            <a:r>
              <a:rPr sz="2000" b="1" spc="-37" dirty="0">
                <a:solidFill>
                  <a:srgbClr val="FFFF00"/>
                </a:solidFill>
                <a:latin typeface="Comic Sans MS" pitchFamily="66" charset="0"/>
                <a:cs typeface="Arial"/>
              </a:rPr>
              <a:t>Tenecteplase</a:t>
            </a:r>
            <a:r>
              <a:rPr sz="2000" b="1" spc="-7" dirty="0">
                <a:solidFill>
                  <a:srgbClr val="FFFF00"/>
                </a:solidFill>
                <a:latin typeface="Comic Sans MS" pitchFamily="66" charset="0"/>
                <a:cs typeface="Arial"/>
              </a:rPr>
              <a:t> </a:t>
            </a:r>
            <a:r>
              <a:rPr sz="2000" b="1" spc="-37" dirty="0">
                <a:solidFill>
                  <a:srgbClr val="FFFF00"/>
                </a:solidFill>
                <a:latin typeface="Comic Sans MS" pitchFamily="66" charset="0"/>
                <a:cs typeface="Arial"/>
              </a:rPr>
              <a:t>(TNK-tPA)</a:t>
            </a:r>
            <a:endParaRPr sz="2000" b="1">
              <a:solidFill>
                <a:srgbClr val="FFFF00"/>
              </a:solidFill>
              <a:latin typeface="Comic Sans MS" pitchFamily="66" charset="0"/>
              <a:cs typeface="Arial"/>
            </a:endParaRPr>
          </a:p>
          <a:p>
            <a:pPr>
              <a:spcBef>
                <a:spcPts val="22"/>
              </a:spcBef>
            </a:pPr>
            <a:endParaRPr sz="2000" b="1">
              <a:solidFill>
                <a:srgbClr val="FFFF00"/>
              </a:solidFill>
              <a:latin typeface="Comic Sans MS" pitchFamily="66" charset="0"/>
              <a:cs typeface="Times New Roman"/>
            </a:endParaRPr>
          </a:p>
          <a:p>
            <a:pPr marL="397911" indent="-243638" algn="just">
              <a:lnSpc>
                <a:spcPts val="1393"/>
              </a:lnSpc>
            </a:pPr>
            <a:r>
              <a:rPr sz="2000" b="1" spc="-33" baseline="-11904" dirty="0">
                <a:solidFill>
                  <a:srgbClr val="FFFF00"/>
                </a:solidFill>
                <a:latin typeface="Comic Sans MS" pitchFamily="66" charset="0"/>
                <a:cs typeface="Calibri"/>
              </a:rPr>
              <a:t>I,B </a:t>
            </a:r>
            <a:r>
              <a:rPr sz="2000" b="1" spc="81" dirty="0">
                <a:solidFill>
                  <a:srgbClr val="FFFF00"/>
                </a:solidFill>
                <a:latin typeface="Comic Sans MS" pitchFamily="66" charset="0"/>
                <a:cs typeface="Calibri"/>
              </a:rPr>
              <a:t>The </a:t>
            </a:r>
            <a:r>
              <a:rPr sz="2000" b="1" spc="74" dirty="0">
                <a:solidFill>
                  <a:srgbClr val="FFFF00"/>
                </a:solidFill>
                <a:latin typeface="Comic Sans MS" pitchFamily="66" charset="0"/>
                <a:cs typeface="Calibri"/>
              </a:rPr>
              <a:t>benefit </a:t>
            </a:r>
            <a:r>
              <a:rPr sz="2000" b="1" spc="96" dirty="0">
                <a:solidFill>
                  <a:srgbClr val="FFFF00"/>
                </a:solidFill>
                <a:latin typeface="Comic Sans MS" pitchFamily="66" charset="0"/>
                <a:cs typeface="Calibri"/>
              </a:rPr>
              <a:t>of </a:t>
            </a:r>
            <a:r>
              <a:rPr sz="2000" b="1" spc="81" dirty="0">
                <a:solidFill>
                  <a:srgbClr val="FFFF00"/>
                </a:solidFill>
                <a:latin typeface="Comic Sans MS" pitchFamily="66" charset="0"/>
                <a:cs typeface="Calibri"/>
              </a:rPr>
              <a:t>using TNK-tPA </a:t>
            </a:r>
            <a:r>
              <a:rPr sz="2000" b="1" spc="22" dirty="0">
                <a:solidFill>
                  <a:srgbClr val="FFFF00"/>
                </a:solidFill>
                <a:latin typeface="Comic Sans MS" pitchFamily="66" charset="0"/>
                <a:cs typeface="Calibri"/>
              </a:rPr>
              <a:t>is </a:t>
            </a:r>
            <a:r>
              <a:rPr sz="2000" b="1" spc="74" dirty="0">
                <a:solidFill>
                  <a:srgbClr val="FFFF00"/>
                </a:solidFill>
                <a:latin typeface="Comic Sans MS" pitchFamily="66" charset="0"/>
                <a:cs typeface="Calibri"/>
              </a:rPr>
              <a:t>that </a:t>
            </a:r>
            <a:r>
              <a:rPr sz="2000" b="1" spc="59" dirty="0">
                <a:solidFill>
                  <a:srgbClr val="FFFF00"/>
                </a:solidFill>
                <a:latin typeface="Comic Sans MS" pitchFamily="66" charset="0"/>
                <a:cs typeface="Calibri"/>
              </a:rPr>
              <a:t>it </a:t>
            </a:r>
            <a:r>
              <a:rPr sz="2000" b="1" spc="44" dirty="0">
                <a:solidFill>
                  <a:srgbClr val="FFFF00"/>
                </a:solidFill>
                <a:latin typeface="Comic Sans MS" pitchFamily="66" charset="0"/>
                <a:cs typeface="Calibri"/>
              </a:rPr>
              <a:t>causes </a:t>
            </a:r>
            <a:r>
              <a:rPr sz="2000" b="1" spc="74" dirty="0">
                <a:solidFill>
                  <a:srgbClr val="FFFF00"/>
                </a:solidFill>
                <a:latin typeface="Comic Sans MS" pitchFamily="66" charset="0"/>
                <a:cs typeface="Calibri"/>
              </a:rPr>
              <a:t>more </a:t>
            </a:r>
            <a:r>
              <a:rPr sz="2000" b="1" spc="74">
                <a:solidFill>
                  <a:srgbClr val="FFFF00"/>
                </a:solidFill>
                <a:latin typeface="Comic Sans MS" pitchFamily="66" charset="0"/>
                <a:cs typeface="Calibri"/>
              </a:rPr>
              <a:t>rapid</a:t>
            </a:r>
            <a:r>
              <a:rPr sz="2000" b="1" spc="376">
                <a:solidFill>
                  <a:srgbClr val="FFFF00"/>
                </a:solidFill>
                <a:latin typeface="Comic Sans MS" pitchFamily="66" charset="0"/>
                <a:cs typeface="Calibri"/>
              </a:rPr>
              <a:t> </a:t>
            </a:r>
            <a:r>
              <a:rPr sz="2000" b="1" spc="67" smtClean="0">
                <a:solidFill>
                  <a:srgbClr val="FFFF00"/>
                </a:solidFill>
                <a:latin typeface="Comic Sans MS" pitchFamily="66" charset="0"/>
                <a:cs typeface="Calibri"/>
              </a:rPr>
              <a:t>reperfusion</a:t>
            </a:r>
            <a:r>
              <a:rPr sz="2000" b="1" spc="96" smtClean="0">
                <a:solidFill>
                  <a:srgbClr val="FFFF00"/>
                </a:solidFill>
                <a:latin typeface="Comic Sans MS" pitchFamily="66" charset="0"/>
                <a:cs typeface="Calibri"/>
              </a:rPr>
              <a:t>of</a:t>
            </a:r>
            <a:r>
              <a:rPr sz="2000" b="1" spc="15" smtClean="0">
                <a:solidFill>
                  <a:srgbClr val="FFFF00"/>
                </a:solidFill>
                <a:latin typeface="Comic Sans MS" pitchFamily="66" charset="0"/>
                <a:cs typeface="Calibri"/>
              </a:rPr>
              <a:t> </a:t>
            </a:r>
            <a:r>
              <a:rPr sz="2000" b="1" spc="74" dirty="0">
                <a:solidFill>
                  <a:srgbClr val="FFFF00"/>
                </a:solidFill>
                <a:latin typeface="Comic Sans MS" pitchFamily="66" charset="0"/>
                <a:cs typeface="Calibri"/>
              </a:rPr>
              <a:t>the</a:t>
            </a:r>
            <a:r>
              <a:rPr sz="2000" b="1" spc="15" dirty="0">
                <a:solidFill>
                  <a:srgbClr val="FFFF00"/>
                </a:solidFill>
                <a:latin typeface="Comic Sans MS" pitchFamily="66" charset="0"/>
                <a:cs typeface="Calibri"/>
              </a:rPr>
              <a:t> </a:t>
            </a:r>
            <a:r>
              <a:rPr sz="2000" b="1" spc="67" dirty="0">
                <a:solidFill>
                  <a:srgbClr val="FFFF00"/>
                </a:solidFill>
                <a:latin typeface="Comic Sans MS" pitchFamily="66" charset="0"/>
                <a:cs typeface="Calibri"/>
              </a:rPr>
              <a:t>occluded</a:t>
            </a:r>
            <a:r>
              <a:rPr sz="2000" b="1" spc="15" dirty="0">
                <a:solidFill>
                  <a:srgbClr val="FFFF00"/>
                </a:solidFill>
                <a:latin typeface="Comic Sans MS" pitchFamily="66" charset="0"/>
                <a:cs typeface="Calibri"/>
              </a:rPr>
              <a:t> </a:t>
            </a:r>
            <a:r>
              <a:rPr sz="2000" b="1" spc="59" dirty="0">
                <a:solidFill>
                  <a:srgbClr val="FFFF00"/>
                </a:solidFill>
                <a:latin typeface="Comic Sans MS" pitchFamily="66" charset="0"/>
                <a:cs typeface="Calibri"/>
              </a:rPr>
              <a:t>artery</a:t>
            </a:r>
            <a:r>
              <a:rPr sz="2000" b="1" spc="15" dirty="0">
                <a:solidFill>
                  <a:srgbClr val="FFFF00"/>
                </a:solidFill>
                <a:latin typeface="Comic Sans MS" pitchFamily="66" charset="0"/>
                <a:cs typeface="Calibri"/>
              </a:rPr>
              <a:t> </a:t>
            </a:r>
            <a:r>
              <a:rPr sz="2000" b="1" spc="89" dirty="0">
                <a:solidFill>
                  <a:srgbClr val="FFFF00"/>
                </a:solidFill>
                <a:latin typeface="Comic Sans MS" pitchFamily="66" charset="0"/>
                <a:cs typeface="Calibri"/>
              </a:rPr>
              <a:t>than</a:t>
            </a:r>
            <a:r>
              <a:rPr sz="2000" b="1" spc="15" dirty="0">
                <a:solidFill>
                  <a:srgbClr val="FFFF00"/>
                </a:solidFill>
                <a:latin typeface="Comic Sans MS" pitchFamily="66" charset="0"/>
                <a:cs typeface="Calibri"/>
              </a:rPr>
              <a:t> </a:t>
            </a:r>
            <a:r>
              <a:rPr sz="2000" b="1" spc="67" dirty="0">
                <a:solidFill>
                  <a:srgbClr val="FFFF00"/>
                </a:solidFill>
                <a:latin typeface="Comic Sans MS" pitchFamily="66" charset="0"/>
                <a:cs typeface="Calibri"/>
              </a:rPr>
              <a:t>streptokinase</a:t>
            </a:r>
            <a:r>
              <a:rPr sz="2000" b="1" spc="15" dirty="0">
                <a:solidFill>
                  <a:srgbClr val="FFFF00"/>
                </a:solidFill>
                <a:latin typeface="Comic Sans MS" pitchFamily="66" charset="0"/>
                <a:cs typeface="Calibri"/>
              </a:rPr>
              <a:t> </a:t>
            </a:r>
            <a:r>
              <a:rPr sz="2000" b="1" spc="96" dirty="0">
                <a:solidFill>
                  <a:srgbClr val="FFFF00"/>
                </a:solidFill>
                <a:latin typeface="Comic Sans MS" pitchFamily="66" charset="0"/>
                <a:cs typeface="Calibri"/>
              </a:rPr>
              <a:t>and</a:t>
            </a:r>
            <a:r>
              <a:rPr sz="2000" b="1" spc="15" dirty="0">
                <a:solidFill>
                  <a:srgbClr val="FFFF00"/>
                </a:solidFill>
                <a:latin typeface="Comic Sans MS" pitchFamily="66" charset="0"/>
                <a:cs typeface="Calibri"/>
              </a:rPr>
              <a:t> </a:t>
            </a:r>
            <a:r>
              <a:rPr sz="2000" b="1" spc="22" dirty="0">
                <a:solidFill>
                  <a:srgbClr val="FFFF00"/>
                </a:solidFill>
                <a:latin typeface="Comic Sans MS" pitchFamily="66" charset="0"/>
                <a:cs typeface="Calibri"/>
              </a:rPr>
              <a:t>is</a:t>
            </a:r>
            <a:r>
              <a:rPr sz="2000" b="1" spc="15" dirty="0">
                <a:solidFill>
                  <a:srgbClr val="FFFF00"/>
                </a:solidFill>
                <a:latin typeface="Comic Sans MS" pitchFamily="66" charset="0"/>
                <a:cs typeface="Calibri"/>
              </a:rPr>
              <a:t> </a:t>
            </a:r>
            <a:r>
              <a:rPr sz="2000" b="1" spc="89" dirty="0">
                <a:solidFill>
                  <a:srgbClr val="FFFF00"/>
                </a:solidFill>
                <a:latin typeface="Comic Sans MS" pitchFamily="66" charset="0"/>
                <a:cs typeface="Calibri"/>
              </a:rPr>
              <a:t>given</a:t>
            </a:r>
            <a:r>
              <a:rPr sz="2000" b="1" spc="15" dirty="0">
                <a:solidFill>
                  <a:srgbClr val="FFFF00"/>
                </a:solidFill>
                <a:latin typeface="Comic Sans MS" pitchFamily="66" charset="0"/>
                <a:cs typeface="Calibri"/>
              </a:rPr>
              <a:t> </a:t>
            </a:r>
            <a:r>
              <a:rPr sz="2000" b="1" spc="44" dirty="0">
                <a:solidFill>
                  <a:srgbClr val="FFFF00"/>
                </a:solidFill>
                <a:latin typeface="Comic Sans MS" pitchFamily="66" charset="0"/>
                <a:cs typeface="Calibri"/>
              </a:rPr>
              <a:t>as</a:t>
            </a:r>
            <a:r>
              <a:rPr sz="2000" b="1" spc="15" dirty="0">
                <a:solidFill>
                  <a:srgbClr val="FFFF00"/>
                </a:solidFill>
                <a:latin typeface="Comic Sans MS" pitchFamily="66" charset="0"/>
                <a:cs typeface="Calibri"/>
              </a:rPr>
              <a:t> </a:t>
            </a:r>
            <a:r>
              <a:rPr sz="2000" b="1" spc="89" dirty="0">
                <a:solidFill>
                  <a:srgbClr val="FFFF00"/>
                </a:solidFill>
                <a:latin typeface="Comic Sans MS" pitchFamily="66" charset="0"/>
                <a:cs typeface="Calibri"/>
              </a:rPr>
              <a:t>a</a:t>
            </a:r>
            <a:r>
              <a:rPr sz="2000" b="1" spc="22" dirty="0">
                <a:solidFill>
                  <a:srgbClr val="FFFF00"/>
                </a:solidFill>
                <a:latin typeface="Comic Sans MS" pitchFamily="66" charset="0"/>
                <a:cs typeface="Calibri"/>
              </a:rPr>
              <a:t> </a:t>
            </a:r>
            <a:r>
              <a:rPr sz="2000" b="1" spc="74">
                <a:solidFill>
                  <a:srgbClr val="FFFF00"/>
                </a:solidFill>
                <a:latin typeface="Comic Sans MS" pitchFamily="66" charset="0"/>
                <a:cs typeface="Calibri"/>
              </a:rPr>
              <a:t>single</a:t>
            </a:r>
            <a:r>
              <a:rPr sz="2000" b="1" spc="15">
                <a:solidFill>
                  <a:srgbClr val="FFFF00"/>
                </a:solidFill>
                <a:latin typeface="Comic Sans MS" pitchFamily="66" charset="0"/>
                <a:cs typeface="Calibri"/>
              </a:rPr>
              <a:t> </a:t>
            </a:r>
            <a:r>
              <a:rPr sz="2000" b="1" spc="67" smtClean="0">
                <a:solidFill>
                  <a:srgbClr val="FFFF00"/>
                </a:solidFill>
                <a:latin typeface="Comic Sans MS" pitchFamily="66" charset="0"/>
                <a:cs typeface="Calibri"/>
              </a:rPr>
              <a:t>bolus</a:t>
            </a:r>
            <a:endParaRPr sz="2000" b="1">
              <a:solidFill>
                <a:srgbClr val="FFFF00"/>
              </a:solidFill>
              <a:latin typeface="Comic Sans MS" pitchFamily="66" charset="0"/>
              <a:cs typeface="Calibri"/>
            </a:endParaRPr>
          </a:p>
        </p:txBody>
      </p:sp>
      <p:sp>
        <p:nvSpPr>
          <p:cNvPr id="8" name="object 8"/>
          <p:cNvSpPr/>
          <p:nvPr/>
        </p:nvSpPr>
        <p:spPr>
          <a:xfrm>
            <a:off x="0" y="0"/>
            <a:ext cx="8905583" cy="630230"/>
          </a:xfrm>
          <a:custGeom>
            <a:avLst/>
            <a:gdLst/>
            <a:ahLst/>
            <a:cxnLst/>
            <a:rect l="l" t="t" r="r" b="b"/>
            <a:pathLst>
              <a:path w="4032250" h="612140">
                <a:moveTo>
                  <a:pt x="0" y="612000"/>
                </a:moveTo>
                <a:lnTo>
                  <a:pt x="4031996" y="612000"/>
                </a:lnTo>
                <a:lnTo>
                  <a:pt x="4031996" y="0"/>
                </a:lnTo>
                <a:lnTo>
                  <a:pt x="0" y="0"/>
                </a:lnTo>
                <a:lnTo>
                  <a:pt x="0" y="612000"/>
                </a:lnTo>
                <a:close/>
              </a:path>
            </a:pathLst>
          </a:custGeom>
          <a:solidFill>
            <a:srgbClr val="94BDE5"/>
          </a:solidFill>
        </p:spPr>
        <p:txBody>
          <a:bodyPr wrap="square" lIns="0" tIns="0" rIns="0" bIns="0" rtlCol="0"/>
          <a:lstStyle/>
          <a:p>
            <a:endParaRPr/>
          </a:p>
        </p:txBody>
      </p:sp>
      <p:sp>
        <p:nvSpPr>
          <p:cNvPr id="9" name="object 9"/>
          <p:cNvSpPr/>
          <p:nvPr/>
        </p:nvSpPr>
        <p:spPr>
          <a:xfrm>
            <a:off x="8905023" y="0"/>
            <a:ext cx="239820" cy="630230"/>
          </a:xfrm>
          <a:custGeom>
            <a:avLst/>
            <a:gdLst/>
            <a:ahLst/>
            <a:cxnLst/>
            <a:rect l="l" t="t" r="r" b="b"/>
            <a:pathLst>
              <a:path w="108585" h="612140">
                <a:moveTo>
                  <a:pt x="0" y="612000"/>
                </a:moveTo>
                <a:lnTo>
                  <a:pt x="108000" y="612000"/>
                </a:lnTo>
                <a:lnTo>
                  <a:pt x="108000" y="0"/>
                </a:lnTo>
                <a:lnTo>
                  <a:pt x="0" y="0"/>
                </a:lnTo>
                <a:lnTo>
                  <a:pt x="0" y="612000"/>
                </a:lnTo>
                <a:close/>
              </a:path>
            </a:pathLst>
          </a:custGeom>
          <a:solidFill>
            <a:srgbClr val="94BDE5"/>
          </a:solidFill>
        </p:spPr>
        <p:txBody>
          <a:bodyPr wrap="square" lIns="0" tIns="0" rIns="0" bIns="0" rtlCol="0"/>
          <a:lstStyle/>
          <a:p>
            <a:endParaRPr/>
          </a:p>
        </p:txBody>
      </p:sp>
      <p:sp>
        <p:nvSpPr>
          <p:cNvPr id="10" name="object 10"/>
          <p:cNvSpPr txBox="1"/>
          <p:nvPr/>
        </p:nvSpPr>
        <p:spPr>
          <a:xfrm>
            <a:off x="0" y="3886200"/>
            <a:ext cx="9144000" cy="3372336"/>
          </a:xfrm>
          <a:prstGeom prst="rect">
            <a:avLst/>
          </a:prstGeom>
          <a:solidFill>
            <a:schemeClr val="tx1"/>
          </a:solidFill>
        </p:spPr>
        <p:txBody>
          <a:bodyPr vert="horz" wrap="square" lIns="0" tIns="30102" rIns="0" bIns="0" rtlCol="0">
            <a:spAutoFit/>
          </a:bodyPr>
          <a:lstStyle/>
          <a:p>
            <a:pPr marL="322655" marR="101594" algn="just">
              <a:lnSpc>
                <a:spcPts val="1361"/>
              </a:lnSpc>
              <a:spcBef>
                <a:spcPts val="237"/>
              </a:spcBef>
            </a:pPr>
            <a:r>
              <a:rPr sz="2000" spc="59" dirty="0">
                <a:solidFill>
                  <a:srgbClr val="FFFF00"/>
                </a:solidFill>
                <a:latin typeface="Comic Sans MS" pitchFamily="66" charset="0"/>
                <a:cs typeface="Calibri"/>
              </a:rPr>
              <a:t>This </a:t>
            </a:r>
            <a:r>
              <a:rPr sz="2000" spc="22" dirty="0">
                <a:solidFill>
                  <a:srgbClr val="FFFF00"/>
                </a:solidFill>
                <a:latin typeface="Comic Sans MS" pitchFamily="66" charset="0"/>
                <a:cs typeface="Calibri"/>
              </a:rPr>
              <a:t>is </a:t>
            </a:r>
            <a:r>
              <a:rPr sz="2000" spc="89" dirty="0">
                <a:solidFill>
                  <a:srgbClr val="FFFF00"/>
                </a:solidFill>
                <a:latin typeface="Comic Sans MS" pitchFamily="66" charset="0"/>
                <a:cs typeface="Calibri"/>
              </a:rPr>
              <a:t>a </a:t>
            </a:r>
            <a:r>
              <a:rPr sz="2000" spc="96" dirty="0">
                <a:solidFill>
                  <a:srgbClr val="FFFF00"/>
                </a:solidFill>
                <a:latin typeface="Comic Sans MS" pitchFamily="66" charset="0"/>
                <a:cs typeface="Calibri"/>
              </a:rPr>
              <a:t>weight </a:t>
            </a:r>
            <a:r>
              <a:rPr sz="2000" spc="67" dirty="0">
                <a:solidFill>
                  <a:srgbClr val="FFFF00"/>
                </a:solidFill>
                <a:latin typeface="Comic Sans MS" pitchFamily="66" charset="0"/>
                <a:cs typeface="Calibri"/>
              </a:rPr>
              <a:t>based </a:t>
            </a:r>
            <a:r>
              <a:rPr sz="2000" spc="81" dirty="0">
                <a:solidFill>
                  <a:srgbClr val="FFFF00"/>
                </a:solidFill>
                <a:latin typeface="Comic Sans MS" pitchFamily="66" charset="0"/>
                <a:cs typeface="Calibri"/>
              </a:rPr>
              <a:t>regimen </a:t>
            </a:r>
            <a:r>
              <a:rPr sz="2000" spc="96" dirty="0">
                <a:solidFill>
                  <a:srgbClr val="FFFF00"/>
                </a:solidFill>
                <a:latin typeface="Comic Sans MS" pitchFamily="66" charset="0"/>
                <a:cs typeface="Calibri"/>
              </a:rPr>
              <a:t>and </a:t>
            </a:r>
            <a:r>
              <a:rPr sz="2000" spc="59" dirty="0">
                <a:solidFill>
                  <a:srgbClr val="FFFF00"/>
                </a:solidFill>
                <a:latin typeface="Comic Sans MS" pitchFamily="66" charset="0"/>
                <a:cs typeface="Calibri"/>
              </a:rPr>
              <a:t>thus </a:t>
            </a:r>
            <a:r>
              <a:rPr sz="2000" spc="67" dirty="0">
                <a:solidFill>
                  <a:srgbClr val="FFFF00"/>
                </a:solidFill>
                <a:latin typeface="Comic Sans MS" pitchFamily="66" charset="0"/>
                <a:cs typeface="Calibri"/>
              </a:rPr>
              <a:t>there </a:t>
            </a:r>
            <a:r>
              <a:rPr sz="2000" spc="22" dirty="0">
                <a:solidFill>
                  <a:srgbClr val="FFFF00"/>
                </a:solidFill>
                <a:latin typeface="Comic Sans MS" pitchFamily="66" charset="0"/>
                <a:cs typeface="Calibri"/>
              </a:rPr>
              <a:t>is </a:t>
            </a:r>
            <a:r>
              <a:rPr sz="2000" spc="89" dirty="0">
                <a:solidFill>
                  <a:srgbClr val="FFFF00"/>
                </a:solidFill>
                <a:latin typeface="Comic Sans MS" pitchFamily="66" charset="0"/>
                <a:cs typeface="Calibri"/>
              </a:rPr>
              <a:t>a </a:t>
            </a:r>
            <a:r>
              <a:rPr sz="2000" spc="52" dirty="0">
                <a:solidFill>
                  <a:srgbClr val="FFFF00"/>
                </a:solidFill>
                <a:latin typeface="Comic Sans MS" pitchFamily="66" charset="0"/>
                <a:cs typeface="Calibri"/>
              </a:rPr>
              <a:t>risk </a:t>
            </a:r>
            <a:r>
              <a:rPr sz="2000" spc="96" dirty="0">
                <a:solidFill>
                  <a:srgbClr val="FFFF00"/>
                </a:solidFill>
                <a:latin typeface="Comic Sans MS" pitchFamily="66" charset="0"/>
                <a:cs typeface="Calibri"/>
              </a:rPr>
              <a:t>of </a:t>
            </a:r>
            <a:r>
              <a:rPr sz="2000" spc="89" dirty="0">
                <a:solidFill>
                  <a:srgbClr val="FFFF00"/>
                </a:solidFill>
                <a:latin typeface="Comic Sans MS" pitchFamily="66" charset="0"/>
                <a:cs typeface="Calibri"/>
              </a:rPr>
              <a:t>bleeding </a:t>
            </a:r>
            <a:r>
              <a:rPr sz="2000" spc="74" dirty="0">
                <a:solidFill>
                  <a:srgbClr val="FFFF00"/>
                </a:solidFill>
                <a:latin typeface="Comic Sans MS" pitchFamily="66" charset="0"/>
                <a:cs typeface="Calibri"/>
              </a:rPr>
              <a:t>if  the</a:t>
            </a:r>
            <a:r>
              <a:rPr sz="2000" spc="30" dirty="0">
                <a:solidFill>
                  <a:srgbClr val="FFFF00"/>
                </a:solidFill>
                <a:latin typeface="Comic Sans MS" pitchFamily="66" charset="0"/>
                <a:cs typeface="Calibri"/>
              </a:rPr>
              <a:t> </a:t>
            </a:r>
            <a:r>
              <a:rPr sz="2000" spc="96" dirty="0">
                <a:solidFill>
                  <a:srgbClr val="FFFF00"/>
                </a:solidFill>
                <a:latin typeface="Comic Sans MS" pitchFamily="66" charset="0"/>
                <a:cs typeface="Calibri"/>
              </a:rPr>
              <a:t>weight</a:t>
            </a:r>
            <a:r>
              <a:rPr sz="2000" spc="30" dirty="0">
                <a:solidFill>
                  <a:srgbClr val="FFFF00"/>
                </a:solidFill>
                <a:latin typeface="Comic Sans MS" pitchFamily="66" charset="0"/>
                <a:cs typeface="Calibri"/>
              </a:rPr>
              <a:t> </a:t>
            </a:r>
            <a:r>
              <a:rPr sz="2000" spc="59" dirty="0">
                <a:solidFill>
                  <a:srgbClr val="FFFF00"/>
                </a:solidFill>
                <a:latin typeface="Comic Sans MS" pitchFamily="66" charset="0"/>
                <a:cs typeface="Calibri"/>
              </a:rPr>
              <a:t>has</a:t>
            </a:r>
            <a:r>
              <a:rPr sz="2000" spc="30" dirty="0">
                <a:solidFill>
                  <a:srgbClr val="FFFF00"/>
                </a:solidFill>
                <a:latin typeface="Comic Sans MS" pitchFamily="66" charset="0"/>
                <a:cs typeface="Calibri"/>
              </a:rPr>
              <a:t> </a:t>
            </a:r>
            <a:r>
              <a:rPr sz="2000" spc="81" dirty="0">
                <a:solidFill>
                  <a:srgbClr val="FFFF00"/>
                </a:solidFill>
                <a:latin typeface="Comic Sans MS" pitchFamily="66" charset="0"/>
                <a:cs typeface="Calibri"/>
              </a:rPr>
              <a:t>been</a:t>
            </a:r>
            <a:r>
              <a:rPr sz="2000" spc="30" dirty="0">
                <a:solidFill>
                  <a:srgbClr val="FFFF00"/>
                </a:solidFill>
                <a:latin typeface="Comic Sans MS" pitchFamily="66" charset="0"/>
                <a:cs typeface="Calibri"/>
              </a:rPr>
              <a:t> </a:t>
            </a:r>
            <a:r>
              <a:rPr sz="2000" spc="59" dirty="0">
                <a:solidFill>
                  <a:srgbClr val="FFFF00"/>
                </a:solidFill>
                <a:latin typeface="Comic Sans MS" pitchFamily="66" charset="0"/>
                <a:cs typeface="Calibri"/>
              </a:rPr>
              <a:t>overestimated.</a:t>
            </a:r>
            <a:r>
              <a:rPr sz="2000" spc="30" dirty="0">
                <a:solidFill>
                  <a:srgbClr val="FFFF00"/>
                </a:solidFill>
                <a:latin typeface="Comic Sans MS" pitchFamily="66" charset="0"/>
                <a:cs typeface="Calibri"/>
              </a:rPr>
              <a:t> </a:t>
            </a:r>
            <a:r>
              <a:rPr sz="2000" spc="59" dirty="0">
                <a:solidFill>
                  <a:srgbClr val="FFFF00"/>
                </a:solidFill>
                <a:latin typeface="Comic Sans MS" pitchFamily="66" charset="0"/>
                <a:cs typeface="Calibri"/>
              </a:rPr>
              <a:t>In</a:t>
            </a:r>
            <a:r>
              <a:rPr sz="2000" spc="37" dirty="0">
                <a:solidFill>
                  <a:srgbClr val="FFFF00"/>
                </a:solidFill>
                <a:latin typeface="Comic Sans MS" pitchFamily="66" charset="0"/>
                <a:cs typeface="Calibri"/>
              </a:rPr>
              <a:t> </a:t>
            </a:r>
            <a:r>
              <a:rPr sz="2000" spc="67" dirty="0">
                <a:solidFill>
                  <a:srgbClr val="FFFF00"/>
                </a:solidFill>
                <a:latin typeface="Comic Sans MS" pitchFamily="66" charset="0"/>
                <a:cs typeface="Calibri"/>
              </a:rPr>
              <a:t>patients</a:t>
            </a:r>
            <a:r>
              <a:rPr sz="2000" spc="30" dirty="0">
                <a:solidFill>
                  <a:srgbClr val="FFFF00"/>
                </a:solidFill>
                <a:latin typeface="Comic Sans MS" pitchFamily="66" charset="0"/>
                <a:cs typeface="Calibri"/>
              </a:rPr>
              <a:t> </a:t>
            </a:r>
            <a:r>
              <a:rPr sz="2000" spc="67" dirty="0">
                <a:solidFill>
                  <a:srgbClr val="FFFF00"/>
                </a:solidFill>
                <a:latin typeface="Comic Sans MS" pitchFamily="66" charset="0"/>
                <a:cs typeface="Calibri"/>
              </a:rPr>
              <a:t>over</a:t>
            </a:r>
            <a:r>
              <a:rPr sz="2000" spc="30" dirty="0">
                <a:solidFill>
                  <a:srgbClr val="FFFF00"/>
                </a:solidFill>
                <a:latin typeface="Comic Sans MS" pitchFamily="66" charset="0"/>
                <a:cs typeface="Calibri"/>
              </a:rPr>
              <a:t> </a:t>
            </a:r>
            <a:r>
              <a:rPr sz="2000" spc="74" dirty="0">
                <a:solidFill>
                  <a:srgbClr val="FFFF00"/>
                </a:solidFill>
                <a:latin typeface="Comic Sans MS" pitchFamily="66" charset="0"/>
                <a:cs typeface="Calibri"/>
              </a:rPr>
              <a:t>the</a:t>
            </a:r>
            <a:r>
              <a:rPr sz="2000" spc="30" dirty="0">
                <a:solidFill>
                  <a:srgbClr val="FFFF00"/>
                </a:solidFill>
                <a:latin typeface="Comic Sans MS" pitchFamily="66" charset="0"/>
                <a:cs typeface="Calibri"/>
              </a:rPr>
              <a:t> </a:t>
            </a:r>
            <a:r>
              <a:rPr sz="2000" spc="104" dirty="0">
                <a:solidFill>
                  <a:srgbClr val="FFFF00"/>
                </a:solidFill>
                <a:latin typeface="Comic Sans MS" pitchFamily="66" charset="0"/>
                <a:cs typeface="Calibri"/>
              </a:rPr>
              <a:t>age</a:t>
            </a:r>
            <a:r>
              <a:rPr sz="2000" spc="30" dirty="0">
                <a:solidFill>
                  <a:srgbClr val="FFFF00"/>
                </a:solidFill>
                <a:latin typeface="Comic Sans MS" pitchFamily="66" charset="0"/>
                <a:cs typeface="Calibri"/>
              </a:rPr>
              <a:t> </a:t>
            </a:r>
            <a:r>
              <a:rPr sz="2000" spc="96" dirty="0">
                <a:solidFill>
                  <a:srgbClr val="FFFF00"/>
                </a:solidFill>
                <a:latin typeface="Comic Sans MS" pitchFamily="66" charset="0"/>
                <a:cs typeface="Calibri"/>
              </a:rPr>
              <a:t>of</a:t>
            </a:r>
            <a:r>
              <a:rPr sz="2000" spc="30" dirty="0">
                <a:solidFill>
                  <a:srgbClr val="FFFF00"/>
                </a:solidFill>
                <a:latin typeface="Comic Sans MS" pitchFamily="66" charset="0"/>
                <a:cs typeface="Calibri"/>
              </a:rPr>
              <a:t> </a:t>
            </a:r>
            <a:r>
              <a:rPr sz="2000" spc="44" dirty="0">
                <a:solidFill>
                  <a:srgbClr val="FFFF00"/>
                </a:solidFill>
                <a:latin typeface="Comic Sans MS" pitchFamily="66" charset="0"/>
                <a:cs typeface="Calibri"/>
              </a:rPr>
              <a:t>75,</a:t>
            </a:r>
            <a:r>
              <a:rPr sz="2000" spc="37" dirty="0">
                <a:solidFill>
                  <a:srgbClr val="FFFF00"/>
                </a:solidFill>
                <a:latin typeface="Comic Sans MS" pitchFamily="66" charset="0"/>
                <a:cs typeface="Calibri"/>
              </a:rPr>
              <a:t> </a:t>
            </a:r>
            <a:r>
              <a:rPr sz="2000" spc="74" dirty="0">
                <a:solidFill>
                  <a:srgbClr val="FFFF00"/>
                </a:solidFill>
                <a:latin typeface="Comic Sans MS" pitchFamily="66" charset="0"/>
                <a:cs typeface="Calibri"/>
              </a:rPr>
              <a:t>the  </a:t>
            </a:r>
            <a:r>
              <a:rPr sz="2000" spc="67" dirty="0">
                <a:solidFill>
                  <a:srgbClr val="FFFF00"/>
                </a:solidFill>
                <a:latin typeface="Comic Sans MS" pitchFamily="66" charset="0"/>
                <a:cs typeface="Calibri"/>
              </a:rPr>
              <a:t>dose </a:t>
            </a:r>
            <a:r>
              <a:rPr sz="2000" spc="74" dirty="0">
                <a:solidFill>
                  <a:srgbClr val="FFFF00"/>
                </a:solidFill>
                <a:latin typeface="Comic Sans MS" pitchFamily="66" charset="0"/>
                <a:cs typeface="Calibri"/>
              </a:rPr>
              <a:t>should </a:t>
            </a:r>
            <a:r>
              <a:rPr sz="2000" spc="81" dirty="0">
                <a:solidFill>
                  <a:srgbClr val="FFFF00"/>
                </a:solidFill>
                <a:latin typeface="Comic Sans MS" pitchFamily="66" charset="0"/>
                <a:cs typeface="Calibri"/>
              </a:rPr>
              <a:t>be </a:t>
            </a:r>
            <a:r>
              <a:rPr sz="2000" spc="67" dirty="0">
                <a:solidFill>
                  <a:srgbClr val="FFFF00"/>
                </a:solidFill>
                <a:latin typeface="Comic Sans MS" pitchFamily="66" charset="0"/>
                <a:cs typeface="Calibri"/>
              </a:rPr>
              <a:t>reduced </a:t>
            </a:r>
            <a:r>
              <a:rPr sz="2000" spc="74" dirty="0">
                <a:solidFill>
                  <a:srgbClr val="FFFF00"/>
                </a:solidFill>
                <a:latin typeface="Comic Sans MS" pitchFamily="66" charset="0"/>
                <a:cs typeface="Calibri"/>
              </a:rPr>
              <a:t>by</a:t>
            </a:r>
            <a:r>
              <a:rPr sz="2000" dirty="0">
                <a:solidFill>
                  <a:srgbClr val="FFFF00"/>
                </a:solidFill>
                <a:latin typeface="Comic Sans MS" pitchFamily="66" charset="0"/>
                <a:cs typeface="Calibri"/>
              </a:rPr>
              <a:t> </a:t>
            </a:r>
            <a:r>
              <a:rPr sz="2000" spc="89">
                <a:solidFill>
                  <a:srgbClr val="FFFF00"/>
                </a:solidFill>
                <a:latin typeface="Comic Sans MS" pitchFamily="66" charset="0"/>
                <a:cs typeface="Calibri"/>
              </a:rPr>
              <a:t>50</a:t>
            </a:r>
            <a:r>
              <a:rPr sz="2000" spc="89" smtClean="0">
                <a:solidFill>
                  <a:srgbClr val="FFFF00"/>
                </a:solidFill>
                <a:latin typeface="Comic Sans MS" pitchFamily="66" charset="0"/>
                <a:cs typeface="Calibri"/>
              </a:rPr>
              <a:t>%.</a:t>
            </a:r>
            <a:endParaRPr sz="2000" baseline="30864">
              <a:solidFill>
                <a:srgbClr val="FFFF00"/>
              </a:solidFill>
              <a:latin typeface="Comic Sans MS" pitchFamily="66" charset="0"/>
              <a:cs typeface="Calibri"/>
            </a:endParaRPr>
          </a:p>
          <a:p>
            <a:pPr>
              <a:lnSpc>
                <a:spcPct val="100000"/>
              </a:lnSpc>
            </a:pPr>
            <a:endParaRPr sz="2000">
              <a:solidFill>
                <a:srgbClr val="FFFF00"/>
              </a:solidFill>
              <a:latin typeface="Comic Sans MS" pitchFamily="66" charset="0"/>
              <a:cs typeface="Times New Roman"/>
            </a:endParaRPr>
          </a:p>
          <a:p>
            <a:pPr marL="322655" marR="101594" algn="just">
              <a:lnSpc>
                <a:spcPts val="1361"/>
              </a:lnSpc>
              <a:spcBef>
                <a:spcPts val="7"/>
              </a:spcBef>
            </a:pPr>
            <a:r>
              <a:rPr sz="2000" spc="81" dirty="0">
                <a:solidFill>
                  <a:srgbClr val="FFFF00"/>
                </a:solidFill>
                <a:latin typeface="Comic Sans MS" pitchFamily="66" charset="0"/>
                <a:cs typeface="Calibri"/>
              </a:rPr>
              <a:t>Heparin </a:t>
            </a:r>
            <a:r>
              <a:rPr sz="2000" spc="67" dirty="0">
                <a:solidFill>
                  <a:srgbClr val="FFFF00"/>
                </a:solidFill>
                <a:latin typeface="Comic Sans MS" pitchFamily="66" charset="0"/>
                <a:cs typeface="Calibri"/>
              </a:rPr>
              <a:t>or </a:t>
            </a:r>
            <a:r>
              <a:rPr sz="2000" spc="81" dirty="0">
                <a:solidFill>
                  <a:srgbClr val="FFFF00"/>
                </a:solidFill>
                <a:latin typeface="Comic Sans MS" pitchFamily="66" charset="0"/>
                <a:cs typeface="Calibri"/>
              </a:rPr>
              <a:t>enoxaparin </a:t>
            </a:r>
            <a:r>
              <a:rPr sz="2000" spc="74" dirty="0">
                <a:solidFill>
                  <a:srgbClr val="FFFF00"/>
                </a:solidFill>
                <a:latin typeface="Comic Sans MS" pitchFamily="66" charset="0"/>
                <a:cs typeface="Calibri"/>
              </a:rPr>
              <a:t>should </a:t>
            </a:r>
            <a:r>
              <a:rPr sz="2000" spc="81" dirty="0">
                <a:solidFill>
                  <a:srgbClr val="FFFF00"/>
                </a:solidFill>
                <a:latin typeface="Comic Sans MS" pitchFamily="66" charset="0"/>
                <a:cs typeface="Calibri"/>
              </a:rPr>
              <a:t>be </a:t>
            </a:r>
            <a:r>
              <a:rPr sz="2000" spc="89" dirty="0">
                <a:solidFill>
                  <a:srgbClr val="FFFF00"/>
                </a:solidFill>
                <a:latin typeface="Comic Sans MS" pitchFamily="66" charset="0"/>
                <a:cs typeface="Calibri"/>
              </a:rPr>
              <a:t>given </a:t>
            </a:r>
            <a:r>
              <a:rPr sz="2000" spc="74" dirty="0">
                <a:solidFill>
                  <a:srgbClr val="FFFF00"/>
                </a:solidFill>
                <a:latin typeface="Comic Sans MS" pitchFamily="66" charset="0"/>
                <a:cs typeface="Calibri"/>
              </a:rPr>
              <a:t>immediately after the  completion </a:t>
            </a:r>
            <a:r>
              <a:rPr sz="2000" spc="96" dirty="0">
                <a:solidFill>
                  <a:srgbClr val="FFFF00"/>
                </a:solidFill>
                <a:latin typeface="Comic Sans MS" pitchFamily="66" charset="0"/>
                <a:cs typeface="Calibri"/>
              </a:rPr>
              <a:t>of </a:t>
            </a:r>
            <a:r>
              <a:rPr sz="2000" spc="59" dirty="0">
                <a:solidFill>
                  <a:srgbClr val="FFFF00"/>
                </a:solidFill>
                <a:latin typeface="Comic Sans MS" pitchFamily="66" charset="0"/>
                <a:cs typeface="Calibri"/>
              </a:rPr>
              <a:t>fibrinolysis </a:t>
            </a:r>
            <a:r>
              <a:rPr sz="2000" spc="96" dirty="0">
                <a:solidFill>
                  <a:srgbClr val="FFFF00"/>
                </a:solidFill>
                <a:latin typeface="Comic Sans MS" pitchFamily="66" charset="0"/>
                <a:cs typeface="Calibri"/>
              </a:rPr>
              <a:t>and </a:t>
            </a:r>
            <a:r>
              <a:rPr sz="2000" spc="67" dirty="0">
                <a:solidFill>
                  <a:srgbClr val="FFFF00"/>
                </a:solidFill>
                <a:latin typeface="Comic Sans MS" pitchFamily="66" charset="0"/>
                <a:cs typeface="Calibri"/>
              </a:rPr>
              <a:t>needs </a:t>
            </a:r>
            <a:r>
              <a:rPr sz="2000" spc="81" dirty="0">
                <a:solidFill>
                  <a:srgbClr val="FFFF00"/>
                </a:solidFill>
                <a:latin typeface="Comic Sans MS" pitchFamily="66" charset="0"/>
                <a:cs typeface="Calibri"/>
              </a:rPr>
              <a:t>to be </a:t>
            </a:r>
            <a:r>
              <a:rPr sz="2000" spc="89" dirty="0">
                <a:solidFill>
                  <a:srgbClr val="FFFF00"/>
                </a:solidFill>
                <a:latin typeface="Comic Sans MS" pitchFamily="66" charset="0"/>
                <a:cs typeface="Calibri"/>
              </a:rPr>
              <a:t>given </a:t>
            </a:r>
            <a:r>
              <a:rPr sz="2000" spc="81" dirty="0">
                <a:solidFill>
                  <a:srgbClr val="FFFF00"/>
                </a:solidFill>
                <a:latin typeface="Comic Sans MS" pitchFamily="66" charset="0"/>
                <a:cs typeface="Calibri"/>
              </a:rPr>
              <a:t>for </a:t>
            </a:r>
            <a:r>
              <a:rPr sz="2000" spc="52" dirty="0">
                <a:solidFill>
                  <a:srgbClr val="FFFF00"/>
                </a:solidFill>
                <a:latin typeface="Comic Sans MS" pitchFamily="66" charset="0"/>
                <a:cs typeface="Calibri"/>
              </a:rPr>
              <a:t>48 </a:t>
            </a:r>
            <a:r>
              <a:rPr sz="2000" spc="59" dirty="0">
                <a:solidFill>
                  <a:srgbClr val="FFFF00"/>
                </a:solidFill>
                <a:latin typeface="Comic Sans MS" pitchFamily="66" charset="0"/>
                <a:cs typeface="Calibri"/>
              </a:rPr>
              <a:t>hours.  </a:t>
            </a:r>
            <a:r>
              <a:rPr sz="2000" spc="74" dirty="0">
                <a:solidFill>
                  <a:srgbClr val="FFFF00"/>
                </a:solidFill>
                <a:latin typeface="Comic Sans MS" pitchFamily="66" charset="0"/>
                <a:cs typeface="Calibri"/>
              </a:rPr>
              <a:t>Subcutaneous </a:t>
            </a:r>
            <a:r>
              <a:rPr sz="2000" spc="52" dirty="0">
                <a:solidFill>
                  <a:srgbClr val="FFFF00"/>
                </a:solidFill>
                <a:latin typeface="Comic Sans MS" pitchFamily="66" charset="0"/>
                <a:cs typeface="Calibri"/>
              </a:rPr>
              <a:t>(SC) </a:t>
            </a:r>
            <a:r>
              <a:rPr sz="2000" spc="89" dirty="0">
                <a:solidFill>
                  <a:srgbClr val="FFFF00"/>
                </a:solidFill>
                <a:latin typeface="Comic Sans MS" pitchFamily="66" charset="0"/>
                <a:cs typeface="Calibri"/>
              </a:rPr>
              <a:t>fondaparinux </a:t>
            </a:r>
            <a:r>
              <a:rPr sz="2000" spc="44" dirty="0">
                <a:solidFill>
                  <a:srgbClr val="FFFF00"/>
                </a:solidFill>
                <a:latin typeface="Comic Sans MS" pitchFamily="66" charset="0"/>
                <a:cs typeface="Calibri"/>
              </a:rPr>
              <a:t>2.5 </a:t>
            </a:r>
            <a:r>
              <a:rPr sz="2000" spc="133" dirty="0">
                <a:solidFill>
                  <a:srgbClr val="FFFF00"/>
                </a:solidFill>
                <a:latin typeface="Comic Sans MS" pitchFamily="66" charset="0"/>
                <a:cs typeface="Calibri"/>
              </a:rPr>
              <a:t>mg </a:t>
            </a:r>
            <a:r>
              <a:rPr sz="2000" spc="67" dirty="0">
                <a:solidFill>
                  <a:srgbClr val="FFFF00"/>
                </a:solidFill>
                <a:latin typeface="Comic Sans MS" pitchFamily="66" charset="0"/>
                <a:cs typeface="Calibri"/>
              </a:rPr>
              <a:t>daily </a:t>
            </a:r>
            <a:r>
              <a:rPr sz="2000" spc="81" dirty="0">
                <a:solidFill>
                  <a:srgbClr val="FFFF00"/>
                </a:solidFill>
                <a:latin typeface="Comic Sans MS" pitchFamily="66" charset="0"/>
                <a:cs typeface="Calibri"/>
              </a:rPr>
              <a:t>may be </a:t>
            </a:r>
            <a:r>
              <a:rPr sz="2000" spc="89" dirty="0">
                <a:solidFill>
                  <a:srgbClr val="FFFF00"/>
                </a:solidFill>
                <a:latin typeface="Comic Sans MS" pitchFamily="66" charset="0"/>
                <a:cs typeface="Calibri"/>
              </a:rPr>
              <a:t>given </a:t>
            </a:r>
            <a:r>
              <a:rPr sz="2000" spc="44" dirty="0">
                <a:solidFill>
                  <a:srgbClr val="FFFF00"/>
                </a:solidFill>
                <a:latin typeface="Comic Sans MS" pitchFamily="66" charset="0"/>
                <a:cs typeface="Calibri"/>
              </a:rPr>
              <a:t>as </a:t>
            </a:r>
            <a:r>
              <a:rPr sz="2000" spc="96" dirty="0">
                <a:solidFill>
                  <a:srgbClr val="FFFF00"/>
                </a:solidFill>
                <a:latin typeface="Comic Sans MS" pitchFamily="66" charset="0"/>
                <a:cs typeface="Calibri"/>
              </a:rPr>
              <a:t>an  </a:t>
            </a:r>
            <a:r>
              <a:rPr sz="2000" spc="67" dirty="0">
                <a:solidFill>
                  <a:srgbClr val="FFFF00"/>
                </a:solidFill>
                <a:latin typeface="Comic Sans MS" pitchFamily="66" charset="0"/>
                <a:cs typeface="Calibri"/>
              </a:rPr>
              <a:t>alternative </a:t>
            </a:r>
            <a:r>
              <a:rPr sz="2000" spc="81" dirty="0">
                <a:solidFill>
                  <a:srgbClr val="FFFF00"/>
                </a:solidFill>
                <a:latin typeface="Comic Sans MS" pitchFamily="66" charset="0"/>
                <a:cs typeface="Calibri"/>
              </a:rPr>
              <a:t>for </a:t>
            </a:r>
            <a:r>
              <a:rPr sz="2000" spc="52" dirty="0">
                <a:solidFill>
                  <a:srgbClr val="FFFF00"/>
                </a:solidFill>
                <a:latin typeface="Comic Sans MS" pitchFamily="66" charset="0"/>
                <a:cs typeface="Calibri"/>
              </a:rPr>
              <a:t>8 </a:t>
            </a:r>
            <a:r>
              <a:rPr sz="2000" spc="59" dirty="0">
                <a:solidFill>
                  <a:srgbClr val="FFFF00"/>
                </a:solidFill>
                <a:latin typeface="Comic Sans MS" pitchFamily="66" charset="0"/>
                <a:cs typeface="Calibri"/>
              </a:rPr>
              <a:t>days </a:t>
            </a:r>
            <a:r>
              <a:rPr sz="2000" spc="67" dirty="0">
                <a:solidFill>
                  <a:srgbClr val="FFFF00"/>
                </a:solidFill>
                <a:latin typeface="Comic Sans MS" pitchFamily="66" charset="0"/>
                <a:cs typeface="Calibri"/>
              </a:rPr>
              <a:t>or </a:t>
            </a:r>
            <a:r>
              <a:rPr sz="2000" spc="52" dirty="0">
                <a:solidFill>
                  <a:srgbClr val="FFFF00"/>
                </a:solidFill>
                <a:latin typeface="Comic Sans MS" pitchFamily="66" charset="0"/>
                <a:cs typeface="Calibri"/>
              </a:rPr>
              <a:t>till</a:t>
            </a:r>
            <a:r>
              <a:rPr sz="2000" spc="30" dirty="0">
                <a:solidFill>
                  <a:srgbClr val="FFFF00"/>
                </a:solidFill>
                <a:latin typeface="Comic Sans MS" pitchFamily="66" charset="0"/>
                <a:cs typeface="Calibri"/>
              </a:rPr>
              <a:t> </a:t>
            </a:r>
            <a:r>
              <a:rPr sz="2000" spc="59">
                <a:solidFill>
                  <a:srgbClr val="FFFF00"/>
                </a:solidFill>
                <a:latin typeface="Comic Sans MS" pitchFamily="66" charset="0"/>
                <a:cs typeface="Calibri"/>
              </a:rPr>
              <a:t>discharge</a:t>
            </a:r>
            <a:r>
              <a:rPr sz="2000" spc="59" smtClean="0">
                <a:solidFill>
                  <a:srgbClr val="FFFF00"/>
                </a:solidFill>
                <a:latin typeface="Comic Sans MS" pitchFamily="66" charset="0"/>
                <a:cs typeface="Calibri"/>
              </a:rPr>
              <a:t>.</a:t>
            </a:r>
            <a:endParaRPr sz="2000" baseline="30864">
              <a:solidFill>
                <a:srgbClr val="FFFF00"/>
              </a:solidFill>
              <a:latin typeface="Comic Sans MS" pitchFamily="66" charset="0"/>
              <a:cs typeface="Calibri"/>
            </a:endParaRPr>
          </a:p>
          <a:p>
            <a:pPr>
              <a:spcBef>
                <a:spcPts val="74"/>
              </a:spcBef>
            </a:pPr>
            <a:endParaRPr sz="2000">
              <a:solidFill>
                <a:srgbClr val="FFFF00"/>
              </a:solidFill>
              <a:latin typeface="Comic Sans MS" pitchFamily="66" charset="0"/>
              <a:cs typeface="Times New Roman"/>
            </a:endParaRPr>
          </a:p>
          <a:p>
            <a:pPr marL="733737" lvl="4" indent="-677296">
              <a:lnSpc>
                <a:spcPts val="1393"/>
              </a:lnSpc>
              <a:buAutoNum type="arabicPeriod" startAt="4"/>
              <a:tabLst>
                <a:tab pos="733737" algn="l"/>
              </a:tabLst>
            </a:pPr>
            <a:r>
              <a:rPr sz="2000" spc="-22" dirty="0">
                <a:solidFill>
                  <a:srgbClr val="FFFF00"/>
                </a:solidFill>
                <a:latin typeface="Comic Sans MS" pitchFamily="66" charset="0"/>
                <a:cs typeface="Arial"/>
              </a:rPr>
              <a:t>Indicators </a:t>
            </a:r>
            <a:r>
              <a:rPr sz="2000" spc="30" dirty="0">
                <a:solidFill>
                  <a:srgbClr val="FFFF00"/>
                </a:solidFill>
                <a:latin typeface="Comic Sans MS" pitchFamily="66" charset="0"/>
                <a:cs typeface="Arial"/>
              </a:rPr>
              <a:t>of </a:t>
            </a:r>
            <a:r>
              <a:rPr sz="2000" spc="-67" dirty="0">
                <a:solidFill>
                  <a:srgbClr val="FFFF00"/>
                </a:solidFill>
                <a:latin typeface="Comic Sans MS" pitchFamily="66" charset="0"/>
                <a:cs typeface="Arial"/>
              </a:rPr>
              <a:t>successful</a:t>
            </a:r>
            <a:r>
              <a:rPr sz="2000" spc="-7" dirty="0">
                <a:solidFill>
                  <a:srgbClr val="FFFF00"/>
                </a:solidFill>
                <a:latin typeface="Comic Sans MS" pitchFamily="66" charset="0"/>
                <a:cs typeface="Arial"/>
              </a:rPr>
              <a:t> </a:t>
            </a:r>
            <a:r>
              <a:rPr sz="2000" spc="-15" dirty="0">
                <a:solidFill>
                  <a:srgbClr val="FFFF00"/>
                </a:solidFill>
                <a:latin typeface="Comic Sans MS" pitchFamily="66" charset="0"/>
                <a:cs typeface="Arial"/>
              </a:rPr>
              <a:t>reperfusion</a:t>
            </a:r>
            <a:endParaRPr sz="2000">
              <a:solidFill>
                <a:srgbClr val="FFFF00"/>
              </a:solidFill>
              <a:latin typeface="Comic Sans MS" pitchFamily="66" charset="0"/>
              <a:cs typeface="Arial"/>
            </a:endParaRPr>
          </a:p>
          <a:p>
            <a:pPr marL="322655" marR="101594" algn="just">
              <a:lnSpc>
                <a:spcPts val="1361"/>
              </a:lnSpc>
              <a:spcBef>
                <a:spcPts val="67"/>
              </a:spcBef>
            </a:pPr>
            <a:r>
              <a:rPr sz="2000" spc="67" dirty="0">
                <a:solidFill>
                  <a:srgbClr val="FFFF00"/>
                </a:solidFill>
                <a:latin typeface="Comic Sans MS" pitchFamily="66" charset="0"/>
                <a:cs typeface="Calibri"/>
              </a:rPr>
              <a:t>There</a:t>
            </a:r>
            <a:r>
              <a:rPr sz="2000" spc="-59" dirty="0">
                <a:solidFill>
                  <a:srgbClr val="FFFF00"/>
                </a:solidFill>
                <a:latin typeface="Comic Sans MS" pitchFamily="66" charset="0"/>
                <a:cs typeface="Calibri"/>
              </a:rPr>
              <a:t> </a:t>
            </a:r>
            <a:r>
              <a:rPr sz="2000" spc="22" dirty="0">
                <a:solidFill>
                  <a:srgbClr val="FFFF00"/>
                </a:solidFill>
                <a:latin typeface="Comic Sans MS" pitchFamily="66" charset="0"/>
                <a:cs typeface="Calibri"/>
              </a:rPr>
              <a:t>is</a:t>
            </a:r>
            <a:r>
              <a:rPr sz="2000" spc="-59" dirty="0">
                <a:solidFill>
                  <a:srgbClr val="FFFF00"/>
                </a:solidFill>
                <a:latin typeface="Comic Sans MS" pitchFamily="66" charset="0"/>
                <a:cs typeface="Calibri"/>
              </a:rPr>
              <a:t> </a:t>
            </a:r>
            <a:r>
              <a:rPr sz="2000" spc="96" dirty="0">
                <a:solidFill>
                  <a:srgbClr val="FFFF00"/>
                </a:solidFill>
                <a:latin typeface="Comic Sans MS" pitchFamily="66" charset="0"/>
                <a:cs typeface="Calibri"/>
              </a:rPr>
              <a:t>no</a:t>
            </a:r>
            <a:r>
              <a:rPr sz="2000" spc="-59" dirty="0">
                <a:solidFill>
                  <a:srgbClr val="FFFF00"/>
                </a:solidFill>
                <a:latin typeface="Comic Sans MS" pitchFamily="66" charset="0"/>
                <a:cs typeface="Calibri"/>
              </a:rPr>
              <a:t> </a:t>
            </a:r>
            <a:r>
              <a:rPr sz="2000" spc="52" dirty="0">
                <a:solidFill>
                  <a:srgbClr val="FFFF00"/>
                </a:solidFill>
                <a:latin typeface="Comic Sans MS" pitchFamily="66" charset="0"/>
                <a:cs typeface="Calibri"/>
              </a:rPr>
              <a:t>sensitive</a:t>
            </a:r>
            <a:r>
              <a:rPr sz="2000" spc="-59" dirty="0">
                <a:solidFill>
                  <a:srgbClr val="FFFF00"/>
                </a:solidFill>
                <a:latin typeface="Comic Sans MS" pitchFamily="66" charset="0"/>
                <a:cs typeface="Calibri"/>
              </a:rPr>
              <a:t> </a:t>
            </a:r>
            <a:r>
              <a:rPr sz="2000" spc="67" dirty="0">
                <a:solidFill>
                  <a:srgbClr val="FFFF00"/>
                </a:solidFill>
                <a:latin typeface="Comic Sans MS" pitchFamily="66" charset="0"/>
                <a:cs typeface="Calibri"/>
              </a:rPr>
              <a:t>bedside</a:t>
            </a:r>
            <a:r>
              <a:rPr sz="2000" spc="-59" dirty="0">
                <a:solidFill>
                  <a:srgbClr val="FFFF00"/>
                </a:solidFill>
                <a:latin typeface="Comic Sans MS" pitchFamily="66" charset="0"/>
                <a:cs typeface="Calibri"/>
              </a:rPr>
              <a:t> </a:t>
            </a:r>
            <a:r>
              <a:rPr sz="2000" spc="52" dirty="0">
                <a:solidFill>
                  <a:srgbClr val="FFFF00"/>
                </a:solidFill>
                <a:latin typeface="Comic Sans MS" pitchFamily="66" charset="0"/>
                <a:cs typeface="Calibri"/>
              </a:rPr>
              <a:t>clinical</a:t>
            </a:r>
            <a:r>
              <a:rPr sz="2000" spc="-59" dirty="0">
                <a:solidFill>
                  <a:srgbClr val="FFFF00"/>
                </a:solidFill>
                <a:latin typeface="Comic Sans MS" pitchFamily="66" charset="0"/>
                <a:cs typeface="Calibri"/>
              </a:rPr>
              <a:t> </a:t>
            </a:r>
            <a:r>
              <a:rPr sz="2000" spc="89" dirty="0">
                <a:solidFill>
                  <a:srgbClr val="FFFF00"/>
                </a:solidFill>
                <a:latin typeface="Comic Sans MS" pitchFamily="66" charset="0"/>
                <a:cs typeface="Calibri"/>
              </a:rPr>
              <a:t>method</a:t>
            </a:r>
            <a:r>
              <a:rPr sz="2000" spc="-59" dirty="0">
                <a:solidFill>
                  <a:srgbClr val="FFFF00"/>
                </a:solidFill>
                <a:latin typeface="Comic Sans MS" pitchFamily="66" charset="0"/>
                <a:cs typeface="Calibri"/>
              </a:rPr>
              <a:t> </a:t>
            </a:r>
            <a:r>
              <a:rPr sz="2000" spc="81" dirty="0">
                <a:solidFill>
                  <a:srgbClr val="FFFF00"/>
                </a:solidFill>
                <a:latin typeface="Comic Sans MS" pitchFamily="66" charset="0"/>
                <a:cs typeface="Calibri"/>
              </a:rPr>
              <a:t>to</a:t>
            </a:r>
            <a:r>
              <a:rPr sz="2000" spc="-59" dirty="0">
                <a:solidFill>
                  <a:srgbClr val="FFFF00"/>
                </a:solidFill>
                <a:latin typeface="Comic Sans MS" pitchFamily="66" charset="0"/>
                <a:cs typeface="Calibri"/>
              </a:rPr>
              <a:t> </a:t>
            </a:r>
            <a:r>
              <a:rPr sz="2000" spc="67" dirty="0">
                <a:solidFill>
                  <a:srgbClr val="FFFF00"/>
                </a:solidFill>
                <a:latin typeface="Comic Sans MS" pitchFamily="66" charset="0"/>
                <a:cs typeface="Calibri"/>
              </a:rPr>
              <a:t>reliably</a:t>
            </a:r>
            <a:r>
              <a:rPr sz="2000" spc="-59" dirty="0">
                <a:solidFill>
                  <a:srgbClr val="FFFF00"/>
                </a:solidFill>
                <a:latin typeface="Comic Sans MS" pitchFamily="66" charset="0"/>
                <a:cs typeface="Calibri"/>
              </a:rPr>
              <a:t> </a:t>
            </a:r>
            <a:r>
              <a:rPr sz="2000" spc="59" dirty="0">
                <a:solidFill>
                  <a:srgbClr val="FFFF00"/>
                </a:solidFill>
                <a:latin typeface="Comic Sans MS" pitchFamily="66" charset="0"/>
                <a:cs typeface="Calibri"/>
              </a:rPr>
              <a:t>detect</a:t>
            </a:r>
            <a:r>
              <a:rPr sz="2000" spc="-59" dirty="0">
                <a:solidFill>
                  <a:srgbClr val="FFFF00"/>
                </a:solidFill>
                <a:latin typeface="Comic Sans MS" pitchFamily="66" charset="0"/>
                <a:cs typeface="Calibri"/>
              </a:rPr>
              <a:t> </a:t>
            </a:r>
            <a:r>
              <a:rPr sz="2000" spc="44" dirty="0">
                <a:solidFill>
                  <a:srgbClr val="FFFF00"/>
                </a:solidFill>
                <a:latin typeface="Comic Sans MS" pitchFamily="66" charset="0"/>
                <a:cs typeface="Calibri"/>
              </a:rPr>
              <a:t>successful  </a:t>
            </a:r>
            <a:r>
              <a:rPr sz="2000" spc="67" dirty="0">
                <a:solidFill>
                  <a:srgbClr val="FFFF00"/>
                </a:solidFill>
                <a:latin typeface="Comic Sans MS" pitchFamily="66" charset="0"/>
                <a:cs typeface="Calibri"/>
              </a:rPr>
              <a:t>reperfusion. </a:t>
            </a:r>
            <a:r>
              <a:rPr sz="2000" spc="74" dirty="0">
                <a:solidFill>
                  <a:srgbClr val="FFFF00"/>
                </a:solidFill>
                <a:latin typeface="Comic Sans MS" pitchFamily="66" charset="0"/>
                <a:cs typeface="Calibri"/>
              </a:rPr>
              <a:t>Some </a:t>
            </a:r>
            <a:r>
              <a:rPr sz="2000" spc="67" dirty="0">
                <a:solidFill>
                  <a:srgbClr val="FFFF00"/>
                </a:solidFill>
                <a:latin typeface="Comic Sans MS" pitchFamily="66" charset="0"/>
                <a:cs typeface="Calibri"/>
              </a:rPr>
              <a:t>useful </a:t>
            </a:r>
            <a:r>
              <a:rPr sz="2000" spc="81" dirty="0">
                <a:solidFill>
                  <a:srgbClr val="FFFF00"/>
                </a:solidFill>
                <a:latin typeface="Comic Sans MS" pitchFamily="66" charset="0"/>
                <a:cs typeface="Calibri"/>
              </a:rPr>
              <a:t>guides</a:t>
            </a:r>
            <a:r>
              <a:rPr sz="2000" spc="22" dirty="0">
                <a:solidFill>
                  <a:srgbClr val="FFFF00"/>
                </a:solidFill>
                <a:latin typeface="Comic Sans MS" pitchFamily="66" charset="0"/>
                <a:cs typeface="Calibri"/>
              </a:rPr>
              <a:t> </a:t>
            </a:r>
            <a:r>
              <a:rPr sz="2000" spc="52" dirty="0">
                <a:solidFill>
                  <a:srgbClr val="FFFF00"/>
                </a:solidFill>
                <a:latin typeface="Comic Sans MS" pitchFamily="66" charset="0"/>
                <a:cs typeface="Calibri"/>
              </a:rPr>
              <a:t>are:</a:t>
            </a:r>
            <a:endParaRPr sz="2000">
              <a:solidFill>
                <a:srgbClr val="FFFF00"/>
              </a:solidFill>
              <a:latin typeface="Comic Sans MS" pitchFamily="66" charset="0"/>
              <a:cs typeface="Calibri"/>
            </a:endParaRPr>
          </a:p>
          <a:p>
            <a:pPr>
              <a:spcBef>
                <a:spcPts val="81"/>
              </a:spcBef>
            </a:pPr>
            <a:endParaRPr sz="2400">
              <a:latin typeface="Comic Sans MS" pitchFamily="66" charset="0"/>
              <a:cs typeface="Times New Roman"/>
            </a:endParaRPr>
          </a:p>
          <a:p>
            <a:pPr marL="588871" marR="102535" lvl="5" indent="-266215">
              <a:lnSpc>
                <a:spcPts val="1361"/>
              </a:lnSpc>
              <a:buChar char="•"/>
              <a:tabLst>
                <a:tab pos="588871" algn="l"/>
                <a:tab pos="590753" algn="l"/>
              </a:tabLst>
            </a:pPr>
            <a:r>
              <a:rPr sz="2400" spc="67" dirty="0">
                <a:solidFill>
                  <a:srgbClr val="FFFF00"/>
                </a:solidFill>
                <a:latin typeface="Comic Sans MS" pitchFamily="66" charset="0"/>
                <a:cs typeface="Calibri"/>
              </a:rPr>
              <a:t>Resolution</a:t>
            </a:r>
            <a:r>
              <a:rPr sz="2400" spc="-7" dirty="0">
                <a:solidFill>
                  <a:srgbClr val="FFFF00"/>
                </a:solidFill>
                <a:latin typeface="Comic Sans MS" pitchFamily="66" charset="0"/>
                <a:cs typeface="Calibri"/>
              </a:rPr>
              <a:t> </a:t>
            </a:r>
            <a:r>
              <a:rPr sz="2400" spc="96" dirty="0">
                <a:solidFill>
                  <a:srgbClr val="FFFF00"/>
                </a:solidFill>
                <a:latin typeface="Comic Sans MS" pitchFamily="66" charset="0"/>
                <a:cs typeface="Calibri"/>
              </a:rPr>
              <a:t>of</a:t>
            </a:r>
            <a:r>
              <a:rPr sz="2400" spc="-7" dirty="0">
                <a:solidFill>
                  <a:srgbClr val="FFFF00"/>
                </a:solidFill>
                <a:latin typeface="Comic Sans MS" pitchFamily="66" charset="0"/>
                <a:cs typeface="Calibri"/>
              </a:rPr>
              <a:t> </a:t>
            </a:r>
            <a:r>
              <a:rPr sz="2400" spc="44" dirty="0">
                <a:solidFill>
                  <a:srgbClr val="FFFF00"/>
                </a:solidFill>
                <a:latin typeface="Comic Sans MS" pitchFamily="66" charset="0"/>
                <a:cs typeface="Calibri"/>
              </a:rPr>
              <a:t>chest</a:t>
            </a:r>
            <a:r>
              <a:rPr sz="2400" spc="-7" dirty="0">
                <a:solidFill>
                  <a:srgbClr val="FFFF00"/>
                </a:solidFill>
                <a:latin typeface="Comic Sans MS" pitchFamily="66" charset="0"/>
                <a:cs typeface="Calibri"/>
              </a:rPr>
              <a:t> </a:t>
            </a:r>
            <a:r>
              <a:rPr sz="2400" spc="81" dirty="0">
                <a:solidFill>
                  <a:srgbClr val="FFFF00"/>
                </a:solidFill>
                <a:latin typeface="Comic Sans MS" pitchFamily="66" charset="0"/>
                <a:cs typeface="Calibri"/>
              </a:rPr>
              <a:t>pain</a:t>
            </a:r>
            <a:r>
              <a:rPr sz="2400" spc="-7" dirty="0">
                <a:solidFill>
                  <a:srgbClr val="FFFF00"/>
                </a:solidFill>
                <a:latin typeface="Comic Sans MS" pitchFamily="66" charset="0"/>
                <a:cs typeface="Calibri"/>
              </a:rPr>
              <a:t> </a:t>
            </a:r>
            <a:r>
              <a:rPr sz="2400" spc="67" dirty="0">
                <a:solidFill>
                  <a:srgbClr val="FFFF00"/>
                </a:solidFill>
                <a:latin typeface="Comic Sans MS" pitchFamily="66" charset="0"/>
                <a:cs typeface="Calibri"/>
              </a:rPr>
              <a:t>(may</a:t>
            </a:r>
            <a:r>
              <a:rPr sz="2400" spc="-7" dirty="0">
                <a:solidFill>
                  <a:srgbClr val="FFFF00"/>
                </a:solidFill>
                <a:latin typeface="Comic Sans MS" pitchFamily="66" charset="0"/>
                <a:cs typeface="Calibri"/>
              </a:rPr>
              <a:t> </a:t>
            </a:r>
            <a:r>
              <a:rPr sz="2400" spc="81" dirty="0">
                <a:solidFill>
                  <a:srgbClr val="FFFF00"/>
                </a:solidFill>
                <a:latin typeface="Comic Sans MS" pitchFamily="66" charset="0"/>
                <a:cs typeface="Calibri"/>
              </a:rPr>
              <a:t>be</a:t>
            </a:r>
            <a:r>
              <a:rPr sz="2400" dirty="0">
                <a:solidFill>
                  <a:srgbClr val="FFFF00"/>
                </a:solidFill>
                <a:latin typeface="Comic Sans MS" pitchFamily="66" charset="0"/>
                <a:cs typeface="Calibri"/>
              </a:rPr>
              <a:t> </a:t>
            </a:r>
            <a:r>
              <a:rPr sz="2400" spc="89" dirty="0">
                <a:solidFill>
                  <a:srgbClr val="FFFF00"/>
                </a:solidFill>
                <a:latin typeface="Comic Sans MS" pitchFamily="66" charset="0"/>
                <a:cs typeface="Calibri"/>
              </a:rPr>
              <a:t>confounded</a:t>
            </a:r>
            <a:r>
              <a:rPr sz="2400" spc="-7" dirty="0">
                <a:solidFill>
                  <a:srgbClr val="FFFF00"/>
                </a:solidFill>
                <a:latin typeface="Comic Sans MS" pitchFamily="66" charset="0"/>
                <a:cs typeface="Calibri"/>
              </a:rPr>
              <a:t> </a:t>
            </a:r>
            <a:r>
              <a:rPr sz="2400" spc="74" dirty="0">
                <a:solidFill>
                  <a:srgbClr val="FFFF00"/>
                </a:solidFill>
                <a:latin typeface="Comic Sans MS" pitchFamily="66" charset="0"/>
                <a:cs typeface="Calibri"/>
              </a:rPr>
              <a:t>by</a:t>
            </a:r>
            <a:r>
              <a:rPr sz="2400" spc="-7" dirty="0">
                <a:solidFill>
                  <a:srgbClr val="FFFF00"/>
                </a:solidFill>
                <a:latin typeface="Comic Sans MS" pitchFamily="66" charset="0"/>
                <a:cs typeface="Calibri"/>
              </a:rPr>
              <a:t> </a:t>
            </a:r>
            <a:r>
              <a:rPr sz="2400" spc="74" dirty="0">
                <a:solidFill>
                  <a:srgbClr val="FFFF00"/>
                </a:solidFill>
                <a:latin typeface="Comic Sans MS" pitchFamily="66" charset="0"/>
                <a:cs typeface="Calibri"/>
              </a:rPr>
              <a:t>the</a:t>
            </a:r>
            <a:r>
              <a:rPr sz="2400" spc="-7" dirty="0">
                <a:solidFill>
                  <a:srgbClr val="FFFF00"/>
                </a:solidFill>
                <a:latin typeface="Comic Sans MS" pitchFamily="66" charset="0"/>
                <a:cs typeface="Calibri"/>
              </a:rPr>
              <a:t> </a:t>
            </a:r>
            <a:r>
              <a:rPr sz="2400" spc="52" dirty="0">
                <a:solidFill>
                  <a:srgbClr val="FFFF00"/>
                </a:solidFill>
                <a:latin typeface="Comic Sans MS" pitchFamily="66" charset="0"/>
                <a:cs typeface="Calibri"/>
              </a:rPr>
              <a:t>use</a:t>
            </a:r>
            <a:r>
              <a:rPr sz="2400" spc="-7" dirty="0">
                <a:solidFill>
                  <a:srgbClr val="FFFF00"/>
                </a:solidFill>
                <a:latin typeface="Comic Sans MS" pitchFamily="66" charset="0"/>
                <a:cs typeface="Calibri"/>
              </a:rPr>
              <a:t> </a:t>
            </a:r>
            <a:r>
              <a:rPr sz="2400" spc="96" dirty="0">
                <a:solidFill>
                  <a:srgbClr val="FFFF00"/>
                </a:solidFill>
                <a:latin typeface="Comic Sans MS" pitchFamily="66" charset="0"/>
                <a:cs typeface="Calibri"/>
              </a:rPr>
              <a:t>of</a:t>
            </a:r>
            <a:r>
              <a:rPr sz="2400" dirty="0">
                <a:solidFill>
                  <a:srgbClr val="FFFF00"/>
                </a:solidFill>
                <a:latin typeface="Comic Sans MS" pitchFamily="66" charset="0"/>
                <a:cs typeface="Calibri"/>
              </a:rPr>
              <a:t> </a:t>
            </a:r>
            <a:r>
              <a:rPr sz="2400" spc="59" dirty="0">
                <a:solidFill>
                  <a:srgbClr val="FFFF00"/>
                </a:solidFill>
                <a:latin typeface="Comic Sans MS" pitchFamily="66" charset="0"/>
                <a:cs typeface="Calibri"/>
              </a:rPr>
              <a:t>narcotic  analgesics).</a:t>
            </a:r>
            <a:endParaRPr sz="2400">
              <a:solidFill>
                <a:srgbClr val="FFFF00"/>
              </a:solidFill>
              <a:latin typeface="Comic Sans MS" pitchFamily="66" charset="0"/>
              <a:cs typeface="Calibri"/>
            </a:endParaRPr>
          </a:p>
          <a:p>
            <a:pPr marR="45153" algn="ctr">
              <a:spcBef>
                <a:spcPts val="230"/>
              </a:spcBef>
            </a:pPr>
            <a:r>
              <a:rPr sz="900" b="1" dirty="0">
                <a:solidFill>
                  <a:srgbClr val="231F20"/>
                </a:solidFill>
                <a:latin typeface="Comic Sans MS" pitchFamily="66" charset="0"/>
                <a:cs typeface="Times New Roman"/>
              </a:rPr>
              <a:t>16</a:t>
            </a:r>
            <a:endParaRPr sz="900" b="1">
              <a:latin typeface="Comic Sans MS" pitchFamily="66" charset="0"/>
              <a:cs typeface="Times New Roman"/>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796256" y="3490781"/>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7" name="object 7"/>
          <p:cNvSpPr/>
          <p:nvPr/>
        </p:nvSpPr>
        <p:spPr>
          <a:xfrm>
            <a:off x="796256" y="3730687"/>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8" name="object 8"/>
          <p:cNvSpPr txBox="1"/>
          <p:nvPr/>
        </p:nvSpPr>
        <p:spPr>
          <a:xfrm>
            <a:off x="304800" y="609600"/>
            <a:ext cx="8077200" cy="5749910"/>
          </a:xfrm>
          <a:prstGeom prst="rect">
            <a:avLst/>
          </a:prstGeom>
          <a:solidFill>
            <a:schemeClr val="tx1"/>
          </a:solidFill>
        </p:spPr>
        <p:txBody>
          <a:bodyPr vert="horz" wrap="square" lIns="0" tIns="30102" rIns="0" bIns="0" rtlCol="0">
            <a:spAutoFit/>
          </a:bodyPr>
          <a:lstStyle/>
          <a:p>
            <a:pPr marL="672593" marR="214477" indent="-267156" algn="just">
              <a:lnSpc>
                <a:spcPct val="150000"/>
              </a:lnSpc>
              <a:spcBef>
                <a:spcPts val="237"/>
              </a:spcBef>
              <a:buChar char="•"/>
              <a:tabLst>
                <a:tab pos="672593" algn="l"/>
              </a:tabLst>
            </a:pPr>
            <a:r>
              <a:rPr sz="2000" b="1" spc="67" dirty="0">
                <a:solidFill>
                  <a:srgbClr val="FFFF00"/>
                </a:solidFill>
                <a:latin typeface="Comic Sans MS" pitchFamily="66" charset="0"/>
                <a:cs typeface="Calibri"/>
              </a:rPr>
              <a:t>Early</a:t>
            </a:r>
            <a:r>
              <a:rPr sz="2000" b="1" spc="-37" dirty="0">
                <a:solidFill>
                  <a:srgbClr val="FFFF00"/>
                </a:solidFill>
                <a:latin typeface="Comic Sans MS" pitchFamily="66" charset="0"/>
                <a:cs typeface="Calibri"/>
              </a:rPr>
              <a:t> </a:t>
            </a:r>
            <a:r>
              <a:rPr sz="2000" b="1" spc="67" dirty="0">
                <a:solidFill>
                  <a:srgbClr val="FFFF00"/>
                </a:solidFill>
                <a:latin typeface="Comic Sans MS" pitchFamily="66" charset="0"/>
                <a:cs typeface="Calibri"/>
              </a:rPr>
              <a:t>return</a:t>
            </a:r>
            <a:r>
              <a:rPr sz="2000" b="1" spc="-30" dirty="0">
                <a:solidFill>
                  <a:srgbClr val="FFFF00"/>
                </a:solidFill>
                <a:latin typeface="Comic Sans MS" pitchFamily="66" charset="0"/>
                <a:cs typeface="Calibri"/>
              </a:rPr>
              <a:t> </a:t>
            </a:r>
            <a:r>
              <a:rPr sz="2000" b="1" spc="96" dirty="0">
                <a:solidFill>
                  <a:srgbClr val="FFFF00"/>
                </a:solidFill>
                <a:latin typeface="Comic Sans MS" pitchFamily="66" charset="0"/>
                <a:cs typeface="Calibri"/>
              </a:rPr>
              <a:t>of</a:t>
            </a:r>
            <a:r>
              <a:rPr sz="2000" b="1" spc="-30" dirty="0">
                <a:solidFill>
                  <a:srgbClr val="FFFF00"/>
                </a:solidFill>
                <a:latin typeface="Comic Sans MS" pitchFamily="66" charset="0"/>
                <a:cs typeface="Calibri"/>
              </a:rPr>
              <a:t> </a:t>
            </a:r>
            <a:r>
              <a:rPr sz="2000" b="1" spc="59" dirty="0">
                <a:solidFill>
                  <a:srgbClr val="FFFF00"/>
                </a:solidFill>
                <a:latin typeface="Comic Sans MS" pitchFamily="66" charset="0"/>
                <a:cs typeface="Calibri"/>
              </a:rPr>
              <a:t>ST</a:t>
            </a:r>
            <a:r>
              <a:rPr sz="2000" b="1" spc="-30" dirty="0">
                <a:solidFill>
                  <a:srgbClr val="FFFF00"/>
                </a:solidFill>
                <a:latin typeface="Comic Sans MS" pitchFamily="66" charset="0"/>
                <a:cs typeface="Calibri"/>
              </a:rPr>
              <a:t> </a:t>
            </a:r>
            <a:r>
              <a:rPr sz="2000" b="1" spc="81" dirty="0">
                <a:solidFill>
                  <a:srgbClr val="FFFF00"/>
                </a:solidFill>
                <a:latin typeface="Comic Sans MS" pitchFamily="66" charset="0"/>
                <a:cs typeface="Calibri"/>
              </a:rPr>
              <a:t>segment</a:t>
            </a:r>
            <a:r>
              <a:rPr sz="2000" b="1" spc="-30" dirty="0">
                <a:solidFill>
                  <a:srgbClr val="FFFF00"/>
                </a:solidFill>
                <a:latin typeface="Comic Sans MS" pitchFamily="66" charset="0"/>
                <a:cs typeface="Calibri"/>
              </a:rPr>
              <a:t> </a:t>
            </a:r>
            <a:r>
              <a:rPr sz="2000" b="1" spc="74" dirty="0">
                <a:solidFill>
                  <a:srgbClr val="FFFF00"/>
                </a:solidFill>
                <a:latin typeface="Comic Sans MS" pitchFamily="66" charset="0"/>
                <a:cs typeface="Calibri"/>
              </a:rPr>
              <a:t>elevation</a:t>
            </a:r>
            <a:r>
              <a:rPr sz="2000" b="1" spc="-30" dirty="0">
                <a:solidFill>
                  <a:srgbClr val="FFFF00"/>
                </a:solidFill>
                <a:latin typeface="Comic Sans MS" pitchFamily="66" charset="0"/>
                <a:cs typeface="Calibri"/>
              </a:rPr>
              <a:t> </a:t>
            </a:r>
            <a:r>
              <a:rPr sz="2000" b="1" spc="81" dirty="0">
                <a:solidFill>
                  <a:srgbClr val="FFFF00"/>
                </a:solidFill>
                <a:latin typeface="Comic Sans MS" pitchFamily="66" charset="0"/>
                <a:cs typeface="Calibri"/>
              </a:rPr>
              <a:t>to</a:t>
            </a:r>
            <a:r>
              <a:rPr sz="2000" b="1" spc="-30" dirty="0">
                <a:solidFill>
                  <a:srgbClr val="FFFF00"/>
                </a:solidFill>
                <a:latin typeface="Comic Sans MS" pitchFamily="66" charset="0"/>
                <a:cs typeface="Calibri"/>
              </a:rPr>
              <a:t> </a:t>
            </a:r>
            <a:r>
              <a:rPr sz="2000" b="1" spc="52" dirty="0">
                <a:solidFill>
                  <a:srgbClr val="FFFF00"/>
                </a:solidFill>
                <a:latin typeface="Comic Sans MS" pitchFamily="66" charset="0"/>
                <a:cs typeface="Calibri"/>
              </a:rPr>
              <a:t>isoelectric</a:t>
            </a:r>
            <a:r>
              <a:rPr sz="2000" b="1" spc="-30" dirty="0">
                <a:solidFill>
                  <a:srgbClr val="FFFF00"/>
                </a:solidFill>
                <a:latin typeface="Comic Sans MS" pitchFamily="66" charset="0"/>
                <a:cs typeface="Calibri"/>
              </a:rPr>
              <a:t> </a:t>
            </a:r>
            <a:r>
              <a:rPr sz="2000" b="1" spc="67" dirty="0">
                <a:solidFill>
                  <a:srgbClr val="FFFF00"/>
                </a:solidFill>
                <a:latin typeface="Comic Sans MS" pitchFamily="66" charset="0"/>
                <a:cs typeface="Calibri"/>
              </a:rPr>
              <a:t>line</a:t>
            </a:r>
            <a:r>
              <a:rPr sz="2000" b="1" spc="-30" dirty="0">
                <a:solidFill>
                  <a:srgbClr val="FFFF00"/>
                </a:solidFill>
                <a:latin typeface="Comic Sans MS" pitchFamily="66" charset="0"/>
                <a:cs typeface="Calibri"/>
              </a:rPr>
              <a:t> </a:t>
            </a:r>
            <a:r>
              <a:rPr sz="2000" b="1" spc="67" dirty="0">
                <a:solidFill>
                  <a:srgbClr val="FFFF00"/>
                </a:solidFill>
                <a:latin typeface="Comic Sans MS" pitchFamily="66" charset="0"/>
                <a:cs typeface="Calibri"/>
              </a:rPr>
              <a:t>or</a:t>
            </a:r>
            <a:r>
              <a:rPr sz="2000" b="1" spc="-30" dirty="0">
                <a:solidFill>
                  <a:srgbClr val="FFFF00"/>
                </a:solidFill>
                <a:latin typeface="Comic Sans MS" pitchFamily="66" charset="0"/>
                <a:cs typeface="Calibri"/>
              </a:rPr>
              <a:t> </a:t>
            </a:r>
            <a:r>
              <a:rPr sz="2000" b="1" spc="89" dirty="0">
                <a:solidFill>
                  <a:srgbClr val="FFFF00"/>
                </a:solidFill>
                <a:latin typeface="Comic Sans MS" pitchFamily="66" charset="0"/>
                <a:cs typeface="Calibri"/>
              </a:rPr>
              <a:t>a</a:t>
            </a:r>
            <a:r>
              <a:rPr sz="2000" b="1" spc="-30" dirty="0">
                <a:solidFill>
                  <a:srgbClr val="FFFF00"/>
                </a:solidFill>
                <a:latin typeface="Comic Sans MS" pitchFamily="66" charset="0"/>
                <a:cs typeface="Calibri"/>
              </a:rPr>
              <a:t> </a:t>
            </a:r>
            <a:r>
              <a:rPr sz="2000" b="1" spc="52" dirty="0">
                <a:solidFill>
                  <a:srgbClr val="FFFF00"/>
                </a:solidFill>
                <a:latin typeface="Comic Sans MS" pitchFamily="66" charset="0"/>
                <a:cs typeface="Calibri"/>
              </a:rPr>
              <a:t>decrease  </a:t>
            </a:r>
            <a:r>
              <a:rPr sz="2000" b="1" spc="74" dirty="0">
                <a:solidFill>
                  <a:srgbClr val="FFFF00"/>
                </a:solidFill>
                <a:latin typeface="Comic Sans MS" pitchFamily="66" charset="0"/>
                <a:cs typeface="Calibri"/>
              </a:rPr>
              <a:t>in the </a:t>
            </a:r>
            <a:r>
              <a:rPr sz="2000" b="1" spc="89" dirty="0">
                <a:solidFill>
                  <a:srgbClr val="FFFF00"/>
                </a:solidFill>
                <a:latin typeface="Comic Sans MS" pitchFamily="66" charset="0"/>
                <a:cs typeface="Calibri"/>
              </a:rPr>
              <a:t>height </a:t>
            </a:r>
            <a:r>
              <a:rPr sz="2000" b="1" spc="96" dirty="0">
                <a:solidFill>
                  <a:srgbClr val="FFFF00"/>
                </a:solidFill>
                <a:latin typeface="Comic Sans MS" pitchFamily="66" charset="0"/>
                <a:cs typeface="Calibri"/>
              </a:rPr>
              <a:t>of </a:t>
            </a:r>
            <a:r>
              <a:rPr sz="2000" b="1" spc="74" dirty="0">
                <a:solidFill>
                  <a:srgbClr val="FFFF00"/>
                </a:solidFill>
                <a:latin typeface="Comic Sans MS" pitchFamily="66" charset="0"/>
                <a:cs typeface="Calibri"/>
              </a:rPr>
              <a:t>the </a:t>
            </a:r>
            <a:r>
              <a:rPr sz="2000" b="1" spc="59" dirty="0">
                <a:solidFill>
                  <a:srgbClr val="FFFF00"/>
                </a:solidFill>
                <a:latin typeface="Comic Sans MS" pitchFamily="66" charset="0"/>
                <a:cs typeface="Calibri"/>
              </a:rPr>
              <a:t>ST </a:t>
            </a:r>
            <a:r>
              <a:rPr sz="2000" b="1" spc="74" dirty="0">
                <a:solidFill>
                  <a:srgbClr val="FFFF00"/>
                </a:solidFill>
                <a:latin typeface="Comic Sans MS" pitchFamily="66" charset="0"/>
                <a:cs typeface="Calibri"/>
              </a:rPr>
              <a:t>elevation by </a:t>
            </a:r>
            <a:r>
              <a:rPr sz="2000" b="1" spc="148" dirty="0">
                <a:solidFill>
                  <a:srgbClr val="FFFF00"/>
                </a:solidFill>
                <a:latin typeface="Comic Sans MS" pitchFamily="66" charset="0"/>
                <a:cs typeface="Calibri"/>
              </a:rPr>
              <a:t>50% </a:t>
            </a:r>
            <a:r>
              <a:rPr sz="2000" b="1" spc="59" dirty="0">
                <a:solidFill>
                  <a:srgbClr val="FFFF00"/>
                </a:solidFill>
                <a:latin typeface="Comic Sans MS" pitchFamily="66" charset="0"/>
                <a:cs typeface="Calibri"/>
              </a:rPr>
              <a:t>(in </a:t>
            </a:r>
            <a:r>
              <a:rPr sz="2000" b="1" spc="74" dirty="0">
                <a:solidFill>
                  <a:srgbClr val="FFFF00"/>
                </a:solidFill>
                <a:latin typeface="Comic Sans MS" pitchFamily="66" charset="0"/>
                <a:cs typeface="Calibri"/>
              </a:rPr>
              <a:t>the lead that </a:t>
            </a:r>
            <a:r>
              <a:rPr sz="2000" b="1" spc="52" dirty="0">
                <a:solidFill>
                  <a:srgbClr val="FFFF00"/>
                </a:solidFill>
                <a:latin typeface="Comic Sans MS" pitchFamily="66" charset="0"/>
                <a:cs typeface="Calibri"/>
              </a:rPr>
              <a:t>records  </a:t>
            </a:r>
            <a:r>
              <a:rPr sz="2000" b="1" spc="74" dirty="0">
                <a:solidFill>
                  <a:srgbClr val="FFFF00"/>
                </a:solidFill>
                <a:latin typeface="Comic Sans MS" pitchFamily="66" charset="0"/>
                <a:cs typeface="Calibri"/>
              </a:rPr>
              <a:t>the highest </a:t>
            </a:r>
            <a:r>
              <a:rPr sz="2000" b="1" spc="59" dirty="0">
                <a:solidFill>
                  <a:srgbClr val="FFFF00"/>
                </a:solidFill>
                <a:latin typeface="Comic Sans MS" pitchFamily="66" charset="0"/>
                <a:cs typeface="Calibri"/>
              </a:rPr>
              <a:t>ST </a:t>
            </a:r>
            <a:r>
              <a:rPr sz="2000" b="1" spc="67" dirty="0">
                <a:solidFill>
                  <a:srgbClr val="FFFF00"/>
                </a:solidFill>
                <a:latin typeface="Comic Sans MS" pitchFamily="66" charset="0"/>
                <a:cs typeface="Calibri"/>
              </a:rPr>
              <a:t>elevation) </a:t>
            </a:r>
            <a:r>
              <a:rPr sz="2000" b="1" spc="81" dirty="0">
                <a:solidFill>
                  <a:schemeClr val="bg1"/>
                </a:solidFill>
                <a:latin typeface="Comic Sans MS" pitchFamily="66" charset="0"/>
                <a:cs typeface="Calibri"/>
              </a:rPr>
              <a:t>within </a:t>
            </a:r>
            <a:r>
              <a:rPr sz="2000" b="1" spc="52" dirty="0">
                <a:solidFill>
                  <a:schemeClr val="bg1"/>
                </a:solidFill>
                <a:latin typeface="Comic Sans MS" pitchFamily="66" charset="0"/>
                <a:cs typeface="Calibri"/>
              </a:rPr>
              <a:t>60-90 </a:t>
            </a:r>
            <a:r>
              <a:rPr sz="2000" b="1" spc="67" dirty="0">
                <a:solidFill>
                  <a:schemeClr val="bg1"/>
                </a:solidFill>
                <a:latin typeface="Comic Sans MS" pitchFamily="66" charset="0"/>
                <a:cs typeface="Calibri"/>
              </a:rPr>
              <a:t>minutes </a:t>
            </a:r>
            <a:r>
              <a:rPr sz="2000" b="1" spc="96" dirty="0">
                <a:solidFill>
                  <a:schemeClr val="bg1"/>
                </a:solidFill>
                <a:latin typeface="Comic Sans MS" pitchFamily="66" charset="0"/>
                <a:cs typeface="Calibri"/>
              </a:rPr>
              <a:t>of </a:t>
            </a:r>
            <a:r>
              <a:rPr sz="2000" b="1" spc="74" dirty="0">
                <a:solidFill>
                  <a:schemeClr val="bg1"/>
                </a:solidFill>
                <a:latin typeface="Comic Sans MS" pitchFamily="66" charset="0"/>
                <a:cs typeface="Calibri"/>
              </a:rPr>
              <a:t>initiation </a:t>
            </a:r>
            <a:r>
              <a:rPr sz="2000" b="1" spc="96" dirty="0">
                <a:solidFill>
                  <a:srgbClr val="FFFF00"/>
                </a:solidFill>
                <a:latin typeface="Comic Sans MS" pitchFamily="66" charset="0"/>
                <a:cs typeface="Calibri"/>
              </a:rPr>
              <a:t>of  </a:t>
            </a:r>
            <a:r>
              <a:rPr sz="2000" b="1" spc="67" dirty="0">
                <a:solidFill>
                  <a:srgbClr val="FFFF00"/>
                </a:solidFill>
                <a:latin typeface="Comic Sans MS" pitchFamily="66" charset="0"/>
                <a:cs typeface="Calibri"/>
              </a:rPr>
              <a:t>fibrinolytic</a:t>
            </a:r>
            <a:r>
              <a:rPr sz="2000" b="1" spc="52" dirty="0">
                <a:solidFill>
                  <a:srgbClr val="FFFF00"/>
                </a:solidFill>
                <a:latin typeface="Comic Sans MS" pitchFamily="66" charset="0"/>
                <a:cs typeface="Calibri"/>
              </a:rPr>
              <a:t> </a:t>
            </a:r>
            <a:r>
              <a:rPr sz="2000" b="1" spc="52">
                <a:solidFill>
                  <a:srgbClr val="FFFF00"/>
                </a:solidFill>
                <a:latin typeface="Comic Sans MS" pitchFamily="66" charset="0"/>
                <a:cs typeface="Calibri"/>
              </a:rPr>
              <a:t>therapy</a:t>
            </a:r>
            <a:r>
              <a:rPr sz="2000" b="1" spc="52" smtClean="0">
                <a:solidFill>
                  <a:srgbClr val="FFFF00"/>
                </a:solidFill>
                <a:latin typeface="Comic Sans MS" pitchFamily="66" charset="0"/>
                <a:cs typeface="Calibri"/>
              </a:rPr>
              <a:t>.</a:t>
            </a:r>
            <a:endParaRPr sz="2000" b="1" baseline="30864">
              <a:solidFill>
                <a:srgbClr val="FFFF00"/>
              </a:solidFill>
              <a:latin typeface="Comic Sans MS" pitchFamily="66" charset="0"/>
              <a:cs typeface="Calibri"/>
            </a:endParaRPr>
          </a:p>
          <a:p>
            <a:pPr>
              <a:lnSpc>
                <a:spcPct val="150000"/>
              </a:lnSpc>
              <a:spcBef>
                <a:spcPts val="81"/>
              </a:spcBef>
              <a:buClr>
                <a:srgbClr val="231F20"/>
              </a:buClr>
              <a:buFont typeface="Calibri"/>
              <a:buChar char="•"/>
            </a:pPr>
            <a:endParaRPr sz="1600">
              <a:solidFill>
                <a:srgbClr val="FFFF00"/>
              </a:solidFill>
              <a:latin typeface="Comic Sans MS" pitchFamily="66" charset="0"/>
              <a:cs typeface="Times New Roman"/>
            </a:endParaRPr>
          </a:p>
          <a:p>
            <a:pPr>
              <a:lnSpc>
                <a:spcPct val="150000"/>
              </a:lnSpc>
              <a:spcBef>
                <a:spcPts val="30"/>
              </a:spcBef>
              <a:buClr>
                <a:srgbClr val="231F20"/>
              </a:buClr>
              <a:buFont typeface="Calibri"/>
              <a:buChar char="•"/>
            </a:pPr>
            <a:endParaRPr sz="1600">
              <a:solidFill>
                <a:srgbClr val="FFFF00"/>
              </a:solidFill>
              <a:latin typeface="Comic Sans MS" pitchFamily="66" charset="0"/>
              <a:cs typeface="Times New Roman"/>
            </a:endParaRPr>
          </a:p>
          <a:p>
            <a:pPr>
              <a:lnSpc>
                <a:spcPct val="150000"/>
              </a:lnSpc>
              <a:spcBef>
                <a:spcPts val="81"/>
              </a:spcBef>
              <a:buFont typeface="Arial" pitchFamily="34" charset="0"/>
              <a:buChar char="•"/>
            </a:pPr>
            <a:endParaRPr sz="1600">
              <a:solidFill>
                <a:schemeClr val="bg1"/>
              </a:solidFill>
              <a:latin typeface="Comic Sans MS" pitchFamily="66" charset="0"/>
              <a:cs typeface="Times New Roman"/>
            </a:endParaRPr>
          </a:p>
          <a:p>
            <a:pPr marL="405437" marR="214477" algn="just">
              <a:lnSpc>
                <a:spcPct val="150000"/>
              </a:lnSpc>
              <a:buFont typeface="Arial" pitchFamily="34" charset="0"/>
              <a:buChar char="•"/>
            </a:pPr>
            <a:r>
              <a:rPr sz="2000" b="1" spc="81" dirty="0">
                <a:solidFill>
                  <a:schemeClr val="bg1"/>
                </a:solidFill>
                <a:latin typeface="Comic Sans MS" pitchFamily="66" charset="0"/>
                <a:cs typeface="Calibri"/>
              </a:rPr>
              <a:t>The </a:t>
            </a:r>
            <a:r>
              <a:rPr sz="2000" b="1" spc="59" dirty="0">
                <a:solidFill>
                  <a:schemeClr val="bg1"/>
                </a:solidFill>
                <a:latin typeface="Comic Sans MS" pitchFamily="66" charset="0"/>
                <a:cs typeface="Calibri"/>
              </a:rPr>
              <a:t>occurrence </a:t>
            </a:r>
            <a:r>
              <a:rPr sz="2000" b="1" spc="96" dirty="0">
                <a:solidFill>
                  <a:schemeClr val="bg1"/>
                </a:solidFill>
                <a:latin typeface="Comic Sans MS" pitchFamily="66" charset="0"/>
                <a:cs typeface="Calibri"/>
              </a:rPr>
              <a:t>of </a:t>
            </a:r>
            <a:r>
              <a:rPr sz="2000" b="1" spc="67" dirty="0">
                <a:solidFill>
                  <a:schemeClr val="bg1"/>
                </a:solidFill>
                <a:latin typeface="Comic Sans MS" pitchFamily="66" charset="0"/>
                <a:cs typeface="Calibri"/>
              </a:rPr>
              <a:t>‘reperfusion </a:t>
            </a:r>
            <a:r>
              <a:rPr sz="2000" b="1" spc="59" dirty="0">
                <a:solidFill>
                  <a:schemeClr val="bg1"/>
                </a:solidFill>
                <a:latin typeface="Comic Sans MS" pitchFamily="66" charset="0"/>
                <a:cs typeface="Calibri"/>
              </a:rPr>
              <a:t>arrhythmias’ </a:t>
            </a:r>
            <a:r>
              <a:rPr sz="2000" b="1" spc="22" dirty="0">
                <a:solidFill>
                  <a:schemeClr val="bg1"/>
                </a:solidFill>
                <a:latin typeface="Comic Sans MS" pitchFamily="66" charset="0"/>
                <a:cs typeface="Calibri"/>
              </a:rPr>
              <a:t>is </a:t>
            </a:r>
            <a:r>
              <a:rPr sz="2000" b="1" spc="81" dirty="0">
                <a:solidFill>
                  <a:schemeClr val="bg1"/>
                </a:solidFill>
                <a:latin typeface="Comic Sans MS" pitchFamily="66" charset="0"/>
                <a:cs typeface="Calibri"/>
              </a:rPr>
              <a:t>not </a:t>
            </a:r>
            <a:r>
              <a:rPr sz="2000" b="1" spc="89" dirty="0">
                <a:solidFill>
                  <a:schemeClr val="bg1"/>
                </a:solidFill>
                <a:latin typeface="Comic Sans MS" pitchFamily="66" charset="0"/>
                <a:cs typeface="Calibri"/>
              </a:rPr>
              <a:t>a </a:t>
            </a:r>
            <a:r>
              <a:rPr sz="2000" b="1" spc="67" dirty="0">
                <a:solidFill>
                  <a:schemeClr val="bg1"/>
                </a:solidFill>
                <a:latin typeface="Comic Sans MS" pitchFamily="66" charset="0"/>
                <a:cs typeface="Calibri"/>
              </a:rPr>
              <a:t>reliable indicator  </a:t>
            </a:r>
            <a:r>
              <a:rPr sz="1600" spc="96" dirty="0">
                <a:solidFill>
                  <a:srgbClr val="FFFF00"/>
                </a:solidFill>
                <a:latin typeface="Comic Sans MS" pitchFamily="66" charset="0"/>
                <a:cs typeface="Calibri"/>
              </a:rPr>
              <a:t>of </a:t>
            </a:r>
            <a:r>
              <a:rPr sz="1600" spc="44" dirty="0">
                <a:solidFill>
                  <a:srgbClr val="FFFF00"/>
                </a:solidFill>
                <a:latin typeface="Comic Sans MS" pitchFamily="66" charset="0"/>
                <a:cs typeface="Calibri"/>
              </a:rPr>
              <a:t>successful </a:t>
            </a:r>
            <a:r>
              <a:rPr sz="1600" spc="67" dirty="0">
                <a:solidFill>
                  <a:srgbClr val="FFFF00"/>
                </a:solidFill>
                <a:latin typeface="Comic Sans MS" pitchFamily="66" charset="0"/>
                <a:cs typeface="Calibri"/>
              </a:rPr>
              <a:t>reperfusion. </a:t>
            </a:r>
            <a:r>
              <a:rPr sz="1600" spc="133" dirty="0">
                <a:solidFill>
                  <a:srgbClr val="FFFF00"/>
                </a:solidFill>
                <a:latin typeface="Comic Sans MS" pitchFamily="66" charset="0"/>
                <a:cs typeface="Calibri"/>
              </a:rPr>
              <a:t>An </a:t>
            </a:r>
            <a:r>
              <a:rPr sz="1600" spc="74" dirty="0">
                <a:solidFill>
                  <a:srgbClr val="FFFF00"/>
                </a:solidFill>
                <a:latin typeface="Comic Sans MS" pitchFamily="66" charset="0"/>
                <a:cs typeface="Calibri"/>
              </a:rPr>
              <a:t>exception </a:t>
            </a:r>
            <a:r>
              <a:rPr sz="1600" spc="22" dirty="0">
                <a:solidFill>
                  <a:srgbClr val="FFFF00"/>
                </a:solidFill>
                <a:latin typeface="Comic Sans MS" pitchFamily="66" charset="0"/>
                <a:cs typeface="Calibri"/>
              </a:rPr>
              <a:t>is </a:t>
            </a:r>
            <a:r>
              <a:rPr sz="1600" b="1" spc="59" dirty="0">
                <a:solidFill>
                  <a:srgbClr val="FFFF00"/>
                </a:solidFill>
                <a:latin typeface="Comic Sans MS" pitchFamily="66" charset="0"/>
                <a:cs typeface="Calibri"/>
              </a:rPr>
              <a:t>accelerated </a:t>
            </a:r>
            <a:r>
              <a:rPr sz="1600" b="1" spc="67" dirty="0">
                <a:solidFill>
                  <a:srgbClr val="FFFF00"/>
                </a:solidFill>
                <a:latin typeface="Comic Sans MS" pitchFamily="66" charset="0"/>
                <a:cs typeface="Calibri"/>
              </a:rPr>
              <a:t>idioventricular  </a:t>
            </a:r>
            <a:r>
              <a:rPr sz="1600" b="1" spc="74" dirty="0">
                <a:solidFill>
                  <a:srgbClr val="FFFF00"/>
                </a:solidFill>
                <a:latin typeface="Comic Sans MS" pitchFamily="66" charset="0"/>
                <a:cs typeface="Calibri"/>
              </a:rPr>
              <a:t>rhythm</a:t>
            </a:r>
            <a:r>
              <a:rPr sz="1600" b="1" spc="7" dirty="0">
                <a:solidFill>
                  <a:srgbClr val="FFFF00"/>
                </a:solidFill>
                <a:latin typeface="Comic Sans MS" pitchFamily="66" charset="0"/>
                <a:cs typeface="Calibri"/>
              </a:rPr>
              <a:t> </a:t>
            </a:r>
            <a:r>
              <a:rPr sz="1600" spc="96" dirty="0">
                <a:solidFill>
                  <a:srgbClr val="FFFF00"/>
                </a:solidFill>
                <a:latin typeface="Comic Sans MS" pitchFamily="66" charset="0"/>
                <a:cs typeface="Calibri"/>
              </a:rPr>
              <a:t>and</a:t>
            </a:r>
            <a:r>
              <a:rPr sz="1600" spc="15" dirty="0">
                <a:solidFill>
                  <a:srgbClr val="FFFF00"/>
                </a:solidFill>
                <a:latin typeface="Comic Sans MS" pitchFamily="66" charset="0"/>
                <a:cs typeface="Calibri"/>
              </a:rPr>
              <a:t> </a:t>
            </a:r>
            <a:r>
              <a:rPr sz="1600" b="1" spc="74" dirty="0">
                <a:solidFill>
                  <a:srgbClr val="FFFF00"/>
                </a:solidFill>
                <a:latin typeface="Comic Sans MS" pitchFamily="66" charset="0"/>
                <a:cs typeface="Calibri"/>
              </a:rPr>
              <a:t>sudden</a:t>
            </a:r>
            <a:r>
              <a:rPr sz="1600" b="1" spc="7" dirty="0">
                <a:solidFill>
                  <a:srgbClr val="FFFF00"/>
                </a:solidFill>
                <a:latin typeface="Comic Sans MS" pitchFamily="66" charset="0"/>
                <a:cs typeface="Calibri"/>
              </a:rPr>
              <a:t> </a:t>
            </a:r>
            <a:r>
              <a:rPr sz="1600" b="1" spc="44" dirty="0">
                <a:solidFill>
                  <a:srgbClr val="FFFF00"/>
                </a:solidFill>
                <a:latin typeface="Comic Sans MS" pitchFamily="66" charset="0"/>
                <a:cs typeface="Calibri"/>
              </a:rPr>
              <a:t>sinus</a:t>
            </a:r>
            <a:r>
              <a:rPr sz="1600" b="1" spc="15" dirty="0">
                <a:solidFill>
                  <a:srgbClr val="FFFF00"/>
                </a:solidFill>
                <a:latin typeface="Comic Sans MS" pitchFamily="66" charset="0"/>
                <a:cs typeface="Calibri"/>
              </a:rPr>
              <a:t> </a:t>
            </a:r>
            <a:r>
              <a:rPr sz="1600" b="1" spc="67" dirty="0">
                <a:solidFill>
                  <a:srgbClr val="FFFF00"/>
                </a:solidFill>
                <a:latin typeface="Comic Sans MS" pitchFamily="66" charset="0"/>
                <a:cs typeface="Calibri"/>
              </a:rPr>
              <a:t>bradycardia</a:t>
            </a:r>
            <a:r>
              <a:rPr sz="1600" b="1" spc="7" dirty="0">
                <a:solidFill>
                  <a:srgbClr val="FFFF00"/>
                </a:solidFill>
                <a:latin typeface="Comic Sans MS" pitchFamily="66" charset="0"/>
                <a:cs typeface="Calibri"/>
              </a:rPr>
              <a:t> </a:t>
            </a:r>
            <a:r>
              <a:rPr sz="1600" spc="81" dirty="0">
                <a:solidFill>
                  <a:srgbClr val="FFFF00"/>
                </a:solidFill>
                <a:latin typeface="Comic Sans MS" pitchFamily="66" charset="0"/>
                <a:cs typeface="Calibri"/>
              </a:rPr>
              <a:t>which</a:t>
            </a:r>
            <a:r>
              <a:rPr sz="1600" spc="15" dirty="0">
                <a:solidFill>
                  <a:srgbClr val="FFFF00"/>
                </a:solidFill>
                <a:latin typeface="Comic Sans MS" pitchFamily="66" charset="0"/>
                <a:cs typeface="Calibri"/>
              </a:rPr>
              <a:t> </a:t>
            </a:r>
            <a:r>
              <a:rPr sz="1600" spc="74" dirty="0">
                <a:solidFill>
                  <a:srgbClr val="FFFF00"/>
                </a:solidFill>
                <a:latin typeface="Comic Sans MS" pitchFamily="66" charset="0"/>
                <a:cs typeface="Calibri"/>
              </a:rPr>
              <a:t>have</a:t>
            </a:r>
            <a:r>
              <a:rPr sz="1600" spc="7" dirty="0">
                <a:solidFill>
                  <a:srgbClr val="FFFF00"/>
                </a:solidFill>
                <a:latin typeface="Comic Sans MS" pitchFamily="66" charset="0"/>
                <a:cs typeface="Calibri"/>
              </a:rPr>
              <a:t> </a:t>
            </a:r>
            <a:r>
              <a:rPr sz="1600" spc="81" dirty="0">
                <a:solidFill>
                  <a:srgbClr val="FFFF00"/>
                </a:solidFill>
                <a:latin typeface="Comic Sans MS" pitchFamily="66" charset="0"/>
                <a:cs typeface="Calibri"/>
              </a:rPr>
              <a:t>been</a:t>
            </a:r>
            <a:r>
              <a:rPr sz="1600" spc="7" dirty="0">
                <a:solidFill>
                  <a:srgbClr val="FFFF00"/>
                </a:solidFill>
                <a:latin typeface="Comic Sans MS" pitchFamily="66" charset="0"/>
                <a:cs typeface="Calibri"/>
              </a:rPr>
              <a:t> </a:t>
            </a:r>
            <a:r>
              <a:rPr sz="1600" spc="67" dirty="0">
                <a:solidFill>
                  <a:srgbClr val="FFFF00"/>
                </a:solidFill>
                <a:latin typeface="Comic Sans MS" pitchFamily="66" charset="0"/>
                <a:cs typeface="Calibri"/>
              </a:rPr>
              <a:t>correlated</a:t>
            </a:r>
            <a:r>
              <a:rPr sz="1600" spc="7" dirty="0">
                <a:solidFill>
                  <a:srgbClr val="FFFF00"/>
                </a:solidFill>
                <a:latin typeface="Comic Sans MS" pitchFamily="66" charset="0"/>
                <a:cs typeface="Calibri"/>
              </a:rPr>
              <a:t> </a:t>
            </a:r>
            <a:r>
              <a:rPr sz="1600" spc="89" dirty="0">
                <a:solidFill>
                  <a:srgbClr val="FFFF00"/>
                </a:solidFill>
                <a:latin typeface="Comic Sans MS" pitchFamily="66" charset="0"/>
                <a:cs typeface="Calibri"/>
              </a:rPr>
              <a:t>with  a </a:t>
            </a:r>
            <a:r>
              <a:rPr sz="1600" spc="81" dirty="0">
                <a:solidFill>
                  <a:srgbClr val="FFFF00"/>
                </a:solidFill>
                <a:latin typeface="Comic Sans MS" pitchFamily="66" charset="0"/>
                <a:cs typeface="Calibri"/>
              </a:rPr>
              <a:t>patent </a:t>
            </a:r>
            <a:r>
              <a:rPr sz="1600" spc="67" dirty="0">
                <a:solidFill>
                  <a:srgbClr val="FFFF00"/>
                </a:solidFill>
                <a:latin typeface="Comic Sans MS" pitchFamily="66" charset="0"/>
                <a:cs typeface="Calibri"/>
              </a:rPr>
              <a:t>infarct-related coronary </a:t>
            </a:r>
            <a:r>
              <a:rPr sz="1600" spc="59" dirty="0">
                <a:solidFill>
                  <a:srgbClr val="FFFF00"/>
                </a:solidFill>
                <a:latin typeface="Comic Sans MS" pitchFamily="66" charset="0"/>
                <a:cs typeface="Calibri"/>
              </a:rPr>
              <a:t>artery </a:t>
            </a:r>
            <a:r>
              <a:rPr sz="1600" spc="74" dirty="0">
                <a:solidFill>
                  <a:srgbClr val="FFFF00"/>
                </a:solidFill>
                <a:latin typeface="Comic Sans MS" pitchFamily="66" charset="0"/>
                <a:cs typeface="Calibri"/>
              </a:rPr>
              <a:t>after </a:t>
            </a:r>
            <a:r>
              <a:rPr sz="1600" spc="67" dirty="0">
                <a:solidFill>
                  <a:srgbClr val="FFFF00"/>
                </a:solidFill>
                <a:latin typeface="Comic Sans MS" pitchFamily="66" charset="0"/>
                <a:cs typeface="Calibri"/>
              </a:rPr>
              <a:t>fibrinolytic </a:t>
            </a:r>
            <a:r>
              <a:rPr sz="1600" spc="74" dirty="0">
                <a:solidFill>
                  <a:srgbClr val="FFFF00"/>
                </a:solidFill>
                <a:latin typeface="Comic Sans MS" pitchFamily="66" charset="0"/>
                <a:cs typeface="Calibri"/>
              </a:rPr>
              <a:t>therapy </a:t>
            </a:r>
            <a:r>
              <a:rPr sz="1600" spc="67" dirty="0">
                <a:solidFill>
                  <a:srgbClr val="FFFF00"/>
                </a:solidFill>
                <a:latin typeface="Comic Sans MS" pitchFamily="66" charset="0"/>
                <a:cs typeface="Calibri"/>
              </a:rPr>
              <a:t>or  </a:t>
            </a:r>
            <a:r>
              <a:rPr sz="1600" spc="67">
                <a:solidFill>
                  <a:srgbClr val="FFFF00"/>
                </a:solidFill>
                <a:latin typeface="Comic Sans MS" pitchFamily="66" charset="0"/>
                <a:cs typeface="Calibri"/>
              </a:rPr>
              <a:t>primary</a:t>
            </a:r>
            <a:r>
              <a:rPr sz="1600" spc="52">
                <a:solidFill>
                  <a:srgbClr val="FFFF00"/>
                </a:solidFill>
                <a:latin typeface="Comic Sans MS" pitchFamily="66" charset="0"/>
                <a:cs typeface="Calibri"/>
              </a:rPr>
              <a:t> </a:t>
            </a:r>
            <a:r>
              <a:rPr sz="1600" spc="44" smtClean="0">
                <a:solidFill>
                  <a:srgbClr val="FFFF00"/>
                </a:solidFill>
                <a:latin typeface="Comic Sans MS" pitchFamily="66" charset="0"/>
                <a:cs typeface="Calibri"/>
              </a:rPr>
              <a:t>PCI</a:t>
            </a:r>
            <a:endParaRPr lang="en-US" sz="1600" spc="44" dirty="0" smtClean="0">
              <a:solidFill>
                <a:srgbClr val="FFFF00"/>
              </a:solidFill>
              <a:latin typeface="Comic Sans MS" pitchFamily="66" charset="0"/>
              <a:cs typeface="Calibri"/>
            </a:endParaRPr>
          </a:p>
          <a:p>
            <a:pPr marL="405437" marR="214477" algn="just">
              <a:lnSpc>
                <a:spcPct val="150000"/>
              </a:lnSpc>
            </a:pPr>
            <a:endParaRPr sz="1600" baseline="30864">
              <a:solidFill>
                <a:srgbClr val="FFFF00"/>
              </a:solidFill>
              <a:latin typeface="Comic Sans MS" pitchFamily="66" charset="0"/>
              <a:cs typeface="Calibri"/>
            </a:endParaRPr>
          </a:p>
        </p:txBody>
      </p:sp>
      <p:sp>
        <p:nvSpPr>
          <p:cNvPr id="10" name="object 10"/>
          <p:cNvSpPr txBox="1"/>
          <p:nvPr/>
        </p:nvSpPr>
        <p:spPr>
          <a:xfrm>
            <a:off x="915255" y="4702345"/>
            <a:ext cx="260856" cy="172886"/>
          </a:xfrm>
          <a:prstGeom prst="rect">
            <a:avLst/>
          </a:prstGeom>
        </p:spPr>
        <p:txBody>
          <a:bodyPr vert="horz" wrap="square" lIns="0" tIns="18814" rIns="0" bIns="0" rtlCol="0">
            <a:spAutoFit/>
          </a:bodyPr>
          <a:lstStyle/>
          <a:p>
            <a:pPr marL="18814">
              <a:spcBef>
                <a:spcPts val="148"/>
              </a:spcBef>
            </a:pPr>
            <a:r>
              <a:rPr sz="1000" spc="-22" dirty="0">
                <a:solidFill>
                  <a:srgbClr val="231F20"/>
                </a:solidFill>
                <a:latin typeface="Calibri"/>
                <a:cs typeface="Calibri"/>
              </a:rPr>
              <a:t>I,A</a:t>
            </a:r>
            <a:endParaRPr sz="1000">
              <a:latin typeface="Calibri"/>
              <a:cs typeface="Calibri"/>
            </a:endParaRPr>
          </a:p>
        </p:txBody>
      </p:sp>
      <p:sp>
        <p:nvSpPr>
          <p:cNvPr id="15" name="object 15"/>
          <p:cNvSpPr/>
          <p:nvPr/>
        </p:nvSpPr>
        <p:spPr>
          <a:xfrm>
            <a:off x="0" y="0"/>
            <a:ext cx="9144000" cy="630230"/>
          </a:xfrm>
          <a:custGeom>
            <a:avLst/>
            <a:gdLst/>
            <a:ahLst/>
            <a:cxnLst/>
            <a:rect l="l" t="t" r="r" b="b"/>
            <a:pathLst>
              <a:path w="4140200" h="612140">
                <a:moveTo>
                  <a:pt x="0" y="612000"/>
                </a:moveTo>
                <a:lnTo>
                  <a:pt x="4139996" y="612000"/>
                </a:lnTo>
                <a:lnTo>
                  <a:pt x="4139996" y="0"/>
                </a:lnTo>
                <a:lnTo>
                  <a:pt x="0" y="0"/>
                </a:lnTo>
                <a:lnTo>
                  <a:pt x="0" y="612000"/>
                </a:lnTo>
                <a:close/>
              </a:path>
            </a:pathLst>
          </a:custGeom>
          <a:solidFill>
            <a:srgbClr val="94BDE5"/>
          </a:solidFill>
        </p:spPr>
        <p:txBody>
          <a:bodyPr wrap="square" lIns="0" tIns="0" rIns="0" bIns="0" rtlCol="0"/>
          <a:lstStyle/>
          <a:p>
            <a:endParaRPr/>
          </a:p>
        </p:txBody>
      </p:sp>
      <p:sp>
        <p:nvSpPr>
          <p:cNvPr id="16" name="object 16"/>
          <p:cNvSpPr txBox="1"/>
          <p:nvPr/>
        </p:nvSpPr>
        <p:spPr>
          <a:xfrm>
            <a:off x="4698110" y="6504630"/>
            <a:ext cx="224393" cy="157497"/>
          </a:xfrm>
          <a:prstGeom prst="rect">
            <a:avLst/>
          </a:prstGeom>
        </p:spPr>
        <p:txBody>
          <a:bodyPr vert="horz" wrap="square" lIns="0" tIns="18814" rIns="0" bIns="0" rtlCol="0">
            <a:spAutoFit/>
          </a:bodyPr>
          <a:lstStyle/>
          <a:p>
            <a:pPr marL="18814">
              <a:spcBef>
                <a:spcPts val="148"/>
              </a:spcBef>
            </a:pPr>
            <a:r>
              <a:rPr sz="900" dirty="0">
                <a:solidFill>
                  <a:srgbClr val="231F20"/>
                </a:solidFill>
                <a:latin typeface="Times New Roman"/>
                <a:cs typeface="Times New Roman"/>
              </a:rPr>
              <a:t>17</a:t>
            </a:r>
            <a:endParaRPr sz="9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2578" name="Picture 2" descr="Smooth endothelium&#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14400"/>
            <a:ext cx="8153400" cy="5640327"/>
          </a:xfrm>
          <a:prstGeom prst="rect">
            <a:avLst/>
          </a:prstGeom>
          <a:solidFill>
            <a:schemeClr val="tx1"/>
          </a:solidFill>
        </p:spPr>
        <p:txBody>
          <a:bodyPr wrap="square">
            <a:spAutoFit/>
          </a:bodyPr>
          <a:lstStyle/>
          <a:p>
            <a:pPr>
              <a:spcBef>
                <a:spcPts val="74"/>
              </a:spcBef>
            </a:pPr>
            <a:r>
              <a:rPr lang="en-US" b="1" spc="-22" dirty="0" smtClean="0">
                <a:solidFill>
                  <a:srgbClr val="FFFF00"/>
                </a:solidFill>
                <a:latin typeface="Comic Sans MS" pitchFamily="66" charset="0"/>
                <a:cs typeface="Arial"/>
              </a:rPr>
              <a:t>Failed</a:t>
            </a:r>
            <a:r>
              <a:rPr lang="en-US" b="1" spc="-7" dirty="0" smtClean="0">
                <a:solidFill>
                  <a:srgbClr val="FFFF00"/>
                </a:solidFill>
                <a:latin typeface="Comic Sans MS" pitchFamily="66" charset="0"/>
                <a:cs typeface="Arial"/>
              </a:rPr>
              <a:t> </a:t>
            </a:r>
            <a:r>
              <a:rPr lang="en-US" b="1" spc="-22" dirty="0" err="1" smtClean="0">
                <a:solidFill>
                  <a:srgbClr val="FFFF00"/>
                </a:solidFill>
                <a:latin typeface="Comic Sans MS" pitchFamily="66" charset="0"/>
                <a:cs typeface="Arial"/>
              </a:rPr>
              <a:t>fibrinolysis</a:t>
            </a:r>
            <a:endParaRPr lang="en-US" b="1" spc="-22" dirty="0" smtClean="0">
              <a:solidFill>
                <a:srgbClr val="FFFF00"/>
              </a:solidFill>
              <a:latin typeface="Comic Sans MS" pitchFamily="66" charset="0"/>
              <a:cs typeface="Arial"/>
            </a:endParaRPr>
          </a:p>
          <a:p>
            <a:pPr>
              <a:spcBef>
                <a:spcPts val="74"/>
              </a:spcBef>
            </a:pPr>
            <a:endParaRPr lang="en-US" dirty="0" smtClean="0">
              <a:solidFill>
                <a:srgbClr val="FFFF00"/>
              </a:solidFill>
              <a:latin typeface="Comic Sans MS" pitchFamily="66" charset="0"/>
              <a:cs typeface="Arial"/>
            </a:endParaRPr>
          </a:p>
          <a:p>
            <a:pPr marL="405437" marR="214477" algn="just">
              <a:lnSpc>
                <a:spcPct val="150000"/>
              </a:lnSpc>
              <a:spcBef>
                <a:spcPts val="67"/>
              </a:spcBef>
            </a:pPr>
            <a:r>
              <a:rPr lang="en-US" b="1" spc="67" dirty="0" smtClean="0">
                <a:solidFill>
                  <a:srgbClr val="FFFF00"/>
                </a:solidFill>
                <a:latin typeface="Comic Sans MS" pitchFamily="66" charset="0"/>
                <a:cs typeface="Calibri"/>
              </a:rPr>
              <a:t>Failure </a:t>
            </a:r>
            <a:r>
              <a:rPr lang="en-US" b="1" spc="96" dirty="0" smtClean="0">
                <a:solidFill>
                  <a:srgbClr val="FFFF00"/>
                </a:solidFill>
                <a:latin typeface="Comic Sans MS" pitchFamily="66" charset="0"/>
                <a:cs typeface="Calibri"/>
              </a:rPr>
              <a:t>of </a:t>
            </a:r>
            <a:r>
              <a:rPr lang="en-US" b="1" spc="67" dirty="0" err="1" smtClean="0">
                <a:solidFill>
                  <a:srgbClr val="FFFF00"/>
                </a:solidFill>
                <a:latin typeface="Comic Sans MS" pitchFamily="66" charset="0"/>
                <a:cs typeface="Calibri"/>
              </a:rPr>
              <a:t>fibrinolytic</a:t>
            </a:r>
            <a:r>
              <a:rPr lang="en-US" b="1" spc="67" dirty="0" smtClean="0">
                <a:solidFill>
                  <a:srgbClr val="FFFF00"/>
                </a:solidFill>
                <a:latin typeface="Comic Sans MS" pitchFamily="66" charset="0"/>
                <a:cs typeface="Calibri"/>
              </a:rPr>
              <a:t> </a:t>
            </a:r>
            <a:r>
              <a:rPr lang="en-US" b="1" spc="81" dirty="0" smtClean="0">
                <a:solidFill>
                  <a:srgbClr val="FFFF00"/>
                </a:solidFill>
                <a:latin typeface="Comic Sans MS" pitchFamily="66" charset="0"/>
                <a:cs typeface="Calibri"/>
              </a:rPr>
              <a:t>agents to </a:t>
            </a:r>
            <a:r>
              <a:rPr lang="en-US" b="1" spc="89" dirty="0" smtClean="0">
                <a:solidFill>
                  <a:srgbClr val="FFFF00"/>
                </a:solidFill>
                <a:latin typeface="Comic Sans MS" pitchFamily="66" charset="0"/>
                <a:cs typeface="Calibri"/>
              </a:rPr>
              <a:t>open </a:t>
            </a:r>
            <a:r>
              <a:rPr lang="en-US" b="1" spc="74" dirty="0" smtClean="0">
                <a:solidFill>
                  <a:srgbClr val="FFFF00"/>
                </a:solidFill>
                <a:latin typeface="Comic Sans MS" pitchFamily="66" charset="0"/>
                <a:cs typeface="Calibri"/>
              </a:rPr>
              <a:t>the </a:t>
            </a:r>
            <a:r>
              <a:rPr lang="en-US" b="1" spc="67" dirty="0" smtClean="0">
                <a:solidFill>
                  <a:srgbClr val="FFFF00"/>
                </a:solidFill>
                <a:latin typeface="Comic Sans MS" pitchFamily="66" charset="0"/>
                <a:cs typeface="Calibri"/>
              </a:rPr>
              <a:t>occluded </a:t>
            </a:r>
            <a:r>
              <a:rPr lang="en-US" b="1" spc="89" dirty="0" smtClean="0">
                <a:solidFill>
                  <a:srgbClr val="FFFF00"/>
                </a:solidFill>
                <a:latin typeface="Comic Sans MS" pitchFamily="66" charset="0"/>
                <a:cs typeface="Calibri"/>
              </a:rPr>
              <a:t>IRA </a:t>
            </a:r>
            <a:r>
              <a:rPr lang="en-US" b="1" spc="22" dirty="0" smtClean="0">
                <a:solidFill>
                  <a:srgbClr val="FFFF00"/>
                </a:solidFill>
                <a:latin typeface="Comic Sans MS" pitchFamily="66" charset="0"/>
                <a:cs typeface="Calibri"/>
              </a:rPr>
              <a:t>is </a:t>
            </a:r>
            <a:r>
              <a:rPr lang="en-US" b="1" spc="74" dirty="0" smtClean="0">
                <a:solidFill>
                  <a:srgbClr val="FFFF00"/>
                </a:solidFill>
                <a:latin typeface="Comic Sans MS" pitchFamily="66" charset="0"/>
                <a:cs typeface="Calibri"/>
              </a:rPr>
              <a:t>manifested  </a:t>
            </a:r>
            <a:r>
              <a:rPr lang="en-US" b="1" spc="44" dirty="0" smtClean="0">
                <a:solidFill>
                  <a:srgbClr val="FFFF00"/>
                </a:solidFill>
                <a:latin typeface="Comic Sans MS" pitchFamily="66" charset="0"/>
                <a:cs typeface="Calibri"/>
              </a:rPr>
              <a:t>as </a:t>
            </a:r>
            <a:r>
              <a:rPr lang="en-US" b="1" spc="81" dirty="0" smtClean="0">
                <a:solidFill>
                  <a:srgbClr val="FFFF00"/>
                </a:solidFill>
                <a:latin typeface="Comic Sans MS" pitchFamily="66" charset="0"/>
                <a:cs typeface="Calibri"/>
              </a:rPr>
              <a:t>continuing </a:t>
            </a:r>
            <a:r>
              <a:rPr lang="en-US" b="1" spc="44" dirty="0" smtClean="0">
                <a:solidFill>
                  <a:srgbClr val="FFFF00"/>
                </a:solidFill>
                <a:latin typeface="Comic Sans MS" pitchFamily="66" charset="0"/>
                <a:cs typeface="Calibri"/>
              </a:rPr>
              <a:t>chest </a:t>
            </a:r>
            <a:r>
              <a:rPr lang="en-US" b="1" spc="74" dirty="0" smtClean="0">
                <a:solidFill>
                  <a:srgbClr val="FFFF00"/>
                </a:solidFill>
                <a:latin typeface="Comic Sans MS" pitchFamily="66" charset="0"/>
                <a:cs typeface="Calibri"/>
              </a:rPr>
              <a:t>pain, </a:t>
            </a:r>
            <a:r>
              <a:rPr lang="en-US" b="1" spc="52" dirty="0" smtClean="0">
                <a:solidFill>
                  <a:srgbClr val="FFFF00"/>
                </a:solidFill>
                <a:latin typeface="Comic Sans MS" pitchFamily="66" charset="0"/>
                <a:cs typeface="Calibri"/>
              </a:rPr>
              <a:t>persistent </a:t>
            </a:r>
            <a:r>
              <a:rPr lang="en-US" b="1" spc="59" dirty="0" smtClean="0">
                <a:solidFill>
                  <a:srgbClr val="FFFF00"/>
                </a:solidFill>
                <a:latin typeface="Comic Sans MS" pitchFamily="66" charset="0"/>
                <a:cs typeface="Calibri"/>
              </a:rPr>
              <a:t>ST </a:t>
            </a:r>
            <a:r>
              <a:rPr lang="en-US" b="1" spc="81" dirty="0" smtClean="0">
                <a:solidFill>
                  <a:srgbClr val="FFFF00"/>
                </a:solidFill>
                <a:latin typeface="Comic Sans MS" pitchFamily="66" charset="0"/>
                <a:cs typeface="Calibri"/>
              </a:rPr>
              <a:t>segment </a:t>
            </a:r>
            <a:r>
              <a:rPr lang="en-US" b="1" spc="74" dirty="0" smtClean="0">
                <a:solidFill>
                  <a:srgbClr val="FFFF00"/>
                </a:solidFill>
                <a:latin typeface="Comic Sans MS" pitchFamily="66" charset="0"/>
                <a:cs typeface="Calibri"/>
              </a:rPr>
              <a:t>elevation </a:t>
            </a:r>
            <a:r>
              <a:rPr lang="en-US" b="1" spc="96" dirty="0" smtClean="0">
                <a:solidFill>
                  <a:srgbClr val="FFFF00"/>
                </a:solidFill>
                <a:latin typeface="Comic Sans MS" pitchFamily="66" charset="0"/>
                <a:cs typeface="Calibri"/>
              </a:rPr>
              <a:t>and  </a:t>
            </a:r>
            <a:r>
              <a:rPr lang="en-US" b="1" spc="81" dirty="0" err="1" smtClean="0">
                <a:solidFill>
                  <a:srgbClr val="FFFF00"/>
                </a:solidFill>
                <a:latin typeface="Comic Sans MS" pitchFamily="66" charset="0"/>
                <a:cs typeface="Calibri"/>
              </a:rPr>
              <a:t>haemodynamic</a:t>
            </a:r>
            <a:r>
              <a:rPr lang="en-US" b="1" spc="81" dirty="0" smtClean="0">
                <a:solidFill>
                  <a:srgbClr val="FFFF00"/>
                </a:solidFill>
                <a:latin typeface="Comic Sans MS" pitchFamily="66" charset="0"/>
                <a:cs typeface="Calibri"/>
              </a:rPr>
              <a:t> </a:t>
            </a:r>
            <a:r>
              <a:rPr lang="en-US" b="1" spc="52" dirty="0" smtClean="0">
                <a:solidFill>
                  <a:srgbClr val="FFFF00"/>
                </a:solidFill>
                <a:latin typeface="Comic Sans MS" pitchFamily="66" charset="0"/>
                <a:cs typeface="Calibri"/>
              </a:rPr>
              <a:t>instability. </a:t>
            </a:r>
            <a:r>
              <a:rPr lang="en-US" b="1" spc="59" dirty="0" smtClean="0">
                <a:solidFill>
                  <a:srgbClr val="FFFF00"/>
                </a:solidFill>
                <a:latin typeface="Comic Sans MS" pitchFamily="66" charset="0"/>
                <a:cs typeface="Calibri"/>
              </a:rPr>
              <a:t>These </a:t>
            </a:r>
            <a:r>
              <a:rPr lang="en-US" b="1" spc="67" dirty="0" smtClean="0">
                <a:solidFill>
                  <a:srgbClr val="FFFF00"/>
                </a:solidFill>
                <a:latin typeface="Comic Sans MS" pitchFamily="66" charset="0"/>
                <a:cs typeface="Calibri"/>
              </a:rPr>
              <a:t>patients are </a:t>
            </a:r>
            <a:r>
              <a:rPr lang="en-US" b="1" spc="74" dirty="0" smtClean="0">
                <a:solidFill>
                  <a:srgbClr val="FFFF00"/>
                </a:solidFill>
                <a:latin typeface="Comic Sans MS" pitchFamily="66" charset="0"/>
                <a:cs typeface="Calibri"/>
              </a:rPr>
              <a:t>more </a:t>
            </a:r>
            <a:r>
              <a:rPr lang="en-US" b="1" spc="67" dirty="0" smtClean="0">
                <a:solidFill>
                  <a:srgbClr val="FFFF00"/>
                </a:solidFill>
                <a:latin typeface="Comic Sans MS" pitchFamily="66" charset="0"/>
                <a:cs typeface="Calibri"/>
              </a:rPr>
              <a:t>likely </a:t>
            </a:r>
            <a:r>
              <a:rPr lang="en-US" b="1" spc="81" dirty="0" smtClean="0">
                <a:solidFill>
                  <a:srgbClr val="FFFF00"/>
                </a:solidFill>
                <a:latin typeface="Comic Sans MS" pitchFamily="66" charset="0"/>
                <a:cs typeface="Calibri"/>
              </a:rPr>
              <a:t>to </a:t>
            </a:r>
            <a:r>
              <a:rPr lang="en-US" b="1" spc="74" dirty="0" smtClean="0">
                <a:solidFill>
                  <a:srgbClr val="FFFF00"/>
                </a:solidFill>
                <a:latin typeface="Comic Sans MS" pitchFamily="66" charset="0"/>
                <a:cs typeface="Calibri"/>
              </a:rPr>
              <a:t>develop  </a:t>
            </a:r>
            <a:r>
              <a:rPr lang="en-US" b="1" spc="67" dirty="0" smtClean="0">
                <a:solidFill>
                  <a:srgbClr val="FFFF00"/>
                </a:solidFill>
                <a:latin typeface="Comic Sans MS" pitchFamily="66" charset="0"/>
                <a:cs typeface="Calibri"/>
              </a:rPr>
              <a:t>complications </a:t>
            </a:r>
            <a:r>
              <a:rPr lang="en-US" b="1" spc="52" dirty="0" smtClean="0">
                <a:solidFill>
                  <a:srgbClr val="FFFF00"/>
                </a:solidFill>
                <a:latin typeface="Comic Sans MS" pitchFamily="66" charset="0"/>
                <a:cs typeface="Calibri"/>
              </a:rPr>
              <a:t>such </a:t>
            </a:r>
            <a:r>
              <a:rPr lang="en-US" b="1" spc="44" dirty="0" smtClean="0">
                <a:solidFill>
                  <a:srgbClr val="FFFF00"/>
                </a:solidFill>
                <a:latin typeface="Comic Sans MS" pitchFamily="66" charset="0"/>
                <a:cs typeface="Calibri"/>
              </a:rPr>
              <a:t>as </a:t>
            </a:r>
            <a:r>
              <a:rPr lang="en-US" b="1" spc="74" dirty="0" smtClean="0">
                <a:solidFill>
                  <a:srgbClr val="FFFF00"/>
                </a:solidFill>
                <a:latin typeface="Comic Sans MS" pitchFamily="66" charset="0"/>
                <a:cs typeface="Calibri"/>
              </a:rPr>
              <a:t>heart failure </a:t>
            </a:r>
            <a:r>
              <a:rPr lang="en-US" b="1" spc="52" dirty="0" smtClean="0">
                <a:solidFill>
                  <a:srgbClr val="FFFF00"/>
                </a:solidFill>
                <a:latin typeface="Comic Sans MS" pitchFamily="66" charset="0"/>
                <a:cs typeface="Calibri"/>
              </a:rPr>
              <a:t>(HF) </a:t>
            </a:r>
            <a:r>
              <a:rPr lang="en-US" b="1" spc="96" dirty="0" smtClean="0">
                <a:solidFill>
                  <a:srgbClr val="FFFF00"/>
                </a:solidFill>
                <a:latin typeface="Comic Sans MS" pitchFamily="66" charset="0"/>
                <a:cs typeface="Calibri"/>
              </a:rPr>
              <a:t>and</a:t>
            </a:r>
            <a:r>
              <a:rPr lang="en-US" b="1" spc="52" dirty="0" smtClean="0">
                <a:solidFill>
                  <a:srgbClr val="FFFF00"/>
                </a:solidFill>
                <a:latin typeface="Comic Sans MS" pitchFamily="66" charset="0"/>
                <a:cs typeface="Calibri"/>
              </a:rPr>
              <a:t> </a:t>
            </a:r>
            <a:r>
              <a:rPr lang="en-US" b="1" spc="59" dirty="0" smtClean="0">
                <a:solidFill>
                  <a:srgbClr val="FFFF00"/>
                </a:solidFill>
                <a:latin typeface="Comic Sans MS" pitchFamily="66" charset="0"/>
                <a:cs typeface="Calibri"/>
              </a:rPr>
              <a:t>arrhythmias.</a:t>
            </a:r>
            <a:endParaRPr lang="en-US" b="1" dirty="0" smtClean="0">
              <a:solidFill>
                <a:srgbClr val="FFFF00"/>
              </a:solidFill>
              <a:latin typeface="Comic Sans MS" pitchFamily="66" charset="0"/>
              <a:cs typeface="Calibri"/>
            </a:endParaRPr>
          </a:p>
          <a:p>
            <a:pPr>
              <a:spcBef>
                <a:spcPts val="15"/>
              </a:spcBef>
            </a:pPr>
            <a:endParaRPr lang="en-US" b="1" dirty="0" smtClean="0">
              <a:solidFill>
                <a:srgbClr val="FFFF00"/>
              </a:solidFill>
              <a:latin typeface="Comic Sans MS" pitchFamily="66" charset="0"/>
              <a:cs typeface="Times New Roman"/>
            </a:endParaRPr>
          </a:p>
          <a:p>
            <a:pPr marL="138281"/>
            <a:r>
              <a:rPr lang="en-US" sz="3600" b="1" spc="121" baseline="3472" dirty="0" smtClean="0">
                <a:solidFill>
                  <a:srgbClr val="FFFF00"/>
                </a:solidFill>
                <a:latin typeface="Comic Sans MS" pitchFamily="66" charset="0"/>
                <a:cs typeface="Calibri"/>
              </a:rPr>
              <a:t>The </a:t>
            </a:r>
            <a:r>
              <a:rPr lang="en-US" sz="3600" b="1" spc="111" baseline="3472" dirty="0" smtClean="0">
                <a:solidFill>
                  <a:srgbClr val="FFFF00"/>
                </a:solidFill>
                <a:latin typeface="Comic Sans MS" pitchFamily="66" charset="0"/>
                <a:cs typeface="Calibri"/>
              </a:rPr>
              <a:t>treatment </a:t>
            </a:r>
            <a:r>
              <a:rPr lang="en-US" sz="3600" b="1" spc="144" baseline="3472" dirty="0" smtClean="0">
                <a:solidFill>
                  <a:srgbClr val="FFFF00"/>
                </a:solidFill>
                <a:latin typeface="Comic Sans MS" pitchFamily="66" charset="0"/>
                <a:cs typeface="Calibri"/>
              </a:rPr>
              <a:t>of </a:t>
            </a:r>
            <a:r>
              <a:rPr lang="en-US" sz="3600" b="1" spc="89" baseline="3472" dirty="0" smtClean="0">
                <a:solidFill>
                  <a:srgbClr val="FFFF00"/>
                </a:solidFill>
                <a:latin typeface="Comic Sans MS" pitchFamily="66" charset="0"/>
                <a:cs typeface="Calibri"/>
              </a:rPr>
              <a:t>choice </a:t>
            </a:r>
            <a:r>
              <a:rPr lang="en-US" sz="3600" b="1" spc="121" baseline="3472" dirty="0" smtClean="0">
                <a:solidFill>
                  <a:srgbClr val="FFFF00"/>
                </a:solidFill>
                <a:latin typeface="Comic Sans MS" pitchFamily="66" charset="0"/>
                <a:cs typeface="Calibri"/>
              </a:rPr>
              <a:t>for </a:t>
            </a:r>
            <a:r>
              <a:rPr lang="en-US" sz="3600" b="1" spc="89" baseline="3472" dirty="0" smtClean="0">
                <a:solidFill>
                  <a:srgbClr val="FFFF00"/>
                </a:solidFill>
                <a:latin typeface="Comic Sans MS" pitchFamily="66" charset="0"/>
                <a:cs typeface="Calibri"/>
              </a:rPr>
              <a:t>these </a:t>
            </a:r>
            <a:r>
              <a:rPr lang="en-US" sz="3600" b="1" spc="99" baseline="3472" dirty="0" smtClean="0">
                <a:solidFill>
                  <a:srgbClr val="FFFF00"/>
                </a:solidFill>
                <a:latin typeface="Comic Sans MS" pitchFamily="66" charset="0"/>
                <a:cs typeface="Calibri"/>
              </a:rPr>
              <a:t>patients </a:t>
            </a:r>
            <a:r>
              <a:rPr lang="en-US" sz="3600" b="1" spc="33" baseline="3472" dirty="0" smtClean="0">
                <a:solidFill>
                  <a:srgbClr val="FFFF00"/>
                </a:solidFill>
                <a:latin typeface="Comic Sans MS" pitchFamily="66" charset="0"/>
                <a:cs typeface="Calibri"/>
              </a:rPr>
              <a:t>is </a:t>
            </a:r>
            <a:r>
              <a:rPr lang="en-US" sz="3600" b="1" spc="65" baseline="3472" dirty="0" smtClean="0">
                <a:solidFill>
                  <a:srgbClr val="FFFF00"/>
                </a:solidFill>
                <a:latin typeface="Comic Sans MS" pitchFamily="66" charset="0"/>
                <a:cs typeface="Calibri"/>
              </a:rPr>
              <a:t>rescue PCI.</a:t>
            </a:r>
            <a:r>
              <a:rPr lang="en-US" sz="3600" b="1" spc="65" baseline="43209" dirty="0" smtClean="0">
                <a:solidFill>
                  <a:srgbClr val="FFFF00"/>
                </a:solidFill>
                <a:latin typeface="Comic Sans MS" pitchFamily="66" charset="0"/>
                <a:cs typeface="Calibri"/>
              </a:rPr>
              <a:t> </a:t>
            </a:r>
            <a:endParaRPr lang="en-US" sz="3600" b="1" baseline="43209" dirty="0" smtClean="0">
              <a:solidFill>
                <a:srgbClr val="FFFF00"/>
              </a:solidFill>
              <a:latin typeface="Comic Sans MS" pitchFamily="66" charset="0"/>
              <a:cs typeface="Calibri"/>
            </a:endParaRPr>
          </a:p>
          <a:p>
            <a:pPr>
              <a:spcBef>
                <a:spcPts val="22"/>
              </a:spcBef>
            </a:pPr>
            <a:endParaRPr lang="en-US" b="1" dirty="0" smtClean="0">
              <a:solidFill>
                <a:srgbClr val="FFFF00"/>
              </a:solidFill>
              <a:latin typeface="Comic Sans MS" pitchFamily="66" charset="0"/>
              <a:cs typeface="Times New Roman"/>
            </a:endParaRPr>
          </a:p>
          <a:p>
            <a:pPr marL="405437" marR="215418" indent="-293495" algn="just">
              <a:lnSpc>
                <a:spcPct val="93500"/>
              </a:lnSpc>
            </a:pPr>
            <a:r>
              <a:rPr lang="en-US" sz="2800" b="1" spc="111" baseline="3472" dirty="0" smtClean="0">
                <a:solidFill>
                  <a:srgbClr val="FFFF00"/>
                </a:solidFill>
                <a:latin typeface="Comic Sans MS" pitchFamily="66" charset="0"/>
                <a:cs typeface="Calibri"/>
              </a:rPr>
              <a:t>They </a:t>
            </a:r>
            <a:r>
              <a:rPr lang="en-US" sz="2800" b="1" spc="111" baseline="3472" dirty="0" smtClean="0">
                <a:solidFill>
                  <a:schemeClr val="bg1"/>
                </a:solidFill>
                <a:latin typeface="Comic Sans MS" pitchFamily="66" charset="0"/>
                <a:cs typeface="Calibri"/>
              </a:rPr>
              <a:t>should </a:t>
            </a:r>
            <a:r>
              <a:rPr lang="en-US" sz="2800" b="1" spc="121" baseline="3472" dirty="0" smtClean="0">
                <a:solidFill>
                  <a:schemeClr val="bg1"/>
                </a:solidFill>
                <a:latin typeface="Comic Sans MS" pitchFamily="66" charset="0"/>
                <a:cs typeface="Calibri"/>
              </a:rPr>
              <a:t>not </a:t>
            </a:r>
            <a:r>
              <a:rPr lang="en-US" sz="2800" b="1" spc="121" baseline="3472" dirty="0" smtClean="0">
                <a:solidFill>
                  <a:srgbClr val="FFFF00"/>
                </a:solidFill>
                <a:latin typeface="Comic Sans MS" pitchFamily="66" charset="0"/>
                <a:cs typeface="Calibri"/>
              </a:rPr>
              <a:t>be </a:t>
            </a:r>
            <a:r>
              <a:rPr lang="en-US" sz="2800" b="1" spc="132" baseline="3472" dirty="0" smtClean="0">
                <a:solidFill>
                  <a:srgbClr val="FFFF00"/>
                </a:solidFill>
                <a:latin typeface="Comic Sans MS" pitchFamily="66" charset="0"/>
                <a:cs typeface="Calibri"/>
              </a:rPr>
              <a:t>given a </a:t>
            </a:r>
            <a:r>
              <a:rPr lang="en-US" sz="2800" b="1" spc="89" baseline="3472" dirty="0" smtClean="0">
                <a:solidFill>
                  <a:srgbClr val="FFFF00"/>
                </a:solidFill>
                <a:latin typeface="Comic Sans MS" pitchFamily="66" charset="0"/>
                <a:cs typeface="Calibri"/>
              </a:rPr>
              <a:t>second </a:t>
            </a:r>
            <a:r>
              <a:rPr lang="en-US" sz="2800" b="1" spc="99" baseline="3472" dirty="0" smtClean="0">
                <a:solidFill>
                  <a:srgbClr val="FFFF00"/>
                </a:solidFill>
                <a:latin typeface="Comic Sans MS" pitchFamily="66" charset="0"/>
                <a:cs typeface="Calibri"/>
              </a:rPr>
              <a:t>dose </a:t>
            </a:r>
            <a:r>
              <a:rPr lang="en-US" sz="2800" b="1" spc="144" baseline="3472" dirty="0" smtClean="0">
                <a:solidFill>
                  <a:srgbClr val="FFFF00"/>
                </a:solidFill>
                <a:latin typeface="Comic Sans MS" pitchFamily="66" charset="0"/>
                <a:cs typeface="Calibri"/>
              </a:rPr>
              <a:t>of </a:t>
            </a:r>
            <a:r>
              <a:rPr lang="en-US" sz="2800" b="1" spc="132" baseline="3472" dirty="0" smtClean="0">
                <a:solidFill>
                  <a:srgbClr val="FFFF00"/>
                </a:solidFill>
                <a:latin typeface="Comic Sans MS" pitchFamily="66" charset="0"/>
                <a:cs typeface="Calibri"/>
              </a:rPr>
              <a:t>a </a:t>
            </a:r>
            <a:r>
              <a:rPr lang="en-US" sz="2800" b="1" spc="99" baseline="3472" dirty="0" err="1" smtClean="0">
                <a:solidFill>
                  <a:srgbClr val="FFFF00"/>
                </a:solidFill>
                <a:latin typeface="Comic Sans MS" pitchFamily="66" charset="0"/>
                <a:cs typeface="Calibri"/>
              </a:rPr>
              <a:t>fibrinolytic</a:t>
            </a:r>
            <a:r>
              <a:rPr lang="en-US" sz="2800" b="1" spc="99" baseline="3472" dirty="0" smtClean="0">
                <a:solidFill>
                  <a:srgbClr val="FFFF00"/>
                </a:solidFill>
                <a:latin typeface="Comic Sans MS" pitchFamily="66" charset="0"/>
                <a:cs typeface="Calibri"/>
              </a:rPr>
              <a:t> </a:t>
            </a:r>
            <a:r>
              <a:rPr lang="en-US" sz="2800" b="1" spc="121" baseline="3472" dirty="0" smtClean="0">
                <a:solidFill>
                  <a:srgbClr val="FFFF00"/>
                </a:solidFill>
                <a:latin typeface="Comic Sans MS" pitchFamily="66" charset="0"/>
                <a:cs typeface="Calibri"/>
              </a:rPr>
              <a:t>agent</a:t>
            </a:r>
            <a:r>
              <a:rPr lang="en-US" b="1" spc="121" baseline="3472" dirty="0" smtClean="0">
                <a:solidFill>
                  <a:srgbClr val="FFFF00"/>
                </a:solidFill>
                <a:latin typeface="Comic Sans MS" pitchFamily="66" charset="0"/>
                <a:cs typeface="Calibri"/>
              </a:rPr>
              <a:t>.  </a:t>
            </a:r>
            <a:r>
              <a:rPr lang="en-US" b="1" spc="59" dirty="0" smtClean="0">
                <a:solidFill>
                  <a:srgbClr val="FFFF00"/>
                </a:solidFill>
                <a:latin typeface="Comic Sans MS" pitchFamily="66" charset="0"/>
                <a:cs typeface="Calibri"/>
              </a:rPr>
              <a:t>This </a:t>
            </a:r>
            <a:r>
              <a:rPr lang="en-US" b="1" spc="22" dirty="0" smtClean="0">
                <a:solidFill>
                  <a:srgbClr val="FFFF00"/>
                </a:solidFill>
                <a:latin typeface="Comic Sans MS" pitchFamily="66" charset="0"/>
                <a:cs typeface="Calibri"/>
              </a:rPr>
              <a:t>is </a:t>
            </a:r>
            <a:r>
              <a:rPr lang="en-US" b="1" spc="59" dirty="0" smtClean="0">
                <a:solidFill>
                  <a:srgbClr val="FFFF00"/>
                </a:solidFill>
                <a:latin typeface="Comic Sans MS" pitchFamily="66" charset="0"/>
                <a:cs typeface="Calibri"/>
              </a:rPr>
              <a:t>because </a:t>
            </a:r>
            <a:r>
              <a:rPr lang="en-US" b="1" spc="67" dirty="0" smtClean="0">
                <a:solidFill>
                  <a:srgbClr val="FFFF00"/>
                </a:solidFill>
                <a:latin typeface="Comic Sans MS" pitchFamily="66" charset="0"/>
                <a:cs typeface="Calibri"/>
              </a:rPr>
              <a:t>there </a:t>
            </a:r>
            <a:r>
              <a:rPr lang="en-US" b="1" spc="59" dirty="0" smtClean="0">
                <a:solidFill>
                  <a:srgbClr val="FFFF00"/>
                </a:solidFill>
                <a:latin typeface="Comic Sans MS" pitchFamily="66" charset="0"/>
                <a:cs typeface="Calibri"/>
              </a:rPr>
              <a:t>has </a:t>
            </a:r>
            <a:r>
              <a:rPr lang="en-US" b="1" spc="81" dirty="0" smtClean="0">
                <a:solidFill>
                  <a:srgbClr val="FFFF00"/>
                </a:solidFill>
                <a:latin typeface="Comic Sans MS" pitchFamily="66" charset="0"/>
                <a:cs typeface="Calibri"/>
              </a:rPr>
              <a:t>been </a:t>
            </a:r>
            <a:r>
              <a:rPr lang="en-US" b="1" spc="96" dirty="0" smtClean="0">
                <a:solidFill>
                  <a:srgbClr val="FFFF00"/>
                </a:solidFill>
                <a:latin typeface="Comic Sans MS" pitchFamily="66" charset="0"/>
                <a:cs typeface="Calibri"/>
              </a:rPr>
              <a:t>no </a:t>
            </a:r>
            <a:r>
              <a:rPr lang="en-US" b="1" spc="67" dirty="0" smtClean="0">
                <a:solidFill>
                  <a:srgbClr val="FFFF00"/>
                </a:solidFill>
                <a:latin typeface="Comic Sans MS" pitchFamily="66" charset="0"/>
                <a:cs typeface="Calibri"/>
              </a:rPr>
              <a:t>difference </a:t>
            </a:r>
            <a:r>
              <a:rPr lang="en-US" b="1" spc="74" dirty="0" smtClean="0">
                <a:solidFill>
                  <a:srgbClr val="FFFF00"/>
                </a:solidFill>
                <a:latin typeface="Comic Sans MS" pitchFamily="66" charset="0"/>
                <a:cs typeface="Calibri"/>
              </a:rPr>
              <a:t>in </a:t>
            </a:r>
            <a:r>
              <a:rPr lang="en-US" b="1" spc="67" dirty="0" smtClean="0">
                <a:solidFill>
                  <a:srgbClr val="FFFF00"/>
                </a:solidFill>
                <a:latin typeface="Comic Sans MS" pitchFamily="66" charset="0"/>
                <a:cs typeface="Calibri"/>
              </a:rPr>
              <a:t>event free </a:t>
            </a:r>
            <a:r>
              <a:rPr lang="en-US" b="1" spc="52" dirty="0" smtClean="0">
                <a:solidFill>
                  <a:srgbClr val="FFFF00"/>
                </a:solidFill>
                <a:latin typeface="Comic Sans MS" pitchFamily="66" charset="0"/>
                <a:cs typeface="Calibri"/>
              </a:rPr>
              <a:t>survival  </a:t>
            </a:r>
            <a:r>
              <a:rPr lang="en-US" b="1" spc="74" dirty="0" smtClean="0">
                <a:solidFill>
                  <a:srgbClr val="FFFF00"/>
                </a:solidFill>
                <a:latin typeface="Comic Sans MS" pitchFamily="66" charset="0"/>
                <a:cs typeface="Calibri"/>
              </a:rPr>
              <a:t>demonstrated </a:t>
            </a:r>
            <a:r>
              <a:rPr lang="en-US" b="1" spc="81" dirty="0" smtClean="0">
                <a:solidFill>
                  <a:srgbClr val="FFFF00"/>
                </a:solidFill>
                <a:latin typeface="Comic Sans MS" pitchFamily="66" charset="0"/>
                <a:cs typeface="Calibri"/>
              </a:rPr>
              <a:t>whether </a:t>
            </a:r>
            <a:r>
              <a:rPr lang="en-US" b="1" spc="59" dirty="0" smtClean="0">
                <a:solidFill>
                  <a:srgbClr val="FFFF00"/>
                </a:solidFill>
                <a:latin typeface="Comic Sans MS" pitchFamily="66" charset="0"/>
                <a:cs typeface="Calibri"/>
              </a:rPr>
              <a:t>these </a:t>
            </a:r>
            <a:r>
              <a:rPr lang="en-US" b="1" spc="67" dirty="0" smtClean="0">
                <a:solidFill>
                  <a:srgbClr val="FFFF00"/>
                </a:solidFill>
                <a:latin typeface="Comic Sans MS" pitchFamily="66" charset="0"/>
                <a:cs typeface="Calibri"/>
              </a:rPr>
              <a:t>patients are </a:t>
            </a:r>
            <a:r>
              <a:rPr lang="en-US" b="1" spc="89" dirty="0" smtClean="0">
                <a:solidFill>
                  <a:srgbClr val="FFFF00"/>
                </a:solidFill>
                <a:latin typeface="Comic Sans MS" pitchFamily="66" charset="0"/>
                <a:cs typeface="Calibri"/>
              </a:rPr>
              <a:t>given a </a:t>
            </a:r>
            <a:r>
              <a:rPr lang="en-US" b="1" spc="67" dirty="0" smtClean="0">
                <a:solidFill>
                  <a:srgbClr val="FFFF00"/>
                </a:solidFill>
                <a:latin typeface="Comic Sans MS" pitchFamily="66" charset="0"/>
                <a:cs typeface="Calibri"/>
              </a:rPr>
              <a:t>repeat dose </a:t>
            </a:r>
            <a:r>
              <a:rPr lang="en-US" b="1" spc="96" dirty="0" smtClean="0">
                <a:solidFill>
                  <a:srgbClr val="FFFF00"/>
                </a:solidFill>
                <a:latin typeface="Comic Sans MS" pitchFamily="66" charset="0"/>
                <a:cs typeface="Calibri"/>
              </a:rPr>
              <a:t>of </a:t>
            </a:r>
            <a:r>
              <a:rPr lang="en-US" b="1" spc="89" dirty="0" smtClean="0">
                <a:solidFill>
                  <a:srgbClr val="FFFF00"/>
                </a:solidFill>
                <a:latin typeface="Comic Sans MS" pitchFamily="66" charset="0"/>
                <a:cs typeface="Calibri"/>
              </a:rPr>
              <a:t>a  </a:t>
            </a:r>
            <a:r>
              <a:rPr lang="en-US" b="1" spc="67" dirty="0" err="1" smtClean="0">
                <a:solidFill>
                  <a:srgbClr val="FFFF00"/>
                </a:solidFill>
                <a:latin typeface="Comic Sans MS" pitchFamily="66" charset="0"/>
                <a:cs typeface="Calibri"/>
              </a:rPr>
              <a:t>fibrinolytic</a:t>
            </a:r>
            <a:r>
              <a:rPr lang="en-US" b="1" spc="67" dirty="0" smtClean="0">
                <a:solidFill>
                  <a:srgbClr val="FFFF00"/>
                </a:solidFill>
                <a:latin typeface="Comic Sans MS" pitchFamily="66" charset="0"/>
                <a:cs typeface="Calibri"/>
              </a:rPr>
              <a:t> </a:t>
            </a:r>
            <a:r>
              <a:rPr lang="en-US" b="1" spc="96" dirty="0" smtClean="0">
                <a:solidFill>
                  <a:srgbClr val="FFFF00"/>
                </a:solidFill>
                <a:latin typeface="Comic Sans MS" pitchFamily="66" charset="0"/>
                <a:cs typeface="Calibri"/>
              </a:rPr>
              <a:t>agent </a:t>
            </a:r>
            <a:r>
              <a:rPr lang="en-US" b="1" spc="67" dirty="0" smtClean="0">
                <a:solidFill>
                  <a:srgbClr val="FFFF00"/>
                </a:solidFill>
                <a:latin typeface="Comic Sans MS" pitchFamily="66" charset="0"/>
                <a:cs typeface="Calibri"/>
              </a:rPr>
              <a:t>or are treated</a:t>
            </a:r>
            <a:r>
              <a:rPr lang="en-US" b="1" spc="7" dirty="0" smtClean="0">
                <a:solidFill>
                  <a:srgbClr val="FFFF00"/>
                </a:solidFill>
                <a:latin typeface="Comic Sans MS" pitchFamily="66" charset="0"/>
                <a:cs typeface="Calibri"/>
              </a:rPr>
              <a:t> </a:t>
            </a:r>
            <a:r>
              <a:rPr lang="en-US" b="1" spc="44" dirty="0" smtClean="0">
                <a:solidFill>
                  <a:srgbClr val="FFFF00"/>
                </a:solidFill>
                <a:latin typeface="Comic Sans MS" pitchFamily="66" charset="0"/>
                <a:cs typeface="Calibri"/>
              </a:rPr>
              <a:t>conservatively.</a:t>
            </a:r>
            <a:endParaRPr lang="en-US" b="1" baseline="30864" dirty="0" smtClean="0">
              <a:solidFill>
                <a:srgbClr val="FFFF00"/>
              </a:solidFill>
              <a:latin typeface="Comic Sans MS" pitchFamily="66" charset="0"/>
              <a:cs typeface="Calibri"/>
            </a:endParaRPr>
          </a:p>
          <a:p>
            <a:pPr>
              <a:spcBef>
                <a:spcPts val="30"/>
              </a:spcBef>
            </a:pPr>
            <a:endParaRPr lang="en-US" dirty="0">
              <a:solidFill>
                <a:srgbClr val="FFFF00"/>
              </a:solidFill>
              <a:latin typeface="Times New Roman"/>
              <a:cs typeface="Times New Roman"/>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32823"/>
          </a:xfrm>
          <a:prstGeom prst="rect">
            <a:avLst/>
          </a:prstGeom>
          <a:solidFill>
            <a:schemeClr val="tx1"/>
          </a:solidFill>
        </p:spPr>
        <p:txBody>
          <a:bodyPr wrap="square">
            <a:spAutoFit/>
          </a:bodyPr>
          <a:lstStyle/>
          <a:p>
            <a:pPr marL="381920" marR="82781">
              <a:lnSpc>
                <a:spcPts val="1361"/>
              </a:lnSpc>
              <a:spcBef>
                <a:spcPts val="237"/>
              </a:spcBef>
            </a:pPr>
            <a:endParaRPr lang="en-US" spc="67" dirty="0" smtClean="0">
              <a:solidFill>
                <a:srgbClr val="FFFF00"/>
              </a:solidFill>
              <a:cs typeface="Calibri"/>
            </a:endParaRPr>
          </a:p>
          <a:p>
            <a:pPr marL="381920" marR="82781">
              <a:lnSpc>
                <a:spcPts val="1361"/>
              </a:lnSpc>
              <a:spcBef>
                <a:spcPts val="237"/>
              </a:spcBef>
            </a:pPr>
            <a:endParaRPr lang="en-US" spc="67" dirty="0" smtClean="0">
              <a:solidFill>
                <a:srgbClr val="FFFF00"/>
              </a:solidFill>
              <a:cs typeface="Calibri"/>
            </a:endParaRPr>
          </a:p>
          <a:p>
            <a:pPr marL="381920" marR="82781">
              <a:lnSpc>
                <a:spcPts val="1361"/>
              </a:lnSpc>
              <a:spcBef>
                <a:spcPts val="237"/>
              </a:spcBef>
            </a:pPr>
            <a:endParaRPr lang="en-US" spc="67" dirty="0" smtClean="0">
              <a:solidFill>
                <a:srgbClr val="FFFF00"/>
              </a:solidFill>
              <a:cs typeface="Calibri"/>
            </a:endParaRPr>
          </a:p>
          <a:p>
            <a:pPr marL="381920" marR="82781">
              <a:lnSpc>
                <a:spcPts val="1361"/>
              </a:lnSpc>
              <a:spcBef>
                <a:spcPts val="237"/>
              </a:spcBef>
            </a:pPr>
            <a:endParaRPr lang="en-US" spc="67" dirty="0" smtClean="0">
              <a:solidFill>
                <a:srgbClr val="FFFF00"/>
              </a:solidFill>
              <a:cs typeface="Calibri"/>
            </a:endParaRPr>
          </a:p>
          <a:p>
            <a:pPr marL="381920" marR="82781">
              <a:lnSpc>
                <a:spcPts val="1361"/>
              </a:lnSpc>
              <a:spcBef>
                <a:spcPts val="237"/>
              </a:spcBef>
            </a:pPr>
            <a:r>
              <a:rPr lang="en-US" sz="2400" spc="67" dirty="0" smtClean="0">
                <a:solidFill>
                  <a:srgbClr val="FFFF00"/>
                </a:solidFill>
                <a:cs typeface="Calibri"/>
              </a:rPr>
              <a:t>Failed </a:t>
            </a:r>
            <a:r>
              <a:rPr lang="en-US" sz="2400" spc="67" dirty="0" err="1" smtClean="0">
                <a:solidFill>
                  <a:srgbClr val="FFFF00"/>
                </a:solidFill>
                <a:cs typeface="Calibri"/>
              </a:rPr>
              <a:t>fibrinolytic</a:t>
            </a:r>
            <a:r>
              <a:rPr lang="en-US" sz="2400" spc="67" dirty="0" smtClean="0">
                <a:solidFill>
                  <a:srgbClr val="FFFF00"/>
                </a:solidFill>
                <a:cs typeface="Calibri"/>
              </a:rPr>
              <a:t> </a:t>
            </a:r>
            <a:r>
              <a:rPr lang="en-US" sz="2400" spc="74" dirty="0" smtClean="0">
                <a:solidFill>
                  <a:srgbClr val="FFFF00"/>
                </a:solidFill>
                <a:cs typeface="Calibri"/>
              </a:rPr>
              <a:t>therapy </a:t>
            </a:r>
            <a:r>
              <a:rPr lang="en-US" sz="2400" spc="22" dirty="0" smtClean="0">
                <a:solidFill>
                  <a:srgbClr val="FFFF00"/>
                </a:solidFill>
                <a:cs typeface="Calibri"/>
              </a:rPr>
              <a:t>is</a:t>
            </a:r>
            <a:r>
              <a:rPr lang="en-US" sz="2400" spc="311" dirty="0" smtClean="0">
                <a:solidFill>
                  <a:srgbClr val="FFFF00"/>
                </a:solidFill>
                <a:cs typeface="Calibri"/>
              </a:rPr>
              <a:t> </a:t>
            </a:r>
            <a:r>
              <a:rPr lang="en-US" sz="2400" spc="74" dirty="0" smtClean="0">
                <a:solidFill>
                  <a:srgbClr val="FFFF00"/>
                </a:solidFill>
                <a:cs typeface="Calibri"/>
              </a:rPr>
              <a:t>manifested </a:t>
            </a:r>
            <a:r>
              <a:rPr lang="en-US" sz="2400" spc="44" dirty="0" smtClean="0">
                <a:solidFill>
                  <a:srgbClr val="FFFF00"/>
                </a:solidFill>
                <a:cs typeface="Calibri"/>
              </a:rPr>
              <a:t>as </a:t>
            </a:r>
            <a:r>
              <a:rPr lang="en-US" sz="2400" spc="89" dirty="0" smtClean="0">
                <a:solidFill>
                  <a:srgbClr val="FFFF00"/>
                </a:solidFill>
                <a:cs typeface="Calibri"/>
              </a:rPr>
              <a:t>one </a:t>
            </a:r>
            <a:r>
              <a:rPr lang="en-US" sz="2400" spc="67" dirty="0" smtClean="0">
                <a:solidFill>
                  <a:srgbClr val="FFFF00"/>
                </a:solidFill>
                <a:cs typeface="Calibri"/>
              </a:rPr>
              <a:t>or </a:t>
            </a:r>
            <a:r>
              <a:rPr lang="en-US" sz="2400" spc="74" dirty="0" smtClean="0">
                <a:solidFill>
                  <a:srgbClr val="FFFF00"/>
                </a:solidFill>
                <a:cs typeface="Calibri"/>
              </a:rPr>
              <a:t>more </a:t>
            </a:r>
            <a:r>
              <a:rPr lang="en-US" sz="2400" spc="96" dirty="0" smtClean="0">
                <a:solidFill>
                  <a:srgbClr val="FFFF00"/>
                </a:solidFill>
                <a:cs typeface="Calibri"/>
              </a:rPr>
              <a:t>of </a:t>
            </a:r>
            <a:r>
              <a:rPr lang="en-US" sz="2400" spc="74" dirty="0" smtClean="0">
                <a:solidFill>
                  <a:srgbClr val="FFFF00"/>
                </a:solidFill>
                <a:cs typeface="Calibri"/>
              </a:rPr>
              <a:t>the  </a:t>
            </a:r>
            <a:r>
              <a:rPr lang="en-US" sz="2400" spc="89" dirty="0" smtClean="0">
                <a:solidFill>
                  <a:srgbClr val="FFFF00"/>
                </a:solidFill>
                <a:cs typeface="Calibri"/>
              </a:rPr>
              <a:t>following:</a:t>
            </a:r>
          </a:p>
          <a:p>
            <a:pPr marL="381920" marR="82781">
              <a:lnSpc>
                <a:spcPts val="1361"/>
              </a:lnSpc>
              <a:spcBef>
                <a:spcPts val="237"/>
              </a:spcBef>
            </a:pPr>
            <a:endParaRPr lang="en-US" sz="2000" spc="89" dirty="0" smtClean="0">
              <a:solidFill>
                <a:srgbClr val="FFC000"/>
              </a:solidFill>
              <a:cs typeface="Calibri"/>
            </a:endParaRPr>
          </a:p>
          <a:p>
            <a:pPr marL="381920" marR="82781">
              <a:lnSpc>
                <a:spcPts val="1361"/>
              </a:lnSpc>
              <a:spcBef>
                <a:spcPts val="237"/>
              </a:spcBef>
            </a:pPr>
            <a:endParaRPr lang="en-US" sz="2000" dirty="0" smtClean="0">
              <a:solidFill>
                <a:srgbClr val="FFC000"/>
              </a:solidFill>
              <a:cs typeface="Calibri"/>
            </a:endParaRPr>
          </a:p>
          <a:p>
            <a:pPr marL="649075" indent="-268096">
              <a:lnSpc>
                <a:spcPct val="150000"/>
              </a:lnSpc>
              <a:buChar char="•"/>
              <a:tabLst>
                <a:tab pos="649075" algn="l"/>
                <a:tab pos="650015" algn="l"/>
              </a:tabLst>
            </a:pPr>
            <a:r>
              <a:rPr lang="en-US" sz="2000" b="1" spc="119" dirty="0" smtClean="0">
                <a:solidFill>
                  <a:srgbClr val="FFC000"/>
                </a:solidFill>
                <a:cs typeface="Calibri"/>
              </a:rPr>
              <a:t>Ongoing </a:t>
            </a:r>
            <a:r>
              <a:rPr lang="en-US" sz="2000" b="1" spc="44" dirty="0" smtClean="0">
                <a:solidFill>
                  <a:srgbClr val="FFC000"/>
                </a:solidFill>
                <a:cs typeface="Calibri"/>
              </a:rPr>
              <a:t>chest</a:t>
            </a:r>
            <a:r>
              <a:rPr lang="en-US" sz="2000" b="1" spc="-7" dirty="0" smtClean="0">
                <a:solidFill>
                  <a:srgbClr val="FFC000"/>
                </a:solidFill>
                <a:cs typeface="Calibri"/>
              </a:rPr>
              <a:t> </a:t>
            </a:r>
            <a:r>
              <a:rPr lang="en-US" sz="2000" b="1" spc="59" dirty="0" smtClean="0">
                <a:solidFill>
                  <a:srgbClr val="FFC000"/>
                </a:solidFill>
                <a:cs typeface="Calibri"/>
              </a:rPr>
              <a:t>pains.</a:t>
            </a:r>
            <a:endParaRPr lang="en-US" sz="2000" b="1" dirty="0" smtClean="0">
              <a:solidFill>
                <a:srgbClr val="FFC000"/>
              </a:solidFill>
              <a:cs typeface="Calibri"/>
            </a:endParaRPr>
          </a:p>
          <a:p>
            <a:pPr marL="649075" marR="122290" indent="-267156">
              <a:lnSpc>
                <a:spcPct val="150000"/>
              </a:lnSpc>
              <a:spcBef>
                <a:spcPts val="67"/>
              </a:spcBef>
              <a:buChar char="•"/>
              <a:tabLst>
                <a:tab pos="649075" algn="l"/>
                <a:tab pos="650015" algn="l"/>
              </a:tabLst>
            </a:pPr>
            <a:r>
              <a:rPr lang="en-US" sz="2000" b="1" spc="44" dirty="0" smtClean="0">
                <a:solidFill>
                  <a:srgbClr val="FFC000"/>
                </a:solidFill>
                <a:cs typeface="Calibri"/>
              </a:rPr>
              <a:t>Persistent </a:t>
            </a:r>
            <a:r>
              <a:rPr lang="en-US" sz="2000" b="1" spc="67" dirty="0" smtClean="0">
                <a:solidFill>
                  <a:srgbClr val="FFC000"/>
                </a:solidFill>
                <a:cs typeface="Calibri"/>
              </a:rPr>
              <a:t>hyper-acute </a:t>
            </a:r>
            <a:r>
              <a:rPr lang="en-US" sz="2000" b="1" spc="89" dirty="0" smtClean="0">
                <a:solidFill>
                  <a:srgbClr val="FFC000"/>
                </a:solidFill>
                <a:cs typeface="Calibri"/>
              </a:rPr>
              <a:t>ECG </a:t>
            </a:r>
            <a:r>
              <a:rPr lang="en-US" sz="2000" b="1" spc="74" dirty="0" smtClean="0">
                <a:solidFill>
                  <a:srgbClr val="FFC000"/>
                </a:solidFill>
                <a:cs typeface="Calibri"/>
              </a:rPr>
              <a:t>changes (&lt; </a:t>
            </a:r>
            <a:r>
              <a:rPr lang="en-US" sz="2000" b="1" spc="148" dirty="0" smtClean="0">
                <a:solidFill>
                  <a:srgbClr val="FFC000"/>
                </a:solidFill>
                <a:cs typeface="Calibri"/>
              </a:rPr>
              <a:t>50% </a:t>
            </a:r>
            <a:r>
              <a:rPr lang="en-US" sz="2000" b="1" spc="67" dirty="0" smtClean="0">
                <a:solidFill>
                  <a:srgbClr val="FFC000"/>
                </a:solidFill>
                <a:cs typeface="Calibri"/>
              </a:rPr>
              <a:t>resolution </a:t>
            </a:r>
            <a:r>
              <a:rPr lang="en-US" sz="2000" b="1" spc="96" dirty="0" smtClean="0">
                <a:solidFill>
                  <a:srgbClr val="FFC000"/>
                </a:solidFill>
                <a:cs typeface="Calibri"/>
              </a:rPr>
              <a:t>of </a:t>
            </a:r>
            <a:r>
              <a:rPr lang="en-US" sz="2000" b="1" spc="59" dirty="0" smtClean="0">
                <a:solidFill>
                  <a:srgbClr val="FFC000"/>
                </a:solidFill>
                <a:cs typeface="Calibri"/>
              </a:rPr>
              <a:t>ST  </a:t>
            </a:r>
            <a:r>
              <a:rPr lang="en-US" sz="2000" b="1" spc="74" dirty="0" smtClean="0">
                <a:solidFill>
                  <a:srgbClr val="FFC000"/>
                </a:solidFill>
                <a:cs typeface="Calibri"/>
              </a:rPr>
              <a:t>elevation in the lead </a:t>
            </a:r>
            <a:r>
              <a:rPr lang="en-US" sz="2000" b="1" spc="89" dirty="0" smtClean="0">
                <a:solidFill>
                  <a:srgbClr val="FFC000"/>
                </a:solidFill>
                <a:cs typeface="Calibri"/>
              </a:rPr>
              <a:t>showing </a:t>
            </a:r>
            <a:r>
              <a:rPr lang="en-US" sz="2000" b="1" spc="74" dirty="0" smtClean="0">
                <a:solidFill>
                  <a:srgbClr val="FFC000"/>
                </a:solidFill>
                <a:cs typeface="Calibri"/>
              </a:rPr>
              <a:t>the </a:t>
            </a:r>
            <a:r>
              <a:rPr lang="en-US" sz="2000" b="1" spc="67" dirty="0" smtClean="0">
                <a:solidFill>
                  <a:srgbClr val="FFC000"/>
                </a:solidFill>
                <a:cs typeface="Calibri"/>
              </a:rPr>
              <a:t>greatest </a:t>
            </a:r>
            <a:r>
              <a:rPr lang="en-US" sz="2000" b="1" spc="81" dirty="0" smtClean="0">
                <a:solidFill>
                  <a:srgbClr val="FFC000"/>
                </a:solidFill>
                <a:cs typeface="Calibri"/>
              </a:rPr>
              <a:t>degree </a:t>
            </a:r>
            <a:r>
              <a:rPr lang="en-US" sz="2000" b="1" spc="96" dirty="0" smtClean="0">
                <a:solidFill>
                  <a:srgbClr val="FFC000"/>
                </a:solidFill>
                <a:cs typeface="Calibri"/>
              </a:rPr>
              <a:t>of </a:t>
            </a:r>
            <a:r>
              <a:rPr lang="en-US" sz="2000" b="1" spc="59" dirty="0" smtClean="0">
                <a:solidFill>
                  <a:srgbClr val="FFC000"/>
                </a:solidFill>
                <a:cs typeface="Calibri"/>
              </a:rPr>
              <a:t>ST</a:t>
            </a:r>
            <a:r>
              <a:rPr lang="en-US" sz="2000" b="1" spc="-74" dirty="0" smtClean="0">
                <a:solidFill>
                  <a:srgbClr val="FFC000"/>
                </a:solidFill>
                <a:cs typeface="Calibri"/>
              </a:rPr>
              <a:t> </a:t>
            </a:r>
            <a:r>
              <a:rPr lang="en-US" sz="2000" b="1" spc="74" dirty="0" smtClean="0">
                <a:solidFill>
                  <a:srgbClr val="FFC000"/>
                </a:solidFill>
                <a:cs typeface="Calibri"/>
              </a:rPr>
              <a:t>elevation  at</a:t>
            </a:r>
            <a:r>
              <a:rPr lang="en-US" sz="2000" b="1" spc="52" dirty="0" smtClean="0">
                <a:solidFill>
                  <a:srgbClr val="FFC000"/>
                </a:solidFill>
                <a:cs typeface="Calibri"/>
              </a:rPr>
              <a:t> </a:t>
            </a:r>
            <a:r>
              <a:rPr lang="en-US" sz="2000" b="1" spc="59" dirty="0" smtClean="0">
                <a:solidFill>
                  <a:srgbClr val="FFC000"/>
                </a:solidFill>
                <a:cs typeface="Calibri"/>
              </a:rPr>
              <a:t>presentation).</a:t>
            </a:r>
            <a:r>
              <a:rPr lang="en-US" sz="2000" b="1" spc="89" baseline="30864" dirty="0" smtClean="0">
                <a:solidFill>
                  <a:srgbClr val="FFC000"/>
                </a:solidFill>
                <a:cs typeface="Calibri"/>
              </a:rPr>
              <a:t>60</a:t>
            </a:r>
            <a:endParaRPr lang="en-US" sz="2000" b="1" baseline="30864" dirty="0" smtClean="0">
              <a:solidFill>
                <a:srgbClr val="FFC000"/>
              </a:solidFill>
              <a:cs typeface="Calibri"/>
            </a:endParaRPr>
          </a:p>
          <a:p>
            <a:pPr marL="649075" indent="-268096">
              <a:lnSpc>
                <a:spcPct val="150000"/>
              </a:lnSpc>
              <a:buChar char="•"/>
              <a:tabLst>
                <a:tab pos="649075" algn="l"/>
                <a:tab pos="650015" algn="l"/>
              </a:tabLst>
            </a:pPr>
            <a:r>
              <a:rPr lang="en-US" sz="2000" b="1" spc="81" dirty="0" err="1" smtClean="0">
                <a:solidFill>
                  <a:srgbClr val="FFC000"/>
                </a:solidFill>
                <a:cs typeface="Calibri"/>
              </a:rPr>
              <a:t>Haemodynamic</a:t>
            </a:r>
            <a:r>
              <a:rPr lang="en-US" sz="2000" b="1" spc="81" dirty="0" smtClean="0">
                <a:solidFill>
                  <a:srgbClr val="FFC000"/>
                </a:solidFill>
                <a:cs typeface="Calibri"/>
              </a:rPr>
              <a:t> </a:t>
            </a:r>
            <a:r>
              <a:rPr lang="en-US" sz="2000" b="1" spc="96" dirty="0" smtClean="0">
                <a:solidFill>
                  <a:srgbClr val="FFC000"/>
                </a:solidFill>
                <a:cs typeface="Calibri"/>
              </a:rPr>
              <a:t>and </a:t>
            </a:r>
            <a:r>
              <a:rPr lang="en-US" sz="2000" b="1" spc="52" dirty="0" smtClean="0">
                <a:solidFill>
                  <a:srgbClr val="FFC000"/>
                </a:solidFill>
                <a:cs typeface="Calibri"/>
              </a:rPr>
              <a:t>electrical</a:t>
            </a:r>
            <a:r>
              <a:rPr lang="en-US" sz="2000" b="1" spc="-7" dirty="0" smtClean="0">
                <a:solidFill>
                  <a:srgbClr val="FFC000"/>
                </a:solidFill>
                <a:cs typeface="Calibri"/>
              </a:rPr>
              <a:t> </a:t>
            </a:r>
            <a:r>
              <a:rPr lang="en-US" sz="2000" b="1" spc="52" dirty="0" smtClean="0">
                <a:solidFill>
                  <a:srgbClr val="FFC000"/>
                </a:solidFill>
                <a:cs typeface="Calibri"/>
              </a:rPr>
              <a:t>instability</a:t>
            </a:r>
          </a:p>
          <a:p>
            <a:pPr marL="649075" indent="-268096">
              <a:lnSpc>
                <a:spcPts val="1324"/>
              </a:lnSpc>
              <a:buChar char="•"/>
              <a:tabLst>
                <a:tab pos="649075" algn="l"/>
                <a:tab pos="650015" algn="l"/>
              </a:tabLst>
            </a:pPr>
            <a:endParaRPr lang="en-US" sz="2000" b="1" spc="52" dirty="0" smtClean="0">
              <a:solidFill>
                <a:srgbClr val="FFC000"/>
              </a:solidFill>
              <a:cs typeface="Calibri"/>
            </a:endParaRPr>
          </a:p>
          <a:p>
            <a:pPr marL="649075" indent="-268096">
              <a:lnSpc>
                <a:spcPts val="1324"/>
              </a:lnSpc>
              <a:buChar char="•"/>
              <a:tabLst>
                <a:tab pos="649075" algn="l"/>
                <a:tab pos="650015" algn="l"/>
              </a:tabLst>
            </a:pPr>
            <a:endParaRPr lang="en-US" sz="2000" b="1" spc="52" dirty="0" smtClean="0">
              <a:solidFill>
                <a:srgbClr val="FFC000"/>
              </a:solidFill>
              <a:cs typeface="Calibri"/>
            </a:endParaRPr>
          </a:p>
          <a:p>
            <a:pPr marL="649075" indent="-268096">
              <a:lnSpc>
                <a:spcPts val="1324"/>
              </a:lnSpc>
              <a:buChar char="•"/>
              <a:tabLst>
                <a:tab pos="649075" algn="l"/>
                <a:tab pos="650015" algn="l"/>
              </a:tabLst>
            </a:pPr>
            <a:endParaRPr lang="en-US" sz="2000" b="1" spc="52" dirty="0" smtClean="0">
              <a:solidFill>
                <a:srgbClr val="FFC000"/>
              </a:solidFill>
              <a:cs typeface="Calibri"/>
            </a:endParaRPr>
          </a:p>
          <a:p>
            <a:pPr marL="649075" indent="-268096">
              <a:lnSpc>
                <a:spcPts val="1324"/>
              </a:lnSpc>
              <a:buChar char="•"/>
              <a:tabLst>
                <a:tab pos="649075" algn="l"/>
                <a:tab pos="650015" algn="l"/>
              </a:tabLst>
            </a:pPr>
            <a:endParaRPr lang="en-US" sz="2000" b="1" spc="52" dirty="0" smtClean="0">
              <a:solidFill>
                <a:srgbClr val="FFC000"/>
              </a:solidFill>
              <a:cs typeface="Calibri"/>
            </a:endParaRPr>
          </a:p>
          <a:p>
            <a:pPr marL="649075" indent="-268096">
              <a:lnSpc>
                <a:spcPts val="1324"/>
              </a:lnSpc>
              <a:buChar char="•"/>
              <a:tabLst>
                <a:tab pos="649075" algn="l"/>
                <a:tab pos="650015" algn="l"/>
              </a:tabLst>
            </a:pPr>
            <a:endParaRPr lang="en-US" sz="2000" b="1" spc="52" dirty="0" smtClean="0">
              <a:solidFill>
                <a:srgbClr val="FFC000"/>
              </a:solidFill>
              <a:cs typeface="Calibri"/>
            </a:endParaRPr>
          </a:p>
          <a:p>
            <a:pPr marL="649075" indent="-268096">
              <a:lnSpc>
                <a:spcPts val="1324"/>
              </a:lnSpc>
              <a:buChar char="•"/>
              <a:tabLst>
                <a:tab pos="649075" algn="l"/>
                <a:tab pos="650015" algn="l"/>
              </a:tabLst>
            </a:pPr>
            <a:r>
              <a:rPr lang="en-US" sz="2000" b="1" spc="52" dirty="0" smtClean="0">
                <a:solidFill>
                  <a:srgbClr val="FFC000"/>
                </a:solidFill>
                <a:cs typeface="Calibri"/>
              </a:rPr>
              <a:t>.</a:t>
            </a:r>
            <a:endParaRPr lang="en-US" sz="2000" b="1" dirty="0" smtClean="0">
              <a:solidFill>
                <a:srgbClr val="FFC000"/>
              </a:solidFill>
              <a:cs typeface="Calibri"/>
            </a:endParaRPr>
          </a:p>
          <a:p>
            <a:pPr>
              <a:spcBef>
                <a:spcPts val="37"/>
              </a:spcBef>
            </a:pPr>
            <a:endParaRPr lang="en-US" sz="2000" dirty="0" smtClean="0">
              <a:solidFill>
                <a:srgbClr val="FFC000"/>
              </a:solidFill>
              <a:latin typeface="Times New Roman"/>
              <a:cs typeface="Times New Roman"/>
            </a:endParaRPr>
          </a:p>
          <a:p>
            <a:pPr marL="381920" marR="83721">
              <a:lnSpc>
                <a:spcPts val="1361"/>
              </a:lnSpc>
            </a:pPr>
            <a:r>
              <a:rPr lang="en-US" sz="2000" b="1" spc="52" dirty="0" smtClean="0">
                <a:solidFill>
                  <a:srgbClr val="FFC000"/>
                </a:solidFill>
                <a:cs typeface="Calibri"/>
              </a:rPr>
              <a:t>Rescue PCI </a:t>
            </a:r>
            <a:r>
              <a:rPr lang="en-US" sz="2000" b="1" spc="22" dirty="0" smtClean="0">
                <a:solidFill>
                  <a:srgbClr val="FFC000"/>
                </a:solidFill>
                <a:cs typeface="Calibri"/>
              </a:rPr>
              <a:t>is </a:t>
            </a:r>
            <a:r>
              <a:rPr lang="en-US" sz="2000" b="1" spc="67" dirty="0" smtClean="0">
                <a:solidFill>
                  <a:srgbClr val="FFC000"/>
                </a:solidFill>
                <a:cs typeface="Calibri"/>
              </a:rPr>
              <a:t>initiated </a:t>
            </a:r>
            <a:r>
              <a:rPr lang="en-US" sz="2000" b="1" spc="52" dirty="0" smtClean="0">
                <a:solidFill>
                  <a:srgbClr val="FFC000"/>
                </a:solidFill>
                <a:cs typeface="Calibri"/>
              </a:rPr>
              <a:t>very </a:t>
            </a:r>
            <a:r>
              <a:rPr lang="en-US" sz="2000" b="1" spc="59" dirty="0" smtClean="0">
                <a:solidFill>
                  <a:srgbClr val="FFC000"/>
                </a:solidFill>
                <a:cs typeface="Calibri"/>
              </a:rPr>
              <a:t>early </a:t>
            </a:r>
            <a:r>
              <a:rPr lang="en-US" sz="2000" b="1" spc="44" dirty="0" smtClean="0">
                <a:solidFill>
                  <a:srgbClr val="FFC000"/>
                </a:solidFill>
                <a:cs typeface="Calibri"/>
              </a:rPr>
              <a:t>(1 </a:t>
            </a:r>
            <a:r>
              <a:rPr lang="en-US" sz="2000" b="1" spc="81" dirty="0" smtClean="0">
                <a:solidFill>
                  <a:srgbClr val="FFC000"/>
                </a:solidFill>
                <a:cs typeface="Calibri"/>
              </a:rPr>
              <a:t>to </a:t>
            </a:r>
            <a:r>
              <a:rPr lang="en-US" sz="2000" b="1" spc="52" dirty="0" smtClean="0">
                <a:solidFill>
                  <a:srgbClr val="FFC000"/>
                </a:solidFill>
                <a:cs typeface="Calibri"/>
              </a:rPr>
              <a:t>2 </a:t>
            </a:r>
            <a:r>
              <a:rPr lang="en-US" sz="2000" b="1" spc="59" dirty="0" smtClean="0">
                <a:solidFill>
                  <a:srgbClr val="FFC000"/>
                </a:solidFill>
                <a:cs typeface="Calibri"/>
              </a:rPr>
              <a:t>hours) </a:t>
            </a:r>
            <a:r>
              <a:rPr lang="en-US" sz="2000" b="1" spc="74" dirty="0" smtClean="0">
                <a:solidFill>
                  <a:srgbClr val="FFC000"/>
                </a:solidFill>
                <a:cs typeface="Calibri"/>
              </a:rPr>
              <a:t>after failed </a:t>
            </a:r>
            <a:r>
              <a:rPr lang="en-US" sz="2000" b="1" spc="67" dirty="0" err="1" smtClean="0">
                <a:solidFill>
                  <a:srgbClr val="FFC000"/>
                </a:solidFill>
                <a:cs typeface="Calibri"/>
              </a:rPr>
              <a:t>fibrinolytic</a:t>
            </a:r>
            <a:r>
              <a:rPr lang="en-US" sz="2000" b="1" spc="67" dirty="0" smtClean="0">
                <a:solidFill>
                  <a:srgbClr val="FFC000"/>
                </a:solidFill>
                <a:cs typeface="Calibri"/>
              </a:rPr>
              <a:t>  </a:t>
            </a:r>
            <a:r>
              <a:rPr lang="en-US" sz="2000" b="1" spc="52" dirty="0" smtClean="0">
                <a:solidFill>
                  <a:srgbClr val="FFC000"/>
                </a:solidFill>
                <a:cs typeface="Calibri"/>
              </a:rPr>
              <a:t>therapy.</a:t>
            </a:r>
            <a:endParaRPr lang="en-US" sz="2000" b="1" dirty="0" smtClean="0">
              <a:solidFill>
                <a:srgbClr val="FFC000"/>
              </a:solidFill>
              <a:cs typeface="Calibri"/>
            </a:endParaRPr>
          </a:p>
          <a:p>
            <a:pPr>
              <a:spcBef>
                <a:spcPts val="59"/>
              </a:spcBef>
            </a:pPr>
            <a:endParaRPr lang="en-US" sz="2000" dirty="0" smtClean="0">
              <a:solidFill>
                <a:srgbClr val="FFC000"/>
              </a:solidFill>
              <a:latin typeface="Times New Roman"/>
              <a:cs typeface="Times New Roman"/>
            </a:endParaRPr>
          </a:p>
          <a:p>
            <a:pPr marL="381920" marR="82781" indent="-307605" algn="just">
              <a:lnSpc>
                <a:spcPct val="93600"/>
              </a:lnSpc>
            </a:pPr>
            <a:r>
              <a:rPr lang="en-US" sz="2400" spc="7" dirty="0" smtClean="0">
                <a:solidFill>
                  <a:srgbClr val="FFFF00"/>
                </a:solidFill>
                <a:cs typeface="Calibri"/>
              </a:rPr>
              <a:t>I,A</a:t>
            </a:r>
            <a:r>
              <a:rPr lang="en-US" sz="2400" spc="193" dirty="0" smtClean="0">
                <a:solidFill>
                  <a:srgbClr val="FFFF00"/>
                </a:solidFill>
                <a:cs typeface="Calibri"/>
              </a:rPr>
              <a:t> </a:t>
            </a:r>
            <a:r>
              <a:rPr lang="en-US" sz="2400" spc="65" baseline="3472" dirty="0" smtClean="0">
                <a:solidFill>
                  <a:srgbClr val="FFFF00"/>
                </a:solidFill>
                <a:cs typeface="Calibri"/>
              </a:rPr>
              <a:t>It </a:t>
            </a:r>
            <a:r>
              <a:rPr lang="en-US" sz="2400" spc="33" baseline="3472" dirty="0" smtClean="0">
                <a:solidFill>
                  <a:srgbClr val="FFFF00"/>
                </a:solidFill>
                <a:cs typeface="Calibri"/>
              </a:rPr>
              <a:t>is </a:t>
            </a:r>
            <a:r>
              <a:rPr lang="en-US" sz="2400" spc="89" baseline="3472" dirty="0" smtClean="0">
                <a:solidFill>
                  <a:srgbClr val="FFFF00"/>
                </a:solidFill>
                <a:cs typeface="Calibri"/>
              </a:rPr>
              <a:t>associated </a:t>
            </a:r>
            <a:r>
              <a:rPr lang="en-US" sz="2400" spc="132" baseline="3472" dirty="0" smtClean="0">
                <a:solidFill>
                  <a:srgbClr val="FFFF00"/>
                </a:solidFill>
                <a:cs typeface="Calibri"/>
              </a:rPr>
              <a:t>with a </a:t>
            </a:r>
            <a:r>
              <a:rPr lang="en-US" sz="2400" spc="111" baseline="3472" dirty="0" smtClean="0">
                <a:solidFill>
                  <a:srgbClr val="FFFF00"/>
                </a:solidFill>
                <a:cs typeface="Calibri"/>
              </a:rPr>
              <a:t>reduction in </a:t>
            </a:r>
            <a:r>
              <a:rPr lang="en-US" sz="2400" spc="10" baseline="3472" dirty="0" smtClean="0">
                <a:solidFill>
                  <a:srgbClr val="FFFF00"/>
                </a:solidFill>
                <a:cs typeface="Calibri"/>
              </a:rPr>
              <a:t>HF, </a:t>
            </a:r>
            <a:r>
              <a:rPr lang="en-US" sz="2400" spc="99" baseline="3472" dirty="0" err="1" smtClean="0">
                <a:solidFill>
                  <a:srgbClr val="FFFF00"/>
                </a:solidFill>
                <a:cs typeface="Calibri"/>
              </a:rPr>
              <a:t>reinfarction</a:t>
            </a:r>
            <a:r>
              <a:rPr lang="en-US" sz="2400" spc="99" baseline="3472" dirty="0" smtClean="0">
                <a:solidFill>
                  <a:srgbClr val="FFFF00"/>
                </a:solidFill>
                <a:cs typeface="Calibri"/>
              </a:rPr>
              <a:t> </a:t>
            </a:r>
            <a:r>
              <a:rPr lang="en-US" sz="2400" spc="144" baseline="3472" dirty="0" smtClean="0">
                <a:solidFill>
                  <a:srgbClr val="FFFF00"/>
                </a:solidFill>
                <a:cs typeface="Calibri"/>
              </a:rPr>
              <a:t>and </a:t>
            </a:r>
            <a:r>
              <a:rPr lang="en-US" sz="2400" spc="132" baseline="3472" dirty="0" smtClean="0">
                <a:solidFill>
                  <a:srgbClr val="FFFF00"/>
                </a:solidFill>
                <a:cs typeface="Calibri"/>
              </a:rPr>
              <a:t>a </a:t>
            </a:r>
            <a:r>
              <a:rPr lang="en-US" sz="2400" spc="111" baseline="3472" dirty="0" smtClean="0">
                <a:solidFill>
                  <a:srgbClr val="FFFF00"/>
                </a:solidFill>
                <a:cs typeface="Calibri"/>
              </a:rPr>
              <a:t>trend towards  </a:t>
            </a:r>
            <a:r>
              <a:rPr lang="en-US" sz="2400" spc="74" dirty="0" smtClean="0">
                <a:solidFill>
                  <a:srgbClr val="FFFF00"/>
                </a:solidFill>
                <a:cs typeface="Calibri"/>
              </a:rPr>
              <a:t>reduction in </a:t>
            </a:r>
            <a:r>
              <a:rPr lang="en-US" sz="2400" spc="67" dirty="0" smtClean="0">
                <a:solidFill>
                  <a:srgbClr val="FFFF00"/>
                </a:solidFill>
                <a:cs typeface="Calibri"/>
              </a:rPr>
              <a:t>mortality </a:t>
            </a:r>
            <a:r>
              <a:rPr lang="en-US" sz="2400" spc="89" dirty="0" smtClean="0">
                <a:solidFill>
                  <a:srgbClr val="FFFF00"/>
                </a:solidFill>
                <a:cs typeface="Calibri"/>
              </a:rPr>
              <a:t>but with </a:t>
            </a:r>
            <a:r>
              <a:rPr lang="en-US" sz="2400" spc="59" dirty="0" smtClean="0">
                <a:solidFill>
                  <a:srgbClr val="FFFF00"/>
                </a:solidFill>
                <a:cs typeface="Calibri"/>
              </a:rPr>
              <a:t>increased </a:t>
            </a:r>
            <a:r>
              <a:rPr lang="en-US" sz="2400" spc="52" dirty="0" smtClean="0">
                <a:solidFill>
                  <a:srgbClr val="FFFF00"/>
                </a:solidFill>
                <a:cs typeface="Calibri"/>
              </a:rPr>
              <a:t>risk </a:t>
            </a:r>
            <a:r>
              <a:rPr lang="en-US" sz="2400" spc="96" dirty="0" smtClean="0">
                <a:solidFill>
                  <a:srgbClr val="FFFF00"/>
                </a:solidFill>
                <a:cs typeface="Calibri"/>
              </a:rPr>
              <a:t>of </a:t>
            </a:r>
            <a:r>
              <a:rPr lang="en-US" sz="2400" spc="89" dirty="0" smtClean="0">
                <a:solidFill>
                  <a:srgbClr val="FFFF00"/>
                </a:solidFill>
                <a:cs typeface="Calibri"/>
              </a:rPr>
              <a:t>bleeding </a:t>
            </a:r>
            <a:r>
              <a:rPr lang="en-US" sz="2400" spc="96" dirty="0" smtClean="0">
                <a:solidFill>
                  <a:srgbClr val="FFFF00"/>
                </a:solidFill>
                <a:cs typeface="Calibri"/>
              </a:rPr>
              <a:t>and </a:t>
            </a:r>
            <a:r>
              <a:rPr lang="en-US" sz="2400" spc="59" dirty="0" smtClean="0">
                <a:solidFill>
                  <a:srgbClr val="FFFF00"/>
                </a:solidFill>
                <a:cs typeface="Calibri"/>
              </a:rPr>
              <a:t>stroke.  </a:t>
            </a:r>
            <a:r>
              <a:rPr lang="en-US" sz="2400" spc="74" dirty="0" smtClean="0">
                <a:solidFill>
                  <a:srgbClr val="FFFF00"/>
                </a:solidFill>
                <a:cs typeface="Calibri"/>
              </a:rPr>
              <a:t>Hence </a:t>
            </a:r>
            <a:r>
              <a:rPr lang="en-US" sz="2400" spc="59" dirty="0" smtClean="0">
                <a:solidFill>
                  <a:srgbClr val="FFFF00"/>
                </a:solidFill>
                <a:cs typeface="Calibri"/>
              </a:rPr>
              <a:t>these </a:t>
            </a:r>
            <a:r>
              <a:rPr lang="en-US" sz="2400" spc="67" dirty="0" smtClean="0">
                <a:solidFill>
                  <a:srgbClr val="FFFF00"/>
                </a:solidFill>
                <a:cs typeface="Calibri"/>
              </a:rPr>
              <a:t>patients </a:t>
            </a:r>
            <a:r>
              <a:rPr lang="en-US" sz="2400" spc="74" dirty="0" smtClean="0">
                <a:solidFill>
                  <a:srgbClr val="FFFF00"/>
                </a:solidFill>
                <a:cs typeface="Calibri"/>
              </a:rPr>
              <a:t>should </a:t>
            </a:r>
            <a:r>
              <a:rPr lang="en-US" sz="2400" spc="81" dirty="0" smtClean="0">
                <a:solidFill>
                  <a:srgbClr val="FFFF00"/>
                </a:solidFill>
                <a:cs typeface="Calibri"/>
              </a:rPr>
              <a:t>be </a:t>
            </a:r>
            <a:r>
              <a:rPr lang="en-US" sz="2400" spc="74" dirty="0" smtClean="0">
                <a:solidFill>
                  <a:srgbClr val="FFFF00"/>
                </a:solidFill>
                <a:cs typeface="Calibri"/>
              </a:rPr>
              <a:t>individually </a:t>
            </a:r>
            <a:r>
              <a:rPr lang="en-US" sz="2400" spc="59" dirty="0" smtClean="0">
                <a:solidFill>
                  <a:srgbClr val="FFFF00"/>
                </a:solidFill>
                <a:cs typeface="Calibri"/>
              </a:rPr>
              <a:t>evaluated</a:t>
            </a:r>
            <a:r>
              <a:rPr lang="en-US" sz="2000" spc="59" dirty="0" smtClean="0">
                <a:solidFill>
                  <a:srgbClr val="FFC000"/>
                </a:solidFill>
                <a:cs typeface="Calibri"/>
              </a:rPr>
              <a:t>.</a:t>
            </a:r>
            <a:endParaRPr lang="en-US" sz="2000" dirty="0">
              <a:solidFill>
                <a:srgbClr val="FFC000"/>
              </a:solidFill>
              <a:latin typeface="Times New Roman"/>
              <a:cs typeface="Times New Roman"/>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71289" y="461594"/>
            <a:ext cx="5600065" cy="697230"/>
          </a:xfrm>
          <a:prstGeom prst="rect">
            <a:avLst/>
          </a:prstGeom>
        </p:spPr>
        <p:txBody>
          <a:bodyPr vert="horz" wrap="square" lIns="0" tIns="13335" rIns="0" bIns="0" rtlCol="0">
            <a:spAutoFit/>
          </a:bodyPr>
          <a:lstStyle/>
          <a:p>
            <a:pPr marL="12700">
              <a:lnSpc>
                <a:spcPct val="100000"/>
              </a:lnSpc>
              <a:spcBef>
                <a:spcPts val="105"/>
              </a:spcBef>
            </a:pPr>
            <a:r>
              <a:rPr sz="4400" spc="-25" dirty="0"/>
              <a:t>Late </a:t>
            </a:r>
            <a:r>
              <a:rPr sz="4400" spc="-10" dirty="0"/>
              <a:t>Management </a:t>
            </a:r>
            <a:r>
              <a:rPr sz="4400" dirty="0"/>
              <a:t>of</a:t>
            </a:r>
            <a:r>
              <a:rPr sz="4400" spc="-90" dirty="0"/>
              <a:t> </a:t>
            </a:r>
            <a:r>
              <a:rPr sz="4400" spc="-5" dirty="0"/>
              <a:t>MI</a:t>
            </a:r>
            <a:endParaRPr sz="4400"/>
          </a:p>
        </p:txBody>
      </p:sp>
      <p:sp>
        <p:nvSpPr>
          <p:cNvPr id="3" name="object 3"/>
          <p:cNvSpPr txBox="1"/>
          <p:nvPr/>
        </p:nvSpPr>
        <p:spPr>
          <a:xfrm>
            <a:off x="535960" y="1392685"/>
            <a:ext cx="7546975" cy="4816062"/>
          </a:xfrm>
          <a:prstGeom prst="rect">
            <a:avLst/>
          </a:prstGeom>
        </p:spPr>
        <p:txBody>
          <a:bodyPr vert="horz" wrap="square" lIns="0" tIns="85725" rIns="0" bIns="0" rtlCol="0">
            <a:spAutoFit/>
          </a:bodyPr>
          <a:lstStyle/>
          <a:p>
            <a:pPr marL="355600" marR="462915" indent="-343535">
              <a:lnSpc>
                <a:spcPts val="2400"/>
              </a:lnSpc>
              <a:spcBef>
                <a:spcPts val="675"/>
              </a:spcBef>
              <a:buFont typeface="Arial"/>
              <a:buChar char="•"/>
              <a:tabLst>
                <a:tab pos="355600" algn="l"/>
                <a:tab pos="356235" algn="l"/>
              </a:tabLst>
            </a:pPr>
            <a:r>
              <a:rPr sz="2500" b="1" spc="-5" dirty="0">
                <a:latin typeface="Calibri"/>
                <a:cs typeface="Calibri"/>
              </a:rPr>
              <a:t>Risk </a:t>
            </a:r>
            <a:r>
              <a:rPr sz="2500" b="1" spc="-15" dirty="0">
                <a:latin typeface="Calibri"/>
                <a:cs typeface="Calibri"/>
              </a:rPr>
              <a:t>stratification </a:t>
            </a:r>
            <a:r>
              <a:rPr sz="2500" b="1" spc="-5" dirty="0">
                <a:latin typeface="Calibri"/>
                <a:cs typeface="Calibri"/>
              </a:rPr>
              <a:t>and further </a:t>
            </a:r>
            <a:r>
              <a:rPr sz="2500" b="1" spc="-15" dirty="0">
                <a:latin typeface="Calibri"/>
                <a:cs typeface="Calibri"/>
              </a:rPr>
              <a:t>investigation lifestyle  </a:t>
            </a:r>
            <a:r>
              <a:rPr sz="2500" b="1" spc="-10" dirty="0">
                <a:latin typeface="Calibri"/>
                <a:cs typeface="Calibri"/>
              </a:rPr>
              <a:t>modification</a:t>
            </a:r>
            <a:endParaRPr sz="2500">
              <a:latin typeface="Calibri"/>
              <a:cs typeface="Calibri"/>
            </a:endParaRPr>
          </a:p>
          <a:p>
            <a:pPr marL="756285" lvl="1" indent="-287020">
              <a:lnSpc>
                <a:spcPct val="100000"/>
              </a:lnSpc>
              <a:spcBef>
                <a:spcPts val="35"/>
              </a:spcBef>
              <a:buFont typeface="Arial"/>
              <a:buChar char="–"/>
              <a:tabLst>
                <a:tab pos="756285" algn="l"/>
                <a:tab pos="756920" algn="l"/>
              </a:tabLst>
            </a:pPr>
            <a:r>
              <a:rPr sz="2200" spc="-10" dirty="0">
                <a:latin typeface="Calibri"/>
                <a:cs typeface="Calibri"/>
              </a:rPr>
              <a:t>Cessation </a:t>
            </a:r>
            <a:r>
              <a:rPr sz="2200" spc="-5" dirty="0">
                <a:latin typeface="Calibri"/>
                <a:cs typeface="Calibri"/>
              </a:rPr>
              <a:t>of smoking</a:t>
            </a:r>
            <a:endParaRPr sz="2200">
              <a:latin typeface="Calibri"/>
              <a:cs typeface="Calibri"/>
            </a:endParaRPr>
          </a:p>
          <a:p>
            <a:pPr marL="756285" lvl="1" indent="-287020">
              <a:lnSpc>
                <a:spcPct val="100000"/>
              </a:lnSpc>
              <a:buFont typeface="Arial"/>
              <a:buChar char="–"/>
              <a:tabLst>
                <a:tab pos="756285" algn="l"/>
                <a:tab pos="756920" algn="l"/>
              </a:tabLst>
            </a:pPr>
            <a:r>
              <a:rPr sz="2200" spc="-10" dirty="0">
                <a:latin typeface="Calibri"/>
                <a:cs typeface="Calibri"/>
              </a:rPr>
              <a:t>Regular</a:t>
            </a:r>
            <a:r>
              <a:rPr sz="2200" spc="-5" dirty="0">
                <a:latin typeface="Calibri"/>
                <a:cs typeface="Calibri"/>
              </a:rPr>
              <a:t> </a:t>
            </a:r>
            <a:r>
              <a:rPr sz="2200" spc="-20" dirty="0">
                <a:latin typeface="Calibri"/>
                <a:cs typeface="Calibri"/>
              </a:rPr>
              <a:t>exercise</a:t>
            </a:r>
            <a:endParaRPr sz="2200">
              <a:latin typeface="Calibri"/>
              <a:cs typeface="Calibri"/>
            </a:endParaRPr>
          </a:p>
          <a:p>
            <a:pPr marL="756285" lvl="1" indent="-287020">
              <a:lnSpc>
                <a:spcPts val="2635"/>
              </a:lnSpc>
              <a:buFont typeface="Arial"/>
              <a:buChar char="–"/>
              <a:tabLst>
                <a:tab pos="756285" algn="l"/>
                <a:tab pos="756920" algn="l"/>
              </a:tabLst>
            </a:pPr>
            <a:r>
              <a:rPr sz="2200" spc="-10" dirty="0">
                <a:latin typeface="Calibri"/>
                <a:cs typeface="Calibri"/>
              </a:rPr>
              <a:t>Diet </a:t>
            </a:r>
            <a:r>
              <a:rPr sz="2200" spc="-15" dirty="0">
                <a:latin typeface="Calibri"/>
                <a:cs typeface="Calibri"/>
              </a:rPr>
              <a:t>(weight control,</a:t>
            </a:r>
            <a:r>
              <a:rPr sz="2200" spc="35" dirty="0">
                <a:latin typeface="Calibri"/>
                <a:cs typeface="Calibri"/>
              </a:rPr>
              <a:t> </a:t>
            </a:r>
            <a:r>
              <a:rPr sz="2200" spc="-5" dirty="0">
                <a:latin typeface="Calibri"/>
                <a:cs typeface="Calibri"/>
              </a:rPr>
              <a:t>lipid-lowering)</a:t>
            </a:r>
            <a:endParaRPr sz="2200">
              <a:latin typeface="Calibri"/>
              <a:cs typeface="Calibri"/>
            </a:endParaRPr>
          </a:p>
          <a:p>
            <a:pPr marL="355600" indent="-343535">
              <a:lnSpc>
                <a:spcPts val="2995"/>
              </a:lnSpc>
              <a:buFont typeface="Arial"/>
              <a:buChar char="•"/>
              <a:tabLst>
                <a:tab pos="355600" algn="l"/>
                <a:tab pos="356235" algn="l"/>
              </a:tabLst>
            </a:pPr>
            <a:r>
              <a:rPr sz="2500" b="1" spc="-5" dirty="0">
                <a:latin typeface="Calibri"/>
                <a:cs typeface="Calibri"/>
              </a:rPr>
              <a:t>Secondary </a:t>
            </a:r>
            <a:r>
              <a:rPr sz="2500" b="1" spc="-10" dirty="0">
                <a:latin typeface="Calibri"/>
                <a:cs typeface="Calibri"/>
              </a:rPr>
              <a:t>prevention </a:t>
            </a:r>
            <a:r>
              <a:rPr sz="2500" b="1" spc="-5" dirty="0">
                <a:latin typeface="Calibri"/>
                <a:cs typeface="Calibri"/>
              </a:rPr>
              <a:t>drug</a:t>
            </a:r>
            <a:r>
              <a:rPr sz="2500" b="1" spc="-10" dirty="0">
                <a:latin typeface="Calibri"/>
                <a:cs typeface="Calibri"/>
              </a:rPr>
              <a:t> therapy</a:t>
            </a:r>
            <a:endParaRPr sz="2500">
              <a:latin typeface="Calibri"/>
              <a:cs typeface="Calibri"/>
            </a:endParaRPr>
          </a:p>
          <a:p>
            <a:pPr marL="756285" lvl="1" indent="-287020">
              <a:lnSpc>
                <a:spcPct val="100000"/>
              </a:lnSpc>
              <a:spcBef>
                <a:spcPts val="10"/>
              </a:spcBef>
              <a:buFont typeface="Arial"/>
              <a:buChar char="–"/>
              <a:tabLst>
                <a:tab pos="756285" algn="l"/>
                <a:tab pos="756920" algn="l"/>
              </a:tabLst>
            </a:pPr>
            <a:r>
              <a:rPr sz="2200" spc="-10" dirty="0">
                <a:latin typeface="Calibri"/>
                <a:cs typeface="Calibri"/>
              </a:rPr>
              <a:t>Antiplatelet </a:t>
            </a:r>
            <a:r>
              <a:rPr sz="2200" spc="-15" dirty="0">
                <a:latin typeface="Calibri"/>
                <a:cs typeface="Calibri"/>
              </a:rPr>
              <a:t>therapy </a:t>
            </a:r>
            <a:r>
              <a:rPr sz="2200" spc="-10" dirty="0">
                <a:latin typeface="Calibri"/>
                <a:cs typeface="Calibri"/>
              </a:rPr>
              <a:t>(aspirin and/or</a:t>
            </a:r>
            <a:r>
              <a:rPr sz="2200" spc="15" dirty="0">
                <a:latin typeface="Calibri"/>
                <a:cs typeface="Calibri"/>
              </a:rPr>
              <a:t> </a:t>
            </a:r>
            <a:r>
              <a:rPr sz="2200" spc="-5" dirty="0">
                <a:latin typeface="Calibri"/>
                <a:cs typeface="Calibri"/>
              </a:rPr>
              <a:t>clopidogrel)</a:t>
            </a:r>
            <a:endParaRPr sz="2200">
              <a:latin typeface="Calibri"/>
              <a:cs typeface="Calibri"/>
            </a:endParaRPr>
          </a:p>
          <a:p>
            <a:pPr marL="756285" lvl="1" indent="-287020">
              <a:lnSpc>
                <a:spcPct val="100000"/>
              </a:lnSpc>
              <a:buFont typeface="Arial"/>
              <a:buChar char="–"/>
              <a:tabLst>
                <a:tab pos="756285" algn="l"/>
                <a:tab pos="756920" algn="l"/>
              </a:tabLst>
            </a:pPr>
            <a:r>
              <a:rPr sz="2200" spc="-15" dirty="0">
                <a:latin typeface="Calibri"/>
                <a:cs typeface="Calibri"/>
              </a:rPr>
              <a:t>β-blocker</a:t>
            </a:r>
            <a:endParaRPr sz="2200">
              <a:latin typeface="Calibri"/>
              <a:cs typeface="Calibri"/>
            </a:endParaRPr>
          </a:p>
          <a:p>
            <a:pPr marL="756285" lvl="1" indent="-287020">
              <a:lnSpc>
                <a:spcPct val="100000"/>
              </a:lnSpc>
              <a:buFont typeface="Arial"/>
              <a:buChar char="–"/>
              <a:tabLst>
                <a:tab pos="756285" algn="l"/>
                <a:tab pos="756920" algn="l"/>
              </a:tabLst>
            </a:pPr>
            <a:r>
              <a:rPr sz="2200" spc="-10" dirty="0">
                <a:latin typeface="Calibri"/>
                <a:cs typeface="Calibri"/>
              </a:rPr>
              <a:t>ACE inhibitor</a:t>
            </a:r>
            <a:endParaRPr sz="2200">
              <a:latin typeface="Calibri"/>
              <a:cs typeface="Calibri"/>
            </a:endParaRPr>
          </a:p>
          <a:p>
            <a:pPr marL="756285" lvl="1" indent="-287020">
              <a:lnSpc>
                <a:spcPct val="100000"/>
              </a:lnSpc>
              <a:spcBef>
                <a:spcPts val="5"/>
              </a:spcBef>
              <a:buFont typeface="Arial"/>
              <a:buChar char="–"/>
              <a:tabLst>
                <a:tab pos="756285" algn="l"/>
                <a:tab pos="756920" algn="l"/>
              </a:tabLst>
            </a:pPr>
            <a:r>
              <a:rPr sz="2200" spc="-15" dirty="0">
                <a:latin typeface="Calibri"/>
                <a:cs typeface="Calibri"/>
              </a:rPr>
              <a:t>Statin</a:t>
            </a:r>
            <a:endParaRPr sz="2200">
              <a:latin typeface="Calibri"/>
              <a:cs typeface="Calibri"/>
            </a:endParaRPr>
          </a:p>
          <a:p>
            <a:pPr marL="756285" lvl="1" indent="-287020">
              <a:lnSpc>
                <a:spcPct val="100000"/>
              </a:lnSpc>
              <a:buFont typeface="Arial"/>
              <a:buChar char="–"/>
              <a:tabLst>
                <a:tab pos="756285" algn="l"/>
                <a:tab pos="756920" algn="l"/>
              </a:tabLst>
            </a:pPr>
            <a:r>
              <a:rPr sz="2200" spc="-5" dirty="0">
                <a:latin typeface="Calibri"/>
                <a:cs typeface="Calibri"/>
              </a:rPr>
              <a:t>Additional </a:t>
            </a:r>
            <a:r>
              <a:rPr sz="2200" spc="-15" dirty="0">
                <a:latin typeface="Calibri"/>
                <a:cs typeface="Calibri"/>
              </a:rPr>
              <a:t>therapy </a:t>
            </a:r>
            <a:r>
              <a:rPr sz="2200" spc="-20" dirty="0">
                <a:latin typeface="Calibri"/>
                <a:cs typeface="Calibri"/>
              </a:rPr>
              <a:t>for control </a:t>
            </a:r>
            <a:r>
              <a:rPr sz="2200" spc="-5" dirty="0">
                <a:latin typeface="Calibri"/>
                <a:cs typeface="Calibri"/>
              </a:rPr>
              <a:t>of </a:t>
            </a:r>
            <a:r>
              <a:rPr sz="2200" spc="-10" dirty="0">
                <a:latin typeface="Calibri"/>
                <a:cs typeface="Calibri"/>
              </a:rPr>
              <a:t>diabetes </a:t>
            </a:r>
            <a:r>
              <a:rPr sz="2200" spc="-5" dirty="0">
                <a:latin typeface="Calibri"/>
                <a:cs typeface="Calibri"/>
              </a:rPr>
              <a:t>and</a:t>
            </a:r>
            <a:r>
              <a:rPr sz="2200" spc="85" dirty="0">
                <a:latin typeface="Calibri"/>
                <a:cs typeface="Calibri"/>
              </a:rPr>
              <a:t> </a:t>
            </a:r>
            <a:r>
              <a:rPr sz="2200" spc="-10" dirty="0">
                <a:latin typeface="Calibri"/>
                <a:cs typeface="Calibri"/>
              </a:rPr>
              <a:t>hypertension</a:t>
            </a:r>
            <a:endParaRPr sz="2200">
              <a:latin typeface="Calibri"/>
              <a:cs typeface="Calibri"/>
            </a:endParaRPr>
          </a:p>
          <a:p>
            <a:pPr marL="756285" lvl="1" indent="-287020">
              <a:lnSpc>
                <a:spcPts val="2635"/>
              </a:lnSpc>
              <a:buFont typeface="Arial"/>
              <a:buChar char="–"/>
              <a:tabLst>
                <a:tab pos="756285" algn="l"/>
                <a:tab pos="756920" algn="l"/>
              </a:tabLst>
            </a:pPr>
            <a:r>
              <a:rPr sz="2200" spc="-10" dirty="0">
                <a:latin typeface="Calibri"/>
                <a:cs typeface="Calibri"/>
              </a:rPr>
              <a:t>Aldosterone </a:t>
            </a:r>
            <a:r>
              <a:rPr sz="2200" spc="-15" dirty="0">
                <a:latin typeface="Calibri"/>
                <a:cs typeface="Calibri"/>
              </a:rPr>
              <a:t>receptor</a:t>
            </a:r>
            <a:r>
              <a:rPr sz="2200" spc="15" dirty="0">
                <a:latin typeface="Calibri"/>
                <a:cs typeface="Calibri"/>
              </a:rPr>
              <a:t> </a:t>
            </a:r>
            <a:r>
              <a:rPr sz="2200" spc="-15" dirty="0">
                <a:latin typeface="Calibri"/>
                <a:cs typeface="Calibri"/>
              </a:rPr>
              <a:t>antagonis</a:t>
            </a:r>
            <a:endParaRPr sz="2200">
              <a:latin typeface="Calibri"/>
              <a:cs typeface="Calibri"/>
            </a:endParaRPr>
          </a:p>
          <a:p>
            <a:pPr marL="355600" marR="5080" indent="-343535">
              <a:lnSpc>
                <a:spcPts val="2400"/>
              </a:lnSpc>
              <a:spcBef>
                <a:spcPts val="575"/>
              </a:spcBef>
              <a:buFont typeface="Arial"/>
              <a:buChar char="•"/>
              <a:tabLst>
                <a:tab pos="355600" algn="l"/>
                <a:tab pos="356235" algn="l"/>
              </a:tabLst>
            </a:pPr>
            <a:r>
              <a:rPr sz="2500" b="1" spc="-10" dirty="0">
                <a:latin typeface="Calibri"/>
                <a:cs typeface="Calibri"/>
              </a:rPr>
              <a:t>Rehabilitation </a:t>
            </a:r>
            <a:r>
              <a:rPr sz="2500" b="1" spc="-5" dirty="0">
                <a:latin typeface="Calibri"/>
                <a:cs typeface="Calibri"/>
              </a:rPr>
              <a:t>devices</a:t>
            </a:r>
            <a:r>
              <a:rPr sz="2500" spc="-5" dirty="0">
                <a:latin typeface="Calibri"/>
                <a:cs typeface="Calibri"/>
              </a:rPr>
              <a:t>: </a:t>
            </a:r>
            <a:r>
              <a:rPr sz="2500" spc="-10" dirty="0">
                <a:latin typeface="Calibri"/>
                <a:cs typeface="Calibri"/>
              </a:rPr>
              <a:t>Implantable </a:t>
            </a:r>
            <a:r>
              <a:rPr sz="2500" spc="-15" dirty="0">
                <a:latin typeface="Calibri"/>
                <a:cs typeface="Calibri"/>
              </a:rPr>
              <a:t>cardiac </a:t>
            </a:r>
            <a:r>
              <a:rPr sz="2500" spc="-10" dirty="0">
                <a:latin typeface="Calibri"/>
                <a:cs typeface="Calibri"/>
              </a:rPr>
              <a:t>defibrillator  </a:t>
            </a:r>
            <a:r>
              <a:rPr sz="2500" spc="-5" dirty="0">
                <a:latin typeface="Calibri"/>
                <a:cs typeface="Calibri"/>
              </a:rPr>
              <a:t>(high-risk </a:t>
            </a:r>
            <a:r>
              <a:rPr sz="2500" spc="-10" dirty="0">
                <a:latin typeface="Calibri"/>
                <a:cs typeface="Calibri"/>
              </a:rPr>
              <a:t>patients)</a:t>
            </a:r>
            <a:endParaRPr sz="2500">
              <a:latin typeface="Calibri"/>
              <a:cs typeface="Calibri"/>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3676" y="309117"/>
            <a:ext cx="6351905" cy="665480"/>
          </a:xfrm>
          <a:prstGeom prst="rect">
            <a:avLst/>
          </a:prstGeom>
        </p:spPr>
        <p:txBody>
          <a:bodyPr vert="horz" wrap="square" lIns="0" tIns="12700" rIns="0" bIns="0" rtlCol="0">
            <a:spAutoFit/>
          </a:bodyPr>
          <a:lstStyle/>
          <a:p>
            <a:pPr marL="12700">
              <a:lnSpc>
                <a:spcPct val="100000"/>
              </a:lnSpc>
              <a:spcBef>
                <a:spcPts val="100"/>
              </a:spcBef>
            </a:pPr>
            <a:r>
              <a:rPr sz="4200" spc="-5" dirty="0"/>
              <a:t>CARDIAC</a:t>
            </a:r>
            <a:r>
              <a:rPr sz="4200" spc="-90" dirty="0"/>
              <a:t> </a:t>
            </a:r>
            <a:r>
              <a:rPr sz="4200" spc="-5" dirty="0"/>
              <a:t>REHABILITATION</a:t>
            </a:r>
            <a:endParaRPr sz="4200"/>
          </a:p>
        </p:txBody>
      </p:sp>
      <p:sp>
        <p:nvSpPr>
          <p:cNvPr id="3" name="object 3"/>
          <p:cNvSpPr txBox="1"/>
          <p:nvPr/>
        </p:nvSpPr>
        <p:spPr>
          <a:xfrm>
            <a:off x="535940" y="1143000"/>
            <a:ext cx="7324725" cy="1145185"/>
          </a:xfrm>
          <a:prstGeom prst="rect">
            <a:avLst/>
          </a:prstGeom>
        </p:spPr>
        <p:txBody>
          <a:bodyPr vert="horz" wrap="square" lIns="0" tIns="138430" rIns="0" bIns="0" rtlCol="0">
            <a:spAutoFit/>
          </a:bodyPr>
          <a:lstStyle/>
          <a:p>
            <a:pPr marL="12700">
              <a:lnSpc>
                <a:spcPct val="100000"/>
              </a:lnSpc>
              <a:spcBef>
                <a:spcPts val="1090"/>
              </a:spcBef>
              <a:tabLst>
                <a:tab pos="554990" algn="l"/>
              </a:tabLst>
            </a:pPr>
            <a:r>
              <a:rPr sz="1500" spc="20" dirty="0">
                <a:solidFill>
                  <a:srgbClr val="89D0D5"/>
                </a:solidFill>
                <a:latin typeface="Wingdings 3"/>
                <a:cs typeface="Wingdings 3"/>
              </a:rPr>
              <a:t></a:t>
            </a:r>
            <a:r>
              <a:rPr sz="1500" spc="20" dirty="0">
                <a:solidFill>
                  <a:srgbClr val="89D0D5"/>
                </a:solidFill>
                <a:latin typeface="Times New Roman"/>
                <a:cs typeface="Times New Roman"/>
              </a:rPr>
              <a:t>	</a:t>
            </a:r>
            <a:r>
              <a:rPr sz="1900" b="1" spc="-5" dirty="0">
                <a:latin typeface="Myanmar Text"/>
                <a:cs typeface="Myanmar Text"/>
              </a:rPr>
              <a:t>A. </a:t>
            </a:r>
            <a:r>
              <a:rPr sz="1900" b="1" spc="-10" dirty="0">
                <a:latin typeface="Myanmar Text"/>
                <a:cs typeface="Myanmar Text"/>
              </a:rPr>
              <a:t>Cardiac </a:t>
            </a:r>
            <a:r>
              <a:rPr sz="1900" b="1" spc="-5" dirty="0">
                <a:latin typeface="Myanmar Text"/>
                <a:cs typeface="Myanmar Text"/>
              </a:rPr>
              <a:t>Rehabilitation</a:t>
            </a:r>
            <a:r>
              <a:rPr sz="1900" b="1" spc="65" dirty="0">
                <a:latin typeface="Myanmar Text"/>
                <a:cs typeface="Myanmar Text"/>
              </a:rPr>
              <a:t> </a:t>
            </a:r>
            <a:r>
              <a:rPr sz="1900" b="1" spc="-5" dirty="0">
                <a:latin typeface="Myanmar Text"/>
                <a:cs typeface="Myanmar Text"/>
              </a:rPr>
              <a:t>Programme</a:t>
            </a:r>
            <a:endParaRPr sz="1900" b="1">
              <a:latin typeface="Myanmar Text"/>
              <a:cs typeface="Myanmar Text"/>
            </a:endParaRPr>
          </a:p>
          <a:p>
            <a:pPr marL="121920">
              <a:lnSpc>
                <a:spcPct val="100000"/>
              </a:lnSpc>
              <a:spcBef>
                <a:spcPts val="1000"/>
              </a:spcBef>
              <a:tabLst>
                <a:tab pos="704215" algn="l"/>
              </a:tabLst>
            </a:pPr>
            <a:r>
              <a:rPr sz="1500" b="1" dirty="0">
                <a:latin typeface="Myanmar Text"/>
                <a:cs typeface="Myanmar Text"/>
              </a:rPr>
              <a:t>1.	</a:t>
            </a:r>
            <a:r>
              <a:rPr sz="1900" b="1" spc="-10" dirty="0">
                <a:latin typeface="Myanmar Text"/>
                <a:cs typeface="Myanmar Text"/>
              </a:rPr>
              <a:t>Formal </a:t>
            </a:r>
            <a:r>
              <a:rPr sz="1900" b="1" spc="-5" dirty="0">
                <a:latin typeface="Myanmar Text"/>
                <a:cs typeface="Myanmar Text"/>
              </a:rPr>
              <a:t>rehabilitation programs </a:t>
            </a:r>
            <a:r>
              <a:rPr sz="1900" b="1" spc="-10" dirty="0">
                <a:latin typeface="Myanmar Text"/>
                <a:cs typeface="Myanmar Text"/>
              </a:rPr>
              <a:t>which use </a:t>
            </a:r>
            <a:r>
              <a:rPr sz="1900" b="1" spc="-5" dirty="0">
                <a:latin typeface="Myanmar Text"/>
                <a:cs typeface="Myanmar Text"/>
              </a:rPr>
              <a:t>exercise </a:t>
            </a:r>
            <a:r>
              <a:rPr sz="1900" b="1" spc="-10" dirty="0">
                <a:latin typeface="Myanmar Text"/>
                <a:cs typeface="Myanmar Text"/>
              </a:rPr>
              <a:t>and</a:t>
            </a:r>
            <a:r>
              <a:rPr sz="1900" b="1" spc="145" dirty="0">
                <a:latin typeface="Myanmar Text"/>
                <a:cs typeface="Myanmar Text"/>
              </a:rPr>
              <a:t> </a:t>
            </a:r>
            <a:r>
              <a:rPr sz="1900" b="1" spc="-5" dirty="0">
                <a:latin typeface="Myanmar Text"/>
                <a:cs typeface="Myanmar Text"/>
              </a:rPr>
              <a:t>patient</a:t>
            </a:r>
            <a:endParaRPr sz="1900" b="1">
              <a:latin typeface="Myanmar Text"/>
              <a:cs typeface="Myanmar Text"/>
            </a:endParaRPr>
          </a:p>
        </p:txBody>
      </p:sp>
      <p:sp>
        <p:nvSpPr>
          <p:cNvPr id="4" name="object 4"/>
          <p:cNvSpPr txBox="1"/>
          <p:nvPr/>
        </p:nvSpPr>
        <p:spPr>
          <a:xfrm>
            <a:off x="990600" y="1828800"/>
            <a:ext cx="6858000" cy="853439"/>
          </a:xfrm>
          <a:prstGeom prst="rect">
            <a:avLst/>
          </a:prstGeom>
        </p:spPr>
        <p:txBody>
          <a:bodyPr vert="horz" wrap="square" lIns="0" tIns="139065" rIns="0" bIns="0" rtlCol="0">
            <a:spAutoFit/>
          </a:bodyPr>
          <a:lstStyle/>
          <a:p>
            <a:pPr marL="527685">
              <a:lnSpc>
                <a:spcPct val="100000"/>
              </a:lnSpc>
              <a:spcBef>
                <a:spcPts val="1095"/>
              </a:spcBef>
            </a:pPr>
            <a:r>
              <a:rPr sz="1900" b="1" spc="-5" dirty="0">
                <a:latin typeface="Myanmar Text"/>
                <a:cs typeface="Myanmar Text"/>
              </a:rPr>
              <a:t>education to help patients </a:t>
            </a:r>
            <a:r>
              <a:rPr sz="1900" b="1" spc="-10" dirty="0">
                <a:latin typeface="Myanmar Text"/>
                <a:cs typeface="Myanmar Text"/>
              </a:rPr>
              <a:t>modify </a:t>
            </a:r>
            <a:r>
              <a:rPr sz="1900" b="1" spc="-5" dirty="0">
                <a:latin typeface="Myanmar Text"/>
                <a:cs typeface="Myanmar Text"/>
              </a:rPr>
              <a:t>their</a:t>
            </a:r>
            <a:r>
              <a:rPr sz="1900" b="1" spc="114" dirty="0">
                <a:latin typeface="Myanmar Text"/>
                <a:cs typeface="Myanmar Text"/>
              </a:rPr>
              <a:t> </a:t>
            </a:r>
            <a:r>
              <a:rPr sz="1900" b="1" spc="-5" dirty="0">
                <a:latin typeface="Myanmar Text"/>
                <a:cs typeface="Myanmar Text"/>
              </a:rPr>
              <a:t>lifestyles</a:t>
            </a:r>
            <a:endParaRPr sz="1900" b="1">
              <a:latin typeface="Myanmar Text"/>
              <a:cs typeface="Myanmar Text"/>
            </a:endParaRPr>
          </a:p>
          <a:p>
            <a:pPr marL="12700">
              <a:lnSpc>
                <a:spcPct val="100000"/>
              </a:lnSpc>
              <a:spcBef>
                <a:spcPts val="994"/>
              </a:spcBef>
              <a:tabLst>
                <a:tab pos="527685" algn="l"/>
              </a:tabLst>
            </a:pPr>
            <a:r>
              <a:rPr sz="1500" b="1" dirty="0">
                <a:latin typeface="Myanmar Text"/>
                <a:cs typeface="Myanmar Text"/>
              </a:rPr>
              <a:t>2.	</a:t>
            </a:r>
            <a:r>
              <a:rPr sz="1900" b="1" spc="-5" dirty="0">
                <a:latin typeface="Myanmar Text"/>
                <a:cs typeface="Myanmar Text"/>
              </a:rPr>
              <a:t>Home programme </a:t>
            </a:r>
            <a:r>
              <a:rPr sz="1900" b="1" spc="-10" dirty="0">
                <a:latin typeface="Myanmar Text"/>
                <a:cs typeface="Myanmar Text"/>
              </a:rPr>
              <a:t>and family</a:t>
            </a:r>
            <a:r>
              <a:rPr sz="1900" b="1" spc="95" dirty="0">
                <a:latin typeface="Myanmar Text"/>
                <a:cs typeface="Myanmar Text"/>
              </a:rPr>
              <a:t> </a:t>
            </a:r>
            <a:r>
              <a:rPr sz="1900" b="1" spc="-5" dirty="0">
                <a:latin typeface="Myanmar Text"/>
                <a:cs typeface="Myanmar Text"/>
              </a:rPr>
              <a:t>care.</a:t>
            </a:r>
            <a:endParaRPr sz="1900" b="1">
              <a:latin typeface="Myanmar Text"/>
              <a:cs typeface="Myanmar Text"/>
            </a:endParaRPr>
          </a:p>
        </p:txBody>
      </p:sp>
      <p:sp>
        <p:nvSpPr>
          <p:cNvPr id="5" name="object 5"/>
          <p:cNvSpPr txBox="1"/>
          <p:nvPr/>
        </p:nvSpPr>
        <p:spPr>
          <a:xfrm>
            <a:off x="535940" y="2819401"/>
            <a:ext cx="7922260" cy="2556469"/>
          </a:xfrm>
          <a:prstGeom prst="rect">
            <a:avLst/>
          </a:prstGeom>
        </p:spPr>
        <p:txBody>
          <a:bodyPr vert="horz" wrap="square" lIns="0" tIns="139065" rIns="0" bIns="0" rtlCol="0">
            <a:spAutoFit/>
          </a:bodyPr>
          <a:lstStyle/>
          <a:p>
            <a:pPr marL="12700">
              <a:lnSpc>
                <a:spcPct val="100000"/>
              </a:lnSpc>
              <a:spcBef>
                <a:spcPts val="1095"/>
              </a:spcBef>
              <a:tabLst>
                <a:tab pos="554990" algn="l"/>
              </a:tabLst>
            </a:pPr>
            <a:r>
              <a:rPr sz="1500" b="1" spc="20" dirty="0">
                <a:latin typeface="Wingdings 3"/>
                <a:cs typeface="Wingdings 3"/>
              </a:rPr>
              <a:t></a:t>
            </a:r>
            <a:r>
              <a:rPr sz="1500" b="1" spc="20" dirty="0">
                <a:latin typeface="Times New Roman"/>
                <a:cs typeface="Times New Roman"/>
              </a:rPr>
              <a:t>	</a:t>
            </a:r>
            <a:r>
              <a:rPr sz="1900" b="1" spc="-5" dirty="0">
                <a:latin typeface="Myanmar Text"/>
                <a:cs typeface="Myanmar Text"/>
              </a:rPr>
              <a:t>B. Lifestyle Modification</a:t>
            </a:r>
            <a:r>
              <a:rPr sz="1900" b="1" spc="70" dirty="0">
                <a:latin typeface="Myanmar Text"/>
                <a:cs typeface="Myanmar Text"/>
              </a:rPr>
              <a:t> </a:t>
            </a:r>
            <a:r>
              <a:rPr sz="1900" b="1" spc="-5" dirty="0">
                <a:latin typeface="Myanmar Text"/>
                <a:cs typeface="Myanmar Text"/>
              </a:rPr>
              <a:t>:</a:t>
            </a:r>
            <a:endParaRPr sz="1900" b="1">
              <a:latin typeface="Myanmar Text"/>
              <a:cs typeface="Myanmar Text"/>
            </a:endParaRPr>
          </a:p>
          <a:p>
            <a:pPr marL="637540" indent="-516255">
              <a:lnSpc>
                <a:spcPct val="100000"/>
              </a:lnSpc>
              <a:spcBef>
                <a:spcPts val="1000"/>
              </a:spcBef>
              <a:buClr>
                <a:srgbClr val="89D0D5"/>
              </a:buClr>
              <a:buSzPct val="78947"/>
              <a:buAutoNum type="arabicPeriod"/>
              <a:tabLst>
                <a:tab pos="637540" algn="l"/>
                <a:tab pos="638175" algn="l"/>
              </a:tabLst>
            </a:pPr>
            <a:r>
              <a:rPr sz="1900" b="1" spc="-5" dirty="0">
                <a:latin typeface="Myanmar Text"/>
                <a:cs typeface="Myanmar Text"/>
              </a:rPr>
              <a:t>Optimal control of hypertension </a:t>
            </a:r>
            <a:r>
              <a:rPr sz="1900" b="1" spc="-10" dirty="0">
                <a:latin typeface="Myanmar Text"/>
                <a:cs typeface="Myanmar Text"/>
              </a:rPr>
              <a:t>and</a:t>
            </a:r>
            <a:r>
              <a:rPr sz="1900" b="1" spc="95" dirty="0">
                <a:latin typeface="Myanmar Text"/>
                <a:cs typeface="Myanmar Text"/>
              </a:rPr>
              <a:t> </a:t>
            </a:r>
            <a:r>
              <a:rPr sz="1900" b="1" spc="-5" dirty="0">
                <a:latin typeface="Myanmar Text"/>
                <a:cs typeface="Myanmar Text"/>
              </a:rPr>
              <a:t>diabetes</a:t>
            </a:r>
            <a:endParaRPr sz="1900" b="1">
              <a:latin typeface="Myanmar Text"/>
              <a:cs typeface="Myanmar Text"/>
            </a:endParaRPr>
          </a:p>
          <a:p>
            <a:pPr marL="637540" indent="-516255">
              <a:lnSpc>
                <a:spcPct val="100000"/>
              </a:lnSpc>
              <a:spcBef>
                <a:spcPts val="1010"/>
              </a:spcBef>
              <a:buClr>
                <a:srgbClr val="89D0D5"/>
              </a:buClr>
              <a:buSzPct val="78947"/>
              <a:buAutoNum type="arabicPeriod"/>
              <a:tabLst>
                <a:tab pos="637540" algn="l"/>
                <a:tab pos="638175" algn="l"/>
              </a:tabLst>
            </a:pPr>
            <a:r>
              <a:rPr sz="1900" b="1" spc="-10" dirty="0">
                <a:latin typeface="Myanmar Text"/>
                <a:cs typeface="Myanmar Text"/>
              </a:rPr>
              <a:t>Weight</a:t>
            </a:r>
            <a:r>
              <a:rPr sz="1900" b="1" spc="15" dirty="0">
                <a:latin typeface="Myanmar Text"/>
                <a:cs typeface="Myanmar Text"/>
              </a:rPr>
              <a:t> </a:t>
            </a:r>
            <a:r>
              <a:rPr sz="1900" b="1" spc="-5" dirty="0">
                <a:latin typeface="Myanmar Text"/>
                <a:cs typeface="Myanmar Text"/>
              </a:rPr>
              <a:t>reduction</a:t>
            </a:r>
            <a:endParaRPr sz="1900" b="1">
              <a:latin typeface="Myanmar Text"/>
              <a:cs typeface="Myanmar Text"/>
            </a:endParaRPr>
          </a:p>
          <a:p>
            <a:pPr marL="637540" indent="-516255">
              <a:lnSpc>
                <a:spcPct val="100000"/>
              </a:lnSpc>
              <a:spcBef>
                <a:spcPts val="994"/>
              </a:spcBef>
              <a:buClr>
                <a:srgbClr val="89D0D5"/>
              </a:buClr>
              <a:buSzPct val="78947"/>
              <a:buAutoNum type="arabicPeriod"/>
              <a:tabLst>
                <a:tab pos="637540" algn="l"/>
                <a:tab pos="638175" algn="l"/>
              </a:tabLst>
            </a:pPr>
            <a:r>
              <a:rPr sz="1900" b="1" spc="-5" dirty="0">
                <a:latin typeface="Myanmar Text"/>
                <a:cs typeface="Myanmar Text"/>
              </a:rPr>
              <a:t>Resumption </a:t>
            </a:r>
            <a:r>
              <a:rPr sz="1900" b="1" dirty="0">
                <a:latin typeface="Myanmar Text"/>
                <a:cs typeface="Myanmar Text"/>
              </a:rPr>
              <a:t>of </a:t>
            </a:r>
            <a:r>
              <a:rPr sz="1900" b="1" spc="-10" dirty="0">
                <a:latin typeface="Myanmar Text"/>
                <a:cs typeface="Myanmar Text"/>
              </a:rPr>
              <a:t>daily</a:t>
            </a:r>
            <a:r>
              <a:rPr sz="1900" b="1" spc="30" dirty="0">
                <a:latin typeface="Myanmar Text"/>
                <a:cs typeface="Myanmar Text"/>
              </a:rPr>
              <a:t> </a:t>
            </a:r>
            <a:r>
              <a:rPr sz="1900" b="1" spc="-5" dirty="0">
                <a:latin typeface="Myanmar Text"/>
                <a:cs typeface="Myanmar Text"/>
              </a:rPr>
              <a:t>activities</a:t>
            </a:r>
            <a:endParaRPr sz="1900" b="1">
              <a:latin typeface="Myanmar Text"/>
              <a:cs typeface="Myanmar Text"/>
            </a:endParaRPr>
          </a:p>
          <a:p>
            <a:pPr>
              <a:lnSpc>
                <a:spcPct val="100000"/>
              </a:lnSpc>
              <a:spcBef>
                <a:spcPts val="30"/>
              </a:spcBef>
            </a:pPr>
            <a:endParaRPr sz="3700" b="1">
              <a:latin typeface="Times New Roman"/>
              <a:cs typeface="Times New Roman"/>
            </a:endParaRPr>
          </a:p>
          <a:p>
            <a:pPr marL="121920">
              <a:lnSpc>
                <a:spcPct val="100000"/>
              </a:lnSpc>
              <a:tabLst>
                <a:tab pos="637540" algn="l"/>
              </a:tabLst>
            </a:pPr>
            <a:r>
              <a:rPr sz="1500" b="1" spc="20" dirty="0">
                <a:latin typeface="Wingdings 3"/>
                <a:cs typeface="Wingdings 3"/>
              </a:rPr>
              <a:t></a:t>
            </a:r>
            <a:r>
              <a:rPr sz="1500" b="1" spc="20" dirty="0">
                <a:latin typeface="Times New Roman"/>
                <a:cs typeface="Times New Roman"/>
              </a:rPr>
              <a:t>	</a:t>
            </a:r>
            <a:r>
              <a:rPr sz="1900" b="1" spc="-5">
                <a:latin typeface="Myanmar Text"/>
                <a:cs typeface="Myanmar Text"/>
              </a:rPr>
              <a:t>C</a:t>
            </a:r>
            <a:r>
              <a:rPr sz="1900" b="1" spc="-5" smtClean="0">
                <a:latin typeface="Myanmar Text"/>
                <a:cs typeface="Myanmar Text"/>
              </a:rPr>
              <a:t>.</a:t>
            </a:r>
            <a:r>
              <a:rPr lang="en-US" sz="1900" b="1" spc="-5" dirty="0" smtClean="0">
                <a:latin typeface="Myanmar Text"/>
                <a:cs typeface="Myanmar Text"/>
              </a:rPr>
              <a:t> </a:t>
            </a:r>
            <a:r>
              <a:rPr sz="1900" b="1" spc="-5" smtClean="0">
                <a:latin typeface="Myanmar Text"/>
                <a:cs typeface="Myanmar Text"/>
              </a:rPr>
              <a:t>Secondary</a:t>
            </a:r>
            <a:r>
              <a:rPr sz="1900" b="1" spc="15" smtClean="0">
                <a:latin typeface="Myanmar Text"/>
                <a:cs typeface="Myanmar Text"/>
              </a:rPr>
              <a:t> </a:t>
            </a:r>
            <a:r>
              <a:rPr sz="1900" b="1" spc="-5" dirty="0">
                <a:latin typeface="Myanmar Text"/>
                <a:cs typeface="Myanmar Text"/>
              </a:rPr>
              <a:t>Prevention</a:t>
            </a:r>
            <a:endParaRPr sz="1900" b="1">
              <a:latin typeface="Myanmar Text"/>
              <a:cs typeface="Myanmar Text"/>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Preventive Measures&#10;Diet modification&#10; Diets rich in soluble fiber, vegetables, fruits,&#10;and whole grains, and low in satu..."/>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ventive Measures&#10;Management and control of comorbid diseases&#10; Hypertension should be managed.&#10; Patients with CAD shou..."/>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Preventive Measures&#10;Lifestyle modifications:&#10; Smoking cessation: Two years after cessation,&#10;the risk of AMI drops by 50%&#10;..."/>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228600"/>
            <a:ext cx="8426196" cy="6400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2" descr="Reperfusion Strategies in Acute ST-Segment Elevation Myocardial Infarction:  A Comprehensive Review of Contemporary Management Options - ScienceDirec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2" descr="ESC STEMI guidelines 2017: reperfusion strategies"/>
          <p:cNvPicPr>
            <a:picLocks noChangeAspect="1" noChangeArrowheads="1"/>
          </p:cNvPicPr>
          <p:nvPr/>
        </p:nvPicPr>
        <p:blipFill>
          <a:blip r:embed="rId2"/>
          <a:srcRect/>
          <a:stretch>
            <a:fillRect/>
          </a:stretch>
        </p:blipFill>
        <p:spPr bwMode="auto">
          <a:xfrm>
            <a:off x="0" y="1"/>
            <a:ext cx="9067800" cy="6629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02" name="Picture 2" descr="Response to injury&#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descr="TRANSFER-AMI Summary• Compared with ‘Standard Treatment’, a ‘Pharmacoinvasive  Strategy’ of routine early PCI within 6 hr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Enoxaparin improves infarct-related artery patency at 90                           minutes            Enoxaparin improves ..."/>
          <p:cNvPicPr>
            <a:picLocks noChangeAspect="1" noChangeArrowheads="1"/>
          </p:cNvPicPr>
          <p:nvPr/>
        </p:nvPicPr>
        <p:blipFill>
          <a:blip r:embed="rId2"/>
          <a:srcRect/>
          <a:stretch>
            <a:fillRect/>
          </a:stretch>
        </p:blipFill>
        <p:spPr bwMode="auto">
          <a:xfrm>
            <a:off x="1143000" y="1219200"/>
            <a:ext cx="6934200" cy="5200651"/>
          </a:xfrm>
          <a:prstGeom prst="rect">
            <a:avLst/>
          </a:prstGeom>
          <a:noFill/>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Contemporary Mortality Differences Between   Primary PCI and Thrombolysis in STEMI             5,295 Belgian STEMI patient..."/>
          <p:cNvPicPr>
            <a:picLocks noChangeAspect="1" noChangeArrowheads="1"/>
          </p:cNvPicPr>
          <p:nvPr/>
        </p:nvPicPr>
        <p:blipFill>
          <a:blip r:embed="rId2"/>
          <a:srcRect/>
          <a:stretch>
            <a:fillRect/>
          </a:stretch>
        </p:blipFill>
        <p:spPr bwMode="auto">
          <a:xfrm>
            <a:off x="914400" y="533400"/>
            <a:ext cx="6934200" cy="5200651"/>
          </a:xfrm>
          <a:prstGeom prst="rect">
            <a:avLst/>
          </a:prstGeom>
          <a:noFill/>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descr="Assessing Reperfusion Options for Patients              with STEMI1STEP 1: Assess time and risk (time from symptom onset, ..."/>
          <p:cNvPicPr>
            <a:picLocks noChangeAspect="1" noChangeArrowheads="1"/>
          </p:cNvPicPr>
          <p:nvPr/>
        </p:nvPicPr>
        <p:blipFill>
          <a:blip r:embed="rId2"/>
          <a:srcRect/>
          <a:stretch>
            <a:fillRect/>
          </a:stretch>
        </p:blipFill>
        <p:spPr bwMode="auto">
          <a:xfrm>
            <a:off x="1219200" y="762000"/>
            <a:ext cx="6934200" cy="5200651"/>
          </a:xfrm>
          <a:prstGeom prst="rect">
            <a:avLst/>
          </a:prstGeom>
          <a:noFill/>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descr="Primary PCI for AMI                       AMI Treatment ObjectivesGeneral Objectives:1) Stabilize patient2) Open artery t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9678" y="965088"/>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3" name="object 3"/>
          <p:cNvSpPr txBox="1"/>
          <p:nvPr/>
        </p:nvSpPr>
        <p:spPr>
          <a:xfrm>
            <a:off x="358688" y="956626"/>
            <a:ext cx="260856" cy="172886"/>
          </a:xfrm>
          <a:prstGeom prst="rect">
            <a:avLst/>
          </a:prstGeom>
        </p:spPr>
        <p:txBody>
          <a:bodyPr vert="horz" wrap="square" lIns="0" tIns="18814" rIns="0" bIns="0" rtlCol="0">
            <a:spAutoFit/>
          </a:bodyPr>
          <a:lstStyle/>
          <a:p>
            <a:pPr marL="18814">
              <a:spcBef>
                <a:spcPts val="148"/>
              </a:spcBef>
            </a:pPr>
            <a:r>
              <a:rPr sz="1000" spc="-22" dirty="0">
                <a:solidFill>
                  <a:srgbClr val="231F20"/>
                </a:solidFill>
                <a:latin typeface="Calibri"/>
                <a:cs typeface="Calibri"/>
              </a:rPr>
              <a:t>I,A</a:t>
            </a:r>
            <a:endParaRPr sz="1000">
              <a:latin typeface="Calibri"/>
              <a:cs typeface="Calibri"/>
            </a:endParaRPr>
          </a:p>
        </p:txBody>
      </p:sp>
      <p:sp>
        <p:nvSpPr>
          <p:cNvPr id="4" name="object 4"/>
          <p:cNvSpPr/>
          <p:nvPr/>
        </p:nvSpPr>
        <p:spPr>
          <a:xfrm>
            <a:off x="239678" y="1435996"/>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5" name="object 5"/>
          <p:cNvSpPr txBox="1"/>
          <p:nvPr/>
        </p:nvSpPr>
        <p:spPr>
          <a:xfrm>
            <a:off x="358688" y="1427537"/>
            <a:ext cx="260856" cy="172886"/>
          </a:xfrm>
          <a:prstGeom prst="rect">
            <a:avLst/>
          </a:prstGeom>
        </p:spPr>
        <p:txBody>
          <a:bodyPr vert="horz" wrap="square" lIns="0" tIns="18814" rIns="0" bIns="0" rtlCol="0">
            <a:spAutoFit/>
          </a:bodyPr>
          <a:lstStyle/>
          <a:p>
            <a:pPr marL="18814">
              <a:spcBef>
                <a:spcPts val="148"/>
              </a:spcBef>
            </a:pPr>
            <a:r>
              <a:rPr sz="1000" spc="-22" dirty="0">
                <a:solidFill>
                  <a:srgbClr val="231F20"/>
                </a:solidFill>
                <a:latin typeface="Calibri"/>
                <a:cs typeface="Calibri"/>
              </a:rPr>
              <a:t>I,A</a:t>
            </a:r>
            <a:endParaRPr sz="1000">
              <a:latin typeface="Calibri"/>
              <a:cs typeface="Calibri"/>
            </a:endParaRPr>
          </a:p>
        </p:txBody>
      </p:sp>
      <p:sp>
        <p:nvSpPr>
          <p:cNvPr id="6" name="object 6"/>
          <p:cNvSpPr/>
          <p:nvPr/>
        </p:nvSpPr>
        <p:spPr>
          <a:xfrm>
            <a:off x="239678" y="1806642"/>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7" name="object 7"/>
          <p:cNvSpPr txBox="1"/>
          <p:nvPr/>
        </p:nvSpPr>
        <p:spPr>
          <a:xfrm>
            <a:off x="278580" y="1798175"/>
            <a:ext cx="420736" cy="172886"/>
          </a:xfrm>
          <a:prstGeom prst="rect">
            <a:avLst/>
          </a:prstGeom>
        </p:spPr>
        <p:txBody>
          <a:bodyPr vert="horz" wrap="square" lIns="0" tIns="18814" rIns="0" bIns="0" rtlCol="0">
            <a:spAutoFit/>
          </a:bodyPr>
          <a:lstStyle/>
          <a:p>
            <a:pPr marL="18814">
              <a:spcBef>
                <a:spcPts val="148"/>
              </a:spcBef>
            </a:pPr>
            <a:r>
              <a:rPr sz="1000" spc="-52" dirty="0">
                <a:solidFill>
                  <a:srgbClr val="231F20"/>
                </a:solidFill>
                <a:latin typeface="Calibri"/>
                <a:cs typeface="Calibri"/>
              </a:rPr>
              <a:t>II-a,B</a:t>
            </a:r>
            <a:endParaRPr sz="1000">
              <a:latin typeface="Calibri"/>
              <a:cs typeface="Calibri"/>
            </a:endParaRPr>
          </a:p>
        </p:txBody>
      </p:sp>
      <p:sp>
        <p:nvSpPr>
          <p:cNvPr id="8" name="object 8"/>
          <p:cNvSpPr/>
          <p:nvPr/>
        </p:nvSpPr>
        <p:spPr>
          <a:xfrm>
            <a:off x="266773" y="2136688"/>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9" name="object 9"/>
          <p:cNvSpPr txBox="1"/>
          <p:nvPr/>
        </p:nvSpPr>
        <p:spPr>
          <a:xfrm>
            <a:off x="305656" y="2128223"/>
            <a:ext cx="420736" cy="172886"/>
          </a:xfrm>
          <a:prstGeom prst="rect">
            <a:avLst/>
          </a:prstGeom>
        </p:spPr>
        <p:txBody>
          <a:bodyPr vert="horz" wrap="square" lIns="0" tIns="18814" rIns="0" bIns="0" rtlCol="0">
            <a:spAutoFit/>
          </a:bodyPr>
          <a:lstStyle/>
          <a:p>
            <a:pPr marL="18814">
              <a:spcBef>
                <a:spcPts val="148"/>
              </a:spcBef>
            </a:pPr>
            <a:r>
              <a:rPr sz="1000" spc="-52" dirty="0">
                <a:solidFill>
                  <a:srgbClr val="231F20"/>
                </a:solidFill>
                <a:latin typeface="Calibri"/>
                <a:cs typeface="Calibri"/>
              </a:rPr>
              <a:t>II-a,B</a:t>
            </a:r>
            <a:endParaRPr sz="1000">
              <a:latin typeface="Calibri"/>
              <a:cs typeface="Calibri"/>
            </a:endParaRPr>
          </a:p>
        </p:txBody>
      </p:sp>
      <p:sp>
        <p:nvSpPr>
          <p:cNvPr id="10" name="object 10"/>
          <p:cNvSpPr/>
          <p:nvPr/>
        </p:nvSpPr>
        <p:spPr>
          <a:xfrm>
            <a:off x="266773" y="2415846"/>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11" name="object 11"/>
          <p:cNvSpPr txBox="1"/>
          <p:nvPr/>
        </p:nvSpPr>
        <p:spPr>
          <a:xfrm>
            <a:off x="294761" y="2407386"/>
            <a:ext cx="443175" cy="172886"/>
          </a:xfrm>
          <a:prstGeom prst="rect">
            <a:avLst/>
          </a:prstGeom>
        </p:spPr>
        <p:txBody>
          <a:bodyPr vert="horz" wrap="square" lIns="0" tIns="18814" rIns="0" bIns="0" rtlCol="0">
            <a:spAutoFit/>
          </a:bodyPr>
          <a:lstStyle/>
          <a:p>
            <a:pPr marL="18814">
              <a:spcBef>
                <a:spcPts val="148"/>
              </a:spcBef>
            </a:pPr>
            <a:r>
              <a:rPr sz="1000" spc="-37" dirty="0">
                <a:solidFill>
                  <a:srgbClr val="231F20"/>
                </a:solidFill>
                <a:latin typeface="Calibri"/>
                <a:cs typeface="Calibri"/>
              </a:rPr>
              <a:t>II-a,A</a:t>
            </a:r>
            <a:endParaRPr sz="1000">
              <a:latin typeface="Calibri"/>
              <a:cs typeface="Calibri"/>
            </a:endParaRPr>
          </a:p>
        </p:txBody>
      </p:sp>
      <p:sp>
        <p:nvSpPr>
          <p:cNvPr id="12" name="object 12"/>
          <p:cNvSpPr/>
          <p:nvPr/>
        </p:nvSpPr>
        <p:spPr>
          <a:xfrm>
            <a:off x="266773" y="2912655"/>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13" name="object 13"/>
          <p:cNvSpPr txBox="1"/>
          <p:nvPr/>
        </p:nvSpPr>
        <p:spPr>
          <a:xfrm>
            <a:off x="305656" y="2904197"/>
            <a:ext cx="420736" cy="172886"/>
          </a:xfrm>
          <a:prstGeom prst="rect">
            <a:avLst/>
          </a:prstGeom>
        </p:spPr>
        <p:txBody>
          <a:bodyPr vert="horz" wrap="square" lIns="0" tIns="18814" rIns="0" bIns="0" rtlCol="0">
            <a:spAutoFit/>
          </a:bodyPr>
          <a:lstStyle/>
          <a:p>
            <a:pPr marL="18814">
              <a:spcBef>
                <a:spcPts val="148"/>
              </a:spcBef>
            </a:pPr>
            <a:r>
              <a:rPr sz="1000" spc="-52" dirty="0">
                <a:solidFill>
                  <a:srgbClr val="231F20"/>
                </a:solidFill>
                <a:latin typeface="Calibri"/>
                <a:cs typeface="Calibri"/>
              </a:rPr>
              <a:t>II-a,B</a:t>
            </a:r>
            <a:endParaRPr sz="1000">
              <a:latin typeface="Calibri"/>
              <a:cs typeface="Calibri"/>
            </a:endParaRPr>
          </a:p>
        </p:txBody>
      </p:sp>
      <p:sp>
        <p:nvSpPr>
          <p:cNvPr id="14" name="object 14"/>
          <p:cNvSpPr/>
          <p:nvPr/>
        </p:nvSpPr>
        <p:spPr>
          <a:xfrm>
            <a:off x="266773" y="5298756"/>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15" name="object 15"/>
          <p:cNvSpPr txBox="1"/>
          <p:nvPr/>
        </p:nvSpPr>
        <p:spPr>
          <a:xfrm>
            <a:off x="385763" y="5290286"/>
            <a:ext cx="260856" cy="172886"/>
          </a:xfrm>
          <a:prstGeom prst="rect">
            <a:avLst/>
          </a:prstGeom>
        </p:spPr>
        <p:txBody>
          <a:bodyPr vert="horz" wrap="square" lIns="0" tIns="18814" rIns="0" bIns="0" rtlCol="0">
            <a:spAutoFit/>
          </a:bodyPr>
          <a:lstStyle/>
          <a:p>
            <a:pPr marL="18814">
              <a:spcBef>
                <a:spcPts val="148"/>
              </a:spcBef>
            </a:pPr>
            <a:r>
              <a:rPr sz="1000" spc="-22" dirty="0">
                <a:solidFill>
                  <a:srgbClr val="231F20"/>
                </a:solidFill>
                <a:latin typeface="Calibri"/>
                <a:cs typeface="Calibri"/>
              </a:rPr>
              <a:t>I,A</a:t>
            </a:r>
            <a:endParaRPr sz="1000">
              <a:latin typeface="Calibri"/>
              <a:cs typeface="Calibri"/>
            </a:endParaRPr>
          </a:p>
        </p:txBody>
      </p:sp>
      <p:sp>
        <p:nvSpPr>
          <p:cNvPr id="16" name="object 16"/>
          <p:cNvSpPr/>
          <p:nvPr/>
        </p:nvSpPr>
        <p:spPr>
          <a:xfrm>
            <a:off x="266773" y="5521127"/>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17" name="object 17"/>
          <p:cNvSpPr/>
          <p:nvPr/>
        </p:nvSpPr>
        <p:spPr>
          <a:xfrm>
            <a:off x="266773" y="6039158"/>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18" name="object 18"/>
          <p:cNvSpPr txBox="1"/>
          <p:nvPr/>
        </p:nvSpPr>
        <p:spPr>
          <a:xfrm>
            <a:off x="305656" y="6030694"/>
            <a:ext cx="420736" cy="172886"/>
          </a:xfrm>
          <a:prstGeom prst="rect">
            <a:avLst/>
          </a:prstGeom>
        </p:spPr>
        <p:txBody>
          <a:bodyPr vert="horz" wrap="square" lIns="0" tIns="18814" rIns="0" bIns="0" rtlCol="0">
            <a:spAutoFit/>
          </a:bodyPr>
          <a:lstStyle/>
          <a:p>
            <a:pPr marL="18814">
              <a:spcBef>
                <a:spcPts val="148"/>
              </a:spcBef>
            </a:pPr>
            <a:r>
              <a:rPr sz="1000" spc="-52" dirty="0">
                <a:solidFill>
                  <a:srgbClr val="231F20"/>
                </a:solidFill>
                <a:latin typeface="Calibri"/>
                <a:cs typeface="Calibri"/>
              </a:rPr>
              <a:t>II-a,B</a:t>
            </a:r>
            <a:endParaRPr sz="1000">
              <a:latin typeface="Calibri"/>
              <a:cs typeface="Calibri"/>
            </a:endParaRPr>
          </a:p>
        </p:txBody>
      </p:sp>
      <p:sp>
        <p:nvSpPr>
          <p:cNvPr id="19" name="object 19"/>
          <p:cNvSpPr txBox="1"/>
          <p:nvPr/>
        </p:nvSpPr>
        <p:spPr>
          <a:xfrm>
            <a:off x="4221055" y="6504644"/>
            <a:ext cx="224393" cy="157497"/>
          </a:xfrm>
          <a:prstGeom prst="rect">
            <a:avLst/>
          </a:prstGeom>
        </p:spPr>
        <p:txBody>
          <a:bodyPr vert="horz" wrap="square" lIns="0" tIns="18814" rIns="0" bIns="0" rtlCol="0">
            <a:spAutoFit/>
          </a:bodyPr>
          <a:lstStyle/>
          <a:p>
            <a:pPr marL="18814">
              <a:spcBef>
                <a:spcPts val="148"/>
              </a:spcBef>
            </a:pPr>
            <a:r>
              <a:rPr sz="900" dirty="0">
                <a:solidFill>
                  <a:srgbClr val="231F20"/>
                </a:solidFill>
                <a:latin typeface="Times New Roman"/>
                <a:cs typeface="Times New Roman"/>
              </a:rPr>
              <a:t>20</a:t>
            </a:r>
            <a:endParaRPr sz="900">
              <a:latin typeface="Times New Roman"/>
              <a:cs typeface="Times New Roman"/>
            </a:endParaRPr>
          </a:p>
        </p:txBody>
      </p:sp>
      <p:sp>
        <p:nvSpPr>
          <p:cNvPr id="20" name="object 20"/>
          <p:cNvSpPr/>
          <p:nvPr/>
        </p:nvSpPr>
        <p:spPr>
          <a:xfrm>
            <a:off x="0" y="0"/>
            <a:ext cx="8905583" cy="704759"/>
          </a:xfrm>
          <a:custGeom>
            <a:avLst/>
            <a:gdLst/>
            <a:ahLst/>
            <a:cxnLst/>
            <a:rect l="l" t="t" r="r" b="b"/>
            <a:pathLst>
              <a:path w="4032250" h="684530">
                <a:moveTo>
                  <a:pt x="0" y="684009"/>
                </a:moveTo>
                <a:lnTo>
                  <a:pt x="4031996" y="684009"/>
                </a:lnTo>
                <a:lnTo>
                  <a:pt x="4031996" y="0"/>
                </a:lnTo>
                <a:lnTo>
                  <a:pt x="0" y="0"/>
                </a:lnTo>
                <a:lnTo>
                  <a:pt x="0" y="684009"/>
                </a:lnTo>
                <a:close/>
              </a:path>
            </a:pathLst>
          </a:custGeom>
          <a:solidFill>
            <a:srgbClr val="94BDE5"/>
          </a:solidFill>
        </p:spPr>
        <p:txBody>
          <a:bodyPr wrap="square" lIns="0" tIns="0" rIns="0" bIns="0" rtlCol="0"/>
          <a:lstStyle/>
          <a:p>
            <a:endParaRPr/>
          </a:p>
        </p:txBody>
      </p:sp>
      <p:sp>
        <p:nvSpPr>
          <p:cNvPr id="21" name="object 21"/>
          <p:cNvSpPr/>
          <p:nvPr/>
        </p:nvSpPr>
        <p:spPr>
          <a:xfrm>
            <a:off x="0" y="704209"/>
            <a:ext cx="9144000" cy="0"/>
          </a:xfrm>
          <a:custGeom>
            <a:avLst/>
            <a:gdLst/>
            <a:ahLst/>
            <a:cxnLst/>
            <a:rect l="l" t="t" r="r" b="b"/>
            <a:pathLst>
              <a:path w="4140200">
                <a:moveTo>
                  <a:pt x="0" y="0"/>
                </a:moveTo>
                <a:lnTo>
                  <a:pt x="4139996" y="0"/>
                </a:lnTo>
              </a:path>
            </a:pathLst>
          </a:custGeom>
          <a:ln w="12700">
            <a:solidFill>
              <a:srgbClr val="94BDE5"/>
            </a:solidFill>
          </a:ln>
        </p:spPr>
        <p:txBody>
          <a:bodyPr wrap="square" lIns="0" tIns="0" rIns="0" bIns="0" rtlCol="0"/>
          <a:lstStyle/>
          <a:p>
            <a:endParaRPr/>
          </a:p>
        </p:txBody>
      </p:sp>
      <p:sp>
        <p:nvSpPr>
          <p:cNvPr id="22" name="object 22"/>
          <p:cNvSpPr/>
          <p:nvPr/>
        </p:nvSpPr>
        <p:spPr>
          <a:xfrm>
            <a:off x="0" y="0"/>
            <a:ext cx="0" cy="704759"/>
          </a:xfrm>
          <a:custGeom>
            <a:avLst/>
            <a:gdLst/>
            <a:ahLst/>
            <a:cxnLst/>
            <a:rect l="l" t="t" r="r" b="b"/>
            <a:pathLst>
              <a:path h="684530">
                <a:moveTo>
                  <a:pt x="0" y="0"/>
                </a:moveTo>
                <a:lnTo>
                  <a:pt x="0" y="683996"/>
                </a:lnTo>
              </a:path>
            </a:pathLst>
          </a:custGeom>
          <a:ln w="12700">
            <a:solidFill>
              <a:srgbClr val="94BDE5"/>
            </a:solidFill>
          </a:ln>
        </p:spPr>
        <p:txBody>
          <a:bodyPr wrap="square" lIns="0" tIns="0" rIns="0" bIns="0" rtlCol="0"/>
          <a:lstStyle/>
          <a:p>
            <a:endParaRPr/>
          </a:p>
        </p:txBody>
      </p:sp>
      <p:sp>
        <p:nvSpPr>
          <p:cNvPr id="23" name="object 23"/>
          <p:cNvSpPr/>
          <p:nvPr/>
        </p:nvSpPr>
        <p:spPr>
          <a:xfrm>
            <a:off x="8905023" y="0"/>
            <a:ext cx="239820" cy="704759"/>
          </a:xfrm>
          <a:custGeom>
            <a:avLst/>
            <a:gdLst/>
            <a:ahLst/>
            <a:cxnLst/>
            <a:rect l="l" t="t" r="r" b="b"/>
            <a:pathLst>
              <a:path w="108585" h="684530">
                <a:moveTo>
                  <a:pt x="0" y="684009"/>
                </a:moveTo>
                <a:lnTo>
                  <a:pt x="108000" y="684009"/>
                </a:lnTo>
                <a:lnTo>
                  <a:pt x="108000" y="0"/>
                </a:lnTo>
                <a:lnTo>
                  <a:pt x="0" y="0"/>
                </a:lnTo>
                <a:lnTo>
                  <a:pt x="0" y="684009"/>
                </a:lnTo>
                <a:close/>
              </a:path>
            </a:pathLst>
          </a:custGeom>
          <a:solidFill>
            <a:srgbClr val="94BDE5"/>
          </a:solidFill>
        </p:spPr>
        <p:txBody>
          <a:bodyPr wrap="square" lIns="0" tIns="0" rIns="0" bIns="0" rtlCol="0"/>
          <a:lstStyle/>
          <a:p>
            <a:endParaRPr/>
          </a:p>
        </p:txBody>
      </p:sp>
      <p:sp>
        <p:nvSpPr>
          <p:cNvPr id="24" name="object 24"/>
          <p:cNvSpPr/>
          <p:nvPr/>
        </p:nvSpPr>
        <p:spPr>
          <a:xfrm>
            <a:off x="8905023" y="697672"/>
            <a:ext cx="239820" cy="13075"/>
          </a:xfrm>
          <a:custGeom>
            <a:avLst/>
            <a:gdLst/>
            <a:ahLst/>
            <a:cxnLst/>
            <a:rect l="l" t="t" r="r" b="b"/>
            <a:pathLst>
              <a:path w="108585" h="12700">
                <a:moveTo>
                  <a:pt x="0" y="12700"/>
                </a:moveTo>
                <a:lnTo>
                  <a:pt x="108000" y="12700"/>
                </a:lnTo>
                <a:lnTo>
                  <a:pt x="108000" y="0"/>
                </a:lnTo>
                <a:lnTo>
                  <a:pt x="0" y="0"/>
                </a:lnTo>
                <a:lnTo>
                  <a:pt x="0" y="12700"/>
                </a:lnTo>
                <a:close/>
              </a:path>
            </a:pathLst>
          </a:custGeom>
          <a:solidFill>
            <a:srgbClr val="94BDE5"/>
          </a:solidFill>
        </p:spPr>
        <p:txBody>
          <a:bodyPr wrap="square" lIns="0" tIns="0" rIns="0" bIns="0" rtlCol="0"/>
          <a:lstStyle/>
          <a:p>
            <a:endParaRPr/>
          </a:p>
        </p:txBody>
      </p:sp>
      <p:sp>
        <p:nvSpPr>
          <p:cNvPr id="25" name="object 25"/>
          <p:cNvSpPr/>
          <p:nvPr/>
        </p:nvSpPr>
        <p:spPr>
          <a:xfrm>
            <a:off x="8905022" y="0"/>
            <a:ext cx="0" cy="704759"/>
          </a:xfrm>
          <a:custGeom>
            <a:avLst/>
            <a:gdLst/>
            <a:ahLst/>
            <a:cxnLst/>
            <a:rect l="l" t="t" r="r" b="b"/>
            <a:pathLst>
              <a:path h="684530">
                <a:moveTo>
                  <a:pt x="0" y="0"/>
                </a:moveTo>
                <a:lnTo>
                  <a:pt x="0" y="683996"/>
                </a:lnTo>
              </a:path>
            </a:pathLst>
          </a:custGeom>
          <a:ln w="12700">
            <a:solidFill>
              <a:srgbClr val="94BDE5"/>
            </a:solidFill>
          </a:ln>
        </p:spPr>
        <p:txBody>
          <a:bodyPr wrap="square" lIns="0" tIns="0" rIns="0" bIns="0" rtlCol="0"/>
          <a:lstStyle/>
          <a:p>
            <a:endParaRPr/>
          </a:p>
        </p:txBody>
      </p:sp>
      <p:sp>
        <p:nvSpPr>
          <p:cNvPr id="26" name="object 26"/>
          <p:cNvSpPr txBox="1"/>
          <p:nvPr/>
        </p:nvSpPr>
        <p:spPr>
          <a:xfrm>
            <a:off x="449007" y="152400"/>
            <a:ext cx="6525618" cy="265219"/>
          </a:xfrm>
          <a:prstGeom prst="rect">
            <a:avLst/>
          </a:prstGeom>
        </p:spPr>
        <p:txBody>
          <a:bodyPr vert="horz" wrap="square" lIns="0" tIns="18814" rIns="0" bIns="0" rtlCol="0">
            <a:spAutoFit/>
          </a:bodyPr>
          <a:lstStyle/>
          <a:p>
            <a:pPr marL="18814">
              <a:spcBef>
                <a:spcPts val="148"/>
              </a:spcBef>
            </a:pPr>
            <a:r>
              <a:rPr lang="en-US" sz="1600" b="1" spc="15" dirty="0" smtClean="0">
                <a:solidFill>
                  <a:srgbClr val="0062A8"/>
                </a:solidFill>
                <a:latin typeface="Arial"/>
                <a:cs typeface="Arial"/>
              </a:rPr>
              <a:t>            </a:t>
            </a:r>
            <a:r>
              <a:rPr sz="1600" b="1" spc="15" smtClean="0">
                <a:solidFill>
                  <a:srgbClr val="FFFF00"/>
                </a:solidFill>
                <a:latin typeface="Arial"/>
                <a:cs typeface="Arial"/>
              </a:rPr>
              <a:t>Antiplatelet </a:t>
            </a:r>
            <a:r>
              <a:rPr sz="1600" b="1" spc="7" dirty="0">
                <a:solidFill>
                  <a:srgbClr val="FFFF00"/>
                </a:solidFill>
                <a:latin typeface="Arial"/>
                <a:cs typeface="Arial"/>
              </a:rPr>
              <a:t>therapy </a:t>
            </a:r>
            <a:r>
              <a:rPr sz="1600" b="1" spc="30" dirty="0">
                <a:solidFill>
                  <a:srgbClr val="FFFF00"/>
                </a:solidFill>
                <a:latin typeface="Arial"/>
                <a:cs typeface="Arial"/>
              </a:rPr>
              <a:t>to </a:t>
            </a:r>
            <a:r>
              <a:rPr sz="1600" b="1" spc="-15" dirty="0">
                <a:solidFill>
                  <a:srgbClr val="FFFF00"/>
                </a:solidFill>
                <a:latin typeface="Arial"/>
                <a:cs typeface="Arial"/>
              </a:rPr>
              <a:t>support </a:t>
            </a:r>
            <a:r>
              <a:rPr sz="1600" b="1" spc="-7" dirty="0">
                <a:solidFill>
                  <a:srgbClr val="FFFF00"/>
                </a:solidFill>
                <a:latin typeface="Arial"/>
                <a:cs typeface="Arial"/>
              </a:rPr>
              <a:t>primary </a:t>
            </a:r>
            <a:r>
              <a:rPr sz="1600" b="1" spc="-89" dirty="0">
                <a:solidFill>
                  <a:srgbClr val="FFFF00"/>
                </a:solidFill>
                <a:latin typeface="Arial"/>
                <a:cs typeface="Arial"/>
              </a:rPr>
              <a:t>PCI </a:t>
            </a:r>
            <a:r>
              <a:rPr sz="1600" b="1" spc="15" dirty="0">
                <a:solidFill>
                  <a:srgbClr val="FFFF00"/>
                </a:solidFill>
                <a:latin typeface="Arial"/>
                <a:cs typeface="Arial"/>
              </a:rPr>
              <a:t>for</a:t>
            </a:r>
            <a:r>
              <a:rPr sz="1600" b="1" dirty="0">
                <a:solidFill>
                  <a:srgbClr val="FFFF00"/>
                </a:solidFill>
                <a:latin typeface="Arial"/>
                <a:cs typeface="Arial"/>
              </a:rPr>
              <a:t> </a:t>
            </a:r>
            <a:r>
              <a:rPr sz="1600" b="1" spc="-44" dirty="0">
                <a:solidFill>
                  <a:srgbClr val="FFFF00"/>
                </a:solidFill>
                <a:latin typeface="Arial"/>
                <a:cs typeface="Arial"/>
              </a:rPr>
              <a:t>STEMI</a:t>
            </a:r>
            <a:endParaRPr sz="1600">
              <a:solidFill>
                <a:srgbClr val="FFFF00"/>
              </a:solidFill>
              <a:latin typeface="Arial"/>
              <a:cs typeface="Arial"/>
            </a:endParaRPr>
          </a:p>
        </p:txBody>
      </p:sp>
      <p:sp>
        <p:nvSpPr>
          <p:cNvPr id="27" name="object 27"/>
          <p:cNvSpPr txBox="1"/>
          <p:nvPr/>
        </p:nvSpPr>
        <p:spPr>
          <a:xfrm>
            <a:off x="790532" y="933537"/>
            <a:ext cx="6778060" cy="203664"/>
          </a:xfrm>
          <a:prstGeom prst="rect">
            <a:avLst/>
          </a:prstGeom>
        </p:spPr>
        <p:txBody>
          <a:bodyPr vert="horz" wrap="square" lIns="0" tIns="18814" rIns="0" bIns="0" rtlCol="0">
            <a:spAutoFit/>
          </a:bodyPr>
          <a:lstStyle/>
          <a:p>
            <a:pPr marL="322655" indent="-267156">
              <a:spcBef>
                <a:spcPts val="148"/>
              </a:spcBef>
              <a:buChar char="•"/>
              <a:tabLst>
                <a:tab pos="322655" algn="l"/>
                <a:tab pos="323597" algn="l"/>
              </a:tabLst>
            </a:pPr>
            <a:r>
              <a:rPr sz="1200" b="1" spc="81" dirty="0">
                <a:solidFill>
                  <a:srgbClr val="231F20"/>
                </a:solidFill>
                <a:latin typeface="Calibri"/>
                <a:cs typeface="Calibri"/>
              </a:rPr>
              <a:t>Oral </a:t>
            </a:r>
            <a:r>
              <a:rPr sz="1200" b="1" spc="59" dirty="0">
                <a:solidFill>
                  <a:srgbClr val="231F20"/>
                </a:solidFill>
                <a:latin typeface="Calibri"/>
                <a:cs typeface="Calibri"/>
              </a:rPr>
              <a:t>aspirin </a:t>
            </a:r>
            <a:r>
              <a:rPr sz="1200" b="1" spc="52" dirty="0">
                <a:solidFill>
                  <a:srgbClr val="231F20"/>
                </a:solidFill>
                <a:latin typeface="Calibri"/>
                <a:cs typeface="Calibri"/>
              </a:rPr>
              <a:t>300 </a:t>
            </a:r>
            <a:r>
              <a:rPr sz="1200" b="1" spc="133" dirty="0">
                <a:solidFill>
                  <a:srgbClr val="231F20"/>
                </a:solidFill>
                <a:latin typeface="Calibri"/>
                <a:cs typeface="Calibri"/>
              </a:rPr>
              <a:t>mg </a:t>
            </a:r>
            <a:r>
              <a:rPr sz="1200" b="1" spc="74" dirty="0">
                <a:solidFill>
                  <a:srgbClr val="231F20"/>
                </a:solidFill>
                <a:latin typeface="Calibri"/>
                <a:cs typeface="Calibri"/>
              </a:rPr>
              <a:t>should </a:t>
            </a:r>
            <a:r>
              <a:rPr sz="1200" b="1" spc="81" dirty="0">
                <a:solidFill>
                  <a:srgbClr val="231F20"/>
                </a:solidFill>
                <a:latin typeface="Calibri"/>
                <a:cs typeface="Calibri"/>
              </a:rPr>
              <a:t>be </a:t>
            </a:r>
            <a:r>
              <a:rPr sz="1200" b="1" spc="89" dirty="0">
                <a:solidFill>
                  <a:srgbClr val="231F20"/>
                </a:solidFill>
                <a:latin typeface="Calibri"/>
                <a:cs typeface="Calibri"/>
              </a:rPr>
              <a:t>given </a:t>
            </a:r>
            <a:r>
              <a:rPr sz="1200" b="1" spc="74" dirty="0">
                <a:solidFill>
                  <a:srgbClr val="231F20"/>
                </a:solidFill>
                <a:latin typeface="Calibri"/>
                <a:cs typeface="Calibri"/>
              </a:rPr>
              <a:t>before </a:t>
            </a:r>
            <a:r>
              <a:rPr sz="1200" b="1" spc="67" dirty="0">
                <a:solidFill>
                  <a:srgbClr val="231F20"/>
                </a:solidFill>
                <a:latin typeface="Calibri"/>
                <a:cs typeface="Calibri"/>
              </a:rPr>
              <a:t>primary</a:t>
            </a:r>
            <a:r>
              <a:rPr sz="1200" b="1" spc="-81" dirty="0">
                <a:solidFill>
                  <a:srgbClr val="231F20"/>
                </a:solidFill>
                <a:latin typeface="Calibri"/>
                <a:cs typeface="Calibri"/>
              </a:rPr>
              <a:t> </a:t>
            </a:r>
            <a:r>
              <a:rPr sz="1200" b="1" spc="44" dirty="0">
                <a:solidFill>
                  <a:srgbClr val="231F20"/>
                </a:solidFill>
                <a:latin typeface="Calibri"/>
                <a:cs typeface="Calibri"/>
              </a:rPr>
              <a:t>PCI.</a:t>
            </a:r>
            <a:r>
              <a:rPr sz="1000" b="1" spc="65" baseline="30864" dirty="0">
                <a:solidFill>
                  <a:srgbClr val="231F20"/>
                </a:solidFill>
                <a:latin typeface="Calibri"/>
                <a:cs typeface="Calibri"/>
              </a:rPr>
              <a:t>93-95</a:t>
            </a:r>
            <a:endParaRPr sz="1000" b="1" baseline="30864">
              <a:latin typeface="Calibri"/>
              <a:cs typeface="Calibri"/>
            </a:endParaRPr>
          </a:p>
        </p:txBody>
      </p:sp>
      <p:sp>
        <p:nvSpPr>
          <p:cNvPr id="28" name="object 28"/>
          <p:cNvSpPr txBox="1"/>
          <p:nvPr/>
        </p:nvSpPr>
        <p:spPr>
          <a:xfrm>
            <a:off x="846631" y="1174122"/>
            <a:ext cx="6738791" cy="203664"/>
          </a:xfrm>
          <a:prstGeom prst="rect">
            <a:avLst/>
          </a:prstGeom>
        </p:spPr>
        <p:txBody>
          <a:bodyPr vert="horz" wrap="square" lIns="0" tIns="18814" rIns="0" bIns="0" rtlCol="0">
            <a:spAutoFit/>
          </a:bodyPr>
          <a:lstStyle/>
          <a:p>
            <a:pPr marL="285029" indent="-267156">
              <a:spcBef>
                <a:spcPts val="148"/>
              </a:spcBef>
              <a:buChar char="•"/>
              <a:tabLst>
                <a:tab pos="285029" algn="l"/>
                <a:tab pos="285969" algn="l"/>
              </a:tabLst>
            </a:pPr>
            <a:r>
              <a:rPr sz="1200" b="1" spc="59" dirty="0">
                <a:solidFill>
                  <a:srgbClr val="231F20"/>
                </a:solidFill>
                <a:latin typeface="Calibri"/>
                <a:cs typeface="Calibri"/>
              </a:rPr>
              <a:t>In </a:t>
            </a:r>
            <a:r>
              <a:rPr sz="1200" b="1" spc="74" dirty="0">
                <a:solidFill>
                  <a:srgbClr val="231F20"/>
                </a:solidFill>
                <a:latin typeface="Calibri"/>
                <a:cs typeface="Calibri"/>
              </a:rPr>
              <a:t>addition, </a:t>
            </a:r>
            <a:r>
              <a:rPr sz="1200" b="1" spc="89" dirty="0">
                <a:solidFill>
                  <a:srgbClr val="231F20"/>
                </a:solidFill>
                <a:latin typeface="Calibri"/>
                <a:cs typeface="Calibri"/>
              </a:rPr>
              <a:t>a </a:t>
            </a:r>
            <a:r>
              <a:rPr sz="1200" b="1" spc="81" dirty="0">
                <a:solidFill>
                  <a:srgbClr val="231F20"/>
                </a:solidFill>
                <a:latin typeface="Calibri"/>
                <a:cs typeface="Calibri"/>
              </a:rPr>
              <a:t>P2Y12 </a:t>
            </a:r>
            <a:r>
              <a:rPr sz="1200" b="1" spc="59" dirty="0">
                <a:solidFill>
                  <a:srgbClr val="231F20"/>
                </a:solidFill>
                <a:latin typeface="Calibri"/>
                <a:cs typeface="Calibri"/>
              </a:rPr>
              <a:t>receptor </a:t>
            </a:r>
            <a:r>
              <a:rPr sz="1200" b="1" spc="74" dirty="0">
                <a:solidFill>
                  <a:srgbClr val="231F20"/>
                </a:solidFill>
                <a:latin typeface="Calibri"/>
                <a:cs typeface="Calibri"/>
              </a:rPr>
              <a:t>inhibitor should </a:t>
            </a:r>
            <a:r>
              <a:rPr sz="1200" b="1" spc="59" dirty="0">
                <a:solidFill>
                  <a:srgbClr val="231F20"/>
                </a:solidFill>
                <a:latin typeface="Calibri"/>
                <a:cs typeface="Calibri"/>
              </a:rPr>
              <a:t>also </a:t>
            </a:r>
            <a:r>
              <a:rPr sz="1200" b="1" spc="81" dirty="0">
                <a:solidFill>
                  <a:srgbClr val="231F20"/>
                </a:solidFill>
                <a:latin typeface="Calibri"/>
                <a:cs typeface="Calibri"/>
              </a:rPr>
              <a:t>be</a:t>
            </a:r>
            <a:r>
              <a:rPr sz="1200" b="1" spc="15" dirty="0">
                <a:solidFill>
                  <a:srgbClr val="231F20"/>
                </a:solidFill>
                <a:latin typeface="Calibri"/>
                <a:cs typeface="Calibri"/>
              </a:rPr>
              <a:t> </a:t>
            </a:r>
            <a:r>
              <a:rPr sz="1200" b="1" spc="74" dirty="0">
                <a:solidFill>
                  <a:srgbClr val="231F20"/>
                </a:solidFill>
                <a:latin typeface="Calibri"/>
                <a:cs typeface="Calibri"/>
              </a:rPr>
              <a:t>given:</a:t>
            </a:r>
            <a:endParaRPr sz="1200" b="1">
              <a:latin typeface="Calibri"/>
              <a:cs typeface="Calibri"/>
            </a:endParaRPr>
          </a:p>
        </p:txBody>
      </p:sp>
      <p:sp>
        <p:nvSpPr>
          <p:cNvPr id="29" name="object 29"/>
          <p:cNvSpPr txBox="1"/>
          <p:nvPr/>
        </p:nvSpPr>
        <p:spPr>
          <a:xfrm>
            <a:off x="1188156" y="1414709"/>
            <a:ext cx="6668669" cy="209932"/>
          </a:xfrm>
          <a:prstGeom prst="rect">
            <a:avLst/>
          </a:prstGeom>
        </p:spPr>
        <p:txBody>
          <a:bodyPr vert="horz" wrap="square" lIns="0" tIns="30102" rIns="0" bIns="0" rtlCol="0">
            <a:spAutoFit/>
          </a:bodyPr>
          <a:lstStyle/>
          <a:p>
            <a:pPr marL="56441" marR="45153">
              <a:lnSpc>
                <a:spcPts val="1361"/>
              </a:lnSpc>
              <a:spcBef>
                <a:spcPts val="237"/>
              </a:spcBef>
            </a:pPr>
            <a:r>
              <a:rPr sz="1200" spc="52" dirty="0">
                <a:solidFill>
                  <a:srgbClr val="231F20"/>
                </a:solidFill>
                <a:latin typeface="Lucida Sans"/>
                <a:cs typeface="Lucida Sans"/>
              </a:rPr>
              <a:t>o </a:t>
            </a:r>
            <a:r>
              <a:rPr sz="1200" spc="81" dirty="0">
                <a:solidFill>
                  <a:srgbClr val="231F20"/>
                </a:solidFill>
                <a:latin typeface="Calibri"/>
                <a:cs typeface="Calibri"/>
              </a:rPr>
              <a:t>Clopidogrel </a:t>
            </a:r>
            <a:r>
              <a:rPr sz="1200" spc="52" dirty="0">
                <a:solidFill>
                  <a:srgbClr val="231F20"/>
                </a:solidFill>
                <a:latin typeface="Calibri"/>
                <a:cs typeface="Calibri"/>
              </a:rPr>
              <a:t>300-600 </a:t>
            </a:r>
            <a:r>
              <a:rPr sz="1200" spc="133" dirty="0">
                <a:solidFill>
                  <a:srgbClr val="231F20"/>
                </a:solidFill>
                <a:latin typeface="Calibri"/>
                <a:cs typeface="Calibri"/>
              </a:rPr>
              <a:t>mg </a:t>
            </a:r>
            <a:r>
              <a:rPr sz="1200" spc="96" dirty="0">
                <a:solidFill>
                  <a:srgbClr val="231F20"/>
                </a:solidFill>
                <a:latin typeface="Calibri"/>
                <a:cs typeface="Calibri"/>
              </a:rPr>
              <a:t>loading </a:t>
            </a:r>
            <a:r>
              <a:rPr sz="1200" spc="67" dirty="0">
                <a:solidFill>
                  <a:srgbClr val="231F20"/>
                </a:solidFill>
                <a:latin typeface="Calibri"/>
                <a:cs typeface="Calibri"/>
              </a:rPr>
              <a:t>dose </a:t>
            </a:r>
            <a:r>
              <a:rPr sz="1200" spc="81" dirty="0">
                <a:solidFill>
                  <a:srgbClr val="231F20"/>
                </a:solidFill>
                <a:latin typeface="Calibri"/>
                <a:cs typeface="Calibri"/>
              </a:rPr>
              <a:t>to be </a:t>
            </a:r>
            <a:r>
              <a:rPr sz="1200" spc="89" dirty="0">
                <a:solidFill>
                  <a:srgbClr val="231F20"/>
                </a:solidFill>
                <a:latin typeface="Calibri"/>
                <a:cs typeface="Calibri"/>
              </a:rPr>
              <a:t>given</a:t>
            </a:r>
            <a:r>
              <a:rPr sz="1200" spc="-156" dirty="0">
                <a:solidFill>
                  <a:srgbClr val="231F20"/>
                </a:solidFill>
                <a:latin typeface="Calibri"/>
                <a:cs typeface="Calibri"/>
              </a:rPr>
              <a:t> </a:t>
            </a:r>
            <a:r>
              <a:rPr sz="1200" spc="44" dirty="0">
                <a:solidFill>
                  <a:srgbClr val="231F20"/>
                </a:solidFill>
                <a:latin typeface="Calibri"/>
                <a:cs typeface="Calibri"/>
              </a:rPr>
              <a:t>as </a:t>
            </a:r>
            <a:r>
              <a:rPr sz="1200" spc="59" dirty="0">
                <a:solidFill>
                  <a:srgbClr val="231F20"/>
                </a:solidFill>
                <a:latin typeface="Calibri"/>
                <a:cs typeface="Calibri"/>
              </a:rPr>
              <a:t>early </a:t>
            </a:r>
            <a:r>
              <a:rPr sz="1200" spc="44">
                <a:solidFill>
                  <a:srgbClr val="231F20"/>
                </a:solidFill>
                <a:latin typeface="Calibri"/>
                <a:cs typeface="Calibri"/>
              </a:rPr>
              <a:t>as  </a:t>
            </a:r>
            <a:r>
              <a:rPr sz="1200" spc="44" smtClean="0">
                <a:solidFill>
                  <a:srgbClr val="231F20"/>
                </a:solidFill>
                <a:latin typeface="Calibri"/>
                <a:cs typeface="Calibri"/>
              </a:rPr>
              <a:t>possible</a:t>
            </a:r>
            <a:r>
              <a:rPr sz="1000" spc="65" baseline="30864" smtClean="0">
                <a:solidFill>
                  <a:srgbClr val="231F20"/>
                </a:solidFill>
                <a:latin typeface="Calibri"/>
                <a:cs typeface="Calibri"/>
              </a:rPr>
              <a:t>7</a:t>
            </a:r>
            <a:r>
              <a:rPr sz="1200" spc="44" dirty="0">
                <a:solidFill>
                  <a:srgbClr val="231F20"/>
                </a:solidFill>
                <a:latin typeface="Calibri"/>
                <a:cs typeface="Calibri"/>
              </a:rPr>
              <a:t>,</a:t>
            </a:r>
            <a:r>
              <a:rPr sz="1200" spc="52" dirty="0">
                <a:solidFill>
                  <a:srgbClr val="231F20"/>
                </a:solidFill>
                <a:latin typeface="Calibri"/>
                <a:cs typeface="Calibri"/>
              </a:rPr>
              <a:t> </a:t>
            </a:r>
            <a:r>
              <a:rPr sz="1200" i="1" spc="-30" dirty="0">
                <a:solidFill>
                  <a:srgbClr val="231F20"/>
                </a:solidFill>
                <a:latin typeface="Lucida Sans"/>
                <a:cs typeface="Lucida Sans"/>
              </a:rPr>
              <a:t>or</a:t>
            </a:r>
            <a:endParaRPr sz="1200">
              <a:latin typeface="Lucida Sans"/>
              <a:cs typeface="Lucida Sans"/>
            </a:endParaRPr>
          </a:p>
        </p:txBody>
      </p:sp>
      <p:sp>
        <p:nvSpPr>
          <p:cNvPr id="30" name="object 30"/>
          <p:cNvSpPr txBox="1"/>
          <p:nvPr/>
        </p:nvSpPr>
        <p:spPr>
          <a:xfrm>
            <a:off x="1188153" y="1775587"/>
            <a:ext cx="6692510" cy="389469"/>
          </a:xfrm>
          <a:prstGeom prst="rect">
            <a:avLst/>
          </a:prstGeom>
        </p:spPr>
        <p:txBody>
          <a:bodyPr vert="horz" wrap="square" lIns="0" tIns="30102" rIns="0" bIns="0" rtlCol="0">
            <a:spAutoFit/>
          </a:bodyPr>
          <a:lstStyle/>
          <a:p>
            <a:pPr marL="56441" marR="45153">
              <a:lnSpc>
                <a:spcPts val="1361"/>
              </a:lnSpc>
              <a:spcBef>
                <a:spcPts val="237"/>
              </a:spcBef>
            </a:pPr>
            <a:r>
              <a:rPr sz="1200" i="1" spc="52" dirty="0">
                <a:solidFill>
                  <a:srgbClr val="231F20"/>
                </a:solidFill>
                <a:latin typeface="Lucida Sans"/>
                <a:cs typeface="Lucida Sans"/>
              </a:rPr>
              <a:t>o </a:t>
            </a:r>
            <a:r>
              <a:rPr sz="1200" spc="67" dirty="0">
                <a:solidFill>
                  <a:srgbClr val="231F20"/>
                </a:solidFill>
                <a:latin typeface="Calibri"/>
                <a:cs typeface="Calibri"/>
              </a:rPr>
              <a:t>Prasugrel </a:t>
            </a:r>
            <a:r>
              <a:rPr sz="1200" spc="52" dirty="0">
                <a:solidFill>
                  <a:srgbClr val="231F20"/>
                </a:solidFill>
                <a:latin typeface="Calibri"/>
                <a:cs typeface="Calibri"/>
              </a:rPr>
              <a:t>60 </a:t>
            </a:r>
            <a:r>
              <a:rPr sz="1200" spc="133" dirty="0">
                <a:solidFill>
                  <a:srgbClr val="231F20"/>
                </a:solidFill>
                <a:latin typeface="Calibri"/>
                <a:cs typeface="Calibri"/>
              </a:rPr>
              <a:t>mg</a:t>
            </a:r>
            <a:r>
              <a:rPr sz="1200" spc="-148" dirty="0">
                <a:solidFill>
                  <a:srgbClr val="231F20"/>
                </a:solidFill>
                <a:latin typeface="Calibri"/>
                <a:cs typeface="Calibri"/>
              </a:rPr>
              <a:t> </a:t>
            </a:r>
            <a:r>
              <a:rPr sz="1200" spc="96" dirty="0">
                <a:solidFill>
                  <a:srgbClr val="231F20"/>
                </a:solidFill>
                <a:latin typeface="Calibri"/>
                <a:cs typeface="Calibri"/>
              </a:rPr>
              <a:t>loading </a:t>
            </a:r>
            <a:r>
              <a:rPr sz="1200" spc="67" dirty="0">
                <a:solidFill>
                  <a:srgbClr val="231F20"/>
                </a:solidFill>
                <a:latin typeface="Calibri"/>
                <a:cs typeface="Calibri"/>
              </a:rPr>
              <a:t>dose </a:t>
            </a:r>
            <a:r>
              <a:rPr sz="1200" spc="81" dirty="0">
                <a:solidFill>
                  <a:srgbClr val="231F20"/>
                </a:solidFill>
                <a:latin typeface="Calibri"/>
                <a:cs typeface="Calibri"/>
              </a:rPr>
              <a:t>to be </a:t>
            </a:r>
            <a:r>
              <a:rPr sz="1200" spc="89" dirty="0">
                <a:solidFill>
                  <a:srgbClr val="231F20"/>
                </a:solidFill>
                <a:latin typeface="Calibri"/>
                <a:cs typeface="Calibri"/>
              </a:rPr>
              <a:t>given </a:t>
            </a:r>
            <a:r>
              <a:rPr sz="1200" spc="74" dirty="0">
                <a:solidFill>
                  <a:srgbClr val="231F20"/>
                </a:solidFill>
                <a:latin typeface="Calibri"/>
                <a:cs typeface="Calibri"/>
              </a:rPr>
              <a:t>after the </a:t>
            </a:r>
            <a:r>
              <a:rPr sz="1200" spc="67" dirty="0">
                <a:solidFill>
                  <a:srgbClr val="231F20"/>
                </a:solidFill>
                <a:latin typeface="Calibri"/>
                <a:cs typeface="Calibri"/>
              </a:rPr>
              <a:t>coronary  </a:t>
            </a:r>
            <a:r>
              <a:rPr sz="1200" spc="96" dirty="0">
                <a:solidFill>
                  <a:srgbClr val="231F20"/>
                </a:solidFill>
                <a:latin typeface="Calibri"/>
                <a:cs typeface="Calibri"/>
              </a:rPr>
              <a:t>angiogram </a:t>
            </a:r>
            <a:r>
              <a:rPr sz="1200" spc="59" dirty="0">
                <a:solidFill>
                  <a:srgbClr val="231F20"/>
                </a:solidFill>
                <a:latin typeface="Calibri"/>
                <a:cs typeface="Calibri"/>
              </a:rPr>
              <a:t>has </a:t>
            </a:r>
            <a:r>
              <a:rPr sz="1200" spc="81" dirty="0">
                <a:solidFill>
                  <a:srgbClr val="231F20"/>
                </a:solidFill>
                <a:latin typeface="Calibri"/>
                <a:cs typeface="Calibri"/>
              </a:rPr>
              <a:t>been </a:t>
            </a:r>
            <a:r>
              <a:rPr sz="1200" spc="81">
                <a:solidFill>
                  <a:srgbClr val="231F20"/>
                </a:solidFill>
                <a:latin typeface="Calibri"/>
                <a:cs typeface="Calibri"/>
              </a:rPr>
              <a:t>performed </a:t>
            </a:r>
            <a:r>
              <a:rPr sz="1200" i="1" spc="-30" smtClean="0">
                <a:solidFill>
                  <a:srgbClr val="231F20"/>
                </a:solidFill>
                <a:latin typeface="Lucida Sans"/>
                <a:cs typeface="Lucida Sans"/>
              </a:rPr>
              <a:t>or</a:t>
            </a:r>
            <a:endParaRPr sz="1200">
              <a:latin typeface="Lucida Sans"/>
              <a:cs typeface="Lucida Sans"/>
            </a:endParaRPr>
          </a:p>
        </p:txBody>
      </p:sp>
      <p:sp>
        <p:nvSpPr>
          <p:cNvPr id="31" name="object 31"/>
          <p:cNvSpPr txBox="1"/>
          <p:nvPr/>
        </p:nvSpPr>
        <p:spPr>
          <a:xfrm>
            <a:off x="1188134" y="2136465"/>
            <a:ext cx="7024892" cy="203664"/>
          </a:xfrm>
          <a:prstGeom prst="rect">
            <a:avLst/>
          </a:prstGeom>
        </p:spPr>
        <p:txBody>
          <a:bodyPr vert="horz" wrap="square" lIns="0" tIns="18814" rIns="0" bIns="0" rtlCol="0">
            <a:spAutoFit/>
          </a:bodyPr>
          <a:lstStyle/>
          <a:p>
            <a:pPr marL="56441">
              <a:spcBef>
                <a:spcPts val="148"/>
              </a:spcBef>
            </a:pPr>
            <a:r>
              <a:rPr sz="1200" i="1" spc="52" dirty="0">
                <a:solidFill>
                  <a:srgbClr val="231F20"/>
                </a:solidFill>
                <a:latin typeface="Lucida Sans"/>
                <a:cs typeface="Lucida Sans"/>
              </a:rPr>
              <a:t>o </a:t>
            </a:r>
            <a:r>
              <a:rPr sz="1200" spc="37" dirty="0">
                <a:solidFill>
                  <a:srgbClr val="231F20"/>
                </a:solidFill>
                <a:latin typeface="Calibri"/>
                <a:cs typeface="Calibri"/>
              </a:rPr>
              <a:t>Ticagrelor </a:t>
            </a:r>
            <a:r>
              <a:rPr sz="1200" spc="22" dirty="0">
                <a:solidFill>
                  <a:srgbClr val="231F20"/>
                </a:solidFill>
                <a:latin typeface="Calibri"/>
                <a:cs typeface="Calibri"/>
              </a:rPr>
              <a:t>180 </a:t>
            </a:r>
            <a:r>
              <a:rPr sz="1200" spc="96" dirty="0">
                <a:solidFill>
                  <a:srgbClr val="231F20"/>
                </a:solidFill>
                <a:latin typeface="Calibri"/>
                <a:cs typeface="Calibri"/>
              </a:rPr>
              <a:t>mg </a:t>
            </a:r>
            <a:r>
              <a:rPr sz="1200" spc="59" dirty="0">
                <a:solidFill>
                  <a:srgbClr val="231F20"/>
                </a:solidFill>
                <a:latin typeface="Calibri"/>
                <a:cs typeface="Calibri"/>
              </a:rPr>
              <a:t>loading </a:t>
            </a:r>
            <a:r>
              <a:rPr sz="1200" spc="30" dirty="0">
                <a:solidFill>
                  <a:srgbClr val="231F20"/>
                </a:solidFill>
                <a:latin typeface="Calibri"/>
                <a:cs typeface="Calibri"/>
              </a:rPr>
              <a:t>dose </a:t>
            </a:r>
            <a:r>
              <a:rPr sz="1200" spc="52" dirty="0">
                <a:solidFill>
                  <a:srgbClr val="231F20"/>
                </a:solidFill>
                <a:latin typeface="Calibri"/>
                <a:cs typeface="Calibri"/>
              </a:rPr>
              <a:t>to be </a:t>
            </a:r>
            <a:r>
              <a:rPr sz="1200" spc="59" dirty="0">
                <a:solidFill>
                  <a:srgbClr val="231F20"/>
                </a:solidFill>
                <a:latin typeface="Calibri"/>
                <a:cs typeface="Calibri"/>
              </a:rPr>
              <a:t>given </a:t>
            </a:r>
            <a:r>
              <a:rPr sz="1200" spc="15" dirty="0">
                <a:solidFill>
                  <a:srgbClr val="231F20"/>
                </a:solidFill>
                <a:latin typeface="Calibri"/>
                <a:cs typeface="Calibri"/>
              </a:rPr>
              <a:t>as </a:t>
            </a:r>
            <a:r>
              <a:rPr sz="1200" spc="30" dirty="0">
                <a:solidFill>
                  <a:srgbClr val="231F20"/>
                </a:solidFill>
                <a:latin typeface="Calibri"/>
                <a:cs typeface="Calibri"/>
              </a:rPr>
              <a:t>early </a:t>
            </a:r>
            <a:r>
              <a:rPr sz="1200" spc="15" dirty="0">
                <a:solidFill>
                  <a:srgbClr val="231F20"/>
                </a:solidFill>
                <a:latin typeface="Calibri"/>
                <a:cs typeface="Calibri"/>
              </a:rPr>
              <a:t>as</a:t>
            </a:r>
            <a:r>
              <a:rPr sz="1200" spc="-163" dirty="0">
                <a:solidFill>
                  <a:srgbClr val="231F20"/>
                </a:solidFill>
                <a:latin typeface="Calibri"/>
                <a:cs typeface="Calibri"/>
              </a:rPr>
              <a:t> </a:t>
            </a:r>
            <a:r>
              <a:rPr sz="1200" spc="30" dirty="0">
                <a:solidFill>
                  <a:srgbClr val="231F20"/>
                </a:solidFill>
                <a:latin typeface="Calibri"/>
                <a:cs typeface="Calibri"/>
              </a:rPr>
              <a:t>possible.</a:t>
            </a:r>
            <a:r>
              <a:rPr sz="1000" spc="44" baseline="30864" dirty="0">
                <a:solidFill>
                  <a:srgbClr val="231F20"/>
                </a:solidFill>
                <a:latin typeface="Calibri"/>
                <a:cs typeface="Calibri"/>
              </a:rPr>
              <a:t>26, </a:t>
            </a:r>
            <a:r>
              <a:rPr sz="1000" spc="65" baseline="30864" dirty="0">
                <a:solidFill>
                  <a:srgbClr val="231F20"/>
                </a:solidFill>
                <a:latin typeface="Calibri"/>
                <a:cs typeface="Calibri"/>
              </a:rPr>
              <a:t>27</a:t>
            </a:r>
            <a:endParaRPr sz="1000" baseline="30864">
              <a:latin typeface="Calibri"/>
              <a:cs typeface="Calibri"/>
            </a:endParaRPr>
          </a:p>
        </p:txBody>
      </p:sp>
      <p:sp>
        <p:nvSpPr>
          <p:cNvPr id="32" name="object 32"/>
          <p:cNvSpPr txBox="1"/>
          <p:nvPr/>
        </p:nvSpPr>
        <p:spPr>
          <a:xfrm>
            <a:off x="846631" y="2377051"/>
            <a:ext cx="6677083" cy="203664"/>
          </a:xfrm>
          <a:prstGeom prst="rect">
            <a:avLst/>
          </a:prstGeom>
        </p:spPr>
        <p:txBody>
          <a:bodyPr vert="horz" wrap="square" lIns="0" tIns="18814" rIns="0" bIns="0" rtlCol="0">
            <a:spAutoFit/>
          </a:bodyPr>
          <a:lstStyle/>
          <a:p>
            <a:pPr marL="285029" indent="-267156">
              <a:spcBef>
                <a:spcPts val="148"/>
              </a:spcBef>
              <a:buChar char="•"/>
              <a:tabLst>
                <a:tab pos="285029" algn="l"/>
                <a:tab pos="285969" algn="l"/>
              </a:tabLst>
            </a:pPr>
            <a:r>
              <a:rPr sz="1200" spc="104" dirty="0">
                <a:solidFill>
                  <a:srgbClr val="231F20"/>
                </a:solidFill>
                <a:latin typeface="Calibri"/>
                <a:cs typeface="Calibri"/>
              </a:rPr>
              <a:t>Gp </a:t>
            </a:r>
            <a:r>
              <a:rPr sz="1200" spc="22" dirty="0">
                <a:solidFill>
                  <a:srgbClr val="231F20"/>
                </a:solidFill>
                <a:latin typeface="Calibri"/>
                <a:cs typeface="Calibri"/>
              </a:rPr>
              <a:t>IIb/IIIa </a:t>
            </a:r>
            <a:r>
              <a:rPr sz="1200" spc="67" dirty="0">
                <a:solidFill>
                  <a:srgbClr val="231F20"/>
                </a:solidFill>
                <a:latin typeface="Calibri"/>
                <a:cs typeface="Calibri"/>
              </a:rPr>
              <a:t>inhibitors </a:t>
            </a:r>
            <a:r>
              <a:rPr sz="1200" spc="81" dirty="0">
                <a:solidFill>
                  <a:srgbClr val="231F20"/>
                </a:solidFill>
                <a:latin typeface="Calibri"/>
                <a:cs typeface="Calibri"/>
              </a:rPr>
              <a:t>may be </a:t>
            </a:r>
            <a:r>
              <a:rPr sz="1200" spc="67" dirty="0">
                <a:solidFill>
                  <a:srgbClr val="231F20"/>
                </a:solidFill>
                <a:latin typeface="Calibri"/>
                <a:cs typeface="Calibri"/>
              </a:rPr>
              <a:t>considered </a:t>
            </a:r>
            <a:r>
              <a:rPr sz="1200" spc="74" dirty="0">
                <a:solidFill>
                  <a:srgbClr val="231F20"/>
                </a:solidFill>
                <a:latin typeface="Calibri"/>
                <a:cs typeface="Calibri"/>
              </a:rPr>
              <a:t>in </a:t>
            </a:r>
            <a:r>
              <a:rPr sz="1200" spc="52" dirty="0">
                <a:solidFill>
                  <a:srgbClr val="231F20"/>
                </a:solidFill>
                <a:latin typeface="Calibri"/>
                <a:cs typeface="Calibri"/>
              </a:rPr>
              <a:t>selected</a:t>
            </a:r>
            <a:r>
              <a:rPr sz="1200" spc="-15" dirty="0">
                <a:solidFill>
                  <a:srgbClr val="231F20"/>
                </a:solidFill>
                <a:latin typeface="Calibri"/>
                <a:cs typeface="Calibri"/>
              </a:rPr>
              <a:t> </a:t>
            </a:r>
            <a:r>
              <a:rPr sz="1200" spc="59" dirty="0">
                <a:solidFill>
                  <a:srgbClr val="231F20"/>
                </a:solidFill>
                <a:latin typeface="Calibri"/>
                <a:cs typeface="Calibri"/>
              </a:rPr>
              <a:t>patients:</a:t>
            </a:r>
            <a:endParaRPr sz="1200">
              <a:latin typeface="Calibri"/>
              <a:cs typeface="Calibri"/>
            </a:endParaRPr>
          </a:p>
        </p:txBody>
      </p:sp>
      <p:sp>
        <p:nvSpPr>
          <p:cNvPr id="33" name="object 33"/>
          <p:cNvSpPr txBox="1"/>
          <p:nvPr/>
        </p:nvSpPr>
        <p:spPr>
          <a:xfrm>
            <a:off x="1188155" y="2617637"/>
            <a:ext cx="2085447" cy="203664"/>
          </a:xfrm>
          <a:prstGeom prst="rect">
            <a:avLst/>
          </a:prstGeom>
        </p:spPr>
        <p:txBody>
          <a:bodyPr vert="horz" wrap="square" lIns="0" tIns="18814" rIns="0" bIns="0" rtlCol="0">
            <a:spAutoFit/>
          </a:bodyPr>
          <a:lstStyle/>
          <a:p>
            <a:pPr marL="56441">
              <a:spcBef>
                <a:spcPts val="148"/>
              </a:spcBef>
            </a:pPr>
            <a:r>
              <a:rPr sz="1200" i="1" spc="52" smtClean="0">
                <a:solidFill>
                  <a:srgbClr val="231F20"/>
                </a:solidFill>
                <a:latin typeface="Lucida Sans"/>
                <a:cs typeface="Lucida Sans"/>
              </a:rPr>
              <a:t>o</a:t>
            </a:r>
            <a:r>
              <a:rPr sz="1200" i="1" spc="333" smtClean="0">
                <a:solidFill>
                  <a:srgbClr val="231F20"/>
                </a:solidFill>
                <a:latin typeface="Lucida Sans"/>
                <a:cs typeface="Lucida Sans"/>
              </a:rPr>
              <a:t> </a:t>
            </a:r>
            <a:r>
              <a:rPr sz="1200" spc="59" smtClean="0">
                <a:solidFill>
                  <a:srgbClr val="231F20"/>
                </a:solidFill>
                <a:latin typeface="Calibri"/>
                <a:cs typeface="Calibri"/>
              </a:rPr>
              <a:t>Abciximab.</a:t>
            </a:r>
            <a:endParaRPr sz="1000" baseline="30864">
              <a:latin typeface="Calibri"/>
              <a:cs typeface="Calibri"/>
            </a:endParaRPr>
          </a:p>
        </p:txBody>
      </p:sp>
      <p:sp>
        <p:nvSpPr>
          <p:cNvPr id="34" name="object 34"/>
          <p:cNvSpPr txBox="1"/>
          <p:nvPr/>
        </p:nvSpPr>
        <p:spPr>
          <a:xfrm>
            <a:off x="1187932" y="2858222"/>
            <a:ext cx="1907337" cy="203664"/>
          </a:xfrm>
          <a:prstGeom prst="rect">
            <a:avLst/>
          </a:prstGeom>
        </p:spPr>
        <p:txBody>
          <a:bodyPr vert="horz" wrap="square" lIns="0" tIns="18814" rIns="0" bIns="0" rtlCol="0">
            <a:spAutoFit/>
          </a:bodyPr>
          <a:lstStyle/>
          <a:p>
            <a:pPr marL="56441">
              <a:spcBef>
                <a:spcPts val="148"/>
              </a:spcBef>
            </a:pPr>
            <a:r>
              <a:rPr sz="1200" spc="96">
                <a:solidFill>
                  <a:srgbClr val="231F20"/>
                </a:solidFill>
                <a:latin typeface="Calibri"/>
                <a:cs typeface="Calibri"/>
              </a:rPr>
              <a:t>o </a:t>
            </a:r>
            <a:r>
              <a:rPr sz="1200" spc="59" smtClean="0">
                <a:solidFill>
                  <a:srgbClr val="231F20"/>
                </a:solidFill>
                <a:latin typeface="Calibri"/>
                <a:cs typeface="Calibri"/>
              </a:rPr>
              <a:t>Tirofiban.</a:t>
            </a:r>
            <a:endParaRPr sz="1000" baseline="30864">
              <a:latin typeface="Calibri"/>
              <a:cs typeface="Calibri"/>
            </a:endParaRPr>
          </a:p>
        </p:txBody>
      </p:sp>
      <p:sp>
        <p:nvSpPr>
          <p:cNvPr id="35" name="object 35"/>
          <p:cNvSpPr txBox="1"/>
          <p:nvPr/>
        </p:nvSpPr>
        <p:spPr>
          <a:xfrm>
            <a:off x="336810" y="3429000"/>
            <a:ext cx="7993988" cy="2714607"/>
          </a:xfrm>
          <a:prstGeom prst="rect">
            <a:avLst/>
          </a:prstGeom>
        </p:spPr>
        <p:txBody>
          <a:bodyPr vert="horz" wrap="square" lIns="0" tIns="18814" rIns="0" bIns="0" rtlCol="0">
            <a:spAutoFit/>
          </a:bodyPr>
          <a:lstStyle/>
          <a:p>
            <a:pPr marL="637787" lvl="3" indent="-544659">
              <a:lnSpc>
                <a:spcPts val="1393"/>
              </a:lnSpc>
              <a:spcBef>
                <a:spcPts val="148"/>
              </a:spcBef>
              <a:buAutoNum type="arabicPeriod" startAt="2"/>
              <a:tabLst>
                <a:tab pos="638728" algn="l"/>
              </a:tabLst>
            </a:pPr>
            <a:r>
              <a:rPr sz="1200" b="1" dirty="0">
                <a:solidFill>
                  <a:srgbClr val="0062A8"/>
                </a:solidFill>
                <a:latin typeface="Comic Sans MS" pitchFamily="66" charset="0"/>
                <a:cs typeface="Arial"/>
              </a:rPr>
              <a:t>Antithrombotic </a:t>
            </a:r>
            <a:r>
              <a:rPr sz="1200" b="1" spc="7" dirty="0">
                <a:solidFill>
                  <a:srgbClr val="0062A8"/>
                </a:solidFill>
                <a:latin typeface="Comic Sans MS" pitchFamily="66" charset="0"/>
                <a:cs typeface="Arial"/>
              </a:rPr>
              <a:t>therapy </a:t>
            </a:r>
            <a:r>
              <a:rPr sz="1200" b="1" spc="30" dirty="0">
                <a:solidFill>
                  <a:srgbClr val="0062A8"/>
                </a:solidFill>
                <a:latin typeface="Comic Sans MS" pitchFamily="66" charset="0"/>
                <a:cs typeface="Arial"/>
              </a:rPr>
              <a:t>to </a:t>
            </a:r>
            <a:r>
              <a:rPr sz="1200" b="1" spc="-15" dirty="0">
                <a:solidFill>
                  <a:srgbClr val="0062A8"/>
                </a:solidFill>
                <a:latin typeface="Comic Sans MS" pitchFamily="66" charset="0"/>
                <a:cs typeface="Arial"/>
              </a:rPr>
              <a:t>support </a:t>
            </a:r>
            <a:r>
              <a:rPr sz="1200" b="1" spc="-7" dirty="0">
                <a:solidFill>
                  <a:srgbClr val="0062A8"/>
                </a:solidFill>
                <a:latin typeface="Comic Sans MS" pitchFamily="66" charset="0"/>
                <a:cs typeface="Arial"/>
              </a:rPr>
              <a:t>primary </a:t>
            </a:r>
            <a:r>
              <a:rPr sz="1200" b="1" spc="-89" dirty="0">
                <a:solidFill>
                  <a:srgbClr val="0062A8"/>
                </a:solidFill>
                <a:latin typeface="Comic Sans MS" pitchFamily="66" charset="0"/>
                <a:cs typeface="Arial"/>
              </a:rPr>
              <a:t>PCI </a:t>
            </a:r>
            <a:r>
              <a:rPr sz="1200" b="1" spc="15">
                <a:solidFill>
                  <a:srgbClr val="0062A8"/>
                </a:solidFill>
                <a:latin typeface="Comic Sans MS" pitchFamily="66" charset="0"/>
                <a:cs typeface="Arial"/>
              </a:rPr>
              <a:t>for</a:t>
            </a:r>
            <a:r>
              <a:rPr sz="1200" b="1" spc="-156">
                <a:solidFill>
                  <a:srgbClr val="0062A8"/>
                </a:solidFill>
                <a:latin typeface="Comic Sans MS" pitchFamily="66" charset="0"/>
                <a:cs typeface="Arial"/>
              </a:rPr>
              <a:t> </a:t>
            </a:r>
            <a:r>
              <a:rPr sz="1200" b="1" spc="-44" smtClean="0">
                <a:solidFill>
                  <a:srgbClr val="0062A8"/>
                </a:solidFill>
                <a:latin typeface="Comic Sans MS" pitchFamily="66" charset="0"/>
                <a:cs typeface="Arial"/>
              </a:rPr>
              <a:t>STEMI</a:t>
            </a:r>
            <a:endParaRPr lang="en-US" sz="1200" b="1" spc="-44" dirty="0" smtClean="0">
              <a:solidFill>
                <a:srgbClr val="0062A8"/>
              </a:solidFill>
              <a:latin typeface="Comic Sans MS" pitchFamily="66" charset="0"/>
              <a:cs typeface="Arial"/>
            </a:endParaRPr>
          </a:p>
          <a:p>
            <a:pPr marL="637787" lvl="3" indent="-544659">
              <a:lnSpc>
                <a:spcPts val="1393"/>
              </a:lnSpc>
              <a:spcBef>
                <a:spcPts val="148"/>
              </a:spcBef>
              <a:buAutoNum type="arabicPeriod" startAt="2"/>
              <a:tabLst>
                <a:tab pos="638728" algn="l"/>
              </a:tabLst>
            </a:pPr>
            <a:endParaRPr sz="1200" b="1">
              <a:latin typeface="Comic Sans MS" pitchFamily="66" charset="0"/>
              <a:cs typeface="Arial"/>
            </a:endParaRPr>
          </a:p>
          <a:p>
            <a:pPr marL="627440" marR="82781" lvl="4" indent="-267156">
              <a:lnSpc>
                <a:spcPts val="1361"/>
              </a:lnSpc>
              <a:spcBef>
                <a:spcPts val="67"/>
              </a:spcBef>
              <a:buChar char="•"/>
              <a:tabLst>
                <a:tab pos="626497" algn="l"/>
                <a:tab pos="628380" algn="l"/>
              </a:tabLst>
            </a:pPr>
            <a:r>
              <a:rPr sz="1200" b="1" spc="74" dirty="0">
                <a:solidFill>
                  <a:srgbClr val="231F20"/>
                </a:solidFill>
                <a:latin typeface="Comic Sans MS" pitchFamily="66" charset="0"/>
                <a:cs typeface="Calibri"/>
              </a:rPr>
              <a:t>IV</a:t>
            </a:r>
            <a:r>
              <a:rPr sz="1200" b="1" spc="37" dirty="0">
                <a:solidFill>
                  <a:srgbClr val="231F20"/>
                </a:solidFill>
                <a:latin typeface="Comic Sans MS" pitchFamily="66" charset="0"/>
                <a:cs typeface="Calibri"/>
              </a:rPr>
              <a:t> </a:t>
            </a:r>
            <a:r>
              <a:rPr sz="1200" b="1" spc="74" dirty="0">
                <a:solidFill>
                  <a:srgbClr val="231F20"/>
                </a:solidFill>
                <a:latin typeface="Comic Sans MS" pitchFamily="66" charset="0"/>
                <a:cs typeface="Calibri"/>
              </a:rPr>
              <a:t>unfractionated</a:t>
            </a:r>
            <a:r>
              <a:rPr sz="1200" b="1" spc="37" dirty="0">
                <a:solidFill>
                  <a:srgbClr val="231F20"/>
                </a:solidFill>
                <a:latin typeface="Comic Sans MS" pitchFamily="66" charset="0"/>
                <a:cs typeface="Calibri"/>
              </a:rPr>
              <a:t> </a:t>
            </a:r>
            <a:r>
              <a:rPr sz="1200" b="1" spc="81" dirty="0">
                <a:solidFill>
                  <a:srgbClr val="231F20"/>
                </a:solidFill>
                <a:latin typeface="Comic Sans MS" pitchFamily="66" charset="0"/>
                <a:cs typeface="Calibri"/>
              </a:rPr>
              <a:t>heparin</a:t>
            </a:r>
            <a:r>
              <a:rPr sz="1200" b="1" spc="44" dirty="0">
                <a:solidFill>
                  <a:srgbClr val="231F20"/>
                </a:solidFill>
                <a:latin typeface="Comic Sans MS" pitchFamily="66" charset="0"/>
                <a:cs typeface="Calibri"/>
              </a:rPr>
              <a:t> </a:t>
            </a:r>
            <a:r>
              <a:rPr sz="1200" b="1" spc="59" dirty="0">
                <a:solidFill>
                  <a:srgbClr val="231F20"/>
                </a:solidFill>
                <a:latin typeface="Comic Sans MS" pitchFamily="66" charset="0"/>
                <a:cs typeface="Calibri"/>
              </a:rPr>
              <a:t>(UFH)</a:t>
            </a:r>
            <a:r>
              <a:rPr sz="1200" b="1" spc="37" dirty="0">
                <a:solidFill>
                  <a:srgbClr val="231F20"/>
                </a:solidFill>
                <a:latin typeface="Comic Sans MS" pitchFamily="66" charset="0"/>
                <a:cs typeface="Calibri"/>
              </a:rPr>
              <a:t> </a:t>
            </a:r>
            <a:r>
              <a:rPr sz="1200" b="1" spc="89" dirty="0">
                <a:solidFill>
                  <a:srgbClr val="231F20"/>
                </a:solidFill>
                <a:latin typeface="Comic Sans MS" pitchFamily="66" charset="0"/>
                <a:cs typeface="Calibri"/>
              </a:rPr>
              <a:t>with</a:t>
            </a:r>
            <a:r>
              <a:rPr sz="1200" b="1" spc="37" dirty="0">
                <a:solidFill>
                  <a:srgbClr val="231F20"/>
                </a:solidFill>
                <a:latin typeface="Comic Sans MS" pitchFamily="66" charset="0"/>
                <a:cs typeface="Calibri"/>
              </a:rPr>
              <a:t> </a:t>
            </a:r>
            <a:r>
              <a:rPr sz="1200" b="1" spc="81" dirty="0">
                <a:solidFill>
                  <a:srgbClr val="231F20"/>
                </a:solidFill>
                <a:latin typeface="Comic Sans MS" pitchFamily="66" charset="0"/>
                <a:cs typeface="Calibri"/>
              </a:rPr>
              <a:t>additional</a:t>
            </a:r>
            <a:r>
              <a:rPr sz="1200" b="1" spc="44" dirty="0">
                <a:solidFill>
                  <a:srgbClr val="231F20"/>
                </a:solidFill>
                <a:latin typeface="Comic Sans MS" pitchFamily="66" charset="0"/>
                <a:cs typeface="Calibri"/>
              </a:rPr>
              <a:t> </a:t>
            </a:r>
            <a:r>
              <a:rPr sz="1200" b="1" spc="67" dirty="0">
                <a:solidFill>
                  <a:srgbClr val="231F20"/>
                </a:solidFill>
                <a:latin typeface="Comic Sans MS" pitchFamily="66" charset="0"/>
                <a:cs typeface="Calibri"/>
              </a:rPr>
              <a:t>bolus</a:t>
            </a:r>
            <a:r>
              <a:rPr sz="1200" b="1" spc="37" dirty="0">
                <a:solidFill>
                  <a:srgbClr val="231F20"/>
                </a:solidFill>
                <a:latin typeface="Comic Sans MS" pitchFamily="66" charset="0"/>
                <a:cs typeface="Calibri"/>
              </a:rPr>
              <a:t> </a:t>
            </a:r>
            <a:r>
              <a:rPr sz="1200" b="1" spc="81" dirty="0">
                <a:solidFill>
                  <a:srgbClr val="231F20"/>
                </a:solidFill>
                <a:latin typeface="Comic Sans MS" pitchFamily="66" charset="0"/>
                <a:cs typeface="Calibri"/>
              </a:rPr>
              <a:t>to</a:t>
            </a:r>
            <a:r>
              <a:rPr sz="1200" b="1" spc="44" dirty="0">
                <a:solidFill>
                  <a:srgbClr val="231F20"/>
                </a:solidFill>
                <a:latin typeface="Comic Sans MS" pitchFamily="66" charset="0"/>
                <a:cs typeface="Calibri"/>
              </a:rPr>
              <a:t> </a:t>
            </a:r>
            <a:r>
              <a:rPr sz="1200" b="1" spc="81" dirty="0">
                <a:solidFill>
                  <a:srgbClr val="231F20"/>
                </a:solidFill>
                <a:latin typeface="Comic Sans MS" pitchFamily="66" charset="0"/>
                <a:cs typeface="Calibri"/>
              </a:rPr>
              <a:t>maintain  </a:t>
            </a:r>
            <a:r>
              <a:rPr sz="1200" b="1" spc="67" dirty="0">
                <a:solidFill>
                  <a:srgbClr val="231F20"/>
                </a:solidFill>
                <a:latin typeface="Comic Sans MS" pitchFamily="66" charset="0"/>
                <a:cs typeface="Calibri"/>
              </a:rPr>
              <a:t>activated </a:t>
            </a:r>
            <a:r>
              <a:rPr sz="1200" b="1" spc="74" dirty="0">
                <a:solidFill>
                  <a:srgbClr val="231F20"/>
                </a:solidFill>
                <a:latin typeface="Comic Sans MS" pitchFamily="66" charset="0"/>
                <a:cs typeface="Calibri"/>
              </a:rPr>
              <a:t>clotting time </a:t>
            </a:r>
            <a:r>
              <a:rPr sz="1200" b="1" spc="81" dirty="0">
                <a:solidFill>
                  <a:srgbClr val="231F20"/>
                </a:solidFill>
                <a:latin typeface="Comic Sans MS" pitchFamily="66" charset="0"/>
                <a:cs typeface="Calibri"/>
              </a:rPr>
              <a:t>(ACT) above</a:t>
            </a:r>
            <a:r>
              <a:rPr sz="1200" b="1" spc="-7" dirty="0">
                <a:solidFill>
                  <a:srgbClr val="231F20"/>
                </a:solidFill>
                <a:latin typeface="Comic Sans MS" pitchFamily="66" charset="0"/>
                <a:cs typeface="Calibri"/>
              </a:rPr>
              <a:t> </a:t>
            </a:r>
            <a:r>
              <a:rPr sz="1200" b="1" spc="44" dirty="0">
                <a:solidFill>
                  <a:srgbClr val="231F20"/>
                </a:solidFill>
                <a:latin typeface="Comic Sans MS" pitchFamily="66" charset="0"/>
                <a:cs typeface="Calibri"/>
              </a:rPr>
              <a:t>275.</a:t>
            </a:r>
            <a:r>
              <a:rPr sz="1000" b="1" spc="65" baseline="30864" dirty="0">
                <a:solidFill>
                  <a:srgbClr val="231F20"/>
                </a:solidFill>
                <a:latin typeface="Comic Sans MS" pitchFamily="66" charset="0"/>
                <a:cs typeface="Calibri"/>
              </a:rPr>
              <a:t>105</a:t>
            </a:r>
            <a:endParaRPr sz="1000" b="1" baseline="30864">
              <a:latin typeface="Comic Sans MS" pitchFamily="66" charset="0"/>
              <a:cs typeface="Calibri"/>
            </a:endParaRPr>
          </a:p>
          <a:p>
            <a:pPr marL="627440" lvl="4" indent="-268096">
              <a:lnSpc>
                <a:spcPts val="1296"/>
              </a:lnSpc>
              <a:buChar char="•"/>
              <a:tabLst>
                <a:tab pos="626497" algn="l"/>
                <a:tab pos="628380" algn="l"/>
              </a:tabLst>
            </a:pPr>
            <a:r>
              <a:rPr sz="1200" b="1" spc="74" dirty="0">
                <a:solidFill>
                  <a:srgbClr val="231F20"/>
                </a:solidFill>
                <a:latin typeface="Comic Sans MS" pitchFamily="66" charset="0"/>
                <a:cs typeface="Calibri"/>
              </a:rPr>
              <a:t>IV </a:t>
            </a:r>
            <a:r>
              <a:rPr sz="1200" b="1" spc="96" dirty="0">
                <a:solidFill>
                  <a:srgbClr val="231F20"/>
                </a:solidFill>
                <a:latin typeface="Comic Sans MS" pitchFamily="66" charset="0"/>
                <a:cs typeface="Calibri"/>
              </a:rPr>
              <a:t>low </a:t>
            </a:r>
            <a:r>
              <a:rPr sz="1200" b="1" spc="67" dirty="0">
                <a:solidFill>
                  <a:srgbClr val="231F20"/>
                </a:solidFill>
                <a:latin typeface="Comic Sans MS" pitchFamily="66" charset="0"/>
                <a:cs typeface="Calibri"/>
              </a:rPr>
              <a:t>molecular </a:t>
            </a:r>
            <a:r>
              <a:rPr sz="1200" b="1" spc="96" dirty="0">
                <a:solidFill>
                  <a:srgbClr val="231F20"/>
                </a:solidFill>
                <a:latin typeface="Comic Sans MS" pitchFamily="66" charset="0"/>
                <a:cs typeface="Calibri"/>
              </a:rPr>
              <a:t>weight </a:t>
            </a:r>
            <a:r>
              <a:rPr sz="1200" b="1" spc="81" dirty="0">
                <a:solidFill>
                  <a:srgbClr val="231F20"/>
                </a:solidFill>
                <a:latin typeface="Comic Sans MS" pitchFamily="66" charset="0"/>
                <a:cs typeface="Calibri"/>
              </a:rPr>
              <a:t>heparin (LMWH) </a:t>
            </a:r>
            <a:r>
              <a:rPr sz="1200" b="1" dirty="0">
                <a:solidFill>
                  <a:srgbClr val="231F20"/>
                </a:solidFill>
                <a:latin typeface="Comic Sans MS" pitchFamily="66" charset="0"/>
                <a:cs typeface="Calibri"/>
              </a:rPr>
              <a:t>–</a:t>
            </a:r>
            <a:r>
              <a:rPr sz="1200" b="1" spc="-74" dirty="0">
                <a:solidFill>
                  <a:srgbClr val="231F20"/>
                </a:solidFill>
                <a:latin typeface="Comic Sans MS" pitchFamily="66" charset="0"/>
                <a:cs typeface="Calibri"/>
              </a:rPr>
              <a:t> </a:t>
            </a:r>
            <a:r>
              <a:rPr sz="1200" b="1" spc="67">
                <a:solidFill>
                  <a:srgbClr val="231F20"/>
                </a:solidFill>
                <a:latin typeface="Comic Sans MS" pitchFamily="66" charset="0"/>
                <a:cs typeface="Calibri"/>
              </a:rPr>
              <a:t>enoxaparin</a:t>
            </a:r>
            <a:r>
              <a:rPr sz="1200" b="1" spc="67" smtClean="0">
                <a:solidFill>
                  <a:srgbClr val="231F20"/>
                </a:solidFill>
                <a:latin typeface="Comic Sans MS" pitchFamily="66" charset="0"/>
                <a:cs typeface="Calibri"/>
              </a:rPr>
              <a:t>.</a:t>
            </a:r>
            <a:endParaRPr sz="1000" b="1" baseline="30864">
              <a:latin typeface="Comic Sans MS" pitchFamily="66" charset="0"/>
              <a:cs typeface="Calibri"/>
            </a:endParaRPr>
          </a:p>
          <a:p>
            <a:pPr marL="627440" marR="556888" lvl="4" indent="-267156">
              <a:lnSpc>
                <a:spcPts val="1361"/>
              </a:lnSpc>
              <a:spcBef>
                <a:spcPts val="59"/>
              </a:spcBef>
              <a:buChar char="•"/>
              <a:tabLst>
                <a:tab pos="626497" algn="l"/>
                <a:tab pos="628380" algn="l"/>
              </a:tabLst>
            </a:pPr>
            <a:r>
              <a:rPr sz="1200" b="1" spc="74" dirty="0">
                <a:solidFill>
                  <a:srgbClr val="231F20"/>
                </a:solidFill>
                <a:latin typeface="Comic Sans MS" pitchFamily="66" charset="0"/>
                <a:cs typeface="Calibri"/>
              </a:rPr>
              <a:t>IV </a:t>
            </a:r>
            <a:r>
              <a:rPr sz="1200" b="1" spc="89" dirty="0">
                <a:solidFill>
                  <a:srgbClr val="231F20"/>
                </a:solidFill>
                <a:latin typeface="Comic Sans MS" pitchFamily="66" charset="0"/>
                <a:cs typeface="Calibri"/>
              </a:rPr>
              <a:t>fondaparinux </a:t>
            </a:r>
            <a:r>
              <a:rPr sz="1200" b="1" spc="22" dirty="0">
                <a:solidFill>
                  <a:srgbClr val="231F20"/>
                </a:solidFill>
                <a:latin typeface="Comic Sans MS" pitchFamily="66" charset="0"/>
                <a:cs typeface="Calibri"/>
              </a:rPr>
              <a:t>is </a:t>
            </a:r>
            <a:r>
              <a:rPr sz="1200" b="1" spc="81" dirty="0">
                <a:solidFill>
                  <a:srgbClr val="231F20"/>
                </a:solidFill>
                <a:latin typeface="Comic Sans MS" pitchFamily="66" charset="0"/>
                <a:cs typeface="Calibri"/>
              </a:rPr>
              <a:t>not recommended </a:t>
            </a:r>
            <a:r>
              <a:rPr sz="1200" b="1" spc="59" dirty="0">
                <a:solidFill>
                  <a:srgbClr val="231F20"/>
                </a:solidFill>
                <a:latin typeface="Comic Sans MS" pitchFamily="66" charset="0"/>
                <a:cs typeface="Calibri"/>
              </a:rPr>
              <a:t>because </a:t>
            </a:r>
            <a:r>
              <a:rPr sz="1200" b="1" spc="96" dirty="0">
                <a:solidFill>
                  <a:srgbClr val="231F20"/>
                </a:solidFill>
                <a:latin typeface="Comic Sans MS" pitchFamily="66" charset="0"/>
                <a:cs typeface="Calibri"/>
              </a:rPr>
              <a:t>of </a:t>
            </a:r>
            <a:r>
              <a:rPr sz="1200" b="1" spc="74" dirty="0">
                <a:solidFill>
                  <a:srgbClr val="231F20"/>
                </a:solidFill>
                <a:latin typeface="Comic Sans MS" pitchFamily="66" charset="0"/>
                <a:cs typeface="Calibri"/>
              </a:rPr>
              <a:t>the </a:t>
            </a:r>
            <a:r>
              <a:rPr sz="1200" b="1" spc="52" dirty="0">
                <a:solidFill>
                  <a:srgbClr val="231F20"/>
                </a:solidFill>
                <a:latin typeface="Comic Sans MS" pitchFamily="66" charset="0"/>
                <a:cs typeface="Calibri"/>
              </a:rPr>
              <a:t>risk</a:t>
            </a:r>
            <a:r>
              <a:rPr sz="1200" b="1" spc="-74" dirty="0">
                <a:solidFill>
                  <a:srgbClr val="231F20"/>
                </a:solidFill>
                <a:latin typeface="Comic Sans MS" pitchFamily="66" charset="0"/>
                <a:cs typeface="Calibri"/>
              </a:rPr>
              <a:t> </a:t>
            </a:r>
            <a:r>
              <a:rPr sz="1200" b="1" spc="96" dirty="0">
                <a:solidFill>
                  <a:srgbClr val="231F20"/>
                </a:solidFill>
                <a:latin typeface="Comic Sans MS" pitchFamily="66" charset="0"/>
                <a:cs typeface="Calibri"/>
              </a:rPr>
              <a:t>of  </a:t>
            </a:r>
            <a:r>
              <a:rPr sz="1200" b="1" spc="59" dirty="0">
                <a:solidFill>
                  <a:srgbClr val="231F20"/>
                </a:solidFill>
                <a:latin typeface="Comic Sans MS" pitchFamily="66" charset="0"/>
                <a:cs typeface="Calibri"/>
              </a:rPr>
              <a:t>catheter</a:t>
            </a:r>
            <a:r>
              <a:rPr sz="1200" b="1" spc="52" dirty="0">
                <a:solidFill>
                  <a:srgbClr val="231F20"/>
                </a:solidFill>
                <a:latin typeface="Comic Sans MS" pitchFamily="66" charset="0"/>
                <a:cs typeface="Calibri"/>
              </a:rPr>
              <a:t> </a:t>
            </a:r>
            <a:r>
              <a:rPr sz="1200" b="1" spc="59" dirty="0">
                <a:solidFill>
                  <a:srgbClr val="231F20"/>
                </a:solidFill>
                <a:latin typeface="Comic Sans MS" pitchFamily="66" charset="0"/>
                <a:cs typeface="Calibri"/>
              </a:rPr>
              <a:t>thrombosis.</a:t>
            </a:r>
            <a:r>
              <a:rPr sz="1000" b="1" spc="89" baseline="30864" dirty="0">
                <a:solidFill>
                  <a:srgbClr val="231F20"/>
                </a:solidFill>
                <a:latin typeface="Comic Sans MS" pitchFamily="66" charset="0"/>
                <a:cs typeface="Calibri"/>
              </a:rPr>
              <a:t>59</a:t>
            </a:r>
            <a:endParaRPr sz="1000" b="1" baseline="30864">
              <a:latin typeface="Comic Sans MS" pitchFamily="66" charset="0"/>
              <a:cs typeface="Calibri"/>
            </a:endParaRPr>
          </a:p>
          <a:p>
            <a:pPr marL="627440" lvl="4" indent="-268096">
              <a:lnSpc>
                <a:spcPts val="1324"/>
              </a:lnSpc>
              <a:buChar char="•"/>
              <a:tabLst>
                <a:tab pos="626497" algn="l"/>
                <a:tab pos="628380" algn="l"/>
              </a:tabLst>
            </a:pPr>
            <a:r>
              <a:rPr sz="1200" b="1" spc="67" dirty="0">
                <a:solidFill>
                  <a:srgbClr val="231F20"/>
                </a:solidFill>
                <a:latin typeface="Comic Sans MS" pitchFamily="66" charset="0"/>
                <a:cs typeface="Calibri"/>
              </a:rPr>
              <a:t>Bivalirudin</a:t>
            </a:r>
            <a:r>
              <a:rPr sz="1200" b="1" spc="52" dirty="0">
                <a:solidFill>
                  <a:srgbClr val="231F20"/>
                </a:solidFill>
                <a:latin typeface="Comic Sans MS" pitchFamily="66" charset="0"/>
                <a:cs typeface="Calibri"/>
              </a:rPr>
              <a:t> </a:t>
            </a:r>
            <a:r>
              <a:rPr sz="1200" b="1" spc="67" dirty="0">
                <a:solidFill>
                  <a:srgbClr val="231F20"/>
                </a:solidFill>
                <a:latin typeface="Comic Sans MS" pitchFamily="66" charset="0"/>
                <a:cs typeface="Calibri"/>
              </a:rPr>
              <a:t>infusion.</a:t>
            </a:r>
            <a:endParaRPr sz="1200" b="1">
              <a:latin typeface="Comic Sans MS" pitchFamily="66" charset="0"/>
              <a:cs typeface="Calibri"/>
            </a:endParaRPr>
          </a:p>
          <a:p>
            <a:pPr lvl="4">
              <a:spcBef>
                <a:spcPts val="30"/>
              </a:spcBef>
              <a:buClr>
                <a:srgbClr val="231F20"/>
              </a:buClr>
              <a:buFont typeface="Calibri"/>
              <a:buChar char="•"/>
            </a:pPr>
            <a:endParaRPr sz="1100" b="1">
              <a:latin typeface="Comic Sans MS" pitchFamily="66" charset="0"/>
              <a:cs typeface="Times New Roman"/>
            </a:endParaRPr>
          </a:p>
          <a:p>
            <a:pPr marL="626497" lvl="3" indent="-533371">
              <a:lnSpc>
                <a:spcPts val="1393"/>
              </a:lnSpc>
              <a:buAutoNum type="arabicPeriod" startAt="2"/>
              <a:tabLst>
                <a:tab pos="627440" algn="l"/>
              </a:tabLst>
            </a:pPr>
            <a:r>
              <a:rPr sz="1200" b="1" spc="-89" dirty="0">
                <a:solidFill>
                  <a:srgbClr val="0062A8"/>
                </a:solidFill>
                <a:latin typeface="Comic Sans MS" pitchFamily="66" charset="0"/>
                <a:cs typeface="Arial"/>
              </a:rPr>
              <a:t>PCI access</a:t>
            </a:r>
            <a:r>
              <a:rPr sz="1200" b="1" spc="-156" dirty="0">
                <a:solidFill>
                  <a:srgbClr val="0062A8"/>
                </a:solidFill>
                <a:latin typeface="Comic Sans MS" pitchFamily="66" charset="0"/>
                <a:cs typeface="Arial"/>
              </a:rPr>
              <a:t> </a:t>
            </a:r>
            <a:r>
              <a:rPr sz="1200" b="1" spc="-22" dirty="0">
                <a:solidFill>
                  <a:srgbClr val="0062A8"/>
                </a:solidFill>
                <a:latin typeface="Comic Sans MS" pitchFamily="66" charset="0"/>
                <a:cs typeface="Arial"/>
              </a:rPr>
              <a:t>site</a:t>
            </a:r>
            <a:endParaRPr sz="1200" b="1">
              <a:latin typeface="Comic Sans MS" pitchFamily="66" charset="0"/>
              <a:cs typeface="Arial"/>
            </a:endParaRPr>
          </a:p>
          <a:p>
            <a:pPr marL="626497" marR="163678" lvl="4" indent="-267156" algn="just">
              <a:lnSpc>
                <a:spcPts val="1361"/>
              </a:lnSpc>
              <a:spcBef>
                <a:spcPts val="67"/>
              </a:spcBef>
              <a:buChar char="•"/>
              <a:tabLst>
                <a:tab pos="628380" algn="l"/>
              </a:tabLst>
            </a:pPr>
            <a:r>
              <a:rPr sz="1200" b="1" spc="81" dirty="0">
                <a:solidFill>
                  <a:srgbClr val="231F20"/>
                </a:solidFill>
                <a:latin typeface="Comic Sans MS" pitchFamily="66" charset="0"/>
                <a:cs typeface="Calibri"/>
              </a:rPr>
              <a:t>Both femoral </a:t>
            </a:r>
            <a:r>
              <a:rPr sz="1200" b="1" spc="96" dirty="0">
                <a:solidFill>
                  <a:srgbClr val="231F20"/>
                </a:solidFill>
                <a:latin typeface="Comic Sans MS" pitchFamily="66" charset="0"/>
                <a:cs typeface="Calibri"/>
              </a:rPr>
              <a:t>and </a:t>
            </a:r>
            <a:r>
              <a:rPr sz="1200" b="1" spc="74" dirty="0">
                <a:solidFill>
                  <a:srgbClr val="231F20"/>
                </a:solidFill>
                <a:latin typeface="Comic Sans MS" pitchFamily="66" charset="0"/>
                <a:cs typeface="Calibri"/>
              </a:rPr>
              <a:t>radial </a:t>
            </a:r>
            <a:r>
              <a:rPr sz="1200" b="1" spc="30" dirty="0">
                <a:solidFill>
                  <a:srgbClr val="231F20"/>
                </a:solidFill>
                <a:latin typeface="Comic Sans MS" pitchFamily="66" charset="0"/>
                <a:cs typeface="Calibri"/>
              </a:rPr>
              <a:t>access </a:t>
            </a:r>
            <a:r>
              <a:rPr sz="1200" b="1" spc="22" dirty="0">
                <a:solidFill>
                  <a:srgbClr val="231F20"/>
                </a:solidFill>
                <a:latin typeface="Comic Sans MS" pitchFamily="66" charset="0"/>
                <a:cs typeface="Calibri"/>
              </a:rPr>
              <a:t>is </a:t>
            </a:r>
            <a:r>
              <a:rPr sz="1200" b="1" spc="67" dirty="0">
                <a:solidFill>
                  <a:srgbClr val="231F20"/>
                </a:solidFill>
                <a:latin typeface="Comic Sans MS" pitchFamily="66" charset="0"/>
                <a:cs typeface="Calibri"/>
              </a:rPr>
              <a:t>feasible </a:t>
            </a:r>
            <a:r>
              <a:rPr sz="1200" b="1" spc="96" dirty="0">
                <a:solidFill>
                  <a:srgbClr val="231F20"/>
                </a:solidFill>
                <a:latin typeface="Comic Sans MS" pitchFamily="66" charset="0"/>
                <a:cs typeface="Calibri"/>
              </a:rPr>
              <a:t>depending on</a:t>
            </a:r>
            <a:r>
              <a:rPr sz="1200" b="1" spc="-52" dirty="0">
                <a:solidFill>
                  <a:srgbClr val="231F20"/>
                </a:solidFill>
                <a:latin typeface="Comic Sans MS" pitchFamily="66" charset="0"/>
                <a:cs typeface="Calibri"/>
              </a:rPr>
              <a:t> </a:t>
            </a:r>
            <a:r>
              <a:rPr sz="1200" b="1" spc="74" dirty="0">
                <a:solidFill>
                  <a:srgbClr val="231F20"/>
                </a:solidFill>
                <a:latin typeface="Comic Sans MS" pitchFamily="66" charset="0"/>
                <a:cs typeface="Calibri"/>
              </a:rPr>
              <a:t>operator  </a:t>
            </a:r>
            <a:r>
              <a:rPr sz="1200" b="1" spc="52">
                <a:solidFill>
                  <a:srgbClr val="231F20"/>
                </a:solidFill>
                <a:latin typeface="Comic Sans MS" pitchFamily="66" charset="0"/>
                <a:cs typeface="Calibri"/>
              </a:rPr>
              <a:t>experience</a:t>
            </a:r>
            <a:r>
              <a:rPr sz="1200" b="1" spc="52" smtClean="0">
                <a:solidFill>
                  <a:srgbClr val="231F20"/>
                </a:solidFill>
                <a:latin typeface="Comic Sans MS" pitchFamily="66" charset="0"/>
                <a:cs typeface="Calibri"/>
              </a:rPr>
              <a:t>.</a:t>
            </a:r>
            <a:endParaRPr sz="1000" b="1" baseline="30864">
              <a:latin typeface="Comic Sans MS" pitchFamily="66" charset="0"/>
              <a:cs typeface="Calibri"/>
            </a:endParaRPr>
          </a:p>
          <a:p>
            <a:pPr marL="626497" marR="82781" lvl="4" indent="-267156" algn="just">
              <a:lnSpc>
                <a:spcPts val="1361"/>
              </a:lnSpc>
              <a:buChar char="•"/>
              <a:tabLst>
                <a:tab pos="628380" algn="l"/>
              </a:tabLst>
            </a:pPr>
            <a:r>
              <a:rPr sz="1200" b="1" spc="74" dirty="0">
                <a:solidFill>
                  <a:srgbClr val="231F20"/>
                </a:solidFill>
                <a:latin typeface="Comic Sans MS" pitchFamily="66" charset="0"/>
                <a:cs typeface="Calibri"/>
              </a:rPr>
              <a:t>Radial</a:t>
            </a:r>
            <a:r>
              <a:rPr sz="1200" b="1" spc="-89" dirty="0">
                <a:solidFill>
                  <a:srgbClr val="231F20"/>
                </a:solidFill>
                <a:latin typeface="Comic Sans MS" pitchFamily="66" charset="0"/>
                <a:cs typeface="Calibri"/>
              </a:rPr>
              <a:t> </a:t>
            </a:r>
            <a:r>
              <a:rPr sz="1200" b="1" spc="30" dirty="0">
                <a:solidFill>
                  <a:srgbClr val="231F20"/>
                </a:solidFill>
                <a:latin typeface="Comic Sans MS" pitchFamily="66" charset="0"/>
                <a:cs typeface="Calibri"/>
              </a:rPr>
              <a:t>access</a:t>
            </a:r>
            <a:r>
              <a:rPr sz="1200" b="1" spc="-81" dirty="0">
                <a:solidFill>
                  <a:srgbClr val="231F20"/>
                </a:solidFill>
                <a:latin typeface="Comic Sans MS" pitchFamily="66" charset="0"/>
                <a:cs typeface="Calibri"/>
              </a:rPr>
              <a:t> </a:t>
            </a:r>
            <a:r>
              <a:rPr sz="1200" b="1" spc="59" dirty="0">
                <a:solidFill>
                  <a:srgbClr val="231F20"/>
                </a:solidFill>
                <a:latin typeface="Comic Sans MS" pitchFamily="66" charset="0"/>
                <a:cs typeface="Calibri"/>
              </a:rPr>
              <a:t>has</a:t>
            </a:r>
            <a:r>
              <a:rPr sz="1200" b="1" spc="-89" dirty="0">
                <a:solidFill>
                  <a:srgbClr val="231F20"/>
                </a:solidFill>
                <a:latin typeface="Comic Sans MS" pitchFamily="66" charset="0"/>
                <a:cs typeface="Calibri"/>
              </a:rPr>
              <a:t> </a:t>
            </a:r>
            <a:r>
              <a:rPr sz="1200" b="1" spc="74" dirty="0">
                <a:solidFill>
                  <a:srgbClr val="231F20"/>
                </a:solidFill>
                <a:latin typeface="Comic Sans MS" pitchFamily="66" charset="0"/>
                <a:cs typeface="Calibri"/>
              </a:rPr>
              <a:t>the</a:t>
            </a:r>
            <a:r>
              <a:rPr sz="1200" b="1" spc="-81" dirty="0">
                <a:solidFill>
                  <a:srgbClr val="231F20"/>
                </a:solidFill>
                <a:latin typeface="Comic Sans MS" pitchFamily="66" charset="0"/>
                <a:cs typeface="Calibri"/>
              </a:rPr>
              <a:t> </a:t>
            </a:r>
            <a:r>
              <a:rPr sz="1200" b="1" spc="89" dirty="0">
                <a:solidFill>
                  <a:srgbClr val="231F20"/>
                </a:solidFill>
                <a:latin typeface="Comic Sans MS" pitchFamily="66" charset="0"/>
                <a:cs typeface="Calibri"/>
              </a:rPr>
              <a:t>advantage</a:t>
            </a:r>
            <a:r>
              <a:rPr sz="1200" b="1" spc="-89" dirty="0">
                <a:solidFill>
                  <a:srgbClr val="231F20"/>
                </a:solidFill>
                <a:latin typeface="Comic Sans MS" pitchFamily="66" charset="0"/>
                <a:cs typeface="Calibri"/>
              </a:rPr>
              <a:t> </a:t>
            </a:r>
            <a:r>
              <a:rPr sz="1200" b="1" spc="96" dirty="0">
                <a:solidFill>
                  <a:srgbClr val="231F20"/>
                </a:solidFill>
                <a:latin typeface="Comic Sans MS" pitchFamily="66" charset="0"/>
                <a:cs typeface="Calibri"/>
              </a:rPr>
              <a:t>of</a:t>
            </a:r>
            <a:r>
              <a:rPr sz="1200" b="1" spc="-81" dirty="0">
                <a:solidFill>
                  <a:srgbClr val="231F20"/>
                </a:solidFill>
                <a:latin typeface="Comic Sans MS" pitchFamily="66" charset="0"/>
                <a:cs typeface="Calibri"/>
              </a:rPr>
              <a:t> </a:t>
            </a:r>
            <a:r>
              <a:rPr sz="1200" b="1" spc="81" dirty="0">
                <a:solidFill>
                  <a:srgbClr val="231F20"/>
                </a:solidFill>
                <a:latin typeface="Comic Sans MS" pitchFamily="66" charset="0"/>
                <a:cs typeface="Calibri"/>
              </a:rPr>
              <a:t>reducing</a:t>
            </a:r>
            <a:r>
              <a:rPr sz="1200" b="1" spc="-89" dirty="0">
                <a:solidFill>
                  <a:srgbClr val="231F20"/>
                </a:solidFill>
                <a:latin typeface="Comic Sans MS" pitchFamily="66" charset="0"/>
                <a:cs typeface="Calibri"/>
              </a:rPr>
              <a:t> </a:t>
            </a:r>
            <a:r>
              <a:rPr sz="1200" b="1" spc="89" dirty="0">
                <a:solidFill>
                  <a:srgbClr val="231F20"/>
                </a:solidFill>
                <a:latin typeface="Comic Sans MS" pitchFamily="66" charset="0"/>
                <a:cs typeface="Calibri"/>
              </a:rPr>
              <a:t>bleeding</a:t>
            </a:r>
            <a:r>
              <a:rPr sz="1200" b="1" spc="-81" dirty="0">
                <a:solidFill>
                  <a:srgbClr val="231F20"/>
                </a:solidFill>
                <a:latin typeface="Comic Sans MS" pitchFamily="66" charset="0"/>
                <a:cs typeface="Calibri"/>
              </a:rPr>
              <a:t> </a:t>
            </a:r>
            <a:r>
              <a:rPr sz="1200" b="1" spc="59" dirty="0">
                <a:solidFill>
                  <a:srgbClr val="231F20"/>
                </a:solidFill>
                <a:latin typeface="Comic Sans MS" pitchFamily="66" charset="0"/>
                <a:cs typeface="Calibri"/>
              </a:rPr>
              <a:t>complications.  </a:t>
            </a:r>
            <a:r>
              <a:rPr sz="1200" b="1" spc="81" dirty="0">
                <a:solidFill>
                  <a:srgbClr val="231F20"/>
                </a:solidFill>
                <a:latin typeface="Comic Sans MS" pitchFamily="66" charset="0"/>
                <a:cs typeface="Calibri"/>
              </a:rPr>
              <a:t>However </a:t>
            </a:r>
            <a:r>
              <a:rPr sz="1200" b="1" spc="96" dirty="0">
                <a:solidFill>
                  <a:srgbClr val="231F20"/>
                </a:solidFill>
                <a:latin typeface="Comic Sans MS" pitchFamily="66" charset="0"/>
                <a:cs typeface="Calibri"/>
              </a:rPr>
              <a:t>when </a:t>
            </a:r>
            <a:r>
              <a:rPr sz="1200" b="1" spc="74" dirty="0">
                <a:solidFill>
                  <a:srgbClr val="231F20"/>
                </a:solidFill>
                <a:latin typeface="Comic Sans MS" pitchFamily="66" charset="0"/>
                <a:cs typeface="Calibri"/>
              </a:rPr>
              <a:t>larger </a:t>
            </a:r>
            <a:r>
              <a:rPr sz="1200" b="1" spc="52" dirty="0">
                <a:solidFill>
                  <a:srgbClr val="231F20"/>
                </a:solidFill>
                <a:latin typeface="Comic Sans MS" pitchFamily="66" charset="0"/>
                <a:cs typeface="Calibri"/>
              </a:rPr>
              <a:t>devices </a:t>
            </a:r>
            <a:r>
              <a:rPr sz="1200" b="1" spc="67" dirty="0">
                <a:solidFill>
                  <a:srgbClr val="231F20"/>
                </a:solidFill>
                <a:latin typeface="Comic Sans MS" pitchFamily="66" charset="0"/>
                <a:cs typeface="Calibri"/>
              </a:rPr>
              <a:t>are </a:t>
            </a:r>
            <a:r>
              <a:rPr sz="1200" b="1" spc="44" dirty="0">
                <a:solidFill>
                  <a:srgbClr val="231F20"/>
                </a:solidFill>
                <a:latin typeface="Comic Sans MS" pitchFamily="66" charset="0"/>
                <a:cs typeface="Calibri"/>
              </a:rPr>
              <a:t>necessary </a:t>
            </a:r>
            <a:r>
              <a:rPr sz="1200" b="1" spc="96" dirty="0">
                <a:solidFill>
                  <a:srgbClr val="231F20"/>
                </a:solidFill>
                <a:latin typeface="Comic Sans MS" pitchFamily="66" charset="0"/>
                <a:cs typeface="Calibri"/>
              </a:rPr>
              <a:t>and </a:t>
            </a:r>
            <a:r>
              <a:rPr sz="1200" b="1" spc="74" dirty="0">
                <a:solidFill>
                  <a:srgbClr val="231F20"/>
                </a:solidFill>
                <a:latin typeface="Comic Sans MS" pitchFamily="66" charset="0"/>
                <a:cs typeface="Calibri"/>
              </a:rPr>
              <a:t>the </a:t>
            </a:r>
            <a:r>
              <a:rPr sz="1200" b="1" spc="52" dirty="0">
                <a:solidFill>
                  <a:srgbClr val="231F20"/>
                </a:solidFill>
                <a:latin typeface="Comic Sans MS" pitchFamily="66" charset="0"/>
                <a:cs typeface="Calibri"/>
              </a:rPr>
              <a:t>use </a:t>
            </a:r>
            <a:r>
              <a:rPr sz="1200" b="1" spc="96" dirty="0">
                <a:solidFill>
                  <a:srgbClr val="231F20"/>
                </a:solidFill>
                <a:latin typeface="Comic Sans MS" pitchFamily="66" charset="0"/>
                <a:cs typeface="Calibri"/>
              </a:rPr>
              <a:t>of </a:t>
            </a:r>
            <a:r>
              <a:rPr sz="1200" b="1" spc="59" dirty="0">
                <a:solidFill>
                  <a:srgbClr val="231F20"/>
                </a:solidFill>
                <a:latin typeface="Comic Sans MS" pitchFamily="66" charset="0"/>
                <a:cs typeface="Calibri"/>
              </a:rPr>
              <a:t>intra-  aortic </a:t>
            </a:r>
            <a:r>
              <a:rPr sz="1200" b="1" spc="81" dirty="0">
                <a:solidFill>
                  <a:srgbClr val="231F20"/>
                </a:solidFill>
                <a:latin typeface="Comic Sans MS" pitchFamily="66" charset="0"/>
                <a:cs typeface="Calibri"/>
              </a:rPr>
              <a:t>balloon </a:t>
            </a:r>
            <a:r>
              <a:rPr sz="1200" b="1" spc="96" dirty="0">
                <a:solidFill>
                  <a:srgbClr val="231F20"/>
                </a:solidFill>
                <a:latin typeface="Comic Sans MS" pitchFamily="66" charset="0"/>
                <a:cs typeface="Calibri"/>
              </a:rPr>
              <a:t>pump </a:t>
            </a:r>
            <a:r>
              <a:rPr sz="1200" b="1" spc="59" dirty="0">
                <a:solidFill>
                  <a:srgbClr val="231F20"/>
                </a:solidFill>
                <a:latin typeface="Comic Sans MS" pitchFamily="66" charset="0"/>
                <a:cs typeface="Calibri"/>
              </a:rPr>
              <a:t>(IABP) </a:t>
            </a:r>
            <a:r>
              <a:rPr sz="1200" b="1" spc="22" dirty="0">
                <a:solidFill>
                  <a:srgbClr val="231F20"/>
                </a:solidFill>
                <a:latin typeface="Comic Sans MS" pitchFamily="66" charset="0"/>
                <a:cs typeface="Calibri"/>
              </a:rPr>
              <a:t>is </a:t>
            </a:r>
            <a:r>
              <a:rPr sz="1200" b="1" spc="67" dirty="0">
                <a:solidFill>
                  <a:srgbClr val="231F20"/>
                </a:solidFill>
                <a:latin typeface="Comic Sans MS" pitchFamily="66" charset="0"/>
                <a:cs typeface="Calibri"/>
              </a:rPr>
              <a:t>anticipated, </a:t>
            </a:r>
            <a:r>
              <a:rPr sz="1200" b="1" spc="81" dirty="0">
                <a:solidFill>
                  <a:srgbClr val="231F20"/>
                </a:solidFill>
                <a:latin typeface="Comic Sans MS" pitchFamily="66" charset="0"/>
                <a:cs typeface="Calibri"/>
              </a:rPr>
              <a:t>femoral </a:t>
            </a:r>
            <a:r>
              <a:rPr sz="1200" b="1" spc="30" dirty="0">
                <a:solidFill>
                  <a:srgbClr val="231F20"/>
                </a:solidFill>
                <a:latin typeface="Comic Sans MS" pitchFamily="66" charset="0"/>
                <a:cs typeface="Calibri"/>
              </a:rPr>
              <a:t>access </a:t>
            </a:r>
            <a:r>
              <a:rPr sz="1200" b="1" spc="81" dirty="0">
                <a:solidFill>
                  <a:srgbClr val="231F20"/>
                </a:solidFill>
                <a:latin typeface="Comic Sans MS" pitchFamily="66" charset="0"/>
                <a:cs typeface="Calibri"/>
              </a:rPr>
              <a:t>may be  </a:t>
            </a:r>
            <a:r>
              <a:rPr sz="1200" b="1" spc="67" dirty="0">
                <a:solidFill>
                  <a:srgbClr val="231F20"/>
                </a:solidFill>
                <a:latin typeface="Comic Sans MS" pitchFamily="66" charset="0"/>
                <a:cs typeface="Calibri"/>
              </a:rPr>
              <a:t>preferable.</a:t>
            </a:r>
            <a:endParaRPr sz="1200" b="1">
              <a:latin typeface="Comic Sans MS" pitchFamily="66" charset="0"/>
              <a:cs typeface="Calibri"/>
            </a:endParaRPr>
          </a:p>
          <a:p>
            <a:pPr lvl="4">
              <a:spcBef>
                <a:spcPts val="74"/>
              </a:spcBef>
              <a:buClr>
                <a:srgbClr val="231F20"/>
              </a:buClr>
              <a:buFont typeface="Calibri"/>
              <a:buChar char="•"/>
            </a:pPr>
            <a:endParaRPr sz="1000" b="1">
              <a:latin typeface="Comic Sans MS" pitchFamily="66" charset="0"/>
              <a:cs typeface="Times New Roman"/>
            </a:endParaRPr>
          </a:p>
        </p:txBody>
      </p:sp>
      <p:sp>
        <p:nvSpPr>
          <p:cNvPr id="36" name="object 36"/>
          <p:cNvSpPr txBox="1"/>
          <p:nvPr/>
        </p:nvSpPr>
        <p:spPr>
          <a:xfrm>
            <a:off x="846182" y="5264079"/>
            <a:ext cx="5142799" cy="203664"/>
          </a:xfrm>
          <a:prstGeom prst="rect">
            <a:avLst/>
          </a:prstGeom>
        </p:spPr>
        <p:txBody>
          <a:bodyPr vert="horz" wrap="square" lIns="0" tIns="18814" rIns="0" bIns="0" rtlCol="0">
            <a:spAutoFit/>
          </a:bodyPr>
          <a:lstStyle/>
          <a:p>
            <a:pPr marL="285029" indent="-267156">
              <a:spcBef>
                <a:spcPts val="148"/>
              </a:spcBef>
              <a:buChar char="•"/>
              <a:tabLst>
                <a:tab pos="285029" algn="l"/>
                <a:tab pos="285969" algn="l"/>
              </a:tabLst>
            </a:pPr>
            <a:r>
              <a:rPr sz="1200" spc="74" smtClean="0">
                <a:solidFill>
                  <a:srgbClr val="231F20"/>
                </a:solidFill>
                <a:latin typeface="Calibri"/>
                <a:cs typeface="Calibri"/>
              </a:rPr>
              <a:t>.</a:t>
            </a:r>
            <a:endParaRPr sz="1200">
              <a:latin typeface="Calibri"/>
              <a:cs typeface="Calibri"/>
            </a:endParaRPr>
          </a:p>
        </p:txBody>
      </p:sp>
      <p:sp>
        <p:nvSpPr>
          <p:cNvPr id="37" name="object 37"/>
          <p:cNvSpPr txBox="1"/>
          <p:nvPr/>
        </p:nvSpPr>
        <p:spPr>
          <a:xfrm>
            <a:off x="396661" y="5715000"/>
            <a:ext cx="7821486" cy="210882"/>
          </a:xfrm>
          <a:prstGeom prst="rect">
            <a:avLst/>
          </a:prstGeom>
        </p:spPr>
        <p:txBody>
          <a:bodyPr vert="horz" wrap="square" lIns="0" tIns="31043" rIns="0" bIns="0" rtlCol="0">
            <a:spAutoFit/>
          </a:bodyPr>
          <a:lstStyle/>
          <a:p>
            <a:pPr marL="586990" marR="7526" indent="-569117" algn="just">
              <a:lnSpc>
                <a:spcPts val="1361"/>
              </a:lnSpc>
              <a:spcBef>
                <a:spcPts val="244"/>
              </a:spcBef>
            </a:pPr>
            <a:r>
              <a:rPr sz="1600" spc="-33" baseline="3968">
                <a:solidFill>
                  <a:srgbClr val="231F20"/>
                </a:solidFill>
                <a:latin typeface="Calibri"/>
                <a:cs typeface="Calibri"/>
              </a:rPr>
              <a:t>I,B </a:t>
            </a:r>
            <a:r>
              <a:rPr sz="1200" smtClean="0">
                <a:solidFill>
                  <a:srgbClr val="231F20"/>
                </a:solidFill>
                <a:latin typeface="Calibri"/>
                <a:cs typeface="Calibri"/>
              </a:rPr>
              <a:t>•</a:t>
            </a:r>
            <a:endParaRPr sz="1200">
              <a:latin typeface="Calibri"/>
              <a:cs typeface="Calibri"/>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8908" y="208788"/>
            <a:ext cx="6144768" cy="78333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648967" y="635508"/>
            <a:ext cx="5082539" cy="78333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388744" y="297306"/>
            <a:ext cx="5597525" cy="878840"/>
          </a:xfrm>
          <a:prstGeom prst="rect">
            <a:avLst/>
          </a:prstGeom>
          <a:solidFill>
            <a:schemeClr val="tx1"/>
          </a:solidFill>
        </p:spPr>
        <p:txBody>
          <a:bodyPr vert="horz" wrap="square" lIns="0" tIns="12065" rIns="0" bIns="0" rtlCol="0">
            <a:spAutoFit/>
          </a:bodyPr>
          <a:lstStyle/>
          <a:p>
            <a:pPr marL="492759" marR="5080" indent="-480059">
              <a:lnSpc>
                <a:spcPct val="100000"/>
              </a:lnSpc>
              <a:spcBef>
                <a:spcPts val="95"/>
              </a:spcBef>
            </a:pPr>
            <a:r>
              <a:rPr sz="2800" dirty="0">
                <a:solidFill>
                  <a:srgbClr val="FFFF00"/>
                </a:solidFill>
                <a:latin typeface="Microsoft YaHei UI Light"/>
                <a:cs typeface="Microsoft YaHei UI Light"/>
              </a:rPr>
              <a:t>Contraindications and Cautions</a:t>
            </a:r>
            <a:r>
              <a:rPr sz="2800" spc="-100" dirty="0">
                <a:solidFill>
                  <a:srgbClr val="FFFF00"/>
                </a:solidFill>
                <a:latin typeface="Microsoft YaHei UI Light"/>
                <a:cs typeface="Microsoft YaHei UI Light"/>
              </a:rPr>
              <a:t> </a:t>
            </a:r>
            <a:r>
              <a:rPr sz="2800" dirty="0">
                <a:solidFill>
                  <a:srgbClr val="FFFF00"/>
                </a:solidFill>
                <a:latin typeface="Microsoft YaHei UI Light"/>
                <a:cs typeface="Microsoft YaHei UI Light"/>
              </a:rPr>
              <a:t>for  Fibrinolytic Therapy in</a:t>
            </a:r>
            <a:r>
              <a:rPr sz="2800" spc="-95" dirty="0">
                <a:solidFill>
                  <a:srgbClr val="FFFF00"/>
                </a:solidFill>
                <a:latin typeface="Microsoft YaHei UI Light"/>
                <a:cs typeface="Microsoft YaHei UI Light"/>
              </a:rPr>
              <a:t> </a:t>
            </a:r>
            <a:r>
              <a:rPr sz="2800" spc="5" dirty="0">
                <a:solidFill>
                  <a:srgbClr val="FFFF00"/>
                </a:solidFill>
                <a:latin typeface="Microsoft YaHei UI Light"/>
                <a:cs typeface="Microsoft YaHei UI Light"/>
              </a:rPr>
              <a:t>STEMI</a:t>
            </a:r>
            <a:endParaRPr sz="2800">
              <a:solidFill>
                <a:srgbClr val="FFFF00"/>
              </a:solidFill>
              <a:latin typeface="Microsoft YaHei UI Light"/>
              <a:cs typeface="Microsoft YaHei UI Light"/>
            </a:endParaRPr>
          </a:p>
        </p:txBody>
      </p:sp>
      <p:sp>
        <p:nvSpPr>
          <p:cNvPr id="5" name="object 5"/>
          <p:cNvSpPr txBox="1"/>
          <p:nvPr/>
        </p:nvSpPr>
        <p:spPr>
          <a:xfrm>
            <a:off x="645668" y="1524000"/>
            <a:ext cx="7582534" cy="46996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Absolute</a:t>
            </a:r>
            <a:r>
              <a:rPr sz="2000" spc="-40" dirty="0">
                <a:latin typeface="Times New Roman"/>
                <a:cs typeface="Times New Roman"/>
              </a:rPr>
              <a:t> </a:t>
            </a:r>
            <a:r>
              <a:rPr sz="2000" dirty="0">
                <a:latin typeface="Times New Roman"/>
                <a:cs typeface="Times New Roman"/>
              </a:rPr>
              <a:t>contraindications</a:t>
            </a:r>
            <a:endParaRPr sz="2000">
              <a:latin typeface="Times New Roman"/>
              <a:cs typeface="Times New Roman"/>
            </a:endParaRPr>
          </a:p>
          <a:p>
            <a:pPr>
              <a:lnSpc>
                <a:spcPct val="100000"/>
              </a:lnSpc>
              <a:spcBef>
                <a:spcPts val="40"/>
              </a:spcBef>
            </a:pPr>
            <a:endParaRPr sz="2750">
              <a:latin typeface="Times New Roman"/>
              <a:cs typeface="Times New Roman"/>
            </a:endParaRPr>
          </a:p>
          <a:p>
            <a:pPr marL="12700">
              <a:lnSpc>
                <a:spcPct val="100000"/>
              </a:lnSpc>
              <a:tabLst>
                <a:tab pos="268605" algn="l"/>
              </a:tabLst>
            </a:pPr>
            <a:r>
              <a:rPr sz="1350" dirty="0">
                <a:latin typeface="Wingdings 3"/>
                <a:cs typeface="Wingdings 3"/>
              </a:rPr>
              <a:t></a:t>
            </a:r>
            <a:r>
              <a:rPr sz="1350" dirty="0">
                <a:latin typeface="Times New Roman"/>
                <a:cs typeface="Times New Roman"/>
              </a:rPr>
              <a:t>	</a:t>
            </a:r>
            <a:r>
              <a:rPr sz="2000" b="1" dirty="0">
                <a:solidFill>
                  <a:srgbClr val="0070C0"/>
                </a:solidFill>
                <a:latin typeface="Times New Roman"/>
                <a:cs typeface="Times New Roman"/>
              </a:rPr>
              <a:t>Any prior</a:t>
            </a:r>
            <a:r>
              <a:rPr sz="2000" b="1" spc="-45" dirty="0">
                <a:solidFill>
                  <a:srgbClr val="0070C0"/>
                </a:solidFill>
                <a:latin typeface="Times New Roman"/>
                <a:cs typeface="Times New Roman"/>
              </a:rPr>
              <a:t> </a:t>
            </a:r>
            <a:r>
              <a:rPr sz="2000" b="1" dirty="0">
                <a:solidFill>
                  <a:srgbClr val="0070C0"/>
                </a:solidFill>
                <a:latin typeface="Times New Roman"/>
                <a:cs typeface="Times New Roman"/>
              </a:rPr>
              <a:t>ICH</a:t>
            </a:r>
            <a:endParaRPr sz="2000" b="1">
              <a:solidFill>
                <a:srgbClr val="0070C0"/>
              </a:solidFill>
              <a:latin typeface="Times New Roman"/>
              <a:cs typeface="Times New Roman"/>
            </a:endParaRPr>
          </a:p>
          <a:p>
            <a:pPr marL="12700">
              <a:lnSpc>
                <a:spcPct val="100000"/>
              </a:lnSpc>
              <a:spcBef>
                <a:spcPts val="400"/>
              </a:spcBef>
              <a:tabLst>
                <a:tab pos="268605" algn="l"/>
              </a:tabLst>
            </a:pPr>
            <a:r>
              <a:rPr sz="1350" b="1" dirty="0">
                <a:solidFill>
                  <a:srgbClr val="0070C0"/>
                </a:solidFill>
                <a:latin typeface="Wingdings 3"/>
                <a:cs typeface="Wingdings 3"/>
              </a:rPr>
              <a:t></a:t>
            </a:r>
            <a:r>
              <a:rPr sz="1350" b="1" dirty="0">
                <a:solidFill>
                  <a:srgbClr val="0070C0"/>
                </a:solidFill>
                <a:latin typeface="Times New Roman"/>
                <a:cs typeface="Times New Roman"/>
              </a:rPr>
              <a:t>	</a:t>
            </a:r>
            <a:r>
              <a:rPr sz="2000" b="1" spc="5" dirty="0">
                <a:solidFill>
                  <a:srgbClr val="0070C0"/>
                </a:solidFill>
                <a:latin typeface="Times New Roman"/>
                <a:cs typeface="Times New Roman"/>
              </a:rPr>
              <a:t>Known </a:t>
            </a:r>
            <a:r>
              <a:rPr sz="2000" b="1" dirty="0">
                <a:solidFill>
                  <a:srgbClr val="0070C0"/>
                </a:solidFill>
                <a:latin typeface="Times New Roman"/>
                <a:cs typeface="Times New Roman"/>
              </a:rPr>
              <a:t>structural cerebral vascular </a:t>
            </a:r>
            <a:r>
              <a:rPr sz="2000" b="1" spc="-5" dirty="0">
                <a:solidFill>
                  <a:srgbClr val="0070C0"/>
                </a:solidFill>
                <a:latin typeface="Times New Roman"/>
                <a:cs typeface="Times New Roman"/>
              </a:rPr>
              <a:t>lesion </a:t>
            </a:r>
            <a:r>
              <a:rPr sz="2000" b="1" spc="5" dirty="0">
                <a:solidFill>
                  <a:srgbClr val="0070C0"/>
                </a:solidFill>
                <a:latin typeface="Times New Roman"/>
                <a:cs typeface="Times New Roman"/>
              </a:rPr>
              <a:t>(eg,</a:t>
            </a:r>
            <a:r>
              <a:rPr sz="2000" b="1" spc="-310" dirty="0">
                <a:solidFill>
                  <a:srgbClr val="0070C0"/>
                </a:solidFill>
                <a:latin typeface="Times New Roman"/>
                <a:cs typeface="Times New Roman"/>
              </a:rPr>
              <a:t> </a:t>
            </a:r>
            <a:r>
              <a:rPr sz="2000" b="1" spc="-65" dirty="0">
                <a:solidFill>
                  <a:srgbClr val="0070C0"/>
                </a:solidFill>
                <a:latin typeface="Times New Roman"/>
                <a:cs typeface="Times New Roman"/>
              </a:rPr>
              <a:t>AVM)</a:t>
            </a:r>
            <a:endParaRPr sz="2000" b="1">
              <a:solidFill>
                <a:srgbClr val="0070C0"/>
              </a:solidFill>
              <a:latin typeface="Times New Roman"/>
              <a:cs typeface="Times New Roman"/>
            </a:endParaRPr>
          </a:p>
          <a:p>
            <a:pPr marL="12700">
              <a:lnSpc>
                <a:spcPct val="100000"/>
              </a:lnSpc>
              <a:spcBef>
                <a:spcPts val="395"/>
              </a:spcBef>
              <a:tabLst>
                <a:tab pos="332740" algn="l"/>
              </a:tabLst>
            </a:pPr>
            <a:r>
              <a:rPr sz="1350" b="1" dirty="0">
                <a:solidFill>
                  <a:srgbClr val="0070C0"/>
                </a:solidFill>
                <a:latin typeface="Wingdings 3"/>
                <a:cs typeface="Wingdings 3"/>
              </a:rPr>
              <a:t></a:t>
            </a:r>
            <a:r>
              <a:rPr sz="1350" b="1" dirty="0">
                <a:solidFill>
                  <a:srgbClr val="0070C0"/>
                </a:solidFill>
                <a:latin typeface="Times New Roman"/>
                <a:cs typeface="Times New Roman"/>
              </a:rPr>
              <a:t>	</a:t>
            </a:r>
            <a:r>
              <a:rPr sz="2000" b="1" spc="5" dirty="0">
                <a:solidFill>
                  <a:srgbClr val="0070C0"/>
                </a:solidFill>
                <a:latin typeface="Times New Roman"/>
                <a:cs typeface="Times New Roman"/>
              </a:rPr>
              <a:t>Known </a:t>
            </a:r>
            <a:r>
              <a:rPr sz="2000" b="1" spc="-5" dirty="0">
                <a:solidFill>
                  <a:srgbClr val="0070C0"/>
                </a:solidFill>
                <a:latin typeface="Times New Roman"/>
                <a:cs typeface="Times New Roman"/>
              </a:rPr>
              <a:t>malignant </a:t>
            </a:r>
            <a:r>
              <a:rPr sz="2000" b="1" dirty="0">
                <a:solidFill>
                  <a:srgbClr val="0070C0"/>
                </a:solidFill>
                <a:latin typeface="Times New Roman"/>
                <a:cs typeface="Times New Roman"/>
              </a:rPr>
              <a:t>intracranial neoplasm </a:t>
            </a:r>
            <a:r>
              <a:rPr sz="2000" b="1" spc="-5" dirty="0">
                <a:solidFill>
                  <a:srgbClr val="0070C0"/>
                </a:solidFill>
                <a:latin typeface="Times New Roman"/>
                <a:cs typeface="Times New Roman"/>
              </a:rPr>
              <a:t>(primary </a:t>
            </a:r>
            <a:r>
              <a:rPr sz="2000" b="1" dirty="0">
                <a:solidFill>
                  <a:srgbClr val="0070C0"/>
                </a:solidFill>
                <a:latin typeface="Times New Roman"/>
                <a:cs typeface="Times New Roman"/>
              </a:rPr>
              <a:t>or</a:t>
            </a:r>
            <a:r>
              <a:rPr sz="2000" b="1" spc="-185" dirty="0">
                <a:solidFill>
                  <a:srgbClr val="0070C0"/>
                </a:solidFill>
                <a:latin typeface="Times New Roman"/>
                <a:cs typeface="Times New Roman"/>
              </a:rPr>
              <a:t> </a:t>
            </a:r>
            <a:r>
              <a:rPr sz="2000" b="1" spc="-5" dirty="0">
                <a:solidFill>
                  <a:srgbClr val="0070C0"/>
                </a:solidFill>
                <a:latin typeface="Times New Roman"/>
                <a:cs typeface="Times New Roman"/>
              </a:rPr>
              <a:t>metastatic)</a:t>
            </a:r>
            <a:endParaRPr sz="2000" b="1">
              <a:solidFill>
                <a:srgbClr val="0070C0"/>
              </a:solidFill>
              <a:latin typeface="Times New Roman"/>
              <a:cs typeface="Times New Roman"/>
            </a:endParaRPr>
          </a:p>
          <a:p>
            <a:pPr marL="12700">
              <a:lnSpc>
                <a:spcPct val="100000"/>
              </a:lnSpc>
              <a:spcBef>
                <a:spcPts val="405"/>
              </a:spcBef>
              <a:tabLst>
                <a:tab pos="332740" algn="l"/>
              </a:tabLst>
            </a:pPr>
            <a:r>
              <a:rPr sz="1350" b="1" dirty="0">
                <a:solidFill>
                  <a:srgbClr val="0070C0"/>
                </a:solidFill>
                <a:latin typeface="Wingdings 3"/>
                <a:cs typeface="Wingdings 3"/>
              </a:rPr>
              <a:t></a:t>
            </a:r>
            <a:r>
              <a:rPr sz="1350" b="1" dirty="0">
                <a:solidFill>
                  <a:srgbClr val="0070C0"/>
                </a:solidFill>
                <a:latin typeface="Times New Roman"/>
                <a:cs typeface="Times New Roman"/>
              </a:rPr>
              <a:t>	</a:t>
            </a:r>
            <a:r>
              <a:rPr sz="2000" b="1" spc="-5" dirty="0">
                <a:solidFill>
                  <a:srgbClr val="0070C0"/>
                </a:solidFill>
                <a:latin typeface="Times New Roman"/>
                <a:cs typeface="Times New Roman"/>
              </a:rPr>
              <a:t>Ischemic </a:t>
            </a:r>
            <a:r>
              <a:rPr sz="2000" b="1" dirty="0">
                <a:solidFill>
                  <a:srgbClr val="0070C0"/>
                </a:solidFill>
                <a:latin typeface="Times New Roman"/>
                <a:cs typeface="Times New Roman"/>
              </a:rPr>
              <a:t>stroke within 3</a:t>
            </a:r>
            <a:r>
              <a:rPr sz="2000" b="1" spc="-85" dirty="0">
                <a:solidFill>
                  <a:srgbClr val="0070C0"/>
                </a:solidFill>
                <a:latin typeface="Times New Roman"/>
                <a:cs typeface="Times New Roman"/>
              </a:rPr>
              <a:t> </a:t>
            </a:r>
            <a:r>
              <a:rPr sz="2000" b="1" spc="-5" dirty="0">
                <a:solidFill>
                  <a:srgbClr val="0070C0"/>
                </a:solidFill>
                <a:latin typeface="Times New Roman"/>
                <a:cs typeface="Times New Roman"/>
              </a:rPr>
              <a:t>months</a:t>
            </a:r>
            <a:endParaRPr sz="2000" b="1">
              <a:solidFill>
                <a:srgbClr val="0070C0"/>
              </a:solidFill>
              <a:latin typeface="Times New Roman"/>
              <a:cs typeface="Times New Roman"/>
            </a:endParaRPr>
          </a:p>
          <a:p>
            <a:pPr marL="12700">
              <a:lnSpc>
                <a:spcPct val="100000"/>
              </a:lnSpc>
              <a:spcBef>
                <a:spcPts val="400"/>
              </a:spcBef>
            </a:pPr>
            <a:r>
              <a:rPr sz="2000" b="1" dirty="0">
                <a:latin typeface="Times New Roman"/>
                <a:cs typeface="Times New Roman"/>
              </a:rPr>
              <a:t>EXCEPT acute </a:t>
            </a:r>
            <a:r>
              <a:rPr sz="2000" b="1" spc="-5" dirty="0">
                <a:latin typeface="Times New Roman"/>
                <a:cs typeface="Times New Roman"/>
              </a:rPr>
              <a:t>ischemic </a:t>
            </a:r>
            <a:r>
              <a:rPr sz="2000" b="1" dirty="0">
                <a:latin typeface="Times New Roman"/>
                <a:cs typeface="Times New Roman"/>
              </a:rPr>
              <a:t>stroke within 4.5</a:t>
            </a:r>
            <a:r>
              <a:rPr sz="2000" b="1" spc="-130" dirty="0">
                <a:latin typeface="Times New Roman"/>
                <a:cs typeface="Times New Roman"/>
              </a:rPr>
              <a:t> </a:t>
            </a:r>
            <a:r>
              <a:rPr sz="2000" b="1" dirty="0">
                <a:latin typeface="Times New Roman"/>
                <a:cs typeface="Times New Roman"/>
              </a:rPr>
              <a:t>h</a:t>
            </a:r>
            <a:endParaRPr sz="2000" b="1">
              <a:latin typeface="Times New Roman"/>
              <a:cs typeface="Times New Roman"/>
            </a:endParaRPr>
          </a:p>
          <a:p>
            <a:pPr marL="12700">
              <a:lnSpc>
                <a:spcPct val="100000"/>
              </a:lnSpc>
              <a:spcBef>
                <a:spcPts val="395"/>
              </a:spcBef>
              <a:tabLst>
                <a:tab pos="332740" algn="l"/>
              </a:tabLst>
            </a:pPr>
            <a:r>
              <a:rPr sz="1350" dirty="0">
                <a:latin typeface="Wingdings 3"/>
                <a:cs typeface="Wingdings 3"/>
              </a:rPr>
              <a:t></a:t>
            </a:r>
            <a:r>
              <a:rPr sz="1350" dirty="0">
                <a:latin typeface="Times New Roman"/>
                <a:cs typeface="Times New Roman"/>
              </a:rPr>
              <a:t>	</a:t>
            </a:r>
            <a:r>
              <a:rPr sz="2000" dirty="0">
                <a:solidFill>
                  <a:srgbClr val="0070C0"/>
                </a:solidFill>
                <a:latin typeface="Times New Roman"/>
                <a:cs typeface="Times New Roman"/>
              </a:rPr>
              <a:t>Suspected aortic</a:t>
            </a:r>
            <a:r>
              <a:rPr sz="2000" spc="-70" dirty="0">
                <a:solidFill>
                  <a:srgbClr val="0070C0"/>
                </a:solidFill>
                <a:latin typeface="Times New Roman"/>
                <a:cs typeface="Times New Roman"/>
              </a:rPr>
              <a:t> </a:t>
            </a:r>
            <a:r>
              <a:rPr sz="2000" dirty="0">
                <a:solidFill>
                  <a:srgbClr val="0070C0"/>
                </a:solidFill>
                <a:latin typeface="Times New Roman"/>
                <a:cs typeface="Times New Roman"/>
              </a:rPr>
              <a:t>dissection</a:t>
            </a:r>
            <a:endParaRPr sz="2000">
              <a:solidFill>
                <a:srgbClr val="0070C0"/>
              </a:solidFill>
              <a:latin typeface="Times New Roman"/>
              <a:cs typeface="Times New Roman"/>
            </a:endParaRPr>
          </a:p>
          <a:p>
            <a:pPr marL="12700">
              <a:lnSpc>
                <a:spcPct val="100000"/>
              </a:lnSpc>
              <a:spcBef>
                <a:spcPts val="409"/>
              </a:spcBef>
              <a:tabLst>
                <a:tab pos="316865" algn="l"/>
              </a:tabLst>
            </a:pPr>
            <a:r>
              <a:rPr sz="1350" dirty="0">
                <a:solidFill>
                  <a:srgbClr val="0070C0"/>
                </a:solidFill>
                <a:latin typeface="Wingdings 3"/>
                <a:cs typeface="Wingdings 3"/>
              </a:rPr>
              <a:t></a:t>
            </a:r>
            <a:r>
              <a:rPr sz="1350" dirty="0">
                <a:solidFill>
                  <a:srgbClr val="0070C0"/>
                </a:solidFill>
                <a:latin typeface="Times New Roman"/>
                <a:cs typeface="Times New Roman"/>
              </a:rPr>
              <a:t>	</a:t>
            </a:r>
            <a:r>
              <a:rPr sz="2000" dirty="0">
                <a:solidFill>
                  <a:srgbClr val="0070C0"/>
                </a:solidFill>
                <a:latin typeface="Times New Roman"/>
                <a:cs typeface="Times New Roman"/>
              </a:rPr>
              <a:t>Active bleeding or bleeding diathesis </a:t>
            </a:r>
            <a:r>
              <a:rPr sz="2000" dirty="0">
                <a:latin typeface="Times New Roman"/>
                <a:cs typeface="Times New Roman"/>
              </a:rPr>
              <a:t>(excluding</a:t>
            </a:r>
            <a:r>
              <a:rPr sz="2000" spc="-175" dirty="0">
                <a:latin typeface="Times New Roman"/>
                <a:cs typeface="Times New Roman"/>
              </a:rPr>
              <a:t> </a:t>
            </a:r>
            <a:r>
              <a:rPr sz="2000" spc="-5" dirty="0">
                <a:latin typeface="Times New Roman"/>
                <a:cs typeface="Times New Roman"/>
              </a:rPr>
              <a:t>menses)</a:t>
            </a:r>
            <a:endParaRPr sz="2000">
              <a:latin typeface="Times New Roman"/>
              <a:cs typeface="Times New Roman"/>
            </a:endParaRPr>
          </a:p>
          <a:p>
            <a:pPr marL="12700">
              <a:lnSpc>
                <a:spcPct val="100000"/>
              </a:lnSpc>
              <a:spcBef>
                <a:spcPts val="395"/>
              </a:spcBef>
              <a:tabLst>
                <a:tab pos="332740" algn="l"/>
              </a:tabLst>
            </a:pPr>
            <a:r>
              <a:rPr sz="1350" dirty="0">
                <a:latin typeface="Wingdings 3"/>
                <a:cs typeface="Wingdings 3"/>
              </a:rPr>
              <a:t></a:t>
            </a:r>
            <a:r>
              <a:rPr sz="1350" dirty="0">
                <a:latin typeface="Times New Roman"/>
                <a:cs typeface="Times New Roman"/>
              </a:rPr>
              <a:t>	</a:t>
            </a:r>
            <a:r>
              <a:rPr sz="2000" dirty="0">
                <a:latin typeface="Times New Roman"/>
                <a:cs typeface="Times New Roman"/>
              </a:rPr>
              <a:t>Significant closed-head or facial </a:t>
            </a:r>
            <a:r>
              <a:rPr sz="2000" spc="-5" dirty="0">
                <a:latin typeface="Times New Roman"/>
                <a:cs typeface="Times New Roman"/>
              </a:rPr>
              <a:t>trauma </a:t>
            </a:r>
            <a:r>
              <a:rPr sz="2000" dirty="0">
                <a:latin typeface="Times New Roman"/>
                <a:cs typeface="Times New Roman"/>
              </a:rPr>
              <a:t>within 3</a:t>
            </a:r>
            <a:r>
              <a:rPr sz="2000" spc="-175" dirty="0">
                <a:latin typeface="Times New Roman"/>
                <a:cs typeface="Times New Roman"/>
              </a:rPr>
              <a:t> </a:t>
            </a:r>
            <a:r>
              <a:rPr sz="2000" spc="-15" dirty="0">
                <a:latin typeface="Times New Roman"/>
                <a:cs typeface="Times New Roman"/>
              </a:rPr>
              <a:t>mo</a:t>
            </a:r>
            <a:endParaRPr sz="2000">
              <a:latin typeface="Times New Roman"/>
              <a:cs typeface="Times New Roman"/>
            </a:endParaRPr>
          </a:p>
          <a:p>
            <a:pPr marL="12700">
              <a:lnSpc>
                <a:spcPct val="100000"/>
              </a:lnSpc>
              <a:spcBef>
                <a:spcPts val="400"/>
              </a:spcBef>
              <a:tabLst>
                <a:tab pos="394970" algn="l"/>
              </a:tabLst>
            </a:pPr>
            <a:r>
              <a:rPr sz="1350" dirty="0">
                <a:latin typeface="Wingdings 3"/>
                <a:cs typeface="Wingdings 3"/>
              </a:rPr>
              <a:t></a:t>
            </a:r>
            <a:r>
              <a:rPr sz="1350" dirty="0">
                <a:latin typeface="Times New Roman"/>
                <a:cs typeface="Times New Roman"/>
              </a:rPr>
              <a:t>	</a:t>
            </a:r>
            <a:r>
              <a:rPr sz="2000" dirty="0">
                <a:latin typeface="Times New Roman"/>
                <a:cs typeface="Times New Roman"/>
              </a:rPr>
              <a:t>Intracranial or intraspinal </a:t>
            </a:r>
            <a:r>
              <a:rPr sz="2000" spc="-5" dirty="0">
                <a:latin typeface="Times New Roman"/>
                <a:cs typeface="Times New Roman"/>
              </a:rPr>
              <a:t>surgery </a:t>
            </a:r>
            <a:r>
              <a:rPr sz="2000" dirty="0">
                <a:latin typeface="Times New Roman"/>
                <a:cs typeface="Times New Roman"/>
              </a:rPr>
              <a:t>within 2</a:t>
            </a:r>
            <a:r>
              <a:rPr sz="2000" spc="-155" dirty="0">
                <a:latin typeface="Times New Roman"/>
                <a:cs typeface="Times New Roman"/>
              </a:rPr>
              <a:t> </a:t>
            </a:r>
            <a:r>
              <a:rPr sz="2000" spc="-15" dirty="0">
                <a:latin typeface="Times New Roman"/>
                <a:cs typeface="Times New Roman"/>
              </a:rPr>
              <a:t>mo</a:t>
            </a:r>
            <a:endParaRPr sz="2000">
              <a:latin typeface="Times New Roman"/>
              <a:cs typeface="Times New Roman"/>
            </a:endParaRPr>
          </a:p>
          <a:p>
            <a:pPr marL="12700">
              <a:lnSpc>
                <a:spcPct val="100000"/>
              </a:lnSpc>
              <a:spcBef>
                <a:spcPts val="405"/>
              </a:spcBef>
              <a:tabLst>
                <a:tab pos="332740" algn="l"/>
              </a:tabLst>
            </a:pPr>
            <a:r>
              <a:rPr sz="1350" dirty="0">
                <a:latin typeface="Wingdings 3"/>
                <a:cs typeface="Wingdings 3"/>
              </a:rPr>
              <a:t></a:t>
            </a:r>
            <a:r>
              <a:rPr sz="1350" dirty="0">
                <a:latin typeface="Times New Roman"/>
                <a:cs typeface="Times New Roman"/>
              </a:rPr>
              <a:t>	</a:t>
            </a:r>
            <a:r>
              <a:rPr sz="2000" dirty="0">
                <a:latin typeface="Times New Roman"/>
                <a:cs typeface="Times New Roman"/>
              </a:rPr>
              <a:t>Severe uncontrolled </a:t>
            </a:r>
            <a:r>
              <a:rPr sz="2000" spc="-5" dirty="0">
                <a:latin typeface="Times New Roman"/>
                <a:cs typeface="Times New Roman"/>
              </a:rPr>
              <a:t>hypertension </a:t>
            </a:r>
            <a:r>
              <a:rPr sz="2000" dirty="0">
                <a:latin typeface="Times New Roman"/>
                <a:cs typeface="Times New Roman"/>
              </a:rPr>
              <a:t>(unresponsive to </a:t>
            </a:r>
            <a:r>
              <a:rPr sz="2000" spc="-5" dirty="0">
                <a:latin typeface="Times New Roman"/>
                <a:cs typeface="Times New Roman"/>
              </a:rPr>
              <a:t>emergency</a:t>
            </a:r>
            <a:r>
              <a:rPr sz="2000" spc="-150" dirty="0">
                <a:latin typeface="Times New Roman"/>
                <a:cs typeface="Times New Roman"/>
              </a:rPr>
              <a:t> </a:t>
            </a:r>
            <a:r>
              <a:rPr sz="2000" dirty="0">
                <a:latin typeface="Times New Roman"/>
                <a:cs typeface="Times New Roman"/>
              </a:rPr>
              <a:t>therapy)</a:t>
            </a:r>
            <a:endParaRPr sz="2000">
              <a:latin typeface="Times New Roman"/>
              <a:cs typeface="Times New Roman"/>
            </a:endParaRPr>
          </a:p>
          <a:p>
            <a:pPr marL="12700">
              <a:lnSpc>
                <a:spcPct val="100000"/>
              </a:lnSpc>
              <a:spcBef>
                <a:spcPts val="400"/>
              </a:spcBef>
              <a:tabLst>
                <a:tab pos="332740" algn="l"/>
              </a:tabLst>
            </a:pPr>
            <a:r>
              <a:rPr sz="1350" dirty="0">
                <a:latin typeface="Wingdings 3"/>
                <a:cs typeface="Wingdings 3"/>
              </a:rPr>
              <a:t></a:t>
            </a:r>
            <a:r>
              <a:rPr sz="1350" dirty="0">
                <a:latin typeface="Times New Roman"/>
                <a:cs typeface="Times New Roman"/>
              </a:rPr>
              <a:t>	</a:t>
            </a:r>
            <a:r>
              <a:rPr sz="2000" b="1" dirty="0">
                <a:solidFill>
                  <a:srgbClr val="0070C0"/>
                </a:solidFill>
                <a:latin typeface="Times New Roman"/>
                <a:cs typeface="Times New Roman"/>
              </a:rPr>
              <a:t>For streptokinase, prior </a:t>
            </a:r>
            <a:r>
              <a:rPr sz="2000" b="1" spc="-5" dirty="0">
                <a:solidFill>
                  <a:srgbClr val="0070C0"/>
                </a:solidFill>
                <a:latin typeface="Times New Roman"/>
                <a:cs typeface="Times New Roman"/>
              </a:rPr>
              <a:t>treatment </a:t>
            </a:r>
            <a:r>
              <a:rPr sz="2000" b="1" dirty="0">
                <a:solidFill>
                  <a:srgbClr val="0070C0"/>
                </a:solidFill>
                <a:latin typeface="Times New Roman"/>
                <a:cs typeface="Times New Roman"/>
              </a:rPr>
              <a:t>within </a:t>
            </a:r>
            <a:r>
              <a:rPr sz="2000" b="1">
                <a:solidFill>
                  <a:srgbClr val="0070C0"/>
                </a:solidFill>
                <a:latin typeface="Times New Roman"/>
                <a:cs typeface="Times New Roman"/>
              </a:rPr>
              <a:t>the </a:t>
            </a:r>
            <a:r>
              <a:rPr sz="2000" b="1" smtClean="0">
                <a:solidFill>
                  <a:srgbClr val="0070C0"/>
                </a:solidFill>
                <a:latin typeface="Times New Roman"/>
                <a:cs typeface="Times New Roman"/>
              </a:rPr>
              <a:t>previous</a:t>
            </a:r>
            <a:r>
              <a:rPr lang="en-US" sz="2000" b="1" dirty="0" smtClean="0">
                <a:solidFill>
                  <a:srgbClr val="0070C0"/>
                </a:solidFill>
                <a:latin typeface="Times New Roman"/>
                <a:cs typeface="Times New Roman"/>
              </a:rPr>
              <a:t>1 yr</a:t>
            </a:r>
            <a:endParaRPr sz="2000" b="1">
              <a:solidFill>
                <a:srgbClr val="0070C0"/>
              </a:solidFill>
              <a:latin typeface="Times New Roman"/>
              <a:cs typeface="Times New Roman"/>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3676" y="309117"/>
            <a:ext cx="1856739" cy="665480"/>
          </a:xfrm>
          <a:prstGeom prst="rect">
            <a:avLst/>
          </a:prstGeom>
        </p:spPr>
        <p:txBody>
          <a:bodyPr vert="horz" wrap="square" lIns="0" tIns="12700" rIns="0" bIns="0" rtlCol="0">
            <a:spAutoFit/>
          </a:bodyPr>
          <a:lstStyle/>
          <a:p>
            <a:pPr marL="12700">
              <a:lnSpc>
                <a:spcPct val="100000"/>
              </a:lnSpc>
              <a:spcBef>
                <a:spcPts val="100"/>
              </a:spcBef>
            </a:pPr>
            <a:r>
              <a:rPr sz="4200" spc="-5" dirty="0"/>
              <a:t>Cont</a:t>
            </a:r>
            <a:r>
              <a:rPr sz="4200" spc="5" dirty="0"/>
              <a:t>d</a:t>
            </a:r>
            <a:r>
              <a:rPr sz="4200" dirty="0"/>
              <a:t>…</a:t>
            </a:r>
            <a:endParaRPr sz="4200"/>
          </a:p>
        </p:txBody>
      </p:sp>
      <p:sp>
        <p:nvSpPr>
          <p:cNvPr id="3" name="object 3"/>
          <p:cNvSpPr txBox="1"/>
          <p:nvPr/>
        </p:nvSpPr>
        <p:spPr>
          <a:xfrm>
            <a:off x="906576" y="1873732"/>
            <a:ext cx="6865824" cy="3049905"/>
          </a:xfrm>
          <a:prstGeom prst="rect">
            <a:avLst/>
          </a:prstGeom>
        </p:spPr>
        <p:txBody>
          <a:bodyPr vert="horz" wrap="square" lIns="0" tIns="140335" rIns="0" bIns="0" rtlCol="0">
            <a:spAutoFit/>
          </a:bodyPr>
          <a:lstStyle/>
          <a:p>
            <a:pPr marL="12700">
              <a:lnSpc>
                <a:spcPct val="100000"/>
              </a:lnSpc>
              <a:spcBef>
                <a:spcPts val="1105"/>
              </a:spcBef>
              <a:tabLst>
                <a:tab pos="354965" algn="l"/>
              </a:tabLst>
            </a:pPr>
            <a:r>
              <a:rPr sz="1600" b="1" spc="-5" dirty="0">
                <a:latin typeface="Wingdings 3"/>
                <a:cs typeface="Wingdings 3"/>
              </a:rPr>
              <a:t></a:t>
            </a:r>
            <a:r>
              <a:rPr sz="1600" b="1" spc="-5" dirty="0">
                <a:latin typeface="Times New Roman"/>
                <a:cs typeface="Times New Roman"/>
              </a:rPr>
              <a:t>	</a:t>
            </a:r>
            <a:r>
              <a:rPr sz="2000" b="1" dirty="0">
                <a:latin typeface="Myanmar Text"/>
                <a:cs typeface="Myanmar Text"/>
              </a:rPr>
              <a:t>AV </a:t>
            </a:r>
            <a:r>
              <a:rPr sz="2000" b="1" spc="-5" dirty="0">
                <a:latin typeface="Myanmar Text"/>
                <a:cs typeface="Myanmar Text"/>
              </a:rPr>
              <a:t>Block </a:t>
            </a:r>
            <a:r>
              <a:rPr sz="2000" b="1" dirty="0">
                <a:latin typeface="Myanmar Text"/>
                <a:cs typeface="Myanmar Text"/>
              </a:rPr>
              <a:t>and </a:t>
            </a:r>
            <a:r>
              <a:rPr sz="2000" b="1" spc="-5" dirty="0">
                <a:latin typeface="Myanmar Text"/>
                <a:cs typeface="Myanmar Text"/>
              </a:rPr>
              <a:t>Intraventricular Block</a:t>
            </a:r>
            <a:endParaRPr sz="2000" b="1">
              <a:latin typeface="Myanmar Text"/>
              <a:cs typeface="Myanmar Text"/>
            </a:endParaRPr>
          </a:p>
          <a:p>
            <a:pPr marL="12700">
              <a:lnSpc>
                <a:spcPct val="100000"/>
              </a:lnSpc>
              <a:spcBef>
                <a:spcPts val="1010"/>
              </a:spcBef>
              <a:tabLst>
                <a:tab pos="354965" algn="l"/>
              </a:tabLst>
            </a:pPr>
            <a:r>
              <a:rPr sz="1600" b="1" spc="-5" dirty="0">
                <a:latin typeface="Wingdings 3"/>
                <a:cs typeface="Wingdings 3"/>
              </a:rPr>
              <a:t></a:t>
            </a:r>
            <a:r>
              <a:rPr sz="1600" b="1" spc="-5" dirty="0">
                <a:latin typeface="Times New Roman"/>
                <a:cs typeface="Times New Roman"/>
              </a:rPr>
              <a:t>	</a:t>
            </a:r>
            <a:r>
              <a:rPr sz="2000" b="1" dirty="0">
                <a:latin typeface="Myanmar Text"/>
                <a:cs typeface="Myanmar Text"/>
              </a:rPr>
              <a:t>Mitral</a:t>
            </a:r>
            <a:r>
              <a:rPr sz="2000" b="1" spc="-10" dirty="0">
                <a:latin typeface="Myanmar Text"/>
                <a:cs typeface="Myanmar Text"/>
              </a:rPr>
              <a:t> </a:t>
            </a:r>
            <a:r>
              <a:rPr sz="2000" b="1" spc="-5" dirty="0">
                <a:latin typeface="Myanmar Text"/>
                <a:cs typeface="Myanmar Text"/>
              </a:rPr>
              <a:t>Regurgitation</a:t>
            </a:r>
            <a:endParaRPr sz="2000" b="1">
              <a:latin typeface="Myanmar Text"/>
              <a:cs typeface="Myanmar Text"/>
            </a:endParaRPr>
          </a:p>
          <a:p>
            <a:pPr marL="12700">
              <a:lnSpc>
                <a:spcPct val="100000"/>
              </a:lnSpc>
              <a:spcBef>
                <a:spcPts val="994"/>
              </a:spcBef>
              <a:tabLst>
                <a:tab pos="354965" algn="l"/>
              </a:tabLst>
            </a:pPr>
            <a:r>
              <a:rPr sz="1600" b="1" spc="-5" dirty="0">
                <a:latin typeface="Wingdings 3"/>
                <a:cs typeface="Wingdings 3"/>
              </a:rPr>
              <a:t></a:t>
            </a:r>
            <a:r>
              <a:rPr sz="1600" b="1" spc="-5" dirty="0">
                <a:latin typeface="Times New Roman"/>
                <a:cs typeface="Times New Roman"/>
              </a:rPr>
              <a:t>	</a:t>
            </a:r>
            <a:r>
              <a:rPr sz="2000" b="1" dirty="0">
                <a:latin typeface="Myanmar Text"/>
                <a:cs typeface="Myanmar Text"/>
              </a:rPr>
              <a:t>Rupture of </a:t>
            </a:r>
            <a:r>
              <a:rPr sz="2000" b="1" spc="-5" dirty="0">
                <a:latin typeface="Myanmar Text"/>
                <a:cs typeface="Myanmar Text"/>
              </a:rPr>
              <a:t>Interventricular</a:t>
            </a:r>
            <a:r>
              <a:rPr sz="2000" b="1" spc="20" dirty="0">
                <a:latin typeface="Myanmar Text"/>
                <a:cs typeface="Myanmar Text"/>
              </a:rPr>
              <a:t> </a:t>
            </a:r>
            <a:r>
              <a:rPr sz="2000" b="1" spc="-5" dirty="0">
                <a:latin typeface="Myanmar Text"/>
                <a:cs typeface="Myanmar Text"/>
              </a:rPr>
              <a:t>septum</a:t>
            </a:r>
            <a:endParaRPr sz="2000" b="1">
              <a:latin typeface="Myanmar Text"/>
              <a:cs typeface="Myanmar Text"/>
            </a:endParaRPr>
          </a:p>
          <a:p>
            <a:pPr marL="12700">
              <a:lnSpc>
                <a:spcPct val="100000"/>
              </a:lnSpc>
              <a:spcBef>
                <a:spcPts val="1000"/>
              </a:spcBef>
              <a:tabLst>
                <a:tab pos="354965" algn="l"/>
              </a:tabLst>
            </a:pPr>
            <a:r>
              <a:rPr sz="1600" b="1" spc="-5" dirty="0">
                <a:latin typeface="Wingdings 3"/>
                <a:cs typeface="Wingdings 3"/>
              </a:rPr>
              <a:t></a:t>
            </a:r>
            <a:r>
              <a:rPr sz="1600" b="1" spc="-5" dirty="0">
                <a:latin typeface="Times New Roman"/>
                <a:cs typeface="Times New Roman"/>
              </a:rPr>
              <a:t>	</a:t>
            </a:r>
            <a:r>
              <a:rPr sz="2000" b="1" spc="-5" dirty="0">
                <a:latin typeface="Myanmar Text"/>
                <a:cs typeface="Myanmar Text"/>
              </a:rPr>
              <a:t>Cardiac </a:t>
            </a:r>
            <a:r>
              <a:rPr sz="2000" b="1" dirty="0">
                <a:latin typeface="Myanmar Text"/>
                <a:cs typeface="Myanmar Text"/>
              </a:rPr>
              <a:t>Temponade</a:t>
            </a:r>
            <a:endParaRPr sz="2000" b="1">
              <a:latin typeface="Myanmar Text"/>
              <a:cs typeface="Myanmar Text"/>
            </a:endParaRPr>
          </a:p>
          <a:p>
            <a:pPr marL="12700">
              <a:lnSpc>
                <a:spcPct val="100000"/>
              </a:lnSpc>
              <a:spcBef>
                <a:spcPts val="1005"/>
              </a:spcBef>
              <a:tabLst>
                <a:tab pos="354965" algn="l"/>
              </a:tabLst>
            </a:pPr>
            <a:r>
              <a:rPr sz="1600" b="1" spc="-5" dirty="0">
                <a:latin typeface="Wingdings 3"/>
                <a:cs typeface="Wingdings 3"/>
              </a:rPr>
              <a:t></a:t>
            </a:r>
            <a:r>
              <a:rPr sz="1600" b="1" spc="-5" dirty="0">
                <a:latin typeface="Times New Roman"/>
                <a:cs typeface="Times New Roman"/>
              </a:rPr>
              <a:t>	</a:t>
            </a:r>
            <a:r>
              <a:rPr sz="2000" b="1" spc="-5" dirty="0">
                <a:latin typeface="Myanmar Text"/>
                <a:cs typeface="Myanmar Text"/>
              </a:rPr>
              <a:t>Post-Infarct</a:t>
            </a:r>
            <a:r>
              <a:rPr sz="2000" b="1" spc="-25" dirty="0">
                <a:latin typeface="Myanmar Text"/>
                <a:cs typeface="Myanmar Text"/>
              </a:rPr>
              <a:t> </a:t>
            </a:r>
            <a:r>
              <a:rPr sz="2000" b="1" dirty="0">
                <a:latin typeface="Myanmar Text"/>
                <a:cs typeface="Myanmar Text"/>
              </a:rPr>
              <a:t>Angina</a:t>
            </a:r>
            <a:endParaRPr sz="2000" b="1">
              <a:latin typeface="Myanmar Text"/>
              <a:cs typeface="Myanmar Text"/>
            </a:endParaRPr>
          </a:p>
          <a:p>
            <a:pPr marL="12700">
              <a:lnSpc>
                <a:spcPct val="100000"/>
              </a:lnSpc>
              <a:spcBef>
                <a:spcPts val="994"/>
              </a:spcBef>
              <a:tabLst>
                <a:tab pos="354965" algn="l"/>
              </a:tabLst>
            </a:pPr>
            <a:r>
              <a:rPr sz="1600" b="1" spc="-5" dirty="0">
                <a:latin typeface="Wingdings 3"/>
                <a:cs typeface="Wingdings 3"/>
              </a:rPr>
              <a:t></a:t>
            </a:r>
            <a:r>
              <a:rPr sz="1600" b="1" spc="-5" dirty="0">
                <a:latin typeface="Times New Roman"/>
                <a:cs typeface="Times New Roman"/>
              </a:rPr>
              <a:t>	</a:t>
            </a:r>
            <a:r>
              <a:rPr sz="2000" b="1" spc="-5" dirty="0">
                <a:latin typeface="Myanmar Text"/>
                <a:cs typeface="Myanmar Text"/>
              </a:rPr>
              <a:t>Pericarditis</a:t>
            </a:r>
            <a:endParaRPr sz="2000" b="1">
              <a:latin typeface="Myanmar Text"/>
              <a:cs typeface="Myanmar Text"/>
            </a:endParaRPr>
          </a:p>
          <a:p>
            <a:pPr marL="12700">
              <a:lnSpc>
                <a:spcPct val="100000"/>
              </a:lnSpc>
              <a:spcBef>
                <a:spcPts val="1000"/>
              </a:spcBef>
              <a:tabLst>
                <a:tab pos="354965" algn="l"/>
              </a:tabLst>
            </a:pPr>
            <a:r>
              <a:rPr sz="1600" b="1" spc="-5" dirty="0">
                <a:latin typeface="Wingdings 3"/>
                <a:cs typeface="Wingdings 3"/>
              </a:rPr>
              <a:t></a:t>
            </a:r>
            <a:r>
              <a:rPr sz="1600" b="1" spc="-5" dirty="0">
                <a:latin typeface="Times New Roman"/>
                <a:cs typeface="Times New Roman"/>
              </a:rPr>
              <a:t>	</a:t>
            </a:r>
            <a:r>
              <a:rPr sz="2000" b="1" dirty="0">
                <a:latin typeface="Myanmar Text"/>
                <a:cs typeface="Myanmar Text"/>
              </a:rPr>
              <a:t>Mural</a:t>
            </a:r>
            <a:r>
              <a:rPr sz="2000" b="1" spc="-10" dirty="0">
                <a:latin typeface="Myanmar Text"/>
                <a:cs typeface="Myanmar Text"/>
              </a:rPr>
              <a:t> </a:t>
            </a:r>
            <a:r>
              <a:rPr sz="2000" b="1" dirty="0">
                <a:latin typeface="Myanmar Text"/>
                <a:cs typeface="Myanmar Text"/>
              </a:rPr>
              <a:t>Thrombus</a:t>
            </a:r>
            <a:endParaRPr sz="2000" b="1">
              <a:latin typeface="Myanmar Text"/>
              <a:cs typeface="Myanmar Text"/>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64148" y="309117"/>
            <a:ext cx="1696085" cy="665480"/>
          </a:xfrm>
          <a:prstGeom prst="rect">
            <a:avLst/>
          </a:prstGeom>
        </p:spPr>
        <p:txBody>
          <a:bodyPr vert="horz" wrap="square" lIns="0" tIns="12700" rIns="0" bIns="0" rtlCol="0">
            <a:spAutoFit/>
          </a:bodyPr>
          <a:lstStyle/>
          <a:p>
            <a:pPr marL="12700">
              <a:lnSpc>
                <a:spcPct val="100000"/>
              </a:lnSpc>
              <a:spcBef>
                <a:spcPts val="100"/>
              </a:spcBef>
            </a:pPr>
            <a:r>
              <a:rPr sz="4200" spc="-5" dirty="0"/>
              <a:t>Contd..</a:t>
            </a:r>
            <a:endParaRPr sz="4200"/>
          </a:p>
        </p:txBody>
      </p:sp>
      <p:sp>
        <p:nvSpPr>
          <p:cNvPr id="3" name="object 3"/>
          <p:cNvSpPr txBox="1"/>
          <p:nvPr/>
        </p:nvSpPr>
        <p:spPr>
          <a:xfrm>
            <a:off x="906576" y="2001138"/>
            <a:ext cx="7018224" cy="2085827"/>
          </a:xfrm>
          <a:prstGeom prst="rect">
            <a:avLst/>
          </a:prstGeom>
        </p:spPr>
        <p:txBody>
          <a:bodyPr vert="horz" wrap="square" lIns="0" tIns="13335" rIns="0" bIns="0" rtlCol="0">
            <a:spAutoFit/>
          </a:bodyPr>
          <a:lstStyle/>
          <a:p>
            <a:pPr marL="12700">
              <a:lnSpc>
                <a:spcPct val="100000"/>
              </a:lnSpc>
              <a:spcBef>
                <a:spcPts val="105"/>
              </a:spcBef>
              <a:tabLst>
                <a:tab pos="354965" algn="l"/>
              </a:tabLst>
            </a:pPr>
            <a:r>
              <a:rPr sz="1600" spc="-5" dirty="0">
                <a:solidFill>
                  <a:srgbClr val="89D0D5"/>
                </a:solidFill>
                <a:latin typeface="Wingdings 3"/>
                <a:cs typeface="Wingdings 3"/>
              </a:rPr>
              <a:t></a:t>
            </a:r>
            <a:r>
              <a:rPr sz="1600" spc="-5" dirty="0">
                <a:solidFill>
                  <a:srgbClr val="89D0D5"/>
                </a:solidFill>
                <a:latin typeface="Times New Roman"/>
                <a:cs typeface="Times New Roman"/>
              </a:rPr>
              <a:t>	</a:t>
            </a:r>
            <a:r>
              <a:rPr sz="2000" b="1" dirty="0">
                <a:latin typeface="Myanmar Text"/>
                <a:cs typeface="Myanmar Text"/>
              </a:rPr>
              <a:t>Late </a:t>
            </a:r>
            <a:r>
              <a:rPr sz="2000" b="1" spc="-5" dirty="0">
                <a:latin typeface="Myanmar Text"/>
                <a:cs typeface="Myanmar Text"/>
              </a:rPr>
              <a:t>Complications(&gt;1 Week</a:t>
            </a:r>
            <a:r>
              <a:rPr sz="2000" b="1" spc="-55" dirty="0">
                <a:latin typeface="Myanmar Text"/>
                <a:cs typeface="Myanmar Text"/>
              </a:rPr>
              <a:t> </a:t>
            </a:r>
            <a:r>
              <a:rPr sz="2000" b="1" spc="5" dirty="0">
                <a:latin typeface="Myanmar Text"/>
                <a:cs typeface="Myanmar Text"/>
              </a:rPr>
              <a:t>Post-MI)</a:t>
            </a:r>
            <a:endParaRPr sz="2000" b="1">
              <a:latin typeface="Myanmar Text"/>
              <a:cs typeface="Myanmar Text"/>
            </a:endParaRPr>
          </a:p>
          <a:p>
            <a:pPr>
              <a:lnSpc>
                <a:spcPct val="100000"/>
              </a:lnSpc>
              <a:spcBef>
                <a:spcPts val="30"/>
              </a:spcBef>
            </a:pPr>
            <a:endParaRPr sz="3800" b="1">
              <a:latin typeface="Times New Roman"/>
              <a:cs typeface="Times New Roman"/>
            </a:endParaRPr>
          </a:p>
          <a:p>
            <a:pPr marL="12700">
              <a:lnSpc>
                <a:spcPct val="100000"/>
              </a:lnSpc>
              <a:tabLst>
                <a:tab pos="354965" algn="l"/>
              </a:tabLst>
            </a:pPr>
            <a:r>
              <a:rPr sz="1600" b="1" spc="-5" dirty="0">
                <a:latin typeface="Wingdings 3"/>
                <a:cs typeface="Wingdings 3"/>
              </a:rPr>
              <a:t></a:t>
            </a:r>
            <a:r>
              <a:rPr sz="1600" b="1" spc="-5" dirty="0">
                <a:latin typeface="Times New Roman"/>
                <a:cs typeface="Times New Roman"/>
              </a:rPr>
              <a:t>	</a:t>
            </a:r>
            <a:r>
              <a:rPr sz="2000" b="1" dirty="0">
                <a:latin typeface="Myanmar Text"/>
                <a:cs typeface="Myanmar Text"/>
              </a:rPr>
              <a:t>Post </a:t>
            </a:r>
            <a:r>
              <a:rPr sz="2000" b="1" spc="-5" dirty="0">
                <a:latin typeface="Myanmar Text"/>
                <a:cs typeface="Myanmar Text"/>
              </a:rPr>
              <a:t>MI(Dressler’s)</a:t>
            </a:r>
            <a:r>
              <a:rPr sz="2000" b="1" dirty="0">
                <a:latin typeface="Myanmar Text"/>
                <a:cs typeface="Myanmar Text"/>
              </a:rPr>
              <a:t> Syndrome</a:t>
            </a:r>
            <a:endParaRPr sz="2000" b="1">
              <a:latin typeface="Myanmar Text"/>
              <a:cs typeface="Myanmar Text"/>
            </a:endParaRPr>
          </a:p>
          <a:p>
            <a:pPr marL="12700">
              <a:lnSpc>
                <a:spcPct val="100000"/>
              </a:lnSpc>
              <a:spcBef>
                <a:spcPts val="1000"/>
              </a:spcBef>
              <a:tabLst>
                <a:tab pos="354965" algn="l"/>
              </a:tabLst>
            </a:pPr>
            <a:r>
              <a:rPr sz="1600" b="1" spc="-5" dirty="0">
                <a:latin typeface="Wingdings 3"/>
                <a:cs typeface="Wingdings 3"/>
              </a:rPr>
              <a:t></a:t>
            </a:r>
            <a:r>
              <a:rPr sz="1600" b="1" spc="-5" dirty="0">
                <a:latin typeface="Times New Roman"/>
                <a:cs typeface="Times New Roman"/>
              </a:rPr>
              <a:t>	</a:t>
            </a:r>
            <a:r>
              <a:rPr sz="2000" b="1" dirty="0">
                <a:latin typeface="Myanmar Text"/>
                <a:cs typeface="Myanmar Text"/>
              </a:rPr>
              <a:t>LV</a:t>
            </a:r>
            <a:r>
              <a:rPr sz="2000" b="1" spc="-20" dirty="0">
                <a:latin typeface="Myanmar Text"/>
                <a:cs typeface="Myanmar Text"/>
              </a:rPr>
              <a:t> </a:t>
            </a:r>
            <a:r>
              <a:rPr sz="2000" b="1" dirty="0">
                <a:latin typeface="Myanmar Text"/>
                <a:cs typeface="Myanmar Text"/>
              </a:rPr>
              <a:t>Aneurysm</a:t>
            </a:r>
            <a:endParaRPr sz="2000" b="1">
              <a:latin typeface="Myanmar Text"/>
              <a:cs typeface="Myanmar Text"/>
            </a:endParaRPr>
          </a:p>
          <a:p>
            <a:pPr marL="12700">
              <a:lnSpc>
                <a:spcPct val="100000"/>
              </a:lnSpc>
              <a:spcBef>
                <a:spcPts val="1010"/>
              </a:spcBef>
              <a:tabLst>
                <a:tab pos="354965" algn="l"/>
              </a:tabLst>
            </a:pPr>
            <a:r>
              <a:rPr sz="1600" b="1" spc="-5" dirty="0">
                <a:latin typeface="Wingdings 3"/>
                <a:cs typeface="Wingdings 3"/>
              </a:rPr>
              <a:t></a:t>
            </a:r>
            <a:r>
              <a:rPr sz="1600" b="1" spc="-5" dirty="0">
                <a:latin typeface="Times New Roman"/>
                <a:cs typeface="Times New Roman"/>
              </a:rPr>
              <a:t>	</a:t>
            </a:r>
            <a:r>
              <a:rPr sz="2000" b="1" spc="-5" dirty="0">
                <a:latin typeface="Myanmar Text"/>
                <a:cs typeface="Myanmar Text"/>
              </a:rPr>
              <a:t>Chronic Cardiac</a:t>
            </a:r>
            <a:r>
              <a:rPr sz="2000" b="1" spc="-20" dirty="0">
                <a:latin typeface="Myanmar Text"/>
                <a:cs typeface="Myanmar Text"/>
              </a:rPr>
              <a:t> </a:t>
            </a:r>
            <a:r>
              <a:rPr sz="2000" b="1" dirty="0">
                <a:latin typeface="Myanmar Text"/>
                <a:cs typeface="Myanmar Text"/>
              </a:rPr>
              <a:t>Failure</a:t>
            </a:r>
            <a:endParaRPr sz="2000" b="1">
              <a:latin typeface="Myanmar Text"/>
              <a:cs typeface="Myanmar Text"/>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233" y="629162"/>
            <a:ext cx="4991100" cy="1243930"/>
          </a:xfrm>
          <a:prstGeom prst="rect">
            <a:avLst/>
          </a:prstGeom>
        </p:spPr>
        <p:txBody>
          <a:bodyPr vert="horz" wrap="square" lIns="0" tIns="12700" rIns="0" bIns="0" rtlCol="0">
            <a:spAutoFit/>
          </a:bodyPr>
          <a:lstStyle/>
          <a:p>
            <a:pPr marL="12700">
              <a:lnSpc>
                <a:spcPct val="100000"/>
              </a:lnSpc>
              <a:spcBef>
                <a:spcPts val="100"/>
              </a:spcBef>
            </a:pPr>
            <a:r>
              <a:rPr spc="-5" dirty="0"/>
              <a:t>Limitation </a:t>
            </a:r>
            <a:r>
              <a:rPr dirty="0"/>
              <a:t>of </a:t>
            </a:r>
            <a:r>
              <a:rPr spc="-5" dirty="0"/>
              <a:t>infarct </a:t>
            </a:r>
            <a:r>
              <a:rPr dirty="0"/>
              <a:t>size</a:t>
            </a:r>
            <a:r>
              <a:rPr spc="-75" dirty="0"/>
              <a:t> </a:t>
            </a:r>
            <a:r>
              <a:rPr dirty="0"/>
              <a:t>(cont.)</a:t>
            </a:r>
          </a:p>
        </p:txBody>
      </p:sp>
      <p:sp>
        <p:nvSpPr>
          <p:cNvPr id="3" name="object 3"/>
          <p:cNvSpPr txBox="1"/>
          <p:nvPr/>
        </p:nvSpPr>
        <p:spPr>
          <a:xfrm>
            <a:off x="548190" y="2032156"/>
            <a:ext cx="6204109" cy="5306581"/>
          </a:xfrm>
          <a:prstGeom prst="rect">
            <a:avLst/>
          </a:prstGeom>
        </p:spPr>
        <p:txBody>
          <a:bodyPr vert="horz" wrap="square" lIns="0" tIns="165100" rIns="0" bIns="0" rtlCol="0">
            <a:spAutoFit/>
          </a:bodyPr>
          <a:lstStyle/>
          <a:p>
            <a:pPr marL="495300" indent="-457200">
              <a:lnSpc>
                <a:spcPct val="100000"/>
              </a:lnSpc>
              <a:spcBef>
                <a:spcPts val="1300"/>
              </a:spcBef>
              <a:buClr>
                <a:srgbClr val="EB3C9F"/>
              </a:buClr>
              <a:buSzPct val="79166"/>
              <a:buAutoNum type="arabicPeriod" startAt="2"/>
              <a:tabLst>
                <a:tab pos="494665" algn="l"/>
                <a:tab pos="495300" algn="l"/>
              </a:tabLst>
            </a:pPr>
            <a:r>
              <a:rPr sz="2400" spc="-30" dirty="0">
                <a:solidFill>
                  <a:srgbClr val="404040"/>
                </a:solidFill>
                <a:latin typeface="Trebuchet MS"/>
                <a:cs typeface="Trebuchet MS"/>
              </a:rPr>
              <a:t>FIBRINOLYSIS</a:t>
            </a:r>
            <a:endParaRPr sz="2400">
              <a:latin typeface="Trebuchet MS"/>
              <a:cs typeface="Trebuchet MS"/>
            </a:endParaRPr>
          </a:p>
          <a:p>
            <a:pPr marL="781685" lvl="1" indent="-287020">
              <a:lnSpc>
                <a:spcPct val="100000"/>
              </a:lnSpc>
              <a:spcBef>
                <a:spcPts val="1015"/>
              </a:spcBef>
              <a:buClr>
                <a:srgbClr val="EB3C9F"/>
              </a:buClr>
              <a:buSzPct val="80000"/>
              <a:buChar char="-"/>
              <a:tabLst>
                <a:tab pos="781685" algn="l"/>
                <a:tab pos="782320" algn="l"/>
              </a:tabLst>
            </a:pPr>
            <a:r>
              <a:rPr sz="2000" dirty="0">
                <a:solidFill>
                  <a:srgbClr val="404040"/>
                </a:solidFill>
                <a:latin typeface="Trebuchet MS"/>
                <a:cs typeface="Trebuchet MS"/>
              </a:rPr>
              <a:t>Should be </a:t>
            </a:r>
            <a:r>
              <a:rPr sz="2000" spc="-5" dirty="0">
                <a:solidFill>
                  <a:srgbClr val="404040"/>
                </a:solidFill>
                <a:latin typeface="Trebuchet MS"/>
                <a:cs typeface="Trebuchet MS"/>
              </a:rPr>
              <a:t>initiated within </a:t>
            </a:r>
            <a:r>
              <a:rPr sz="2000" dirty="0">
                <a:solidFill>
                  <a:srgbClr val="404040"/>
                </a:solidFill>
                <a:latin typeface="Trebuchet MS"/>
                <a:cs typeface="Trebuchet MS"/>
              </a:rPr>
              <a:t>30 min of</a:t>
            </a:r>
            <a:r>
              <a:rPr sz="2000" spc="-140" dirty="0">
                <a:solidFill>
                  <a:srgbClr val="404040"/>
                </a:solidFill>
                <a:latin typeface="Trebuchet MS"/>
                <a:cs typeface="Trebuchet MS"/>
              </a:rPr>
              <a:t> </a:t>
            </a:r>
            <a:r>
              <a:rPr sz="2000" spc="-5" dirty="0">
                <a:solidFill>
                  <a:srgbClr val="404040"/>
                </a:solidFill>
                <a:latin typeface="Trebuchet MS"/>
                <a:cs typeface="Trebuchet MS"/>
              </a:rPr>
              <a:t>presentation.</a:t>
            </a:r>
            <a:endParaRPr sz="2000">
              <a:latin typeface="Trebuchet MS"/>
              <a:cs typeface="Trebuchet MS"/>
            </a:endParaRPr>
          </a:p>
          <a:p>
            <a:pPr marL="781685" marR="133985" lvl="1" indent="-287020">
              <a:lnSpc>
                <a:spcPct val="100000"/>
              </a:lnSpc>
              <a:spcBef>
                <a:spcPts val="994"/>
              </a:spcBef>
              <a:buClr>
                <a:srgbClr val="EB3C9F"/>
              </a:buClr>
              <a:buSzPct val="80000"/>
              <a:buChar char="-"/>
              <a:tabLst>
                <a:tab pos="781685" algn="l"/>
                <a:tab pos="782320" algn="l"/>
              </a:tabLst>
            </a:pPr>
            <a:r>
              <a:rPr sz="2000" spc="-15" dirty="0">
                <a:solidFill>
                  <a:srgbClr val="FF0000"/>
                </a:solidFill>
                <a:latin typeface="Trebuchet MS"/>
                <a:cs typeface="Trebuchet MS"/>
              </a:rPr>
              <a:t>Tissue </a:t>
            </a:r>
            <a:r>
              <a:rPr sz="2000" spc="-5" dirty="0">
                <a:solidFill>
                  <a:srgbClr val="FF0000"/>
                </a:solidFill>
                <a:latin typeface="Trebuchet MS"/>
                <a:cs typeface="Trebuchet MS"/>
              </a:rPr>
              <a:t>plasminogen activator </a:t>
            </a:r>
            <a:r>
              <a:rPr sz="2000" spc="-35" dirty="0">
                <a:solidFill>
                  <a:srgbClr val="FF0000"/>
                </a:solidFill>
                <a:latin typeface="Trebuchet MS"/>
                <a:cs typeface="Trebuchet MS"/>
              </a:rPr>
              <a:t>(t-PA), </a:t>
            </a:r>
            <a:r>
              <a:rPr sz="2000" dirty="0">
                <a:solidFill>
                  <a:srgbClr val="FF0000"/>
                </a:solidFill>
                <a:latin typeface="Trebuchet MS"/>
                <a:cs typeface="Trebuchet MS"/>
              </a:rPr>
              <a:t>streptokinase, </a:t>
            </a:r>
            <a:r>
              <a:rPr sz="2000" spc="-5" dirty="0">
                <a:solidFill>
                  <a:srgbClr val="FF0000"/>
                </a:solidFill>
                <a:latin typeface="Trebuchet MS"/>
                <a:cs typeface="Trebuchet MS"/>
              </a:rPr>
              <a:t>tenecteplase  (TNK), </a:t>
            </a:r>
            <a:r>
              <a:rPr sz="2000" dirty="0">
                <a:solidFill>
                  <a:srgbClr val="FF0000"/>
                </a:solidFill>
                <a:latin typeface="Trebuchet MS"/>
                <a:cs typeface="Trebuchet MS"/>
              </a:rPr>
              <a:t>reteplase</a:t>
            </a:r>
            <a:r>
              <a:rPr sz="2000" spc="-55" dirty="0">
                <a:solidFill>
                  <a:srgbClr val="FF0000"/>
                </a:solidFill>
                <a:latin typeface="Trebuchet MS"/>
                <a:cs typeface="Trebuchet MS"/>
              </a:rPr>
              <a:t> </a:t>
            </a:r>
            <a:r>
              <a:rPr sz="2000" spc="-40" dirty="0">
                <a:solidFill>
                  <a:srgbClr val="FF0000"/>
                </a:solidFill>
                <a:latin typeface="Trebuchet MS"/>
                <a:cs typeface="Trebuchet MS"/>
              </a:rPr>
              <a:t>(rPA).</a:t>
            </a:r>
            <a:endParaRPr sz="2000">
              <a:latin typeface="Trebuchet MS"/>
              <a:cs typeface="Trebuchet MS"/>
            </a:endParaRPr>
          </a:p>
          <a:p>
            <a:pPr marL="781685" lvl="1" indent="-287020">
              <a:lnSpc>
                <a:spcPct val="100000"/>
              </a:lnSpc>
              <a:spcBef>
                <a:spcPts val="1010"/>
              </a:spcBef>
              <a:buClr>
                <a:srgbClr val="EB3C9F"/>
              </a:buClr>
              <a:buSzPct val="80000"/>
              <a:buChar char="-"/>
              <a:tabLst>
                <a:tab pos="781685" algn="l"/>
                <a:tab pos="782320" algn="l"/>
              </a:tabLst>
            </a:pPr>
            <a:r>
              <a:rPr sz="2000" spc="-60" dirty="0">
                <a:solidFill>
                  <a:srgbClr val="404040"/>
                </a:solidFill>
                <a:latin typeface="Trebuchet MS"/>
                <a:cs typeface="Trebuchet MS"/>
              </a:rPr>
              <a:t>t-PA </a:t>
            </a:r>
            <a:r>
              <a:rPr sz="2000" dirty="0">
                <a:solidFill>
                  <a:srgbClr val="404040"/>
                </a:solidFill>
                <a:latin typeface="Trebuchet MS"/>
                <a:cs typeface="Trebuchet MS"/>
              </a:rPr>
              <a:t>– 15mg </a:t>
            </a:r>
            <a:r>
              <a:rPr sz="2000" spc="-5" dirty="0">
                <a:solidFill>
                  <a:srgbClr val="404040"/>
                </a:solidFill>
                <a:latin typeface="Trebuchet MS"/>
                <a:cs typeface="Trebuchet MS"/>
              </a:rPr>
              <a:t>bolus </a:t>
            </a:r>
            <a:r>
              <a:rPr sz="2000" dirty="0">
                <a:solidFill>
                  <a:srgbClr val="404040"/>
                </a:solidFill>
                <a:latin typeface="Trebuchet MS"/>
                <a:cs typeface="Trebuchet MS"/>
              </a:rPr>
              <a:t>followed </a:t>
            </a:r>
            <a:r>
              <a:rPr sz="2000" spc="-5" dirty="0">
                <a:solidFill>
                  <a:srgbClr val="404040"/>
                </a:solidFill>
                <a:latin typeface="Trebuchet MS"/>
                <a:cs typeface="Trebuchet MS"/>
              </a:rPr>
              <a:t>by </a:t>
            </a:r>
            <a:r>
              <a:rPr sz="2000" dirty="0">
                <a:solidFill>
                  <a:srgbClr val="404040"/>
                </a:solidFill>
                <a:latin typeface="Trebuchet MS"/>
                <a:cs typeface="Trebuchet MS"/>
              </a:rPr>
              <a:t>50mg </a:t>
            </a:r>
            <a:r>
              <a:rPr sz="2000" spc="-5" dirty="0">
                <a:solidFill>
                  <a:srgbClr val="404040"/>
                </a:solidFill>
                <a:latin typeface="Trebuchet MS"/>
                <a:cs typeface="Trebuchet MS"/>
              </a:rPr>
              <a:t>IV </a:t>
            </a:r>
            <a:r>
              <a:rPr sz="2000" dirty="0">
                <a:solidFill>
                  <a:srgbClr val="404040"/>
                </a:solidFill>
                <a:latin typeface="Trebuchet MS"/>
                <a:cs typeface="Trebuchet MS"/>
              </a:rPr>
              <a:t>over </a:t>
            </a:r>
            <a:r>
              <a:rPr sz="2000" spc="-5" dirty="0">
                <a:solidFill>
                  <a:srgbClr val="404040"/>
                </a:solidFill>
                <a:latin typeface="Trebuchet MS"/>
                <a:cs typeface="Trebuchet MS"/>
              </a:rPr>
              <a:t>30 </a:t>
            </a:r>
            <a:r>
              <a:rPr sz="2000" dirty="0">
                <a:solidFill>
                  <a:srgbClr val="404040"/>
                </a:solidFill>
                <a:latin typeface="Trebuchet MS"/>
                <a:cs typeface="Trebuchet MS"/>
              </a:rPr>
              <a:t>min, 35mg </a:t>
            </a:r>
            <a:r>
              <a:rPr sz="2000" spc="-5" dirty="0">
                <a:solidFill>
                  <a:srgbClr val="404040"/>
                </a:solidFill>
                <a:latin typeface="Trebuchet MS"/>
                <a:cs typeface="Trebuchet MS"/>
              </a:rPr>
              <a:t>next</a:t>
            </a:r>
            <a:r>
              <a:rPr sz="2000" spc="-265" dirty="0">
                <a:solidFill>
                  <a:srgbClr val="404040"/>
                </a:solidFill>
                <a:latin typeface="Trebuchet MS"/>
                <a:cs typeface="Trebuchet MS"/>
              </a:rPr>
              <a:t> </a:t>
            </a:r>
            <a:r>
              <a:rPr sz="2000" spc="-5" dirty="0">
                <a:solidFill>
                  <a:srgbClr val="404040"/>
                </a:solidFill>
                <a:latin typeface="Trebuchet MS"/>
                <a:cs typeface="Trebuchet MS"/>
              </a:rPr>
              <a:t>60</a:t>
            </a:r>
            <a:endParaRPr sz="2000">
              <a:latin typeface="Trebuchet MS"/>
              <a:cs typeface="Trebuchet MS"/>
            </a:endParaRPr>
          </a:p>
          <a:p>
            <a:pPr marL="781685">
              <a:lnSpc>
                <a:spcPct val="100000"/>
              </a:lnSpc>
            </a:pPr>
            <a:r>
              <a:rPr sz="2000" spc="-5" dirty="0">
                <a:solidFill>
                  <a:srgbClr val="404040"/>
                </a:solidFill>
                <a:latin typeface="Trebuchet MS"/>
                <a:cs typeface="Trebuchet MS"/>
              </a:rPr>
              <a:t>min.</a:t>
            </a:r>
            <a:endParaRPr sz="2000">
              <a:latin typeface="Trebuchet MS"/>
              <a:cs typeface="Trebuchet MS"/>
            </a:endParaRPr>
          </a:p>
          <a:p>
            <a:pPr marL="781685" lvl="1" indent="-287020">
              <a:lnSpc>
                <a:spcPct val="100000"/>
              </a:lnSpc>
              <a:spcBef>
                <a:spcPts val="1000"/>
              </a:spcBef>
              <a:buClr>
                <a:srgbClr val="EB3C9F"/>
              </a:buClr>
              <a:buSzPct val="80000"/>
              <a:buChar char="-"/>
              <a:tabLst>
                <a:tab pos="781685" algn="l"/>
                <a:tab pos="782320" algn="l"/>
              </a:tabLst>
            </a:pPr>
            <a:r>
              <a:rPr sz="2000" dirty="0">
                <a:solidFill>
                  <a:srgbClr val="404040"/>
                </a:solidFill>
                <a:latin typeface="Trebuchet MS"/>
                <a:cs typeface="Trebuchet MS"/>
              </a:rPr>
              <a:t>Streptokinase – </a:t>
            </a:r>
            <a:r>
              <a:rPr sz="2000" spc="-5" dirty="0">
                <a:solidFill>
                  <a:srgbClr val="404040"/>
                </a:solidFill>
                <a:latin typeface="Trebuchet MS"/>
                <a:cs typeface="Trebuchet MS"/>
              </a:rPr>
              <a:t>1.5 million units (MU) IV </a:t>
            </a:r>
            <a:r>
              <a:rPr sz="2000" dirty="0">
                <a:solidFill>
                  <a:srgbClr val="404040"/>
                </a:solidFill>
                <a:latin typeface="Trebuchet MS"/>
                <a:cs typeface="Trebuchet MS"/>
              </a:rPr>
              <a:t>over 1</a:t>
            </a:r>
            <a:r>
              <a:rPr sz="2000" spc="-100" dirty="0">
                <a:solidFill>
                  <a:srgbClr val="404040"/>
                </a:solidFill>
                <a:latin typeface="Trebuchet MS"/>
                <a:cs typeface="Trebuchet MS"/>
              </a:rPr>
              <a:t> </a:t>
            </a:r>
            <a:r>
              <a:rPr sz="2000" spc="-90" dirty="0">
                <a:solidFill>
                  <a:srgbClr val="404040"/>
                </a:solidFill>
                <a:latin typeface="Trebuchet MS"/>
                <a:cs typeface="Trebuchet MS"/>
              </a:rPr>
              <a:t>hr.</a:t>
            </a:r>
            <a:endParaRPr sz="2000">
              <a:latin typeface="Trebuchet MS"/>
              <a:cs typeface="Trebuchet MS"/>
            </a:endParaRPr>
          </a:p>
          <a:p>
            <a:pPr marL="781685" marR="52705" lvl="1" indent="-287020">
              <a:lnSpc>
                <a:spcPct val="100000"/>
              </a:lnSpc>
              <a:spcBef>
                <a:spcPts val="994"/>
              </a:spcBef>
              <a:buClr>
                <a:srgbClr val="EB3C9F"/>
              </a:buClr>
              <a:buSzPct val="80000"/>
              <a:buChar char="-"/>
              <a:tabLst>
                <a:tab pos="781685" algn="l"/>
                <a:tab pos="782320" algn="l"/>
              </a:tabLst>
            </a:pPr>
            <a:r>
              <a:rPr sz="2000" spc="-75" dirty="0">
                <a:solidFill>
                  <a:srgbClr val="404040"/>
                </a:solidFill>
                <a:latin typeface="Trebuchet MS"/>
                <a:cs typeface="Trebuchet MS"/>
              </a:rPr>
              <a:t>rPA </a:t>
            </a:r>
            <a:r>
              <a:rPr sz="2000" dirty="0">
                <a:solidFill>
                  <a:srgbClr val="404040"/>
                </a:solidFill>
                <a:latin typeface="Trebuchet MS"/>
                <a:cs typeface="Trebuchet MS"/>
              </a:rPr>
              <a:t>– </a:t>
            </a:r>
            <a:r>
              <a:rPr sz="2000" spc="-5" dirty="0">
                <a:solidFill>
                  <a:srgbClr val="404040"/>
                </a:solidFill>
                <a:latin typeface="Trebuchet MS"/>
                <a:cs typeface="Trebuchet MS"/>
              </a:rPr>
              <a:t>10 </a:t>
            </a:r>
            <a:r>
              <a:rPr sz="2000" dirty="0">
                <a:solidFill>
                  <a:srgbClr val="404040"/>
                </a:solidFill>
                <a:latin typeface="Trebuchet MS"/>
                <a:cs typeface="Trebuchet MS"/>
              </a:rPr>
              <a:t>MU </a:t>
            </a:r>
            <a:r>
              <a:rPr sz="2000" spc="-5" dirty="0">
                <a:solidFill>
                  <a:srgbClr val="404040"/>
                </a:solidFill>
                <a:latin typeface="Trebuchet MS"/>
                <a:cs typeface="Trebuchet MS"/>
              </a:rPr>
              <a:t>bolus </a:t>
            </a:r>
            <a:r>
              <a:rPr sz="2000" dirty="0">
                <a:solidFill>
                  <a:srgbClr val="404040"/>
                </a:solidFill>
                <a:latin typeface="Trebuchet MS"/>
                <a:cs typeface="Trebuchet MS"/>
              </a:rPr>
              <a:t>over </a:t>
            </a:r>
            <a:r>
              <a:rPr sz="2000" spc="5" dirty="0">
                <a:solidFill>
                  <a:srgbClr val="404040"/>
                </a:solidFill>
                <a:latin typeface="Trebuchet MS"/>
                <a:cs typeface="Trebuchet MS"/>
              </a:rPr>
              <a:t>2-3 </a:t>
            </a:r>
            <a:r>
              <a:rPr sz="2000" dirty="0">
                <a:solidFill>
                  <a:srgbClr val="404040"/>
                </a:solidFill>
                <a:latin typeface="Trebuchet MS"/>
                <a:cs typeface="Trebuchet MS"/>
              </a:rPr>
              <a:t>min, followed </a:t>
            </a:r>
            <a:r>
              <a:rPr sz="2000" spc="-5" dirty="0">
                <a:solidFill>
                  <a:srgbClr val="404040"/>
                </a:solidFill>
                <a:latin typeface="Trebuchet MS"/>
                <a:cs typeface="Trebuchet MS"/>
              </a:rPr>
              <a:t>by </a:t>
            </a:r>
            <a:r>
              <a:rPr sz="2000" spc="10" dirty="0">
                <a:solidFill>
                  <a:srgbClr val="404040"/>
                </a:solidFill>
                <a:latin typeface="Trebuchet MS"/>
                <a:cs typeface="Trebuchet MS"/>
              </a:rPr>
              <a:t>2</a:t>
            </a:r>
            <a:r>
              <a:rPr sz="1950" spc="15" baseline="25641" dirty="0">
                <a:solidFill>
                  <a:srgbClr val="404040"/>
                </a:solidFill>
                <a:latin typeface="Trebuchet MS"/>
                <a:cs typeface="Trebuchet MS"/>
              </a:rPr>
              <a:t>nd </a:t>
            </a:r>
            <a:r>
              <a:rPr sz="2000" spc="-5" dirty="0">
                <a:solidFill>
                  <a:srgbClr val="404040"/>
                </a:solidFill>
                <a:latin typeface="Trebuchet MS"/>
                <a:cs typeface="Trebuchet MS"/>
              </a:rPr>
              <a:t>10 </a:t>
            </a:r>
            <a:r>
              <a:rPr sz="2000" dirty="0">
                <a:solidFill>
                  <a:srgbClr val="404040"/>
                </a:solidFill>
                <a:latin typeface="Trebuchet MS"/>
                <a:cs typeface="Trebuchet MS"/>
              </a:rPr>
              <a:t>MU </a:t>
            </a:r>
            <a:r>
              <a:rPr sz="2000" spc="-5" dirty="0">
                <a:solidFill>
                  <a:srgbClr val="404040"/>
                </a:solidFill>
                <a:latin typeface="Trebuchet MS"/>
                <a:cs typeface="Trebuchet MS"/>
              </a:rPr>
              <a:t>bolus after  30</a:t>
            </a:r>
            <a:r>
              <a:rPr sz="2000" spc="-15" dirty="0">
                <a:solidFill>
                  <a:srgbClr val="404040"/>
                </a:solidFill>
                <a:latin typeface="Trebuchet MS"/>
                <a:cs typeface="Trebuchet MS"/>
              </a:rPr>
              <a:t> </a:t>
            </a:r>
            <a:r>
              <a:rPr sz="2000" spc="-5" dirty="0">
                <a:solidFill>
                  <a:srgbClr val="404040"/>
                </a:solidFill>
                <a:latin typeface="Trebuchet MS"/>
                <a:cs typeface="Trebuchet MS"/>
              </a:rPr>
              <a:t>min.</a:t>
            </a:r>
            <a:endParaRPr sz="2000">
              <a:latin typeface="Trebuchet MS"/>
              <a:cs typeface="Trebuchet MS"/>
            </a:endParaRPr>
          </a:p>
          <a:p>
            <a:pPr marL="781685" lvl="1" indent="-287020">
              <a:lnSpc>
                <a:spcPct val="100000"/>
              </a:lnSpc>
              <a:spcBef>
                <a:spcPts val="1005"/>
              </a:spcBef>
              <a:buClr>
                <a:srgbClr val="EB3C9F"/>
              </a:buClr>
              <a:buSzPct val="80000"/>
              <a:buChar char="-"/>
              <a:tabLst>
                <a:tab pos="781685" algn="l"/>
                <a:tab pos="782320" algn="l"/>
              </a:tabLst>
            </a:pPr>
            <a:r>
              <a:rPr sz="2000" dirty="0">
                <a:solidFill>
                  <a:srgbClr val="404040"/>
                </a:solidFill>
                <a:latin typeface="Trebuchet MS"/>
                <a:cs typeface="Trebuchet MS"/>
              </a:rPr>
              <a:t>TNK – IV </a:t>
            </a:r>
            <a:r>
              <a:rPr sz="2000" spc="-5" dirty="0">
                <a:solidFill>
                  <a:srgbClr val="404040"/>
                </a:solidFill>
                <a:latin typeface="Trebuchet MS"/>
                <a:cs typeface="Trebuchet MS"/>
              </a:rPr>
              <a:t>bolus </a:t>
            </a:r>
            <a:r>
              <a:rPr sz="2000" dirty="0">
                <a:solidFill>
                  <a:srgbClr val="404040"/>
                </a:solidFill>
                <a:latin typeface="Trebuchet MS"/>
                <a:cs typeface="Trebuchet MS"/>
              </a:rPr>
              <a:t>0.53mg/kg over 10</a:t>
            </a:r>
            <a:r>
              <a:rPr sz="2000" spc="-130" dirty="0">
                <a:solidFill>
                  <a:srgbClr val="404040"/>
                </a:solidFill>
                <a:latin typeface="Trebuchet MS"/>
                <a:cs typeface="Trebuchet MS"/>
              </a:rPr>
              <a:t> </a:t>
            </a:r>
            <a:r>
              <a:rPr sz="2000" dirty="0">
                <a:solidFill>
                  <a:srgbClr val="404040"/>
                </a:solidFill>
                <a:latin typeface="Trebuchet MS"/>
                <a:cs typeface="Trebuchet MS"/>
              </a:rPr>
              <a:t>seconds.</a:t>
            </a:r>
            <a:endParaRPr sz="2000">
              <a:latin typeface="Trebuchet MS"/>
              <a:cs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4626" name="Picture 2" descr="Pathogenesis of myocardial&#10;ischemia&#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238" y="629162"/>
            <a:ext cx="7586167" cy="628377"/>
          </a:xfrm>
          <a:prstGeom prst="rect">
            <a:avLst/>
          </a:prstGeom>
        </p:spPr>
        <p:txBody>
          <a:bodyPr vert="horz" wrap="square" lIns="0" tIns="12700" rIns="0" bIns="0" rtlCol="0">
            <a:spAutoFit/>
          </a:bodyPr>
          <a:lstStyle/>
          <a:p>
            <a:pPr marL="12700">
              <a:lnSpc>
                <a:spcPct val="100000"/>
              </a:lnSpc>
              <a:spcBef>
                <a:spcPts val="100"/>
              </a:spcBef>
            </a:pPr>
            <a:r>
              <a:rPr spc="-5" dirty="0"/>
              <a:t>Limitation </a:t>
            </a:r>
            <a:r>
              <a:rPr dirty="0"/>
              <a:t>of </a:t>
            </a:r>
            <a:r>
              <a:rPr spc="-5" dirty="0"/>
              <a:t>infarct </a:t>
            </a:r>
            <a:r>
              <a:rPr dirty="0"/>
              <a:t>size</a:t>
            </a:r>
            <a:r>
              <a:rPr spc="-75" dirty="0"/>
              <a:t> </a:t>
            </a:r>
            <a:r>
              <a:rPr dirty="0"/>
              <a:t>(cont.)</a:t>
            </a:r>
          </a:p>
        </p:txBody>
      </p:sp>
      <p:sp>
        <p:nvSpPr>
          <p:cNvPr id="3" name="object 3"/>
          <p:cNvSpPr txBox="1"/>
          <p:nvPr/>
        </p:nvSpPr>
        <p:spPr>
          <a:xfrm>
            <a:off x="548189" y="1371606"/>
            <a:ext cx="7681417" cy="4383251"/>
          </a:xfrm>
          <a:prstGeom prst="rect">
            <a:avLst/>
          </a:prstGeom>
        </p:spPr>
        <p:txBody>
          <a:bodyPr vert="horz" wrap="square" lIns="0" tIns="165100" rIns="0" bIns="0" rtlCol="0">
            <a:spAutoFit/>
          </a:bodyPr>
          <a:lstStyle/>
          <a:p>
            <a:pPr marL="495300" indent="-457200">
              <a:lnSpc>
                <a:spcPct val="100000"/>
              </a:lnSpc>
              <a:spcBef>
                <a:spcPts val="1300"/>
              </a:spcBef>
              <a:buClr>
                <a:srgbClr val="EB3C9F"/>
              </a:buClr>
              <a:buSzPct val="79166"/>
              <a:buAutoNum type="arabicPeriod" startAt="2"/>
              <a:tabLst>
                <a:tab pos="494665" algn="l"/>
                <a:tab pos="495300" algn="l"/>
              </a:tabLst>
            </a:pPr>
            <a:r>
              <a:rPr sz="2400" spc="-30" dirty="0">
                <a:solidFill>
                  <a:srgbClr val="404040"/>
                </a:solidFill>
                <a:latin typeface="Trebuchet MS"/>
                <a:cs typeface="Trebuchet MS"/>
              </a:rPr>
              <a:t>FIBRINOLYSIS</a:t>
            </a:r>
            <a:endParaRPr sz="2400">
              <a:latin typeface="Trebuchet MS"/>
              <a:cs typeface="Trebuchet MS"/>
            </a:endParaRPr>
          </a:p>
          <a:p>
            <a:pPr marL="781685" lvl="1" indent="-287020">
              <a:lnSpc>
                <a:spcPct val="100000"/>
              </a:lnSpc>
              <a:spcBef>
                <a:spcPts val="1015"/>
              </a:spcBef>
              <a:buClr>
                <a:srgbClr val="EB3C9F"/>
              </a:buClr>
              <a:buSzPct val="80000"/>
              <a:buChar char="-"/>
              <a:tabLst>
                <a:tab pos="781685" algn="l"/>
                <a:tab pos="782320" algn="l"/>
              </a:tabLst>
            </a:pPr>
            <a:r>
              <a:rPr sz="2000" dirty="0">
                <a:solidFill>
                  <a:srgbClr val="404040"/>
                </a:solidFill>
                <a:latin typeface="Trebuchet MS"/>
                <a:cs typeface="Trebuchet MS"/>
              </a:rPr>
              <a:t>Should be </a:t>
            </a:r>
            <a:r>
              <a:rPr sz="2000" spc="-5" dirty="0">
                <a:solidFill>
                  <a:srgbClr val="404040"/>
                </a:solidFill>
                <a:latin typeface="Trebuchet MS"/>
                <a:cs typeface="Trebuchet MS"/>
              </a:rPr>
              <a:t>initiated within </a:t>
            </a:r>
            <a:r>
              <a:rPr sz="2000" dirty="0">
                <a:solidFill>
                  <a:srgbClr val="404040"/>
                </a:solidFill>
                <a:latin typeface="Trebuchet MS"/>
                <a:cs typeface="Trebuchet MS"/>
              </a:rPr>
              <a:t>30 min of</a:t>
            </a:r>
            <a:r>
              <a:rPr sz="2000" spc="-140" dirty="0">
                <a:solidFill>
                  <a:srgbClr val="404040"/>
                </a:solidFill>
                <a:latin typeface="Trebuchet MS"/>
                <a:cs typeface="Trebuchet MS"/>
              </a:rPr>
              <a:t> </a:t>
            </a:r>
            <a:r>
              <a:rPr sz="2000" spc="-5" dirty="0">
                <a:solidFill>
                  <a:srgbClr val="404040"/>
                </a:solidFill>
                <a:latin typeface="Trebuchet MS"/>
                <a:cs typeface="Trebuchet MS"/>
              </a:rPr>
              <a:t>presentation.</a:t>
            </a:r>
            <a:endParaRPr sz="2000">
              <a:latin typeface="Trebuchet MS"/>
              <a:cs typeface="Trebuchet MS"/>
            </a:endParaRPr>
          </a:p>
          <a:p>
            <a:pPr marL="781685" marR="133985" lvl="1" indent="-287020">
              <a:lnSpc>
                <a:spcPct val="100000"/>
              </a:lnSpc>
              <a:spcBef>
                <a:spcPts val="994"/>
              </a:spcBef>
              <a:buClr>
                <a:srgbClr val="EB3C9F"/>
              </a:buClr>
              <a:buSzPct val="80000"/>
              <a:buChar char="-"/>
              <a:tabLst>
                <a:tab pos="781685" algn="l"/>
                <a:tab pos="782320" algn="l"/>
              </a:tabLst>
            </a:pPr>
            <a:r>
              <a:rPr sz="2000" b="1" spc="-15" dirty="0">
                <a:latin typeface="Trebuchet MS"/>
                <a:cs typeface="Trebuchet MS"/>
              </a:rPr>
              <a:t>Tissue </a:t>
            </a:r>
            <a:r>
              <a:rPr sz="2000" b="1" spc="-5" dirty="0">
                <a:latin typeface="Trebuchet MS"/>
                <a:cs typeface="Trebuchet MS"/>
              </a:rPr>
              <a:t>plasminogen activator </a:t>
            </a:r>
            <a:r>
              <a:rPr sz="2000" b="1" spc="-35" dirty="0">
                <a:latin typeface="Trebuchet MS"/>
                <a:cs typeface="Trebuchet MS"/>
              </a:rPr>
              <a:t>(t-PA), </a:t>
            </a:r>
            <a:r>
              <a:rPr sz="2000" b="1" dirty="0">
                <a:latin typeface="Trebuchet MS"/>
                <a:cs typeface="Trebuchet MS"/>
              </a:rPr>
              <a:t>streptokinase, </a:t>
            </a:r>
            <a:r>
              <a:rPr sz="2000" b="1" spc="-5" dirty="0">
                <a:latin typeface="Trebuchet MS"/>
                <a:cs typeface="Trebuchet MS"/>
              </a:rPr>
              <a:t>tenecteplase  (TNK), </a:t>
            </a:r>
            <a:r>
              <a:rPr sz="2000" b="1" dirty="0">
                <a:latin typeface="Trebuchet MS"/>
                <a:cs typeface="Trebuchet MS"/>
              </a:rPr>
              <a:t>reteplase</a:t>
            </a:r>
            <a:r>
              <a:rPr sz="2000" b="1" spc="-55" dirty="0">
                <a:latin typeface="Trebuchet MS"/>
                <a:cs typeface="Trebuchet MS"/>
              </a:rPr>
              <a:t> </a:t>
            </a:r>
            <a:r>
              <a:rPr sz="2000" b="1" spc="-40" dirty="0">
                <a:latin typeface="Trebuchet MS"/>
                <a:cs typeface="Trebuchet MS"/>
              </a:rPr>
              <a:t>(rPA</a:t>
            </a:r>
            <a:r>
              <a:rPr sz="2000" spc="-40" dirty="0">
                <a:solidFill>
                  <a:srgbClr val="FF0000"/>
                </a:solidFill>
                <a:latin typeface="Trebuchet MS"/>
                <a:cs typeface="Trebuchet MS"/>
              </a:rPr>
              <a:t>).</a:t>
            </a:r>
            <a:endParaRPr sz="2000">
              <a:latin typeface="Trebuchet MS"/>
              <a:cs typeface="Trebuchet MS"/>
            </a:endParaRPr>
          </a:p>
          <a:p>
            <a:pPr marL="781685" lvl="1" indent="-287020">
              <a:lnSpc>
                <a:spcPct val="100000"/>
              </a:lnSpc>
              <a:spcBef>
                <a:spcPts val="1010"/>
              </a:spcBef>
              <a:buClr>
                <a:srgbClr val="EB3C9F"/>
              </a:buClr>
              <a:buSzPct val="80000"/>
              <a:buChar char="-"/>
              <a:tabLst>
                <a:tab pos="781685" algn="l"/>
                <a:tab pos="782320" algn="l"/>
              </a:tabLst>
            </a:pPr>
            <a:r>
              <a:rPr sz="2000" spc="-60" dirty="0">
                <a:solidFill>
                  <a:srgbClr val="404040"/>
                </a:solidFill>
                <a:latin typeface="Trebuchet MS"/>
                <a:cs typeface="Trebuchet MS"/>
              </a:rPr>
              <a:t>t-PA </a:t>
            </a:r>
            <a:r>
              <a:rPr sz="2000" dirty="0">
                <a:solidFill>
                  <a:srgbClr val="404040"/>
                </a:solidFill>
                <a:latin typeface="Trebuchet MS"/>
                <a:cs typeface="Trebuchet MS"/>
              </a:rPr>
              <a:t>– 15mg </a:t>
            </a:r>
            <a:r>
              <a:rPr sz="2000" spc="-5" dirty="0">
                <a:solidFill>
                  <a:srgbClr val="404040"/>
                </a:solidFill>
                <a:latin typeface="Trebuchet MS"/>
                <a:cs typeface="Trebuchet MS"/>
              </a:rPr>
              <a:t>bolus </a:t>
            </a:r>
            <a:r>
              <a:rPr sz="2000" dirty="0">
                <a:solidFill>
                  <a:srgbClr val="404040"/>
                </a:solidFill>
                <a:latin typeface="Trebuchet MS"/>
                <a:cs typeface="Trebuchet MS"/>
              </a:rPr>
              <a:t>followed </a:t>
            </a:r>
            <a:r>
              <a:rPr sz="2000" spc="-5" dirty="0">
                <a:solidFill>
                  <a:srgbClr val="404040"/>
                </a:solidFill>
                <a:latin typeface="Trebuchet MS"/>
                <a:cs typeface="Trebuchet MS"/>
              </a:rPr>
              <a:t>by </a:t>
            </a:r>
            <a:r>
              <a:rPr sz="2000" dirty="0">
                <a:solidFill>
                  <a:srgbClr val="404040"/>
                </a:solidFill>
                <a:latin typeface="Trebuchet MS"/>
                <a:cs typeface="Trebuchet MS"/>
              </a:rPr>
              <a:t>50mg </a:t>
            </a:r>
            <a:r>
              <a:rPr sz="2000" spc="-5" dirty="0">
                <a:solidFill>
                  <a:srgbClr val="404040"/>
                </a:solidFill>
                <a:latin typeface="Trebuchet MS"/>
                <a:cs typeface="Trebuchet MS"/>
              </a:rPr>
              <a:t>IV </a:t>
            </a:r>
            <a:r>
              <a:rPr sz="2000" dirty="0">
                <a:solidFill>
                  <a:srgbClr val="404040"/>
                </a:solidFill>
                <a:latin typeface="Trebuchet MS"/>
                <a:cs typeface="Trebuchet MS"/>
              </a:rPr>
              <a:t>over </a:t>
            </a:r>
            <a:r>
              <a:rPr sz="2000" spc="-5" dirty="0">
                <a:solidFill>
                  <a:srgbClr val="404040"/>
                </a:solidFill>
                <a:latin typeface="Trebuchet MS"/>
                <a:cs typeface="Trebuchet MS"/>
              </a:rPr>
              <a:t>30 </a:t>
            </a:r>
            <a:r>
              <a:rPr sz="2000" dirty="0">
                <a:solidFill>
                  <a:srgbClr val="404040"/>
                </a:solidFill>
                <a:latin typeface="Trebuchet MS"/>
                <a:cs typeface="Trebuchet MS"/>
              </a:rPr>
              <a:t>min, 35mg </a:t>
            </a:r>
            <a:r>
              <a:rPr sz="2000" spc="-5" dirty="0">
                <a:solidFill>
                  <a:srgbClr val="404040"/>
                </a:solidFill>
                <a:latin typeface="Trebuchet MS"/>
                <a:cs typeface="Trebuchet MS"/>
              </a:rPr>
              <a:t>next</a:t>
            </a:r>
            <a:r>
              <a:rPr sz="2000" spc="-265" dirty="0">
                <a:solidFill>
                  <a:srgbClr val="404040"/>
                </a:solidFill>
                <a:latin typeface="Trebuchet MS"/>
                <a:cs typeface="Trebuchet MS"/>
              </a:rPr>
              <a:t> </a:t>
            </a:r>
            <a:r>
              <a:rPr sz="2000" spc="-5" dirty="0">
                <a:solidFill>
                  <a:srgbClr val="404040"/>
                </a:solidFill>
                <a:latin typeface="Trebuchet MS"/>
                <a:cs typeface="Trebuchet MS"/>
              </a:rPr>
              <a:t>60</a:t>
            </a:r>
            <a:endParaRPr sz="2000">
              <a:latin typeface="Trebuchet MS"/>
              <a:cs typeface="Trebuchet MS"/>
            </a:endParaRPr>
          </a:p>
          <a:p>
            <a:pPr marL="781685">
              <a:lnSpc>
                <a:spcPct val="100000"/>
              </a:lnSpc>
            </a:pPr>
            <a:r>
              <a:rPr sz="2000" spc="-5" dirty="0">
                <a:solidFill>
                  <a:srgbClr val="404040"/>
                </a:solidFill>
                <a:latin typeface="Trebuchet MS"/>
                <a:cs typeface="Trebuchet MS"/>
              </a:rPr>
              <a:t>min.</a:t>
            </a:r>
            <a:endParaRPr sz="2000">
              <a:latin typeface="Trebuchet MS"/>
              <a:cs typeface="Trebuchet MS"/>
            </a:endParaRPr>
          </a:p>
          <a:p>
            <a:pPr marL="781685" lvl="1" indent="-287020">
              <a:lnSpc>
                <a:spcPct val="100000"/>
              </a:lnSpc>
              <a:spcBef>
                <a:spcPts val="1000"/>
              </a:spcBef>
              <a:buClr>
                <a:srgbClr val="EB3C9F"/>
              </a:buClr>
              <a:buSzPct val="80000"/>
              <a:buChar char="-"/>
              <a:tabLst>
                <a:tab pos="781685" algn="l"/>
                <a:tab pos="782320" algn="l"/>
              </a:tabLst>
            </a:pPr>
            <a:r>
              <a:rPr sz="2000" dirty="0">
                <a:solidFill>
                  <a:srgbClr val="404040"/>
                </a:solidFill>
                <a:latin typeface="Trebuchet MS"/>
                <a:cs typeface="Trebuchet MS"/>
              </a:rPr>
              <a:t>Streptokinase – </a:t>
            </a:r>
            <a:r>
              <a:rPr sz="2000" spc="-5" dirty="0">
                <a:solidFill>
                  <a:srgbClr val="404040"/>
                </a:solidFill>
                <a:latin typeface="Trebuchet MS"/>
                <a:cs typeface="Trebuchet MS"/>
              </a:rPr>
              <a:t>1.5 million units (MU) IV </a:t>
            </a:r>
            <a:r>
              <a:rPr sz="2000" dirty="0">
                <a:solidFill>
                  <a:srgbClr val="404040"/>
                </a:solidFill>
                <a:latin typeface="Trebuchet MS"/>
                <a:cs typeface="Trebuchet MS"/>
              </a:rPr>
              <a:t>over 1</a:t>
            </a:r>
            <a:r>
              <a:rPr sz="2000" spc="-100" dirty="0">
                <a:solidFill>
                  <a:srgbClr val="404040"/>
                </a:solidFill>
                <a:latin typeface="Trebuchet MS"/>
                <a:cs typeface="Trebuchet MS"/>
              </a:rPr>
              <a:t> </a:t>
            </a:r>
            <a:r>
              <a:rPr sz="2000" spc="-90" dirty="0">
                <a:solidFill>
                  <a:srgbClr val="404040"/>
                </a:solidFill>
                <a:latin typeface="Trebuchet MS"/>
                <a:cs typeface="Trebuchet MS"/>
              </a:rPr>
              <a:t>hr.</a:t>
            </a:r>
            <a:endParaRPr sz="2000">
              <a:latin typeface="Trebuchet MS"/>
              <a:cs typeface="Trebuchet MS"/>
            </a:endParaRPr>
          </a:p>
          <a:p>
            <a:pPr marL="781685" marR="52705" lvl="1" indent="-287020">
              <a:lnSpc>
                <a:spcPct val="100000"/>
              </a:lnSpc>
              <a:spcBef>
                <a:spcPts val="994"/>
              </a:spcBef>
              <a:buClr>
                <a:srgbClr val="EB3C9F"/>
              </a:buClr>
              <a:buSzPct val="80000"/>
              <a:buChar char="-"/>
              <a:tabLst>
                <a:tab pos="781685" algn="l"/>
                <a:tab pos="782320" algn="l"/>
              </a:tabLst>
            </a:pPr>
            <a:r>
              <a:rPr sz="2000" spc="-75" dirty="0">
                <a:solidFill>
                  <a:srgbClr val="404040"/>
                </a:solidFill>
                <a:latin typeface="Trebuchet MS"/>
                <a:cs typeface="Trebuchet MS"/>
              </a:rPr>
              <a:t>rPA </a:t>
            </a:r>
            <a:r>
              <a:rPr sz="2000" dirty="0">
                <a:solidFill>
                  <a:srgbClr val="404040"/>
                </a:solidFill>
                <a:latin typeface="Trebuchet MS"/>
                <a:cs typeface="Trebuchet MS"/>
              </a:rPr>
              <a:t>– </a:t>
            </a:r>
            <a:r>
              <a:rPr sz="2000" spc="-5" dirty="0">
                <a:solidFill>
                  <a:srgbClr val="404040"/>
                </a:solidFill>
                <a:latin typeface="Trebuchet MS"/>
                <a:cs typeface="Trebuchet MS"/>
              </a:rPr>
              <a:t>10 </a:t>
            </a:r>
            <a:r>
              <a:rPr sz="2000" dirty="0">
                <a:solidFill>
                  <a:srgbClr val="404040"/>
                </a:solidFill>
                <a:latin typeface="Trebuchet MS"/>
                <a:cs typeface="Trebuchet MS"/>
              </a:rPr>
              <a:t>MU </a:t>
            </a:r>
            <a:r>
              <a:rPr sz="2000" spc="-5" dirty="0">
                <a:solidFill>
                  <a:srgbClr val="404040"/>
                </a:solidFill>
                <a:latin typeface="Trebuchet MS"/>
                <a:cs typeface="Trebuchet MS"/>
              </a:rPr>
              <a:t>bolus </a:t>
            </a:r>
            <a:r>
              <a:rPr sz="2000" dirty="0">
                <a:solidFill>
                  <a:srgbClr val="404040"/>
                </a:solidFill>
                <a:latin typeface="Trebuchet MS"/>
                <a:cs typeface="Trebuchet MS"/>
              </a:rPr>
              <a:t>over </a:t>
            </a:r>
            <a:r>
              <a:rPr sz="2000" spc="5" dirty="0">
                <a:solidFill>
                  <a:srgbClr val="404040"/>
                </a:solidFill>
                <a:latin typeface="Trebuchet MS"/>
                <a:cs typeface="Trebuchet MS"/>
              </a:rPr>
              <a:t>2-3 </a:t>
            </a:r>
            <a:r>
              <a:rPr sz="2000" dirty="0">
                <a:solidFill>
                  <a:srgbClr val="404040"/>
                </a:solidFill>
                <a:latin typeface="Trebuchet MS"/>
                <a:cs typeface="Trebuchet MS"/>
              </a:rPr>
              <a:t>min, followed </a:t>
            </a:r>
            <a:r>
              <a:rPr sz="2000" spc="-5" dirty="0">
                <a:solidFill>
                  <a:srgbClr val="404040"/>
                </a:solidFill>
                <a:latin typeface="Trebuchet MS"/>
                <a:cs typeface="Trebuchet MS"/>
              </a:rPr>
              <a:t>by </a:t>
            </a:r>
            <a:r>
              <a:rPr sz="2000" spc="10" dirty="0">
                <a:solidFill>
                  <a:srgbClr val="404040"/>
                </a:solidFill>
                <a:latin typeface="Trebuchet MS"/>
                <a:cs typeface="Trebuchet MS"/>
              </a:rPr>
              <a:t>2</a:t>
            </a:r>
            <a:r>
              <a:rPr sz="1950" spc="15" baseline="25641" dirty="0">
                <a:solidFill>
                  <a:srgbClr val="404040"/>
                </a:solidFill>
                <a:latin typeface="Trebuchet MS"/>
                <a:cs typeface="Trebuchet MS"/>
              </a:rPr>
              <a:t>nd </a:t>
            </a:r>
            <a:r>
              <a:rPr sz="2000" spc="-5" dirty="0">
                <a:solidFill>
                  <a:srgbClr val="404040"/>
                </a:solidFill>
                <a:latin typeface="Trebuchet MS"/>
                <a:cs typeface="Trebuchet MS"/>
              </a:rPr>
              <a:t>10 </a:t>
            </a:r>
            <a:r>
              <a:rPr sz="2000" dirty="0">
                <a:solidFill>
                  <a:srgbClr val="404040"/>
                </a:solidFill>
                <a:latin typeface="Trebuchet MS"/>
                <a:cs typeface="Trebuchet MS"/>
              </a:rPr>
              <a:t>MU </a:t>
            </a:r>
            <a:r>
              <a:rPr sz="2000" spc="-5" dirty="0">
                <a:solidFill>
                  <a:srgbClr val="404040"/>
                </a:solidFill>
                <a:latin typeface="Trebuchet MS"/>
                <a:cs typeface="Trebuchet MS"/>
              </a:rPr>
              <a:t>bolus after  30</a:t>
            </a:r>
            <a:r>
              <a:rPr sz="2000" spc="-15" dirty="0">
                <a:solidFill>
                  <a:srgbClr val="404040"/>
                </a:solidFill>
                <a:latin typeface="Trebuchet MS"/>
                <a:cs typeface="Trebuchet MS"/>
              </a:rPr>
              <a:t> </a:t>
            </a:r>
            <a:r>
              <a:rPr sz="2000" spc="-5" dirty="0">
                <a:solidFill>
                  <a:srgbClr val="404040"/>
                </a:solidFill>
                <a:latin typeface="Trebuchet MS"/>
                <a:cs typeface="Trebuchet MS"/>
              </a:rPr>
              <a:t>min.</a:t>
            </a:r>
            <a:endParaRPr sz="2000">
              <a:latin typeface="Trebuchet MS"/>
              <a:cs typeface="Trebuchet MS"/>
            </a:endParaRPr>
          </a:p>
          <a:p>
            <a:pPr marL="781685" lvl="1" indent="-287020">
              <a:lnSpc>
                <a:spcPct val="100000"/>
              </a:lnSpc>
              <a:spcBef>
                <a:spcPts val="1005"/>
              </a:spcBef>
              <a:buClr>
                <a:srgbClr val="EB3C9F"/>
              </a:buClr>
              <a:buSzPct val="80000"/>
              <a:buChar char="-"/>
              <a:tabLst>
                <a:tab pos="781685" algn="l"/>
                <a:tab pos="782320" algn="l"/>
              </a:tabLst>
            </a:pPr>
            <a:r>
              <a:rPr sz="2000" dirty="0">
                <a:solidFill>
                  <a:srgbClr val="404040"/>
                </a:solidFill>
                <a:latin typeface="Trebuchet MS"/>
                <a:cs typeface="Trebuchet MS"/>
              </a:rPr>
              <a:t>TNK – IV </a:t>
            </a:r>
            <a:r>
              <a:rPr sz="2000" spc="-5" dirty="0">
                <a:solidFill>
                  <a:srgbClr val="404040"/>
                </a:solidFill>
                <a:latin typeface="Trebuchet MS"/>
                <a:cs typeface="Trebuchet MS"/>
              </a:rPr>
              <a:t>bolus </a:t>
            </a:r>
            <a:r>
              <a:rPr sz="2000" dirty="0">
                <a:solidFill>
                  <a:srgbClr val="404040"/>
                </a:solidFill>
                <a:latin typeface="Trebuchet MS"/>
                <a:cs typeface="Trebuchet MS"/>
              </a:rPr>
              <a:t>0.53mg/kg over 10</a:t>
            </a:r>
            <a:r>
              <a:rPr sz="2000" spc="-130" dirty="0">
                <a:solidFill>
                  <a:srgbClr val="404040"/>
                </a:solidFill>
                <a:latin typeface="Trebuchet MS"/>
                <a:cs typeface="Trebuchet MS"/>
              </a:rPr>
              <a:t> </a:t>
            </a:r>
            <a:r>
              <a:rPr sz="2000" dirty="0">
                <a:solidFill>
                  <a:srgbClr val="404040"/>
                </a:solidFill>
                <a:latin typeface="Trebuchet MS"/>
                <a:cs typeface="Trebuchet MS"/>
              </a:rPr>
              <a:t>seconds.</a:t>
            </a:r>
            <a:endParaRPr sz="2000">
              <a:latin typeface="Trebuchet MS"/>
              <a:cs typeface="Trebuchet MS"/>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pc="45" dirty="0" smtClean="0">
                <a:latin typeface="Times New Roman"/>
                <a:cs typeface="Times New Roman"/>
              </a:rPr>
              <a:t>    Choice </a:t>
            </a:r>
            <a:r>
              <a:rPr lang="en-IN" spc="75" dirty="0" smtClean="0">
                <a:latin typeface="Times New Roman"/>
                <a:cs typeface="Times New Roman"/>
              </a:rPr>
              <a:t>of </a:t>
            </a:r>
            <a:r>
              <a:rPr lang="en-IN" spc="35" dirty="0" err="1" smtClean="0">
                <a:latin typeface="Times New Roman"/>
                <a:cs typeface="Times New Roman"/>
              </a:rPr>
              <a:t>Fibrinolytic</a:t>
            </a:r>
            <a:r>
              <a:rPr lang="en-IN" spc="-185" dirty="0" smtClean="0">
                <a:latin typeface="Times New Roman"/>
                <a:cs typeface="Times New Roman"/>
              </a:rPr>
              <a:t> </a:t>
            </a:r>
            <a:r>
              <a:rPr lang="en-IN" spc="60" dirty="0" smtClean="0">
                <a:latin typeface="Times New Roman"/>
                <a:cs typeface="Times New Roman"/>
              </a:rPr>
              <a:t>Agent</a:t>
            </a:r>
            <a:endParaRPr lang="en-US" dirty="0"/>
          </a:p>
        </p:txBody>
      </p:sp>
      <p:sp>
        <p:nvSpPr>
          <p:cNvPr id="6" name="Rectangle 5"/>
          <p:cNvSpPr/>
          <p:nvPr/>
        </p:nvSpPr>
        <p:spPr>
          <a:xfrm>
            <a:off x="533400" y="2743200"/>
            <a:ext cx="8229600" cy="2585323"/>
          </a:xfrm>
          <a:prstGeom prst="rect">
            <a:avLst/>
          </a:prstGeom>
        </p:spPr>
        <p:txBody>
          <a:bodyPr wrap="square">
            <a:spAutoFit/>
          </a:bodyPr>
          <a:lstStyle/>
          <a:p>
            <a:pPr>
              <a:buFont typeface="Arial" pitchFamily="34" charset="0"/>
              <a:buChar char="•"/>
            </a:pPr>
            <a:endParaRPr lang="en-IN" dirty="0" smtClean="0">
              <a:latin typeface="Comic Sans MS" pitchFamily="66" charset="0"/>
            </a:endParaRPr>
          </a:p>
          <a:p>
            <a:pPr>
              <a:buFont typeface="Arial" pitchFamily="34" charset="0"/>
              <a:buChar char="•"/>
            </a:pPr>
            <a:endParaRPr lang="en-IN" dirty="0" smtClean="0">
              <a:latin typeface="Comic Sans MS" pitchFamily="66" charset="0"/>
            </a:endParaRPr>
          </a:p>
          <a:p>
            <a:pPr>
              <a:buFont typeface="Arial" pitchFamily="34" charset="0"/>
              <a:buChar char="•"/>
            </a:pPr>
            <a:endParaRPr lang="en-IN" dirty="0" smtClean="0">
              <a:latin typeface="Comic Sans MS" pitchFamily="66" charset="0"/>
            </a:endParaRPr>
          </a:p>
          <a:p>
            <a:pPr>
              <a:buFont typeface="Arial" pitchFamily="34" charset="0"/>
              <a:buChar char="•"/>
            </a:pPr>
            <a:endParaRPr lang="en-IN" dirty="0" smtClean="0">
              <a:latin typeface="Comic Sans MS" pitchFamily="66" charset="0"/>
            </a:endParaRPr>
          </a:p>
          <a:p>
            <a:pPr>
              <a:buFont typeface="Arial" pitchFamily="34" charset="0"/>
              <a:buChar char="•"/>
            </a:pPr>
            <a:endParaRPr lang="en-IN" dirty="0" smtClean="0">
              <a:latin typeface="Comic Sans MS" pitchFamily="66" charset="0"/>
            </a:endParaRPr>
          </a:p>
          <a:p>
            <a:pPr>
              <a:buFont typeface="Arial" pitchFamily="34" charset="0"/>
              <a:buChar char="•"/>
            </a:pPr>
            <a:r>
              <a:rPr lang="en-IN" dirty="0" err="1" smtClean="0">
                <a:latin typeface="Comic Sans MS" pitchFamily="66" charset="0"/>
              </a:rPr>
              <a:t>Fibrinolytic</a:t>
            </a:r>
            <a:r>
              <a:rPr lang="en-IN" dirty="0" smtClean="0">
                <a:latin typeface="Comic Sans MS" pitchFamily="66" charset="0"/>
              </a:rPr>
              <a:t> therapy is associated with an excess of strokes, mainly due to cerebral </a:t>
            </a:r>
            <a:r>
              <a:rPr lang="en-IN" dirty="0" err="1" smtClean="0">
                <a:latin typeface="Comic Sans MS" pitchFamily="66" charset="0"/>
              </a:rPr>
              <a:t>hemorrhage</a:t>
            </a:r>
            <a:r>
              <a:rPr lang="en-IN" dirty="0" smtClean="0">
                <a:latin typeface="Comic Sans MS" pitchFamily="66" charset="0"/>
              </a:rPr>
              <a:t>, which is more commonly seen in patients with advanced age, lower weight, female sex, prior </a:t>
            </a:r>
            <a:r>
              <a:rPr lang="en-IN" dirty="0" err="1" smtClean="0">
                <a:latin typeface="Comic Sans MS" pitchFamily="66" charset="0"/>
              </a:rPr>
              <a:t>cerebrovascular</a:t>
            </a:r>
            <a:r>
              <a:rPr lang="en-IN" dirty="0" smtClean="0">
                <a:latin typeface="Comic Sans MS" pitchFamily="66" charset="0"/>
              </a:rPr>
              <a:t> disease, and hypertension on admission</a:t>
            </a:r>
            <a:r>
              <a:rPr lang="en-IN" dirty="0" smtClean="0"/>
              <a:t>.</a:t>
            </a:r>
            <a:r>
              <a:rPr lang="en-IN" baseline="30000" dirty="0" smtClean="0"/>
              <a:t> [85] </a:t>
            </a:r>
            <a:endParaRPr lang="en-US" dirty="0"/>
          </a:p>
        </p:txBody>
      </p:sp>
      <p:sp>
        <p:nvSpPr>
          <p:cNvPr id="7" name="Rectangle 6"/>
          <p:cNvSpPr/>
          <p:nvPr/>
        </p:nvSpPr>
        <p:spPr>
          <a:xfrm>
            <a:off x="685800" y="914400"/>
            <a:ext cx="7467600" cy="5632311"/>
          </a:xfrm>
          <a:prstGeom prst="rect">
            <a:avLst/>
          </a:prstGeom>
        </p:spPr>
        <p:txBody>
          <a:bodyPr wrap="square">
            <a:spAutoFit/>
          </a:bodyPr>
          <a:lstStyle/>
          <a:p>
            <a:pPr>
              <a:buFont typeface="Arial" pitchFamily="34" charset="0"/>
              <a:buChar char="•"/>
            </a:pPr>
            <a:endParaRPr lang="en-IN" dirty="0" smtClean="0">
              <a:latin typeface="Comic Sans MS" pitchFamily="66" charset="0"/>
            </a:endParaRPr>
          </a:p>
          <a:p>
            <a:pPr>
              <a:buFont typeface="Arial" pitchFamily="34" charset="0"/>
              <a:buChar char="•"/>
            </a:pPr>
            <a:endParaRPr lang="en-IN" dirty="0" smtClean="0">
              <a:latin typeface="Comic Sans MS" pitchFamily="66" charset="0"/>
            </a:endParaRPr>
          </a:p>
          <a:p>
            <a:pPr>
              <a:buFont typeface="Arial" pitchFamily="34" charset="0"/>
              <a:buChar char="•"/>
            </a:pPr>
            <a:endParaRPr lang="en-IN" dirty="0" smtClean="0">
              <a:latin typeface="Comic Sans MS" pitchFamily="66" charset="0"/>
            </a:endParaRPr>
          </a:p>
          <a:p>
            <a:pPr>
              <a:buFont typeface="Arial" pitchFamily="34" charset="0"/>
              <a:buChar char="•"/>
            </a:pPr>
            <a:r>
              <a:rPr lang="en-IN" dirty="0" err="1" smtClean="0">
                <a:latin typeface="Comic Sans MS" pitchFamily="66" charset="0"/>
              </a:rPr>
              <a:t>Fibrinolytic</a:t>
            </a:r>
            <a:r>
              <a:rPr lang="en-IN" dirty="0" smtClean="0">
                <a:latin typeface="Comic Sans MS" pitchFamily="66" charset="0"/>
              </a:rPr>
              <a:t> therapy may not be beneficial in patients who present more than 12 hours after symptom onset, although current practice guidelines recommend consideration of </a:t>
            </a:r>
            <a:r>
              <a:rPr lang="en-IN" dirty="0" err="1" smtClean="0">
                <a:latin typeface="Comic Sans MS" pitchFamily="66" charset="0"/>
              </a:rPr>
              <a:t>fibrinolysis</a:t>
            </a:r>
            <a:r>
              <a:rPr lang="en-IN" dirty="0" smtClean="0">
                <a:latin typeface="Comic Sans MS" pitchFamily="66" charset="0"/>
              </a:rPr>
              <a:t> in symptomatic patients with a large area of myocardium at risk (based on ECG or cardiovascular imaging) or hemodynamic instability if PCI is unavailable</a:t>
            </a:r>
          </a:p>
          <a:p>
            <a:pPr>
              <a:buFont typeface="Arial" pitchFamily="34" charset="0"/>
              <a:buChar char="•"/>
            </a:pPr>
            <a:endParaRPr lang="en-IN" dirty="0" smtClean="0">
              <a:latin typeface="Comic Sans MS" pitchFamily="66" charset="0"/>
            </a:endParaRPr>
          </a:p>
          <a:p>
            <a:pPr>
              <a:buFont typeface="Arial" pitchFamily="34" charset="0"/>
              <a:buChar char="•"/>
            </a:pPr>
            <a:endParaRPr lang="en-IN" dirty="0" smtClean="0">
              <a:latin typeface="Comic Sans MS" pitchFamily="66" charset="0"/>
            </a:endParaRPr>
          </a:p>
          <a:p>
            <a:pPr>
              <a:buFont typeface="Arial" pitchFamily="34" charset="0"/>
              <a:buChar char="•"/>
            </a:pPr>
            <a:endParaRPr lang="en-IN" dirty="0" smtClean="0">
              <a:latin typeface="Comic Sans MS" pitchFamily="66" charset="0"/>
            </a:endParaRPr>
          </a:p>
          <a:p>
            <a:pPr>
              <a:buFont typeface="Arial" pitchFamily="34" charset="0"/>
              <a:buChar char="•"/>
            </a:pPr>
            <a:endParaRPr lang="en-IN" dirty="0" smtClean="0">
              <a:latin typeface="Comic Sans MS" pitchFamily="66" charset="0"/>
            </a:endParaRPr>
          </a:p>
          <a:p>
            <a:pPr>
              <a:buFont typeface="Arial" pitchFamily="34" charset="0"/>
              <a:buChar char="•"/>
            </a:pPr>
            <a:endParaRPr lang="en-IN" dirty="0" smtClean="0">
              <a:latin typeface="Comic Sans MS" pitchFamily="66" charset="0"/>
            </a:endParaRPr>
          </a:p>
          <a:p>
            <a:pPr>
              <a:buFont typeface="Arial" pitchFamily="34" charset="0"/>
              <a:buChar char="•"/>
            </a:pPr>
            <a:endParaRPr lang="en-IN" dirty="0" smtClean="0">
              <a:latin typeface="Comic Sans MS" pitchFamily="66" charset="0"/>
            </a:endParaRPr>
          </a:p>
          <a:p>
            <a:pPr>
              <a:buFont typeface="Arial" pitchFamily="34" charset="0"/>
              <a:buChar char="•"/>
            </a:pPr>
            <a:endParaRPr lang="en-IN" dirty="0" smtClean="0">
              <a:latin typeface="Comic Sans MS" pitchFamily="66" charset="0"/>
            </a:endParaRPr>
          </a:p>
          <a:p>
            <a:pPr>
              <a:buFont typeface="Arial" pitchFamily="34" charset="0"/>
              <a:buChar char="•"/>
            </a:pPr>
            <a:endParaRPr lang="en-IN" dirty="0" smtClean="0">
              <a:latin typeface="Comic Sans MS" pitchFamily="66" charset="0"/>
            </a:endParaRPr>
          </a:p>
          <a:p>
            <a:pPr>
              <a:buFont typeface="Arial" pitchFamily="34" charset="0"/>
              <a:buChar char="•"/>
            </a:pPr>
            <a:endParaRPr lang="en-IN" dirty="0" smtClean="0">
              <a:latin typeface="Comic Sans MS" pitchFamily="66" charset="0"/>
            </a:endParaRPr>
          </a:p>
          <a:p>
            <a:pPr>
              <a:buFont typeface="Arial" pitchFamily="34" charset="0"/>
              <a:buChar char="•"/>
            </a:pPr>
            <a:endParaRPr lang="en-IN" dirty="0" smtClean="0">
              <a:latin typeface="Comic Sans MS" pitchFamily="66" charset="0"/>
            </a:endParaRPr>
          </a:p>
          <a:p>
            <a:pPr>
              <a:buFont typeface="Arial" pitchFamily="34" charset="0"/>
              <a:buChar char="•"/>
            </a:pPr>
            <a:endParaRPr lang="en-US" dirty="0">
              <a:latin typeface="Comic Sans MS" pitchFamily="66"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533400" y="838200"/>
            <a:ext cx="8458200" cy="4001095"/>
          </a:xfrm>
          <a:prstGeom prst="rect">
            <a:avLst/>
          </a:prstGeom>
        </p:spPr>
        <p:txBody>
          <a:bodyPr wrap="square">
            <a:spAutoFit/>
          </a:bodyPr>
          <a:lstStyle/>
          <a:p>
            <a:r>
              <a:rPr lang="en-IN" sz="2800" i="1" dirty="0" smtClean="0"/>
              <a:t>           </a:t>
            </a:r>
            <a:r>
              <a:rPr lang="en-IN" sz="2800" b="1" i="1" dirty="0" smtClean="0"/>
              <a:t>Coronary artery bypass grafting (CABG)</a:t>
            </a:r>
          </a:p>
          <a:p>
            <a:endParaRPr lang="en-IN" sz="2800" dirty="0" smtClean="0"/>
          </a:p>
          <a:p>
            <a:pPr>
              <a:buFont typeface="Arial" pitchFamily="34" charset="0"/>
              <a:buChar char="•"/>
            </a:pPr>
            <a:r>
              <a:rPr lang="en-IN" dirty="0" smtClean="0">
                <a:latin typeface="Comic Sans MS" pitchFamily="66" charset="0"/>
              </a:rPr>
              <a:t>Despite </a:t>
            </a:r>
            <a:r>
              <a:rPr lang="en-IN" dirty="0" err="1" smtClean="0">
                <a:latin typeface="Comic Sans MS" pitchFamily="66" charset="0"/>
              </a:rPr>
              <a:t>greatlimited</a:t>
            </a:r>
            <a:r>
              <a:rPr lang="en-IN" dirty="0" smtClean="0">
                <a:latin typeface="Comic Sans MS" pitchFamily="66" charset="0"/>
              </a:rPr>
              <a:t> role in the acute management of STEMI.</a:t>
            </a:r>
          </a:p>
          <a:p>
            <a:pPr>
              <a:buFont typeface="Arial" pitchFamily="34" charset="0"/>
              <a:buChar char="•"/>
            </a:pPr>
            <a:endParaRPr lang="en-IN" dirty="0" smtClean="0">
              <a:latin typeface="Comic Sans MS" pitchFamily="66" charset="0"/>
            </a:endParaRPr>
          </a:p>
          <a:p>
            <a:pPr>
              <a:buFont typeface="Arial" pitchFamily="34" charset="0"/>
              <a:buChar char="•"/>
            </a:pPr>
            <a:r>
              <a:rPr lang="en-IN" dirty="0" smtClean="0">
                <a:latin typeface="Comic Sans MS" pitchFamily="66" charset="0"/>
              </a:rPr>
              <a:t> However, </a:t>
            </a:r>
            <a:r>
              <a:rPr lang="en-IN" b="1" dirty="0" smtClean="0">
                <a:latin typeface="Comic Sans MS" pitchFamily="66" charset="0"/>
              </a:rPr>
              <a:t>CABG remains indicated for </a:t>
            </a:r>
            <a:r>
              <a:rPr lang="en-IN" b="1" dirty="0" err="1" smtClean="0">
                <a:latin typeface="Comic Sans MS" pitchFamily="66" charset="0"/>
              </a:rPr>
              <a:t>cardiogenic</a:t>
            </a:r>
            <a:r>
              <a:rPr lang="en-IN" b="1" dirty="0" smtClean="0">
                <a:latin typeface="Comic Sans MS" pitchFamily="66" charset="0"/>
              </a:rPr>
              <a:t> shock, failed PCI, high-risk anatomy, surgical repair of a mechanical complication of STEMI (</a:t>
            </a:r>
            <a:r>
              <a:rPr lang="en-IN" b="1" dirty="0" err="1" smtClean="0">
                <a:latin typeface="Comic Sans MS" pitchFamily="66" charset="0"/>
              </a:rPr>
              <a:t>eg</a:t>
            </a:r>
            <a:r>
              <a:rPr lang="en-IN" b="1" dirty="0" smtClean="0">
                <a:latin typeface="Comic Sans MS" pitchFamily="66" charset="0"/>
              </a:rPr>
              <a:t>, ventricular </a:t>
            </a:r>
            <a:r>
              <a:rPr lang="en-IN" b="1" dirty="0" err="1" smtClean="0">
                <a:latin typeface="Comic Sans MS" pitchFamily="66" charset="0"/>
              </a:rPr>
              <a:t>septal</a:t>
            </a:r>
            <a:r>
              <a:rPr lang="en-IN" b="1" dirty="0" smtClean="0">
                <a:latin typeface="Comic Sans MS" pitchFamily="66" charset="0"/>
              </a:rPr>
              <a:t> rupture, free-wall rupture, or severe mitral regurgitation from papillary muscle dysfunction or rupture</a:t>
            </a:r>
            <a:r>
              <a:rPr lang="en-IN" dirty="0" smtClean="0">
                <a:latin typeface="Comic Sans MS" pitchFamily="66" charset="0"/>
              </a:rPr>
              <a:t>).</a:t>
            </a:r>
          </a:p>
          <a:p>
            <a:pPr>
              <a:buFont typeface="Arial" pitchFamily="34" charset="0"/>
              <a:buChar char="•"/>
            </a:pPr>
            <a:endParaRPr lang="en-IN" dirty="0" smtClean="0">
              <a:latin typeface="Comic Sans MS" pitchFamily="66" charset="0"/>
            </a:endParaRPr>
          </a:p>
          <a:p>
            <a:pPr>
              <a:buFont typeface="Arial" pitchFamily="34" charset="0"/>
              <a:buChar char="•"/>
            </a:pPr>
            <a:r>
              <a:rPr lang="en-IN" dirty="0" smtClean="0">
                <a:latin typeface="Comic Sans MS" pitchFamily="66" charset="0"/>
              </a:rPr>
              <a:t> CABG is also the preferred revascularization strategy for patients with </a:t>
            </a:r>
            <a:r>
              <a:rPr lang="en-IN" b="1" dirty="0" smtClean="0">
                <a:latin typeface="Comic Sans MS" pitchFamily="66" charset="0"/>
              </a:rPr>
              <a:t>unprotected left main disease,</a:t>
            </a:r>
            <a:r>
              <a:rPr lang="en-IN" dirty="0" smtClean="0">
                <a:latin typeface="Comic Sans MS" pitchFamily="66" charset="0"/>
              </a:rPr>
              <a:t> but PCI with DES is a reasonable alternative treatment option in those with </a:t>
            </a:r>
            <a:r>
              <a:rPr lang="en-IN" dirty="0" err="1" smtClean="0">
                <a:latin typeface="Comic Sans MS" pitchFamily="66" charset="0"/>
              </a:rPr>
              <a:t>favorable</a:t>
            </a:r>
            <a:r>
              <a:rPr lang="en-IN" dirty="0" smtClean="0">
                <a:latin typeface="Comic Sans MS" pitchFamily="66" charset="0"/>
              </a:rPr>
              <a:t> anatomy and high surgical risk</a:t>
            </a:r>
          </a:p>
          <a:p>
            <a:r>
              <a:rPr lang="en-IN" dirty="0" smtClean="0"/>
              <a:t> </a:t>
            </a:r>
            <a:r>
              <a:rPr lang="en-IN" dirty="0" smtClean="0">
                <a:latin typeface="Comic Sans MS" pitchFamily="66" charset="0"/>
              </a:rPr>
              <a:t>improvement of </a:t>
            </a:r>
            <a:r>
              <a:rPr lang="en-IN" dirty="0" err="1" smtClean="0">
                <a:latin typeface="Comic Sans MS" pitchFamily="66" charset="0"/>
              </a:rPr>
              <a:t>intraoperative</a:t>
            </a:r>
            <a:r>
              <a:rPr lang="en-IN" dirty="0" smtClean="0">
                <a:latin typeface="Comic Sans MS" pitchFamily="66" charset="0"/>
              </a:rPr>
              <a:t> myocardial preservation, CABG has a</a:t>
            </a:r>
            <a:endParaRPr lang="en-IN" dirty="0">
              <a:latin typeface="Comic Sans MS" pitchFamily="66"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191" y="191846"/>
            <a:ext cx="7703616" cy="1231106"/>
          </a:xfrm>
        </p:spPr>
        <p:txBody>
          <a:bodyPr/>
          <a:lstStyle/>
          <a:p>
            <a:r>
              <a:rPr lang="en-IN" spc="40" dirty="0" smtClean="0">
                <a:solidFill>
                  <a:srgbClr val="007353"/>
                </a:solidFill>
                <a:latin typeface="Times New Roman"/>
                <a:cs typeface="Times New Roman"/>
              </a:rPr>
              <a:t>      </a:t>
            </a:r>
            <a:r>
              <a:rPr lang="en-IN" spc="40" dirty="0" err="1" smtClean="0">
                <a:solidFill>
                  <a:srgbClr val="007353"/>
                </a:solidFill>
                <a:latin typeface="Times New Roman"/>
                <a:cs typeface="Times New Roman"/>
              </a:rPr>
              <a:t>AntiCoagulant</a:t>
            </a:r>
            <a:r>
              <a:rPr lang="en-IN" spc="-5" dirty="0" smtClean="0">
                <a:solidFill>
                  <a:srgbClr val="007353"/>
                </a:solidFill>
                <a:latin typeface="Times New Roman"/>
                <a:cs typeface="Times New Roman"/>
              </a:rPr>
              <a:t> </a:t>
            </a:r>
            <a:r>
              <a:rPr lang="en-IN" spc="30" dirty="0" smtClean="0">
                <a:solidFill>
                  <a:srgbClr val="007353"/>
                </a:solidFill>
                <a:latin typeface="Times New Roman"/>
                <a:cs typeface="Times New Roman"/>
              </a:rPr>
              <a:t>Therapy</a:t>
            </a:r>
            <a:r>
              <a:rPr lang="en-IN" dirty="0" smtClean="0">
                <a:latin typeface="Times New Roman"/>
                <a:cs typeface="Times New Roman"/>
              </a:rPr>
              <a:t/>
            </a:r>
            <a:br>
              <a:rPr lang="en-IN" dirty="0" smtClean="0">
                <a:latin typeface="Times New Roman"/>
                <a:cs typeface="Times New Roman"/>
              </a:rPr>
            </a:br>
            <a:endParaRPr lang="en-US" dirty="0"/>
          </a:p>
        </p:txBody>
      </p:sp>
      <p:sp>
        <p:nvSpPr>
          <p:cNvPr id="3" name="Rectangle 2"/>
          <p:cNvSpPr/>
          <p:nvPr/>
        </p:nvSpPr>
        <p:spPr>
          <a:xfrm>
            <a:off x="228600" y="838199"/>
            <a:ext cx="8915400" cy="5796459"/>
          </a:xfrm>
          <a:prstGeom prst="rect">
            <a:avLst/>
          </a:prstGeom>
        </p:spPr>
        <p:txBody>
          <a:bodyPr wrap="square">
            <a:spAutoFit/>
          </a:bodyPr>
          <a:lstStyle/>
          <a:p>
            <a:pPr marL="38100" marR="30480" indent="151765" algn="just">
              <a:lnSpc>
                <a:spcPct val="100000"/>
              </a:lnSpc>
              <a:spcBef>
                <a:spcPts val="200"/>
              </a:spcBef>
              <a:buFont typeface="Arial" pitchFamily="34" charset="0"/>
              <a:buChar char="•"/>
            </a:pPr>
            <a:r>
              <a:rPr lang="en-IN" spc="35" dirty="0" smtClean="0">
                <a:latin typeface="Comic Sans MS" pitchFamily="66" charset="0"/>
                <a:cs typeface="Times New Roman"/>
              </a:rPr>
              <a:t>Following</a:t>
            </a:r>
            <a:r>
              <a:rPr lang="en-IN" spc="-60" dirty="0" smtClean="0">
                <a:latin typeface="Comic Sans MS" pitchFamily="66" charset="0"/>
                <a:cs typeface="Times New Roman"/>
              </a:rPr>
              <a:t> </a:t>
            </a:r>
            <a:r>
              <a:rPr lang="en-IN" spc="45" dirty="0" smtClean="0">
                <a:latin typeface="Comic Sans MS" pitchFamily="66" charset="0"/>
                <a:cs typeface="Times New Roman"/>
              </a:rPr>
              <a:t>treatment</a:t>
            </a:r>
            <a:r>
              <a:rPr lang="en-IN" spc="-60" dirty="0" smtClean="0">
                <a:latin typeface="Comic Sans MS" pitchFamily="66" charset="0"/>
                <a:cs typeface="Times New Roman"/>
              </a:rPr>
              <a:t> </a:t>
            </a:r>
            <a:r>
              <a:rPr lang="en-IN" spc="55" dirty="0" smtClean="0">
                <a:latin typeface="Comic Sans MS" pitchFamily="66" charset="0"/>
                <a:cs typeface="Times New Roman"/>
              </a:rPr>
              <a:t>with</a:t>
            </a:r>
            <a:r>
              <a:rPr lang="en-IN" spc="-60" dirty="0" smtClean="0">
                <a:latin typeface="Comic Sans MS" pitchFamily="66" charset="0"/>
                <a:cs typeface="Times New Roman"/>
              </a:rPr>
              <a:t> </a:t>
            </a:r>
            <a:r>
              <a:rPr lang="en-IN" spc="45" dirty="0" smtClean="0">
                <a:latin typeface="Comic Sans MS" pitchFamily="66" charset="0"/>
                <a:cs typeface="Times New Roman"/>
              </a:rPr>
              <a:t>both</a:t>
            </a:r>
            <a:r>
              <a:rPr lang="en-IN" spc="-55" dirty="0" smtClean="0">
                <a:latin typeface="Comic Sans MS" pitchFamily="66" charset="0"/>
                <a:cs typeface="Times New Roman"/>
              </a:rPr>
              <a:t> </a:t>
            </a:r>
            <a:r>
              <a:rPr lang="en-IN" spc="20" dirty="0" smtClean="0">
                <a:latin typeface="Comic Sans MS" pitchFamily="66" charset="0"/>
                <a:cs typeface="Times New Roman"/>
              </a:rPr>
              <a:t>fibrin-specific</a:t>
            </a:r>
            <a:r>
              <a:rPr lang="en-IN" spc="-60" dirty="0" smtClean="0">
                <a:latin typeface="Comic Sans MS" pitchFamily="66" charset="0"/>
                <a:cs typeface="Times New Roman"/>
              </a:rPr>
              <a:t> </a:t>
            </a:r>
            <a:r>
              <a:rPr lang="en-IN" spc="70" dirty="0" smtClean="0">
                <a:latin typeface="Comic Sans MS" pitchFamily="66" charset="0"/>
                <a:cs typeface="Times New Roman"/>
              </a:rPr>
              <a:t>and</a:t>
            </a:r>
            <a:r>
              <a:rPr lang="en-IN" spc="-60" dirty="0" smtClean="0">
                <a:latin typeface="Comic Sans MS" pitchFamily="66" charset="0"/>
                <a:cs typeface="Times New Roman"/>
              </a:rPr>
              <a:t> </a:t>
            </a:r>
            <a:r>
              <a:rPr lang="en-IN" spc="60" dirty="0" smtClean="0">
                <a:latin typeface="Comic Sans MS" pitchFamily="66" charset="0"/>
                <a:cs typeface="Times New Roman"/>
              </a:rPr>
              <a:t>non</a:t>
            </a:r>
            <a:r>
              <a:rPr lang="en-IN" spc="-60" dirty="0" smtClean="0">
                <a:latin typeface="Comic Sans MS" pitchFamily="66" charset="0"/>
                <a:cs typeface="Times New Roman"/>
              </a:rPr>
              <a:t> </a:t>
            </a:r>
            <a:r>
              <a:rPr lang="en-IN" spc="25" dirty="0" smtClean="0">
                <a:latin typeface="Comic Sans MS" pitchFamily="66" charset="0"/>
                <a:cs typeface="Times New Roman"/>
              </a:rPr>
              <a:t>fibrin-  </a:t>
            </a:r>
            <a:r>
              <a:rPr lang="en-IN" spc="20" dirty="0" smtClean="0">
                <a:latin typeface="Comic Sans MS" pitchFamily="66" charset="0"/>
                <a:cs typeface="Times New Roman"/>
              </a:rPr>
              <a:t>specific </a:t>
            </a:r>
            <a:r>
              <a:rPr lang="en-IN" spc="25" dirty="0" err="1" smtClean="0">
                <a:latin typeface="Comic Sans MS" pitchFamily="66" charset="0"/>
                <a:cs typeface="Times New Roman"/>
              </a:rPr>
              <a:t>fibrinolytic</a:t>
            </a:r>
            <a:r>
              <a:rPr lang="en-IN" spc="25" dirty="0" smtClean="0">
                <a:latin typeface="Comic Sans MS" pitchFamily="66" charset="0"/>
                <a:cs typeface="Times New Roman"/>
              </a:rPr>
              <a:t> </a:t>
            </a:r>
            <a:r>
              <a:rPr lang="en-IN" spc="40" dirty="0" smtClean="0">
                <a:latin typeface="Comic Sans MS" pitchFamily="66" charset="0"/>
                <a:cs typeface="Times New Roman"/>
              </a:rPr>
              <a:t>agents, there </a:t>
            </a:r>
            <a:r>
              <a:rPr lang="en-IN" b="1" spc="20" dirty="0" smtClean="0">
                <a:latin typeface="Comic Sans MS" pitchFamily="66" charset="0"/>
                <a:cs typeface="Times New Roman"/>
              </a:rPr>
              <a:t>is </a:t>
            </a:r>
            <a:r>
              <a:rPr lang="en-IN" b="1" spc="45" dirty="0" smtClean="0">
                <a:latin typeface="Comic Sans MS" pitchFamily="66" charset="0"/>
                <a:cs typeface="Times New Roman"/>
              </a:rPr>
              <a:t>strong </a:t>
            </a:r>
            <a:r>
              <a:rPr lang="en-IN" b="1" spc="40" dirty="0" smtClean="0">
                <a:latin typeface="Comic Sans MS" pitchFamily="66" charset="0"/>
                <a:cs typeface="Times New Roman"/>
              </a:rPr>
              <a:t>evidence </a:t>
            </a:r>
            <a:r>
              <a:rPr lang="en-IN" b="1" spc="30" dirty="0" smtClean="0">
                <a:latin typeface="Comic Sans MS" pitchFamily="66" charset="0"/>
                <a:cs typeface="Times New Roman"/>
              </a:rPr>
              <a:t>for </a:t>
            </a:r>
            <a:r>
              <a:rPr lang="en-IN" b="1" spc="45" dirty="0" smtClean="0">
                <a:latin typeface="Comic Sans MS" pitchFamily="66" charset="0"/>
                <a:cs typeface="Times New Roman"/>
              </a:rPr>
              <a:t>the</a:t>
            </a:r>
            <a:r>
              <a:rPr lang="en-IN" b="1" spc="-55" dirty="0" smtClean="0">
                <a:latin typeface="Comic Sans MS" pitchFamily="66" charset="0"/>
                <a:cs typeface="Times New Roman"/>
              </a:rPr>
              <a:t> </a:t>
            </a:r>
            <a:r>
              <a:rPr lang="en-IN" b="1" spc="50" dirty="0" smtClean="0">
                <a:latin typeface="Comic Sans MS" pitchFamily="66" charset="0"/>
                <a:cs typeface="Times New Roman"/>
              </a:rPr>
              <a:t>use  </a:t>
            </a:r>
            <a:r>
              <a:rPr lang="en-IN" b="1" spc="20" dirty="0" smtClean="0">
                <a:latin typeface="Comic Sans MS" pitchFamily="66" charset="0"/>
                <a:cs typeface="Times New Roman"/>
              </a:rPr>
              <a:t>of </a:t>
            </a:r>
            <a:r>
              <a:rPr lang="en-IN" b="1" spc="45" dirty="0" smtClean="0">
                <a:latin typeface="Comic Sans MS" pitchFamily="66" charset="0"/>
                <a:cs typeface="Times New Roman"/>
              </a:rPr>
              <a:t>antithrombotic agents </a:t>
            </a:r>
            <a:r>
              <a:rPr lang="en-IN" b="1" spc="30" dirty="0" smtClean="0">
                <a:latin typeface="Comic Sans MS" pitchFamily="66" charset="0"/>
                <a:cs typeface="Times New Roman"/>
              </a:rPr>
              <a:t>for </a:t>
            </a:r>
            <a:r>
              <a:rPr lang="en-IN" b="1" spc="50" dirty="0" smtClean="0">
                <a:latin typeface="Comic Sans MS" pitchFamily="66" charset="0"/>
                <a:cs typeface="Times New Roman"/>
              </a:rPr>
              <a:t>reducing </a:t>
            </a:r>
            <a:r>
              <a:rPr lang="en-IN" b="1" spc="35" dirty="0" err="1" smtClean="0">
                <a:latin typeface="Comic Sans MS" pitchFamily="66" charset="0"/>
                <a:cs typeface="Times New Roman"/>
              </a:rPr>
              <a:t>reinfarction</a:t>
            </a:r>
            <a:r>
              <a:rPr lang="en-IN" b="1" spc="35" dirty="0" smtClean="0">
                <a:latin typeface="Comic Sans MS" pitchFamily="66" charset="0"/>
                <a:cs typeface="Times New Roman"/>
              </a:rPr>
              <a:t> </a:t>
            </a:r>
            <a:r>
              <a:rPr lang="en-IN" b="1" spc="45" dirty="0" smtClean="0">
                <a:latin typeface="Comic Sans MS" pitchFamily="66" charset="0"/>
                <a:cs typeface="Times New Roman"/>
              </a:rPr>
              <a:t>or</a:t>
            </a:r>
            <a:r>
              <a:rPr lang="en-IN" b="1" spc="-110" dirty="0" smtClean="0">
                <a:latin typeface="Comic Sans MS" pitchFamily="66" charset="0"/>
                <a:cs typeface="Times New Roman"/>
              </a:rPr>
              <a:t> </a:t>
            </a:r>
            <a:r>
              <a:rPr lang="en-IN" b="1" spc="45" dirty="0" smtClean="0">
                <a:latin typeface="Comic Sans MS" pitchFamily="66" charset="0"/>
                <a:cs typeface="Times New Roman"/>
              </a:rPr>
              <a:t>recurrent  </a:t>
            </a:r>
            <a:r>
              <a:rPr lang="en-IN" b="1" spc="25" dirty="0" smtClean="0">
                <a:latin typeface="Comic Sans MS" pitchFamily="66" charset="0"/>
                <a:cs typeface="Times New Roman"/>
              </a:rPr>
              <a:t>ischemia</a:t>
            </a:r>
            <a:r>
              <a:rPr lang="en-IN" spc="25" dirty="0" smtClean="0">
                <a:latin typeface="Comic Sans MS" pitchFamily="66" charset="0"/>
                <a:cs typeface="Times New Roman"/>
              </a:rPr>
              <a:t>.</a:t>
            </a:r>
          </a:p>
          <a:p>
            <a:pPr marL="38100" marR="30480" indent="151765" algn="just">
              <a:lnSpc>
                <a:spcPct val="100000"/>
              </a:lnSpc>
              <a:spcBef>
                <a:spcPts val="200"/>
              </a:spcBef>
              <a:buFont typeface="Arial" pitchFamily="34" charset="0"/>
              <a:buChar char="•"/>
            </a:pPr>
            <a:endParaRPr lang="en-IN" sz="800" spc="25" baseline="33333" dirty="0" smtClean="0">
              <a:latin typeface="Comic Sans MS" pitchFamily="66" charset="0"/>
              <a:cs typeface="Times New Roman"/>
            </a:endParaRPr>
          </a:p>
          <a:p>
            <a:pPr marL="38100" marR="30480" indent="151765" algn="just">
              <a:lnSpc>
                <a:spcPct val="100000"/>
              </a:lnSpc>
              <a:spcBef>
                <a:spcPts val="200"/>
              </a:spcBef>
              <a:buFont typeface="Arial" pitchFamily="34" charset="0"/>
              <a:buChar char="•"/>
            </a:pPr>
            <a:endParaRPr lang="en-IN" sz="800" spc="25" baseline="33333" dirty="0" smtClean="0">
              <a:latin typeface="Comic Sans MS" pitchFamily="66" charset="0"/>
              <a:cs typeface="Times New Roman"/>
            </a:endParaRPr>
          </a:p>
          <a:p>
            <a:pPr marL="38100" marR="30480" indent="151765" algn="just">
              <a:lnSpc>
                <a:spcPct val="100000"/>
              </a:lnSpc>
              <a:spcBef>
                <a:spcPts val="200"/>
              </a:spcBef>
              <a:buFont typeface="Arial" pitchFamily="34" charset="0"/>
              <a:buChar char="•"/>
            </a:pPr>
            <a:r>
              <a:rPr lang="en-IN" sz="800" spc="37" baseline="33333" dirty="0" smtClean="0">
                <a:latin typeface="Comic Sans MS" pitchFamily="66" charset="0"/>
                <a:cs typeface="Times New Roman"/>
              </a:rPr>
              <a:t> </a:t>
            </a:r>
            <a:r>
              <a:rPr lang="en-IN" spc="30" dirty="0" smtClean="0">
                <a:latin typeface="Comic Sans MS" pitchFamily="66" charset="0"/>
                <a:cs typeface="Times New Roman"/>
              </a:rPr>
              <a:t>Recent </a:t>
            </a:r>
            <a:r>
              <a:rPr lang="en-IN" spc="45" dirty="0" smtClean="0">
                <a:latin typeface="Comic Sans MS" pitchFamily="66" charset="0"/>
                <a:cs typeface="Times New Roman"/>
              </a:rPr>
              <a:t>studies suggest that </a:t>
            </a:r>
            <a:r>
              <a:rPr lang="en-IN" b="1" spc="50" dirty="0" smtClean="0">
                <a:latin typeface="Comic Sans MS" pitchFamily="66" charset="0"/>
                <a:cs typeface="Times New Roman"/>
              </a:rPr>
              <a:t>low </a:t>
            </a:r>
            <a:r>
              <a:rPr lang="en-IN" b="1" spc="40" dirty="0" smtClean="0">
                <a:latin typeface="Comic Sans MS" pitchFamily="66" charset="0"/>
                <a:cs typeface="Times New Roman"/>
              </a:rPr>
              <a:t>molecular</a:t>
            </a:r>
            <a:r>
              <a:rPr lang="en-IN" b="1" spc="-85" dirty="0" smtClean="0">
                <a:latin typeface="Comic Sans MS" pitchFamily="66" charset="0"/>
                <a:cs typeface="Times New Roman"/>
              </a:rPr>
              <a:t> </a:t>
            </a:r>
            <a:r>
              <a:rPr lang="en-IN" b="1" spc="45" dirty="0" smtClean="0">
                <a:latin typeface="Comic Sans MS" pitchFamily="66" charset="0"/>
                <a:cs typeface="Times New Roman"/>
              </a:rPr>
              <a:t>weight  heparins </a:t>
            </a:r>
            <a:r>
              <a:rPr lang="en-IN" b="1" spc="30" dirty="0" smtClean="0">
                <a:latin typeface="Comic Sans MS" pitchFamily="66" charset="0"/>
                <a:cs typeface="Times New Roman"/>
              </a:rPr>
              <a:t>(LMWH</a:t>
            </a:r>
            <a:r>
              <a:rPr lang="en-IN" spc="30" dirty="0" smtClean="0">
                <a:latin typeface="Comic Sans MS" pitchFamily="66" charset="0"/>
                <a:cs typeface="Times New Roman"/>
              </a:rPr>
              <a:t>) </a:t>
            </a:r>
            <a:r>
              <a:rPr lang="en-IN" spc="65" dirty="0" smtClean="0">
                <a:latin typeface="Comic Sans MS" pitchFamily="66" charset="0"/>
                <a:cs typeface="Times New Roman"/>
              </a:rPr>
              <a:t>may </a:t>
            </a:r>
            <a:r>
              <a:rPr lang="en-IN" spc="35" dirty="0" smtClean="0">
                <a:latin typeface="Comic Sans MS" pitchFamily="66" charset="0"/>
                <a:cs typeface="Times New Roman"/>
              </a:rPr>
              <a:t>be </a:t>
            </a:r>
            <a:r>
              <a:rPr lang="en-IN" spc="30" dirty="0" smtClean="0">
                <a:latin typeface="Comic Sans MS" pitchFamily="66" charset="0"/>
                <a:cs typeface="Times New Roman"/>
              </a:rPr>
              <a:t>better </a:t>
            </a:r>
            <a:r>
              <a:rPr lang="en-IN" spc="55" dirty="0" smtClean="0">
                <a:latin typeface="Comic Sans MS" pitchFamily="66" charset="0"/>
                <a:cs typeface="Times New Roman"/>
              </a:rPr>
              <a:t>than </a:t>
            </a:r>
            <a:r>
              <a:rPr lang="en-IN" spc="45" dirty="0" err="1" smtClean="0">
                <a:latin typeface="Comic Sans MS" pitchFamily="66" charset="0"/>
                <a:cs typeface="Times New Roman"/>
              </a:rPr>
              <a:t>unfractionated</a:t>
            </a:r>
            <a:r>
              <a:rPr lang="en-IN" spc="45" dirty="0" smtClean="0">
                <a:latin typeface="Comic Sans MS" pitchFamily="66" charset="0"/>
                <a:cs typeface="Times New Roman"/>
              </a:rPr>
              <a:t> </a:t>
            </a:r>
            <a:r>
              <a:rPr lang="en-IN" spc="50" dirty="0" smtClean="0">
                <a:latin typeface="Comic Sans MS" pitchFamily="66" charset="0"/>
                <a:cs typeface="Times New Roman"/>
              </a:rPr>
              <a:t>heparin  </a:t>
            </a:r>
            <a:r>
              <a:rPr lang="en-IN" spc="20" dirty="0" smtClean="0">
                <a:latin typeface="Comic Sans MS" pitchFamily="66" charset="0"/>
                <a:cs typeface="Times New Roman"/>
              </a:rPr>
              <a:t>(UFH)</a:t>
            </a:r>
            <a:r>
              <a:rPr lang="en-IN" spc="-70" dirty="0" smtClean="0">
                <a:latin typeface="Comic Sans MS" pitchFamily="66" charset="0"/>
                <a:cs typeface="Times New Roman"/>
              </a:rPr>
              <a:t> </a:t>
            </a:r>
            <a:r>
              <a:rPr lang="en-IN" spc="25" dirty="0" smtClean="0">
                <a:latin typeface="Comic Sans MS" pitchFamily="66" charset="0"/>
                <a:cs typeface="Times New Roman"/>
              </a:rPr>
              <a:t>for</a:t>
            </a:r>
            <a:r>
              <a:rPr lang="en-IN" spc="-70" dirty="0" smtClean="0">
                <a:latin typeface="Comic Sans MS" pitchFamily="66" charset="0"/>
                <a:cs typeface="Times New Roman"/>
              </a:rPr>
              <a:t> </a:t>
            </a:r>
            <a:r>
              <a:rPr lang="en-IN" spc="30" dirty="0" smtClean="0">
                <a:latin typeface="Comic Sans MS" pitchFamily="66" charset="0"/>
                <a:cs typeface="Times New Roman"/>
              </a:rPr>
              <a:t>this</a:t>
            </a:r>
            <a:r>
              <a:rPr lang="en-IN" spc="-70" dirty="0" smtClean="0">
                <a:latin typeface="Comic Sans MS" pitchFamily="66" charset="0"/>
                <a:cs typeface="Times New Roman"/>
              </a:rPr>
              <a:t> </a:t>
            </a:r>
            <a:r>
              <a:rPr lang="en-IN" spc="30" dirty="0" smtClean="0">
                <a:latin typeface="Comic Sans MS" pitchFamily="66" charset="0"/>
                <a:cs typeface="Times New Roman"/>
              </a:rPr>
              <a:t>purpose.</a:t>
            </a:r>
          </a:p>
          <a:p>
            <a:pPr marL="38100" marR="30480" indent="151765" algn="just">
              <a:lnSpc>
                <a:spcPct val="100000"/>
              </a:lnSpc>
              <a:spcBef>
                <a:spcPts val="200"/>
              </a:spcBef>
              <a:buFont typeface="Arial" pitchFamily="34" charset="0"/>
              <a:buChar char="•"/>
            </a:pPr>
            <a:endParaRPr lang="en-IN" sz="800" spc="30" baseline="33333" dirty="0" smtClean="0">
              <a:latin typeface="Comic Sans MS" pitchFamily="66" charset="0"/>
              <a:cs typeface="Times New Roman"/>
            </a:endParaRPr>
          </a:p>
          <a:p>
            <a:pPr marL="38100" marR="30480" indent="151765" algn="just">
              <a:lnSpc>
                <a:spcPct val="100000"/>
              </a:lnSpc>
              <a:spcBef>
                <a:spcPts val="200"/>
              </a:spcBef>
              <a:buFont typeface="Arial" pitchFamily="34" charset="0"/>
              <a:buChar char="•"/>
            </a:pPr>
            <a:endParaRPr lang="en-IN" sz="800" spc="30" baseline="33333" dirty="0" smtClean="0">
              <a:latin typeface="Comic Sans MS" pitchFamily="66" charset="0"/>
              <a:cs typeface="Times New Roman"/>
            </a:endParaRPr>
          </a:p>
          <a:p>
            <a:pPr marL="38100" marR="30480" indent="151765" algn="just">
              <a:lnSpc>
                <a:spcPct val="100000"/>
              </a:lnSpc>
              <a:spcBef>
                <a:spcPts val="200"/>
              </a:spcBef>
              <a:buFont typeface="Arial" pitchFamily="34" charset="0"/>
              <a:buChar char="•"/>
            </a:pPr>
            <a:r>
              <a:rPr lang="en-IN" sz="800" spc="44" baseline="33333" dirty="0" smtClean="0">
                <a:latin typeface="Comic Sans MS" pitchFamily="66" charset="0"/>
                <a:cs typeface="Times New Roman"/>
              </a:rPr>
              <a:t> </a:t>
            </a:r>
            <a:r>
              <a:rPr lang="en-IN" spc="30" dirty="0" smtClean="0">
                <a:latin typeface="Comic Sans MS" pitchFamily="66" charset="0"/>
                <a:cs typeface="Times New Roman"/>
              </a:rPr>
              <a:t>The</a:t>
            </a:r>
            <a:r>
              <a:rPr lang="en-IN" spc="-70" dirty="0" smtClean="0">
                <a:latin typeface="Comic Sans MS" pitchFamily="66" charset="0"/>
                <a:cs typeface="Times New Roman"/>
              </a:rPr>
              <a:t> </a:t>
            </a:r>
            <a:r>
              <a:rPr lang="en-IN" spc="35" dirty="0" smtClean="0">
                <a:latin typeface="Comic Sans MS" pitchFamily="66" charset="0"/>
                <a:cs typeface="Times New Roman"/>
              </a:rPr>
              <a:t>LMWHs</a:t>
            </a:r>
            <a:r>
              <a:rPr lang="en-IN" spc="-70" dirty="0" smtClean="0">
                <a:latin typeface="Comic Sans MS" pitchFamily="66" charset="0"/>
                <a:cs typeface="Times New Roman"/>
              </a:rPr>
              <a:t> </a:t>
            </a:r>
            <a:r>
              <a:rPr lang="en-IN" spc="40" dirty="0" err="1" smtClean="0">
                <a:latin typeface="Comic Sans MS" pitchFamily="66" charset="0"/>
                <a:cs typeface="Times New Roman"/>
              </a:rPr>
              <a:t>enoxaparin</a:t>
            </a:r>
            <a:r>
              <a:rPr lang="en-IN" spc="-70" dirty="0" smtClean="0">
                <a:latin typeface="Comic Sans MS" pitchFamily="66" charset="0"/>
                <a:cs typeface="Times New Roman"/>
              </a:rPr>
              <a:t> </a:t>
            </a:r>
            <a:r>
              <a:rPr lang="en-IN" spc="40" dirty="0" smtClean="0">
                <a:latin typeface="Comic Sans MS" pitchFamily="66" charset="0"/>
                <a:cs typeface="Times New Roman"/>
              </a:rPr>
              <a:t>or</a:t>
            </a:r>
            <a:r>
              <a:rPr lang="en-IN" spc="-70" dirty="0" smtClean="0">
                <a:latin typeface="Comic Sans MS" pitchFamily="66" charset="0"/>
                <a:cs typeface="Times New Roman"/>
              </a:rPr>
              <a:t> </a:t>
            </a:r>
            <a:r>
              <a:rPr lang="en-IN" spc="35" dirty="0" err="1" smtClean="0">
                <a:latin typeface="Comic Sans MS" pitchFamily="66" charset="0"/>
                <a:cs typeface="Times New Roman"/>
              </a:rPr>
              <a:t>reviparin</a:t>
            </a:r>
            <a:r>
              <a:rPr lang="en-IN" spc="35" dirty="0" smtClean="0">
                <a:latin typeface="Comic Sans MS" pitchFamily="66" charset="0"/>
                <a:cs typeface="Times New Roman"/>
              </a:rPr>
              <a:t>  </a:t>
            </a:r>
            <a:r>
              <a:rPr lang="en-IN" spc="65" dirty="0" smtClean="0">
                <a:latin typeface="Comic Sans MS" pitchFamily="66" charset="0"/>
                <a:cs typeface="Times New Roman"/>
              </a:rPr>
              <a:t>may </a:t>
            </a:r>
            <a:r>
              <a:rPr lang="en-IN" spc="35" dirty="0" smtClean="0">
                <a:latin typeface="Comic Sans MS" pitchFamily="66" charset="0"/>
                <a:cs typeface="Times New Roman"/>
              </a:rPr>
              <a:t>be </a:t>
            </a:r>
            <a:r>
              <a:rPr lang="en-IN" spc="50" dirty="0" smtClean="0">
                <a:latin typeface="Comic Sans MS" pitchFamily="66" charset="0"/>
                <a:cs typeface="Times New Roman"/>
              </a:rPr>
              <a:t>administered </a:t>
            </a:r>
            <a:r>
              <a:rPr lang="en-IN" spc="30" dirty="0" smtClean="0">
                <a:latin typeface="Comic Sans MS" pitchFamily="66" charset="0"/>
                <a:cs typeface="Times New Roman"/>
              </a:rPr>
              <a:t>for </a:t>
            </a:r>
            <a:r>
              <a:rPr lang="en-IN" spc="90" dirty="0" smtClean="0">
                <a:latin typeface="Comic Sans MS" pitchFamily="66" charset="0"/>
                <a:cs typeface="Times New Roman"/>
              </a:rPr>
              <a:t>up </a:t>
            </a:r>
            <a:r>
              <a:rPr lang="en-IN" spc="35" dirty="0" smtClean="0">
                <a:latin typeface="Comic Sans MS" pitchFamily="66" charset="0"/>
                <a:cs typeface="Times New Roman"/>
              </a:rPr>
              <a:t>to </a:t>
            </a:r>
            <a:r>
              <a:rPr lang="en-IN" dirty="0" smtClean="0">
                <a:latin typeface="Comic Sans MS" pitchFamily="66" charset="0"/>
                <a:cs typeface="Times New Roman"/>
              </a:rPr>
              <a:t>8 </a:t>
            </a:r>
            <a:r>
              <a:rPr lang="en-IN" spc="55" dirty="0" smtClean="0">
                <a:latin typeface="Comic Sans MS" pitchFamily="66" charset="0"/>
                <a:cs typeface="Times New Roman"/>
              </a:rPr>
              <a:t>days </a:t>
            </a:r>
            <a:r>
              <a:rPr lang="en-IN" spc="25" dirty="0" smtClean="0">
                <a:latin typeface="Comic Sans MS" pitchFamily="66" charset="0"/>
                <a:cs typeface="Times New Roman"/>
              </a:rPr>
              <a:t>post-MI.</a:t>
            </a:r>
          </a:p>
          <a:p>
            <a:pPr marL="38100" marR="30480" indent="151765" algn="just">
              <a:lnSpc>
                <a:spcPct val="100000"/>
              </a:lnSpc>
              <a:spcBef>
                <a:spcPts val="200"/>
              </a:spcBef>
              <a:buFont typeface="Arial" pitchFamily="34" charset="0"/>
              <a:buChar char="•"/>
            </a:pPr>
            <a:endParaRPr lang="en-IN" spc="25" dirty="0" smtClean="0">
              <a:latin typeface="Comic Sans MS" pitchFamily="66" charset="0"/>
              <a:cs typeface="Times New Roman"/>
            </a:endParaRPr>
          </a:p>
          <a:p>
            <a:pPr marL="38100" marR="30480" indent="151765" algn="just">
              <a:lnSpc>
                <a:spcPct val="100000"/>
              </a:lnSpc>
              <a:spcBef>
                <a:spcPts val="200"/>
              </a:spcBef>
              <a:buFont typeface="Arial" pitchFamily="34" charset="0"/>
              <a:buChar char="•"/>
            </a:pPr>
            <a:r>
              <a:rPr lang="en-IN" spc="25" dirty="0" smtClean="0">
                <a:latin typeface="Comic Sans MS" pitchFamily="66" charset="0"/>
                <a:cs typeface="Times New Roman"/>
              </a:rPr>
              <a:t> </a:t>
            </a:r>
            <a:r>
              <a:rPr lang="en-IN" spc="45" dirty="0" err="1" smtClean="0">
                <a:latin typeface="Comic Sans MS" pitchFamily="66" charset="0"/>
                <a:cs typeface="Times New Roman"/>
              </a:rPr>
              <a:t>Fondaparinux</a:t>
            </a:r>
            <a:r>
              <a:rPr lang="en-IN" spc="45" dirty="0" smtClean="0">
                <a:latin typeface="Comic Sans MS" pitchFamily="66" charset="0"/>
                <a:cs typeface="Times New Roman"/>
              </a:rPr>
              <a:t>  has </a:t>
            </a:r>
            <a:r>
              <a:rPr lang="en-IN" spc="35" dirty="0" smtClean="0">
                <a:latin typeface="Comic Sans MS" pitchFamily="66" charset="0"/>
                <a:cs typeface="Times New Roman"/>
              </a:rPr>
              <a:t>recently </a:t>
            </a:r>
            <a:r>
              <a:rPr lang="en-IN" spc="40" dirty="0" smtClean="0">
                <a:latin typeface="Comic Sans MS" pitchFamily="66" charset="0"/>
                <a:cs typeface="Times New Roman"/>
              </a:rPr>
              <a:t>been </a:t>
            </a:r>
            <a:r>
              <a:rPr lang="en-IN" spc="60" dirty="0" smtClean="0">
                <a:latin typeface="Comic Sans MS" pitchFamily="66" charset="0"/>
                <a:cs typeface="Times New Roman"/>
              </a:rPr>
              <a:t>shown </a:t>
            </a:r>
            <a:r>
              <a:rPr lang="en-IN" spc="35" dirty="0" smtClean="0">
                <a:latin typeface="Comic Sans MS" pitchFamily="66" charset="0"/>
                <a:cs typeface="Times New Roman"/>
              </a:rPr>
              <a:t>to </a:t>
            </a:r>
            <a:r>
              <a:rPr lang="en-IN" spc="50" dirty="0" smtClean="0">
                <a:latin typeface="Comic Sans MS" pitchFamily="66" charset="0"/>
                <a:cs typeface="Times New Roman"/>
              </a:rPr>
              <a:t>reduce </a:t>
            </a:r>
            <a:r>
              <a:rPr lang="en-IN" spc="45" dirty="0" smtClean="0">
                <a:latin typeface="Comic Sans MS" pitchFamily="66" charset="0"/>
                <a:cs typeface="Times New Roman"/>
              </a:rPr>
              <a:t>the </a:t>
            </a:r>
            <a:r>
              <a:rPr lang="en-IN" spc="35" dirty="0" smtClean="0">
                <a:latin typeface="Comic Sans MS" pitchFamily="66" charset="0"/>
                <a:cs typeface="Times New Roman"/>
              </a:rPr>
              <a:t>occurrence </a:t>
            </a:r>
            <a:r>
              <a:rPr lang="en-IN" spc="20" dirty="0" smtClean="0">
                <a:latin typeface="Comic Sans MS" pitchFamily="66" charset="0"/>
                <a:cs typeface="Times New Roman"/>
              </a:rPr>
              <a:t>of </a:t>
            </a:r>
            <a:r>
              <a:rPr lang="en-IN" spc="55" dirty="0" smtClean="0">
                <a:latin typeface="Comic Sans MS" pitchFamily="66" charset="0"/>
                <a:cs typeface="Times New Roman"/>
              </a:rPr>
              <a:t>death </a:t>
            </a:r>
            <a:r>
              <a:rPr lang="en-IN" spc="45" dirty="0" smtClean="0">
                <a:latin typeface="Comic Sans MS" pitchFamily="66" charset="0"/>
                <a:cs typeface="Times New Roman"/>
              </a:rPr>
              <a:t>or  </a:t>
            </a:r>
            <a:r>
              <a:rPr lang="en-IN" spc="40" dirty="0" err="1" smtClean="0">
                <a:latin typeface="Comic Sans MS" pitchFamily="66" charset="0"/>
                <a:cs typeface="Times New Roman"/>
              </a:rPr>
              <a:t>reinfarction</a:t>
            </a:r>
            <a:r>
              <a:rPr lang="en-IN" spc="40" dirty="0" smtClean="0">
                <a:latin typeface="Comic Sans MS" pitchFamily="66" charset="0"/>
                <a:cs typeface="Times New Roman"/>
              </a:rPr>
              <a:t> </a:t>
            </a:r>
            <a:r>
              <a:rPr lang="en-IN" spc="50" dirty="0" smtClean="0">
                <a:latin typeface="Comic Sans MS" pitchFamily="66" charset="0"/>
                <a:cs typeface="Times New Roman"/>
              </a:rPr>
              <a:t>while concomitantly </a:t>
            </a:r>
            <a:r>
              <a:rPr lang="en-IN" spc="55" dirty="0" smtClean="0">
                <a:latin typeface="Comic Sans MS" pitchFamily="66" charset="0"/>
                <a:cs typeface="Times New Roman"/>
              </a:rPr>
              <a:t>reducing </a:t>
            </a:r>
            <a:r>
              <a:rPr lang="en-IN" spc="50" dirty="0" smtClean="0">
                <a:latin typeface="Comic Sans MS" pitchFamily="66" charset="0"/>
                <a:cs typeface="Times New Roman"/>
              </a:rPr>
              <a:t>the </a:t>
            </a:r>
            <a:r>
              <a:rPr lang="en-IN" spc="40" dirty="0" smtClean="0">
                <a:latin typeface="Comic Sans MS" pitchFamily="66" charset="0"/>
                <a:cs typeface="Times New Roman"/>
              </a:rPr>
              <a:t>risk </a:t>
            </a:r>
            <a:r>
              <a:rPr lang="en-IN" spc="25" dirty="0" smtClean="0">
                <a:latin typeface="Comic Sans MS" pitchFamily="66" charset="0"/>
                <a:cs typeface="Times New Roman"/>
              </a:rPr>
              <a:t>of </a:t>
            </a:r>
            <a:r>
              <a:rPr lang="en-IN" spc="50" dirty="0" smtClean="0">
                <a:latin typeface="Comic Sans MS" pitchFamily="66" charset="0"/>
                <a:cs typeface="Times New Roman"/>
              </a:rPr>
              <a:t>major  </a:t>
            </a:r>
            <a:r>
              <a:rPr lang="en-IN" spc="45" dirty="0" smtClean="0">
                <a:latin typeface="Comic Sans MS" pitchFamily="66" charset="0"/>
                <a:cs typeface="Times New Roman"/>
              </a:rPr>
              <a:t>bleeding, </a:t>
            </a:r>
            <a:r>
              <a:rPr lang="en-IN" spc="80" dirty="0" smtClean="0">
                <a:latin typeface="Comic Sans MS" pitchFamily="66" charset="0"/>
                <a:cs typeface="Times New Roman"/>
              </a:rPr>
              <a:t>and </a:t>
            </a:r>
            <a:r>
              <a:rPr lang="en-IN" spc="70" dirty="0" smtClean="0">
                <a:latin typeface="Comic Sans MS" pitchFamily="66" charset="0"/>
                <a:cs typeface="Times New Roman"/>
              </a:rPr>
              <a:t>may </a:t>
            </a:r>
            <a:r>
              <a:rPr lang="en-IN" spc="45" dirty="0" smtClean="0">
                <a:latin typeface="Comic Sans MS" pitchFamily="66" charset="0"/>
                <a:cs typeface="Times New Roman"/>
              </a:rPr>
              <a:t>therefore </a:t>
            </a:r>
            <a:r>
              <a:rPr lang="en-IN" spc="40" dirty="0" smtClean="0">
                <a:latin typeface="Comic Sans MS" pitchFamily="66" charset="0"/>
                <a:cs typeface="Times New Roman"/>
              </a:rPr>
              <a:t>be </a:t>
            </a:r>
            <a:r>
              <a:rPr lang="en-IN" spc="55" dirty="0" smtClean="0">
                <a:latin typeface="Comic Sans MS" pitchFamily="66" charset="0"/>
                <a:cs typeface="Times New Roman"/>
              </a:rPr>
              <a:t>considered </a:t>
            </a:r>
            <a:r>
              <a:rPr lang="en-IN" spc="70" dirty="0" smtClean="0">
                <a:latin typeface="Comic Sans MS" pitchFamily="66" charset="0"/>
                <a:cs typeface="Times New Roman"/>
              </a:rPr>
              <a:t>among </a:t>
            </a:r>
            <a:r>
              <a:rPr lang="en-IN" spc="55" dirty="0" smtClean="0">
                <a:latin typeface="Comic Sans MS" pitchFamily="66" charset="0"/>
                <a:cs typeface="Times New Roman"/>
              </a:rPr>
              <a:t>patients </a:t>
            </a:r>
            <a:r>
              <a:rPr lang="en-IN" spc="335" dirty="0" smtClean="0">
                <a:latin typeface="Comic Sans MS" pitchFamily="66" charset="0"/>
                <a:cs typeface="Times New Roman"/>
              </a:rPr>
              <a:t> </a:t>
            </a:r>
            <a:r>
              <a:rPr lang="en-IN" spc="55" dirty="0" smtClean="0">
                <a:latin typeface="Comic Sans MS" pitchFamily="66" charset="0"/>
                <a:cs typeface="Times New Roman"/>
              </a:rPr>
              <a:t>undergoing </a:t>
            </a:r>
            <a:r>
              <a:rPr lang="en-IN" spc="45" dirty="0" smtClean="0">
                <a:latin typeface="Comic Sans MS" pitchFamily="66" charset="0"/>
                <a:cs typeface="Times New Roman"/>
              </a:rPr>
              <a:t>treatment </a:t>
            </a:r>
            <a:r>
              <a:rPr lang="en-IN" spc="55" dirty="0" smtClean="0">
                <a:latin typeface="Comic Sans MS" pitchFamily="66" charset="0"/>
                <a:cs typeface="Times New Roman"/>
              </a:rPr>
              <a:t>with </a:t>
            </a:r>
            <a:r>
              <a:rPr lang="en-IN" spc="35" dirty="0" smtClean="0">
                <a:latin typeface="Comic Sans MS" pitchFamily="66" charset="0"/>
                <a:cs typeface="Times New Roman"/>
              </a:rPr>
              <a:t>streptokinase.</a:t>
            </a:r>
            <a:r>
              <a:rPr lang="en-IN" sz="800" spc="52" baseline="33333" dirty="0" smtClean="0">
                <a:latin typeface="Comic Sans MS" pitchFamily="66" charset="0"/>
                <a:cs typeface="Times New Roman"/>
              </a:rPr>
              <a:t> </a:t>
            </a:r>
          </a:p>
          <a:p>
            <a:pPr marL="38100" marR="30480" indent="151765" algn="just">
              <a:lnSpc>
                <a:spcPct val="100000"/>
              </a:lnSpc>
              <a:spcBef>
                <a:spcPts val="200"/>
              </a:spcBef>
              <a:buFont typeface="Arial" pitchFamily="34" charset="0"/>
              <a:buChar char="•"/>
            </a:pPr>
            <a:endParaRPr lang="en-IN" sz="800" spc="52" baseline="33333" dirty="0" smtClean="0">
              <a:latin typeface="Comic Sans MS" pitchFamily="66" charset="0"/>
              <a:cs typeface="Times New Roman"/>
            </a:endParaRPr>
          </a:p>
          <a:p>
            <a:pPr marL="38100" marR="30480" indent="151765" algn="just">
              <a:lnSpc>
                <a:spcPct val="100000"/>
              </a:lnSpc>
              <a:spcBef>
                <a:spcPts val="200"/>
              </a:spcBef>
              <a:buFont typeface="Arial" pitchFamily="34" charset="0"/>
              <a:buChar char="•"/>
            </a:pPr>
            <a:r>
              <a:rPr lang="en-IN" dirty="0" smtClean="0">
                <a:latin typeface="Comic Sans MS" pitchFamily="66" charset="0"/>
              </a:rPr>
              <a:t> Use caution with the administration of </a:t>
            </a:r>
            <a:r>
              <a:rPr lang="en-IN" dirty="0" err="1" smtClean="0">
                <a:latin typeface="Comic Sans MS" pitchFamily="66" charset="0"/>
              </a:rPr>
              <a:t>enoxaparin</a:t>
            </a:r>
            <a:r>
              <a:rPr lang="en-IN" dirty="0" smtClean="0">
                <a:latin typeface="Comic Sans MS" pitchFamily="66" charset="0"/>
              </a:rPr>
              <a:t> in patients older than 75 years as well as those with impaired renal function, because the use of </a:t>
            </a:r>
            <a:r>
              <a:rPr lang="en-IN" dirty="0" err="1" smtClean="0">
                <a:latin typeface="Comic Sans MS" pitchFamily="66" charset="0"/>
              </a:rPr>
              <a:t>enoxaparin</a:t>
            </a:r>
            <a:r>
              <a:rPr lang="en-IN" dirty="0" smtClean="0">
                <a:latin typeface="Comic Sans MS" pitchFamily="66" charset="0"/>
              </a:rPr>
              <a:t> is associated with a higher risk of intracranial bleeding.</a:t>
            </a:r>
          </a:p>
          <a:p>
            <a:pPr marL="38100" marR="30480" indent="151765" algn="just">
              <a:lnSpc>
                <a:spcPct val="100000"/>
              </a:lnSpc>
              <a:spcBef>
                <a:spcPts val="200"/>
              </a:spcBef>
              <a:buFont typeface="Arial" pitchFamily="34" charset="0"/>
              <a:buChar char="•"/>
            </a:pPr>
            <a:endParaRPr lang="en-IN" dirty="0" smtClean="0">
              <a:latin typeface="Comic Sans MS" pitchFamily="66" charset="0"/>
            </a:endParaRPr>
          </a:p>
          <a:p>
            <a:pPr marL="38100" marR="30480" indent="151765" algn="just">
              <a:lnSpc>
                <a:spcPct val="100000"/>
              </a:lnSpc>
              <a:spcBef>
                <a:spcPts val="200"/>
              </a:spcBef>
              <a:buFont typeface="Arial" pitchFamily="34" charset="0"/>
              <a:buChar char="•"/>
            </a:pPr>
            <a:r>
              <a:rPr lang="en-IN" dirty="0" err="1" smtClean="0">
                <a:latin typeface="Comic Sans MS" pitchFamily="66" charset="0"/>
              </a:rPr>
              <a:t>Bivalirudin</a:t>
            </a:r>
            <a:r>
              <a:rPr lang="en-IN" dirty="0" smtClean="0">
                <a:latin typeface="Comic Sans MS" pitchFamily="66" charset="0"/>
              </a:rPr>
              <a:t> may be used for patients who develop or have a history of heparin-induced thrombocytopenia (HIT) and require anticoagulation.</a:t>
            </a:r>
            <a:endParaRPr lang="en-IN" dirty="0">
              <a:latin typeface="Comic Sans MS" pitchFamily="66" charset="0"/>
              <a:cs typeface="Times New Roman"/>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234" y="381000"/>
            <a:ext cx="4919166" cy="628377"/>
          </a:xfrm>
          <a:prstGeom prst="rect">
            <a:avLst/>
          </a:prstGeom>
        </p:spPr>
        <p:txBody>
          <a:bodyPr vert="horz" wrap="square" lIns="0" tIns="12700" rIns="0" bIns="0" rtlCol="0">
            <a:spAutoFit/>
          </a:bodyPr>
          <a:lstStyle/>
          <a:p>
            <a:pPr marL="12700">
              <a:lnSpc>
                <a:spcPct val="100000"/>
              </a:lnSpc>
              <a:spcBef>
                <a:spcPts val="100"/>
              </a:spcBef>
            </a:pPr>
            <a:r>
              <a:rPr spc="-5" dirty="0"/>
              <a:t>ANTICOAGULANTS</a:t>
            </a:r>
          </a:p>
        </p:txBody>
      </p:sp>
      <p:grpSp>
        <p:nvGrpSpPr>
          <p:cNvPr id="3" name="object 3"/>
          <p:cNvGrpSpPr/>
          <p:nvPr/>
        </p:nvGrpSpPr>
        <p:grpSpPr>
          <a:xfrm>
            <a:off x="3688270" y="1647189"/>
            <a:ext cx="4483418" cy="1094740"/>
            <a:chOff x="4917694" y="1647189"/>
            <a:chExt cx="5977890" cy="1094740"/>
          </a:xfrm>
        </p:grpSpPr>
        <p:sp>
          <p:nvSpPr>
            <p:cNvPr id="4" name="object 4"/>
            <p:cNvSpPr/>
            <p:nvPr/>
          </p:nvSpPr>
          <p:spPr>
            <a:xfrm>
              <a:off x="4927854" y="1657349"/>
              <a:ext cx="5957570" cy="1074420"/>
            </a:xfrm>
            <a:custGeom>
              <a:avLst/>
              <a:gdLst/>
              <a:ahLst/>
              <a:cxnLst/>
              <a:rect l="l" t="t" r="r" b="b"/>
              <a:pathLst>
                <a:path w="5957570" h="1074420">
                  <a:moveTo>
                    <a:pt x="5420106" y="0"/>
                  </a:moveTo>
                  <a:lnTo>
                    <a:pt x="5420106" y="134238"/>
                  </a:lnTo>
                  <a:lnTo>
                    <a:pt x="0" y="134238"/>
                  </a:lnTo>
                  <a:lnTo>
                    <a:pt x="0" y="940180"/>
                  </a:lnTo>
                  <a:lnTo>
                    <a:pt x="5420106" y="940180"/>
                  </a:lnTo>
                  <a:lnTo>
                    <a:pt x="5420106" y="1074420"/>
                  </a:lnTo>
                  <a:lnTo>
                    <a:pt x="5957316" y="537210"/>
                  </a:lnTo>
                  <a:lnTo>
                    <a:pt x="5420106" y="0"/>
                  </a:lnTo>
                  <a:close/>
                </a:path>
              </a:pathLst>
            </a:custGeom>
            <a:solidFill>
              <a:srgbClr val="FADDEB">
                <a:alpha val="90194"/>
              </a:srgbClr>
            </a:solidFill>
          </p:spPr>
          <p:txBody>
            <a:bodyPr wrap="square" lIns="0" tIns="0" rIns="0" bIns="0" rtlCol="0"/>
            <a:lstStyle/>
            <a:p>
              <a:endParaRPr/>
            </a:p>
          </p:txBody>
        </p:sp>
        <p:sp>
          <p:nvSpPr>
            <p:cNvPr id="5" name="object 5"/>
            <p:cNvSpPr/>
            <p:nvPr/>
          </p:nvSpPr>
          <p:spPr>
            <a:xfrm>
              <a:off x="4927854" y="1657349"/>
              <a:ext cx="5957570" cy="1074420"/>
            </a:xfrm>
            <a:custGeom>
              <a:avLst/>
              <a:gdLst/>
              <a:ahLst/>
              <a:cxnLst/>
              <a:rect l="l" t="t" r="r" b="b"/>
              <a:pathLst>
                <a:path w="5957570" h="1074420">
                  <a:moveTo>
                    <a:pt x="0" y="134238"/>
                  </a:moveTo>
                  <a:lnTo>
                    <a:pt x="5420106" y="134238"/>
                  </a:lnTo>
                  <a:lnTo>
                    <a:pt x="5420106" y="0"/>
                  </a:lnTo>
                  <a:lnTo>
                    <a:pt x="5957316" y="537210"/>
                  </a:lnTo>
                  <a:lnTo>
                    <a:pt x="5420106" y="1074420"/>
                  </a:lnTo>
                  <a:lnTo>
                    <a:pt x="5420106" y="940180"/>
                  </a:lnTo>
                  <a:lnTo>
                    <a:pt x="0" y="940180"/>
                  </a:lnTo>
                  <a:lnTo>
                    <a:pt x="0" y="134238"/>
                  </a:lnTo>
                  <a:close/>
                </a:path>
              </a:pathLst>
            </a:custGeom>
            <a:ln w="19812">
              <a:solidFill>
                <a:srgbClr val="FADDEB"/>
              </a:solidFill>
            </a:ln>
          </p:spPr>
          <p:txBody>
            <a:bodyPr wrap="square" lIns="0" tIns="0" rIns="0" bIns="0" rtlCol="0"/>
            <a:lstStyle/>
            <a:p>
              <a:endParaRPr/>
            </a:p>
          </p:txBody>
        </p:sp>
      </p:grpSp>
      <p:sp>
        <p:nvSpPr>
          <p:cNvPr id="6" name="object 6"/>
          <p:cNvSpPr txBox="1"/>
          <p:nvPr/>
        </p:nvSpPr>
        <p:spPr>
          <a:xfrm>
            <a:off x="3698556" y="1735659"/>
            <a:ext cx="4150043" cy="813684"/>
          </a:xfrm>
          <a:prstGeom prst="rect">
            <a:avLst/>
          </a:prstGeom>
        </p:spPr>
        <p:txBody>
          <a:bodyPr vert="horz" wrap="square" lIns="0" tIns="13335" rIns="0" bIns="0" rtlCol="0">
            <a:spAutoFit/>
          </a:bodyPr>
          <a:lstStyle/>
          <a:p>
            <a:pPr marL="241300" indent="-228600">
              <a:lnSpc>
                <a:spcPct val="100000"/>
              </a:lnSpc>
              <a:spcBef>
                <a:spcPts val="105"/>
              </a:spcBef>
              <a:buChar char="•"/>
              <a:tabLst>
                <a:tab pos="241300" algn="l"/>
              </a:tabLst>
            </a:pPr>
            <a:r>
              <a:rPr sz="2600" spc="-5" dirty="0">
                <a:latin typeface="Trebuchet MS"/>
                <a:cs typeface="Trebuchet MS"/>
              </a:rPr>
              <a:t>Long the mainstay </a:t>
            </a:r>
            <a:r>
              <a:rPr sz="2600" dirty="0">
                <a:latin typeface="Trebuchet MS"/>
                <a:cs typeface="Trebuchet MS"/>
              </a:rPr>
              <a:t>of</a:t>
            </a:r>
            <a:r>
              <a:rPr sz="2600" spc="-60" dirty="0">
                <a:latin typeface="Trebuchet MS"/>
                <a:cs typeface="Trebuchet MS"/>
              </a:rPr>
              <a:t> </a:t>
            </a:r>
            <a:r>
              <a:rPr sz="2600" spc="-5" dirty="0">
                <a:latin typeface="Trebuchet MS"/>
                <a:cs typeface="Trebuchet MS"/>
              </a:rPr>
              <a:t>therapy</a:t>
            </a:r>
            <a:endParaRPr sz="2600">
              <a:latin typeface="Trebuchet MS"/>
              <a:cs typeface="Trebuchet MS"/>
            </a:endParaRPr>
          </a:p>
        </p:txBody>
      </p:sp>
      <p:grpSp>
        <p:nvGrpSpPr>
          <p:cNvPr id="7" name="object 7"/>
          <p:cNvGrpSpPr/>
          <p:nvPr/>
        </p:nvGrpSpPr>
        <p:grpSpPr>
          <a:xfrm>
            <a:off x="709803" y="1647444"/>
            <a:ext cx="2993708" cy="1094740"/>
            <a:chOff x="946403" y="1647444"/>
            <a:chExt cx="3991610" cy="1094740"/>
          </a:xfrm>
        </p:grpSpPr>
        <p:sp>
          <p:nvSpPr>
            <p:cNvPr id="8" name="object 8"/>
            <p:cNvSpPr/>
            <p:nvPr/>
          </p:nvSpPr>
          <p:spPr>
            <a:xfrm>
              <a:off x="956309" y="1657350"/>
              <a:ext cx="3971925" cy="1074420"/>
            </a:xfrm>
            <a:custGeom>
              <a:avLst/>
              <a:gdLst/>
              <a:ahLst/>
              <a:cxnLst/>
              <a:rect l="l" t="t" r="r" b="b"/>
              <a:pathLst>
                <a:path w="3971925" h="1074420">
                  <a:moveTo>
                    <a:pt x="3792474" y="0"/>
                  </a:moveTo>
                  <a:lnTo>
                    <a:pt x="179070" y="0"/>
                  </a:lnTo>
                  <a:lnTo>
                    <a:pt x="131467" y="6394"/>
                  </a:lnTo>
                  <a:lnTo>
                    <a:pt x="88691" y="24440"/>
                  </a:lnTo>
                  <a:lnTo>
                    <a:pt x="52449" y="52435"/>
                  </a:lnTo>
                  <a:lnTo>
                    <a:pt x="24448" y="88674"/>
                  </a:lnTo>
                  <a:lnTo>
                    <a:pt x="6396" y="131453"/>
                  </a:lnTo>
                  <a:lnTo>
                    <a:pt x="0" y="179070"/>
                  </a:lnTo>
                  <a:lnTo>
                    <a:pt x="0" y="895350"/>
                  </a:lnTo>
                  <a:lnTo>
                    <a:pt x="6396" y="942966"/>
                  </a:lnTo>
                  <a:lnTo>
                    <a:pt x="24448" y="985745"/>
                  </a:lnTo>
                  <a:lnTo>
                    <a:pt x="52449" y="1021984"/>
                  </a:lnTo>
                  <a:lnTo>
                    <a:pt x="88691" y="1049979"/>
                  </a:lnTo>
                  <a:lnTo>
                    <a:pt x="131467" y="1068025"/>
                  </a:lnTo>
                  <a:lnTo>
                    <a:pt x="179070" y="1074420"/>
                  </a:lnTo>
                  <a:lnTo>
                    <a:pt x="3792474" y="1074420"/>
                  </a:lnTo>
                  <a:lnTo>
                    <a:pt x="3840090" y="1068025"/>
                  </a:lnTo>
                  <a:lnTo>
                    <a:pt x="3882869" y="1049979"/>
                  </a:lnTo>
                  <a:lnTo>
                    <a:pt x="3919108" y="1021984"/>
                  </a:lnTo>
                  <a:lnTo>
                    <a:pt x="3947103" y="985745"/>
                  </a:lnTo>
                  <a:lnTo>
                    <a:pt x="3965149" y="942966"/>
                  </a:lnTo>
                  <a:lnTo>
                    <a:pt x="3971543" y="895350"/>
                  </a:lnTo>
                  <a:lnTo>
                    <a:pt x="3971543" y="179070"/>
                  </a:lnTo>
                  <a:lnTo>
                    <a:pt x="3965149" y="131453"/>
                  </a:lnTo>
                  <a:lnTo>
                    <a:pt x="3947103" y="88674"/>
                  </a:lnTo>
                  <a:lnTo>
                    <a:pt x="3919108" y="52435"/>
                  </a:lnTo>
                  <a:lnTo>
                    <a:pt x="3882869" y="24440"/>
                  </a:lnTo>
                  <a:lnTo>
                    <a:pt x="3840090" y="6394"/>
                  </a:lnTo>
                  <a:lnTo>
                    <a:pt x="3792474" y="0"/>
                  </a:lnTo>
                  <a:close/>
                </a:path>
              </a:pathLst>
            </a:custGeom>
            <a:solidFill>
              <a:srgbClr val="F495CA"/>
            </a:solidFill>
          </p:spPr>
          <p:txBody>
            <a:bodyPr wrap="square" lIns="0" tIns="0" rIns="0" bIns="0" rtlCol="0"/>
            <a:lstStyle/>
            <a:p>
              <a:endParaRPr/>
            </a:p>
          </p:txBody>
        </p:sp>
        <p:sp>
          <p:nvSpPr>
            <p:cNvPr id="9" name="object 9"/>
            <p:cNvSpPr/>
            <p:nvPr/>
          </p:nvSpPr>
          <p:spPr>
            <a:xfrm>
              <a:off x="956309" y="1657350"/>
              <a:ext cx="3971925" cy="1074420"/>
            </a:xfrm>
            <a:custGeom>
              <a:avLst/>
              <a:gdLst/>
              <a:ahLst/>
              <a:cxnLst/>
              <a:rect l="l" t="t" r="r" b="b"/>
              <a:pathLst>
                <a:path w="3971925" h="1074420">
                  <a:moveTo>
                    <a:pt x="0" y="179070"/>
                  </a:moveTo>
                  <a:lnTo>
                    <a:pt x="6396" y="131453"/>
                  </a:lnTo>
                  <a:lnTo>
                    <a:pt x="24448" y="88674"/>
                  </a:lnTo>
                  <a:lnTo>
                    <a:pt x="52449" y="52435"/>
                  </a:lnTo>
                  <a:lnTo>
                    <a:pt x="88691" y="24440"/>
                  </a:lnTo>
                  <a:lnTo>
                    <a:pt x="131467" y="6394"/>
                  </a:lnTo>
                  <a:lnTo>
                    <a:pt x="179070" y="0"/>
                  </a:lnTo>
                  <a:lnTo>
                    <a:pt x="3792474" y="0"/>
                  </a:lnTo>
                  <a:lnTo>
                    <a:pt x="3840090" y="6394"/>
                  </a:lnTo>
                  <a:lnTo>
                    <a:pt x="3882869" y="24440"/>
                  </a:lnTo>
                  <a:lnTo>
                    <a:pt x="3919108" y="52435"/>
                  </a:lnTo>
                  <a:lnTo>
                    <a:pt x="3947103" y="88674"/>
                  </a:lnTo>
                  <a:lnTo>
                    <a:pt x="3965149" y="131453"/>
                  </a:lnTo>
                  <a:lnTo>
                    <a:pt x="3971543" y="179070"/>
                  </a:lnTo>
                  <a:lnTo>
                    <a:pt x="3971543" y="895350"/>
                  </a:lnTo>
                  <a:lnTo>
                    <a:pt x="3965149" y="942966"/>
                  </a:lnTo>
                  <a:lnTo>
                    <a:pt x="3947103" y="985745"/>
                  </a:lnTo>
                  <a:lnTo>
                    <a:pt x="3919108" y="1021984"/>
                  </a:lnTo>
                  <a:lnTo>
                    <a:pt x="3882869" y="1049979"/>
                  </a:lnTo>
                  <a:lnTo>
                    <a:pt x="3840090" y="1068025"/>
                  </a:lnTo>
                  <a:lnTo>
                    <a:pt x="3792474" y="1074420"/>
                  </a:lnTo>
                  <a:lnTo>
                    <a:pt x="179070" y="1074420"/>
                  </a:lnTo>
                  <a:lnTo>
                    <a:pt x="131467" y="1068025"/>
                  </a:lnTo>
                  <a:lnTo>
                    <a:pt x="88691" y="1049979"/>
                  </a:lnTo>
                  <a:lnTo>
                    <a:pt x="52449" y="1021984"/>
                  </a:lnTo>
                  <a:lnTo>
                    <a:pt x="24448" y="985745"/>
                  </a:lnTo>
                  <a:lnTo>
                    <a:pt x="6396" y="942966"/>
                  </a:lnTo>
                  <a:lnTo>
                    <a:pt x="0" y="895350"/>
                  </a:lnTo>
                  <a:lnTo>
                    <a:pt x="0" y="179070"/>
                  </a:lnTo>
                  <a:close/>
                </a:path>
              </a:pathLst>
            </a:custGeom>
            <a:ln w="19812">
              <a:solidFill>
                <a:srgbClr val="FFFFFF"/>
              </a:solidFill>
            </a:ln>
          </p:spPr>
          <p:txBody>
            <a:bodyPr wrap="square" lIns="0" tIns="0" rIns="0" bIns="0" rtlCol="0"/>
            <a:lstStyle/>
            <a:p>
              <a:endParaRPr/>
            </a:p>
          </p:txBody>
        </p:sp>
      </p:grpSp>
      <p:sp>
        <p:nvSpPr>
          <p:cNvPr id="10" name="object 10"/>
          <p:cNvSpPr txBox="1"/>
          <p:nvPr/>
        </p:nvSpPr>
        <p:spPr>
          <a:xfrm>
            <a:off x="685800" y="1810004"/>
            <a:ext cx="2971800" cy="704039"/>
          </a:xfrm>
          <a:prstGeom prst="rect">
            <a:avLst/>
          </a:prstGeom>
        </p:spPr>
        <p:txBody>
          <a:bodyPr vert="horz" wrap="square" lIns="0" tIns="62230" rIns="0" bIns="0" rtlCol="0">
            <a:spAutoFit/>
          </a:bodyPr>
          <a:lstStyle/>
          <a:p>
            <a:pPr marL="281940" marR="5080" indent="-269875">
              <a:lnSpc>
                <a:spcPts val="2510"/>
              </a:lnSpc>
              <a:spcBef>
                <a:spcPts val="490"/>
              </a:spcBef>
            </a:pPr>
            <a:r>
              <a:rPr sz="2400" spc="-5" dirty="0">
                <a:solidFill>
                  <a:srgbClr val="FFFFFF"/>
                </a:solidFill>
                <a:latin typeface="Trebuchet MS"/>
                <a:cs typeface="Trebuchet MS"/>
              </a:rPr>
              <a:t>U</a:t>
            </a:r>
            <a:r>
              <a:rPr sz="2400" spc="5" dirty="0">
                <a:solidFill>
                  <a:srgbClr val="FFFFFF"/>
                </a:solidFill>
                <a:latin typeface="Trebuchet MS"/>
                <a:cs typeface="Trebuchet MS"/>
              </a:rPr>
              <a:t>N</a:t>
            </a:r>
            <a:r>
              <a:rPr sz="2400" dirty="0">
                <a:solidFill>
                  <a:srgbClr val="FFFFFF"/>
                </a:solidFill>
                <a:latin typeface="Trebuchet MS"/>
                <a:cs typeface="Trebuchet MS"/>
              </a:rPr>
              <a:t>FRAC</a:t>
            </a:r>
            <a:r>
              <a:rPr sz="2400" spc="-10" dirty="0">
                <a:solidFill>
                  <a:srgbClr val="FFFFFF"/>
                </a:solidFill>
                <a:latin typeface="Trebuchet MS"/>
                <a:cs typeface="Trebuchet MS"/>
              </a:rPr>
              <a:t>-</a:t>
            </a:r>
            <a:r>
              <a:rPr sz="2400" dirty="0">
                <a:solidFill>
                  <a:srgbClr val="FFFFFF"/>
                </a:solidFill>
                <a:latin typeface="Trebuchet MS"/>
                <a:cs typeface="Trebuchet MS"/>
              </a:rPr>
              <a:t>TIO</a:t>
            </a:r>
            <a:r>
              <a:rPr sz="2400" spc="5" dirty="0">
                <a:solidFill>
                  <a:srgbClr val="FFFFFF"/>
                </a:solidFill>
                <a:latin typeface="Trebuchet MS"/>
                <a:cs typeface="Trebuchet MS"/>
              </a:rPr>
              <a:t>N</a:t>
            </a:r>
            <a:r>
              <a:rPr sz="2400" spc="-229" dirty="0">
                <a:solidFill>
                  <a:srgbClr val="FFFFFF"/>
                </a:solidFill>
                <a:latin typeface="Trebuchet MS"/>
                <a:cs typeface="Trebuchet MS"/>
              </a:rPr>
              <a:t>A</a:t>
            </a:r>
            <a:r>
              <a:rPr sz="2400" dirty="0">
                <a:solidFill>
                  <a:srgbClr val="FFFFFF"/>
                </a:solidFill>
                <a:latin typeface="Trebuchet MS"/>
                <a:cs typeface="Trebuchet MS"/>
              </a:rPr>
              <a:t>TED  </a:t>
            </a:r>
            <a:r>
              <a:rPr sz="2400" spc="-40" dirty="0">
                <a:solidFill>
                  <a:srgbClr val="FFFFFF"/>
                </a:solidFill>
                <a:latin typeface="Trebuchet MS"/>
                <a:cs typeface="Trebuchet MS"/>
              </a:rPr>
              <a:t>HEPARIN</a:t>
            </a:r>
            <a:r>
              <a:rPr sz="2400" spc="-35" dirty="0">
                <a:solidFill>
                  <a:srgbClr val="FFFFFF"/>
                </a:solidFill>
                <a:latin typeface="Trebuchet MS"/>
                <a:cs typeface="Trebuchet MS"/>
              </a:rPr>
              <a:t> </a:t>
            </a:r>
            <a:r>
              <a:rPr sz="2400" spc="-5" dirty="0">
                <a:solidFill>
                  <a:srgbClr val="FFFFFF"/>
                </a:solidFill>
                <a:latin typeface="Trebuchet MS"/>
                <a:cs typeface="Trebuchet MS"/>
              </a:rPr>
              <a:t>(UFH)</a:t>
            </a:r>
            <a:endParaRPr sz="2400">
              <a:latin typeface="Trebuchet MS"/>
              <a:cs typeface="Trebuchet MS"/>
            </a:endParaRPr>
          </a:p>
        </p:txBody>
      </p:sp>
      <p:grpSp>
        <p:nvGrpSpPr>
          <p:cNvPr id="11" name="object 11"/>
          <p:cNvGrpSpPr/>
          <p:nvPr/>
        </p:nvGrpSpPr>
        <p:grpSpPr>
          <a:xfrm>
            <a:off x="3688270" y="2829814"/>
            <a:ext cx="4483418" cy="1094740"/>
            <a:chOff x="4917694" y="2829814"/>
            <a:chExt cx="5977890" cy="1094740"/>
          </a:xfrm>
        </p:grpSpPr>
        <p:sp>
          <p:nvSpPr>
            <p:cNvPr id="12" name="object 12"/>
            <p:cNvSpPr/>
            <p:nvPr/>
          </p:nvSpPr>
          <p:spPr>
            <a:xfrm>
              <a:off x="4927854" y="2839974"/>
              <a:ext cx="5957570" cy="1074420"/>
            </a:xfrm>
            <a:custGeom>
              <a:avLst/>
              <a:gdLst/>
              <a:ahLst/>
              <a:cxnLst/>
              <a:rect l="l" t="t" r="r" b="b"/>
              <a:pathLst>
                <a:path w="5957570" h="1074420">
                  <a:moveTo>
                    <a:pt x="5420106" y="0"/>
                  </a:moveTo>
                  <a:lnTo>
                    <a:pt x="5420106" y="134238"/>
                  </a:lnTo>
                  <a:lnTo>
                    <a:pt x="0" y="134238"/>
                  </a:lnTo>
                  <a:lnTo>
                    <a:pt x="0" y="940181"/>
                  </a:lnTo>
                  <a:lnTo>
                    <a:pt x="5420106" y="940181"/>
                  </a:lnTo>
                  <a:lnTo>
                    <a:pt x="5420106" y="1074420"/>
                  </a:lnTo>
                  <a:lnTo>
                    <a:pt x="5957316" y="537210"/>
                  </a:lnTo>
                  <a:lnTo>
                    <a:pt x="5420106" y="0"/>
                  </a:lnTo>
                  <a:close/>
                </a:path>
              </a:pathLst>
            </a:custGeom>
            <a:solidFill>
              <a:srgbClr val="FADDEB">
                <a:alpha val="90194"/>
              </a:srgbClr>
            </a:solidFill>
          </p:spPr>
          <p:txBody>
            <a:bodyPr wrap="square" lIns="0" tIns="0" rIns="0" bIns="0" rtlCol="0"/>
            <a:lstStyle/>
            <a:p>
              <a:endParaRPr/>
            </a:p>
          </p:txBody>
        </p:sp>
        <p:sp>
          <p:nvSpPr>
            <p:cNvPr id="13" name="object 13"/>
            <p:cNvSpPr/>
            <p:nvPr/>
          </p:nvSpPr>
          <p:spPr>
            <a:xfrm>
              <a:off x="4927854" y="2839974"/>
              <a:ext cx="5957570" cy="1074420"/>
            </a:xfrm>
            <a:custGeom>
              <a:avLst/>
              <a:gdLst/>
              <a:ahLst/>
              <a:cxnLst/>
              <a:rect l="l" t="t" r="r" b="b"/>
              <a:pathLst>
                <a:path w="5957570" h="1074420">
                  <a:moveTo>
                    <a:pt x="0" y="134238"/>
                  </a:moveTo>
                  <a:lnTo>
                    <a:pt x="5420106" y="134238"/>
                  </a:lnTo>
                  <a:lnTo>
                    <a:pt x="5420106" y="0"/>
                  </a:lnTo>
                  <a:lnTo>
                    <a:pt x="5957316" y="537210"/>
                  </a:lnTo>
                  <a:lnTo>
                    <a:pt x="5420106" y="1074420"/>
                  </a:lnTo>
                  <a:lnTo>
                    <a:pt x="5420106" y="940181"/>
                  </a:lnTo>
                  <a:lnTo>
                    <a:pt x="0" y="940181"/>
                  </a:lnTo>
                  <a:lnTo>
                    <a:pt x="0" y="134238"/>
                  </a:lnTo>
                  <a:close/>
                </a:path>
              </a:pathLst>
            </a:custGeom>
            <a:ln w="19811">
              <a:solidFill>
                <a:srgbClr val="FADDEB"/>
              </a:solidFill>
            </a:ln>
          </p:spPr>
          <p:txBody>
            <a:bodyPr wrap="square" lIns="0" tIns="0" rIns="0" bIns="0" rtlCol="0"/>
            <a:lstStyle/>
            <a:p>
              <a:endParaRPr/>
            </a:p>
          </p:txBody>
        </p:sp>
      </p:grpSp>
      <p:sp>
        <p:nvSpPr>
          <p:cNvPr id="14" name="object 14"/>
          <p:cNvSpPr txBox="1"/>
          <p:nvPr/>
        </p:nvSpPr>
        <p:spPr>
          <a:xfrm>
            <a:off x="3750944" y="2743200"/>
            <a:ext cx="4554856" cy="1129348"/>
          </a:xfrm>
          <a:prstGeom prst="rect">
            <a:avLst/>
          </a:prstGeom>
        </p:spPr>
        <p:txBody>
          <a:bodyPr vert="horz" wrap="square" lIns="0" tIns="12065" rIns="0" bIns="0" rtlCol="0">
            <a:spAutoFit/>
          </a:bodyPr>
          <a:lstStyle/>
          <a:p>
            <a:pPr marL="245745" indent="-246379">
              <a:lnSpc>
                <a:spcPts val="1795"/>
              </a:lnSpc>
              <a:spcBef>
                <a:spcPts val="95"/>
              </a:spcBef>
              <a:buChar char="•"/>
              <a:tabLst>
                <a:tab pos="246379" algn="l"/>
              </a:tabLst>
            </a:pPr>
            <a:r>
              <a:rPr sz="1600" spc="-10" dirty="0">
                <a:latin typeface="Trebuchet MS"/>
                <a:cs typeface="Trebuchet MS"/>
              </a:rPr>
              <a:t>Which </a:t>
            </a:r>
            <a:r>
              <a:rPr sz="1600" spc="-5" dirty="0">
                <a:latin typeface="Trebuchet MS"/>
                <a:cs typeface="Trebuchet MS"/>
              </a:rPr>
              <a:t>has been shown to be superior to UFH in</a:t>
            </a:r>
            <a:r>
              <a:rPr sz="1600" spc="25" dirty="0">
                <a:latin typeface="Trebuchet MS"/>
                <a:cs typeface="Trebuchet MS"/>
              </a:rPr>
              <a:t> </a:t>
            </a:r>
            <a:r>
              <a:rPr sz="1600" spc="-5" dirty="0">
                <a:latin typeface="Trebuchet MS"/>
                <a:cs typeface="Trebuchet MS"/>
              </a:rPr>
              <a:t>reducing</a:t>
            </a:r>
            <a:endParaRPr sz="1600">
              <a:latin typeface="Trebuchet MS"/>
              <a:cs typeface="Trebuchet MS"/>
            </a:endParaRPr>
          </a:p>
          <a:p>
            <a:pPr marL="191135" marR="10795" algn="ctr">
              <a:lnSpc>
                <a:spcPct val="87200"/>
              </a:lnSpc>
              <a:spcBef>
                <a:spcPts val="125"/>
              </a:spcBef>
            </a:pPr>
            <a:r>
              <a:rPr sz="1600" spc="-5" dirty="0">
                <a:latin typeface="Trebuchet MS"/>
                <a:cs typeface="Trebuchet MS"/>
              </a:rPr>
              <a:t>recurrent cardiac events, especially in patients managed  by a conservative strategy </a:t>
            </a:r>
            <a:r>
              <a:rPr sz="1600" spc="-10" dirty="0">
                <a:latin typeface="Trebuchet MS"/>
                <a:cs typeface="Trebuchet MS"/>
              </a:rPr>
              <a:t>but </a:t>
            </a:r>
            <a:r>
              <a:rPr sz="1600" spc="-5" dirty="0">
                <a:latin typeface="Trebuchet MS"/>
                <a:cs typeface="Trebuchet MS"/>
              </a:rPr>
              <a:t>with some increase </a:t>
            </a:r>
            <a:r>
              <a:rPr sz="1600" spc="-10" dirty="0">
                <a:latin typeface="Trebuchet MS"/>
                <a:cs typeface="Trebuchet MS"/>
              </a:rPr>
              <a:t>in  bleeding</a:t>
            </a:r>
            <a:endParaRPr sz="1600">
              <a:latin typeface="Trebuchet MS"/>
              <a:cs typeface="Trebuchet MS"/>
            </a:endParaRPr>
          </a:p>
        </p:txBody>
      </p:sp>
      <p:grpSp>
        <p:nvGrpSpPr>
          <p:cNvPr id="15" name="object 15"/>
          <p:cNvGrpSpPr/>
          <p:nvPr/>
        </p:nvGrpSpPr>
        <p:grpSpPr>
          <a:xfrm>
            <a:off x="709803" y="2830067"/>
            <a:ext cx="2993708" cy="1094740"/>
            <a:chOff x="946403" y="2830067"/>
            <a:chExt cx="3991610" cy="1094740"/>
          </a:xfrm>
        </p:grpSpPr>
        <p:sp>
          <p:nvSpPr>
            <p:cNvPr id="16" name="object 16"/>
            <p:cNvSpPr/>
            <p:nvPr/>
          </p:nvSpPr>
          <p:spPr>
            <a:xfrm>
              <a:off x="956309" y="2839973"/>
              <a:ext cx="3971925" cy="1074420"/>
            </a:xfrm>
            <a:custGeom>
              <a:avLst/>
              <a:gdLst/>
              <a:ahLst/>
              <a:cxnLst/>
              <a:rect l="l" t="t" r="r" b="b"/>
              <a:pathLst>
                <a:path w="3971925" h="1074420">
                  <a:moveTo>
                    <a:pt x="3792474" y="0"/>
                  </a:moveTo>
                  <a:lnTo>
                    <a:pt x="179070" y="0"/>
                  </a:lnTo>
                  <a:lnTo>
                    <a:pt x="131467" y="6394"/>
                  </a:lnTo>
                  <a:lnTo>
                    <a:pt x="88691" y="24440"/>
                  </a:lnTo>
                  <a:lnTo>
                    <a:pt x="52449" y="52435"/>
                  </a:lnTo>
                  <a:lnTo>
                    <a:pt x="24448" y="88674"/>
                  </a:lnTo>
                  <a:lnTo>
                    <a:pt x="6396" y="131453"/>
                  </a:lnTo>
                  <a:lnTo>
                    <a:pt x="0" y="179070"/>
                  </a:lnTo>
                  <a:lnTo>
                    <a:pt x="0" y="895350"/>
                  </a:lnTo>
                  <a:lnTo>
                    <a:pt x="6396" y="942966"/>
                  </a:lnTo>
                  <a:lnTo>
                    <a:pt x="24448" y="985745"/>
                  </a:lnTo>
                  <a:lnTo>
                    <a:pt x="52449" y="1021984"/>
                  </a:lnTo>
                  <a:lnTo>
                    <a:pt x="88691" y="1049979"/>
                  </a:lnTo>
                  <a:lnTo>
                    <a:pt x="131467" y="1068025"/>
                  </a:lnTo>
                  <a:lnTo>
                    <a:pt x="179070" y="1074420"/>
                  </a:lnTo>
                  <a:lnTo>
                    <a:pt x="3792474" y="1074420"/>
                  </a:lnTo>
                  <a:lnTo>
                    <a:pt x="3840090" y="1068025"/>
                  </a:lnTo>
                  <a:lnTo>
                    <a:pt x="3882869" y="1049979"/>
                  </a:lnTo>
                  <a:lnTo>
                    <a:pt x="3919108" y="1021984"/>
                  </a:lnTo>
                  <a:lnTo>
                    <a:pt x="3947103" y="985745"/>
                  </a:lnTo>
                  <a:lnTo>
                    <a:pt x="3965149" y="942966"/>
                  </a:lnTo>
                  <a:lnTo>
                    <a:pt x="3971543" y="895350"/>
                  </a:lnTo>
                  <a:lnTo>
                    <a:pt x="3971543" y="179070"/>
                  </a:lnTo>
                  <a:lnTo>
                    <a:pt x="3965149" y="131453"/>
                  </a:lnTo>
                  <a:lnTo>
                    <a:pt x="3947103" y="88674"/>
                  </a:lnTo>
                  <a:lnTo>
                    <a:pt x="3919108" y="52435"/>
                  </a:lnTo>
                  <a:lnTo>
                    <a:pt x="3882869" y="24440"/>
                  </a:lnTo>
                  <a:lnTo>
                    <a:pt x="3840090" y="6394"/>
                  </a:lnTo>
                  <a:lnTo>
                    <a:pt x="3792474" y="0"/>
                  </a:lnTo>
                  <a:close/>
                </a:path>
              </a:pathLst>
            </a:custGeom>
            <a:solidFill>
              <a:srgbClr val="F495CA"/>
            </a:solidFill>
          </p:spPr>
          <p:txBody>
            <a:bodyPr wrap="square" lIns="0" tIns="0" rIns="0" bIns="0" rtlCol="0"/>
            <a:lstStyle/>
            <a:p>
              <a:endParaRPr/>
            </a:p>
          </p:txBody>
        </p:sp>
        <p:sp>
          <p:nvSpPr>
            <p:cNvPr id="17" name="object 17"/>
            <p:cNvSpPr/>
            <p:nvPr/>
          </p:nvSpPr>
          <p:spPr>
            <a:xfrm>
              <a:off x="956309" y="2839973"/>
              <a:ext cx="3971925" cy="1074420"/>
            </a:xfrm>
            <a:custGeom>
              <a:avLst/>
              <a:gdLst/>
              <a:ahLst/>
              <a:cxnLst/>
              <a:rect l="l" t="t" r="r" b="b"/>
              <a:pathLst>
                <a:path w="3971925" h="1074420">
                  <a:moveTo>
                    <a:pt x="0" y="179070"/>
                  </a:moveTo>
                  <a:lnTo>
                    <a:pt x="6396" y="131453"/>
                  </a:lnTo>
                  <a:lnTo>
                    <a:pt x="24448" y="88674"/>
                  </a:lnTo>
                  <a:lnTo>
                    <a:pt x="52449" y="52435"/>
                  </a:lnTo>
                  <a:lnTo>
                    <a:pt x="88691" y="24440"/>
                  </a:lnTo>
                  <a:lnTo>
                    <a:pt x="131467" y="6394"/>
                  </a:lnTo>
                  <a:lnTo>
                    <a:pt x="179070" y="0"/>
                  </a:lnTo>
                  <a:lnTo>
                    <a:pt x="3792474" y="0"/>
                  </a:lnTo>
                  <a:lnTo>
                    <a:pt x="3840090" y="6394"/>
                  </a:lnTo>
                  <a:lnTo>
                    <a:pt x="3882869" y="24440"/>
                  </a:lnTo>
                  <a:lnTo>
                    <a:pt x="3919108" y="52435"/>
                  </a:lnTo>
                  <a:lnTo>
                    <a:pt x="3947103" y="88674"/>
                  </a:lnTo>
                  <a:lnTo>
                    <a:pt x="3965149" y="131453"/>
                  </a:lnTo>
                  <a:lnTo>
                    <a:pt x="3971543" y="179070"/>
                  </a:lnTo>
                  <a:lnTo>
                    <a:pt x="3971543" y="895350"/>
                  </a:lnTo>
                  <a:lnTo>
                    <a:pt x="3965149" y="942966"/>
                  </a:lnTo>
                  <a:lnTo>
                    <a:pt x="3947103" y="985745"/>
                  </a:lnTo>
                  <a:lnTo>
                    <a:pt x="3919108" y="1021984"/>
                  </a:lnTo>
                  <a:lnTo>
                    <a:pt x="3882869" y="1049979"/>
                  </a:lnTo>
                  <a:lnTo>
                    <a:pt x="3840090" y="1068025"/>
                  </a:lnTo>
                  <a:lnTo>
                    <a:pt x="3792474" y="1074420"/>
                  </a:lnTo>
                  <a:lnTo>
                    <a:pt x="179070" y="1074420"/>
                  </a:lnTo>
                  <a:lnTo>
                    <a:pt x="131467" y="1068025"/>
                  </a:lnTo>
                  <a:lnTo>
                    <a:pt x="88691" y="1049979"/>
                  </a:lnTo>
                  <a:lnTo>
                    <a:pt x="52449" y="1021984"/>
                  </a:lnTo>
                  <a:lnTo>
                    <a:pt x="24448" y="985745"/>
                  </a:lnTo>
                  <a:lnTo>
                    <a:pt x="6396" y="942966"/>
                  </a:lnTo>
                  <a:lnTo>
                    <a:pt x="0" y="895350"/>
                  </a:lnTo>
                  <a:lnTo>
                    <a:pt x="0" y="179070"/>
                  </a:lnTo>
                  <a:close/>
                </a:path>
              </a:pathLst>
            </a:custGeom>
            <a:ln w="19812">
              <a:solidFill>
                <a:srgbClr val="FFFFFF"/>
              </a:solidFill>
            </a:ln>
          </p:spPr>
          <p:txBody>
            <a:bodyPr wrap="square" lIns="0" tIns="0" rIns="0" bIns="0" rtlCol="0"/>
            <a:lstStyle/>
            <a:p>
              <a:endParaRPr/>
            </a:p>
          </p:txBody>
        </p:sp>
      </p:grpSp>
      <p:sp>
        <p:nvSpPr>
          <p:cNvPr id="18" name="object 18"/>
          <p:cNvSpPr txBox="1"/>
          <p:nvPr/>
        </p:nvSpPr>
        <p:spPr>
          <a:xfrm>
            <a:off x="609600" y="2877057"/>
            <a:ext cx="3124200" cy="940128"/>
          </a:xfrm>
          <a:prstGeom prst="rect">
            <a:avLst/>
          </a:prstGeom>
        </p:spPr>
        <p:txBody>
          <a:bodyPr vert="horz" wrap="square" lIns="0" tIns="55879" rIns="0" bIns="0" rtlCol="0">
            <a:spAutoFit/>
          </a:bodyPr>
          <a:lstStyle/>
          <a:p>
            <a:pPr marL="12065" marR="5080" indent="1270" algn="ctr">
              <a:lnSpc>
                <a:spcPct val="87000"/>
              </a:lnSpc>
              <a:spcBef>
                <a:spcPts val="439"/>
              </a:spcBef>
            </a:pPr>
            <a:r>
              <a:rPr sz="2200" spc="-5" dirty="0">
                <a:solidFill>
                  <a:srgbClr val="FFFFFF"/>
                </a:solidFill>
                <a:latin typeface="Trebuchet MS"/>
                <a:cs typeface="Trebuchet MS"/>
              </a:rPr>
              <a:t>THE LOW-MOLECULAR-  WEIGHT </a:t>
            </a:r>
            <a:r>
              <a:rPr sz="2200" spc="-40" dirty="0">
                <a:solidFill>
                  <a:srgbClr val="FFFFFF"/>
                </a:solidFill>
                <a:latin typeface="Trebuchet MS"/>
                <a:cs typeface="Trebuchet MS"/>
              </a:rPr>
              <a:t>HEPARIN</a:t>
            </a:r>
            <a:r>
              <a:rPr sz="2200" spc="-85" dirty="0">
                <a:solidFill>
                  <a:srgbClr val="FFFFFF"/>
                </a:solidFill>
                <a:latin typeface="Trebuchet MS"/>
                <a:cs typeface="Trebuchet MS"/>
              </a:rPr>
              <a:t> </a:t>
            </a:r>
            <a:r>
              <a:rPr sz="2200" spc="-10" dirty="0">
                <a:solidFill>
                  <a:srgbClr val="FFFFFF"/>
                </a:solidFill>
                <a:latin typeface="Trebuchet MS"/>
                <a:cs typeface="Trebuchet MS"/>
              </a:rPr>
              <a:t>(LMWH),  </a:t>
            </a:r>
            <a:r>
              <a:rPr sz="2200" spc="-30" dirty="0">
                <a:solidFill>
                  <a:srgbClr val="FFFFFF"/>
                </a:solidFill>
                <a:latin typeface="Trebuchet MS"/>
                <a:cs typeface="Trebuchet MS"/>
              </a:rPr>
              <a:t>ENOXAPARIN</a:t>
            </a:r>
            <a:endParaRPr sz="2200">
              <a:latin typeface="Trebuchet MS"/>
              <a:cs typeface="Trebuchet MS"/>
            </a:endParaRPr>
          </a:p>
        </p:txBody>
      </p:sp>
      <p:grpSp>
        <p:nvGrpSpPr>
          <p:cNvPr id="19" name="object 19"/>
          <p:cNvGrpSpPr/>
          <p:nvPr/>
        </p:nvGrpSpPr>
        <p:grpSpPr>
          <a:xfrm>
            <a:off x="3688270" y="4010914"/>
            <a:ext cx="4998530" cy="1094740"/>
            <a:chOff x="4917694" y="4010914"/>
            <a:chExt cx="5977890" cy="1094740"/>
          </a:xfrm>
        </p:grpSpPr>
        <p:sp>
          <p:nvSpPr>
            <p:cNvPr id="20" name="object 20"/>
            <p:cNvSpPr/>
            <p:nvPr/>
          </p:nvSpPr>
          <p:spPr>
            <a:xfrm>
              <a:off x="4927854" y="4021074"/>
              <a:ext cx="5957570" cy="1074420"/>
            </a:xfrm>
            <a:custGeom>
              <a:avLst/>
              <a:gdLst/>
              <a:ahLst/>
              <a:cxnLst/>
              <a:rect l="l" t="t" r="r" b="b"/>
              <a:pathLst>
                <a:path w="5957570" h="1074420">
                  <a:moveTo>
                    <a:pt x="5420106" y="0"/>
                  </a:moveTo>
                  <a:lnTo>
                    <a:pt x="5420106" y="134238"/>
                  </a:lnTo>
                  <a:lnTo>
                    <a:pt x="0" y="134238"/>
                  </a:lnTo>
                  <a:lnTo>
                    <a:pt x="0" y="940181"/>
                  </a:lnTo>
                  <a:lnTo>
                    <a:pt x="5420106" y="940181"/>
                  </a:lnTo>
                  <a:lnTo>
                    <a:pt x="5420106" y="1074420"/>
                  </a:lnTo>
                  <a:lnTo>
                    <a:pt x="5957316" y="537209"/>
                  </a:lnTo>
                  <a:lnTo>
                    <a:pt x="5420106" y="0"/>
                  </a:lnTo>
                  <a:close/>
                </a:path>
              </a:pathLst>
            </a:custGeom>
            <a:solidFill>
              <a:srgbClr val="FADDEB">
                <a:alpha val="90194"/>
              </a:srgbClr>
            </a:solidFill>
          </p:spPr>
          <p:txBody>
            <a:bodyPr wrap="square" lIns="0" tIns="0" rIns="0" bIns="0" rtlCol="0"/>
            <a:lstStyle/>
            <a:p>
              <a:endParaRPr/>
            </a:p>
          </p:txBody>
        </p:sp>
        <p:sp>
          <p:nvSpPr>
            <p:cNvPr id="21" name="object 21"/>
            <p:cNvSpPr/>
            <p:nvPr/>
          </p:nvSpPr>
          <p:spPr>
            <a:xfrm>
              <a:off x="4927854" y="4021074"/>
              <a:ext cx="5957570" cy="1074420"/>
            </a:xfrm>
            <a:custGeom>
              <a:avLst/>
              <a:gdLst/>
              <a:ahLst/>
              <a:cxnLst/>
              <a:rect l="l" t="t" r="r" b="b"/>
              <a:pathLst>
                <a:path w="5957570" h="1074420">
                  <a:moveTo>
                    <a:pt x="0" y="134238"/>
                  </a:moveTo>
                  <a:lnTo>
                    <a:pt x="5420106" y="134238"/>
                  </a:lnTo>
                  <a:lnTo>
                    <a:pt x="5420106" y="0"/>
                  </a:lnTo>
                  <a:lnTo>
                    <a:pt x="5957316" y="537209"/>
                  </a:lnTo>
                  <a:lnTo>
                    <a:pt x="5420106" y="1074420"/>
                  </a:lnTo>
                  <a:lnTo>
                    <a:pt x="5420106" y="940181"/>
                  </a:lnTo>
                  <a:lnTo>
                    <a:pt x="0" y="940181"/>
                  </a:lnTo>
                  <a:lnTo>
                    <a:pt x="0" y="134238"/>
                  </a:lnTo>
                  <a:close/>
                </a:path>
              </a:pathLst>
            </a:custGeom>
            <a:ln w="19811">
              <a:solidFill>
                <a:srgbClr val="FADDEB"/>
              </a:solidFill>
            </a:ln>
          </p:spPr>
          <p:txBody>
            <a:bodyPr wrap="square" lIns="0" tIns="0" rIns="0" bIns="0" rtlCol="0"/>
            <a:lstStyle/>
            <a:p>
              <a:endParaRPr/>
            </a:p>
          </p:txBody>
        </p:sp>
      </p:grpSp>
      <p:sp>
        <p:nvSpPr>
          <p:cNvPr id="22" name="object 22"/>
          <p:cNvSpPr txBox="1"/>
          <p:nvPr/>
        </p:nvSpPr>
        <p:spPr>
          <a:xfrm>
            <a:off x="3808571" y="4104896"/>
            <a:ext cx="3939540" cy="1024639"/>
          </a:xfrm>
          <a:prstGeom prst="rect">
            <a:avLst/>
          </a:prstGeom>
        </p:spPr>
        <p:txBody>
          <a:bodyPr vert="horz" wrap="square" lIns="0" tIns="62230" rIns="0" bIns="0" rtlCol="0">
            <a:spAutoFit/>
          </a:bodyPr>
          <a:lstStyle/>
          <a:p>
            <a:pPr marL="241300" marR="5080" indent="-241300">
              <a:lnSpc>
                <a:spcPts val="2510"/>
              </a:lnSpc>
              <a:spcBef>
                <a:spcPts val="490"/>
              </a:spcBef>
              <a:buChar char="•"/>
              <a:tabLst>
                <a:tab pos="241300" algn="l"/>
              </a:tabLst>
            </a:pPr>
            <a:r>
              <a:rPr sz="2400" spc="-5" dirty="0">
                <a:latin typeface="Trebuchet MS"/>
                <a:cs typeface="Trebuchet MS"/>
              </a:rPr>
              <a:t>Causes </a:t>
            </a:r>
            <a:r>
              <a:rPr sz="2400" dirty="0">
                <a:latin typeface="Trebuchet MS"/>
                <a:cs typeface="Trebuchet MS"/>
              </a:rPr>
              <a:t>less </a:t>
            </a:r>
            <a:r>
              <a:rPr sz="2400" spc="-5" dirty="0">
                <a:latin typeface="Trebuchet MS"/>
                <a:cs typeface="Trebuchet MS"/>
              </a:rPr>
              <a:t>bleeding and is used </a:t>
            </a:r>
            <a:r>
              <a:rPr sz="2400" dirty="0">
                <a:latin typeface="Trebuchet MS"/>
                <a:cs typeface="Trebuchet MS"/>
              </a:rPr>
              <a:t>just  </a:t>
            </a:r>
            <a:r>
              <a:rPr sz="2400" spc="-5" dirty="0">
                <a:latin typeface="Trebuchet MS"/>
                <a:cs typeface="Trebuchet MS"/>
              </a:rPr>
              <a:t>prior to and/or during </a:t>
            </a:r>
            <a:r>
              <a:rPr sz="2400" dirty="0">
                <a:latin typeface="Trebuchet MS"/>
                <a:cs typeface="Trebuchet MS"/>
              </a:rPr>
              <a:t>PCI</a:t>
            </a:r>
            <a:endParaRPr sz="2400">
              <a:latin typeface="Trebuchet MS"/>
              <a:cs typeface="Trebuchet MS"/>
            </a:endParaRPr>
          </a:p>
        </p:txBody>
      </p:sp>
      <p:grpSp>
        <p:nvGrpSpPr>
          <p:cNvPr id="23" name="object 23"/>
          <p:cNvGrpSpPr/>
          <p:nvPr/>
        </p:nvGrpSpPr>
        <p:grpSpPr>
          <a:xfrm>
            <a:off x="709803" y="4011167"/>
            <a:ext cx="2993708" cy="1094740"/>
            <a:chOff x="946403" y="4011167"/>
            <a:chExt cx="3991610" cy="1094740"/>
          </a:xfrm>
        </p:grpSpPr>
        <p:sp>
          <p:nvSpPr>
            <p:cNvPr id="24" name="object 24"/>
            <p:cNvSpPr/>
            <p:nvPr/>
          </p:nvSpPr>
          <p:spPr>
            <a:xfrm>
              <a:off x="956309" y="4021073"/>
              <a:ext cx="3971925" cy="1074420"/>
            </a:xfrm>
            <a:custGeom>
              <a:avLst/>
              <a:gdLst/>
              <a:ahLst/>
              <a:cxnLst/>
              <a:rect l="l" t="t" r="r" b="b"/>
              <a:pathLst>
                <a:path w="3971925" h="1074420">
                  <a:moveTo>
                    <a:pt x="3792474" y="0"/>
                  </a:moveTo>
                  <a:lnTo>
                    <a:pt x="179070" y="0"/>
                  </a:lnTo>
                  <a:lnTo>
                    <a:pt x="131467" y="6394"/>
                  </a:lnTo>
                  <a:lnTo>
                    <a:pt x="88691" y="24440"/>
                  </a:lnTo>
                  <a:lnTo>
                    <a:pt x="52449" y="52435"/>
                  </a:lnTo>
                  <a:lnTo>
                    <a:pt x="24448" y="88674"/>
                  </a:lnTo>
                  <a:lnTo>
                    <a:pt x="6396" y="131453"/>
                  </a:lnTo>
                  <a:lnTo>
                    <a:pt x="0" y="179069"/>
                  </a:lnTo>
                  <a:lnTo>
                    <a:pt x="0" y="895350"/>
                  </a:lnTo>
                  <a:lnTo>
                    <a:pt x="6396" y="942966"/>
                  </a:lnTo>
                  <a:lnTo>
                    <a:pt x="24448" y="985745"/>
                  </a:lnTo>
                  <a:lnTo>
                    <a:pt x="52449" y="1021984"/>
                  </a:lnTo>
                  <a:lnTo>
                    <a:pt x="88691" y="1049979"/>
                  </a:lnTo>
                  <a:lnTo>
                    <a:pt x="131467" y="1068025"/>
                  </a:lnTo>
                  <a:lnTo>
                    <a:pt x="179070" y="1074420"/>
                  </a:lnTo>
                  <a:lnTo>
                    <a:pt x="3792474" y="1074420"/>
                  </a:lnTo>
                  <a:lnTo>
                    <a:pt x="3840090" y="1068025"/>
                  </a:lnTo>
                  <a:lnTo>
                    <a:pt x="3882869" y="1049979"/>
                  </a:lnTo>
                  <a:lnTo>
                    <a:pt x="3919108" y="1021984"/>
                  </a:lnTo>
                  <a:lnTo>
                    <a:pt x="3947103" y="985745"/>
                  </a:lnTo>
                  <a:lnTo>
                    <a:pt x="3965149" y="942966"/>
                  </a:lnTo>
                  <a:lnTo>
                    <a:pt x="3971543" y="895350"/>
                  </a:lnTo>
                  <a:lnTo>
                    <a:pt x="3971543" y="179069"/>
                  </a:lnTo>
                  <a:lnTo>
                    <a:pt x="3965149" y="131453"/>
                  </a:lnTo>
                  <a:lnTo>
                    <a:pt x="3947103" y="88674"/>
                  </a:lnTo>
                  <a:lnTo>
                    <a:pt x="3919108" y="52435"/>
                  </a:lnTo>
                  <a:lnTo>
                    <a:pt x="3882869" y="24440"/>
                  </a:lnTo>
                  <a:lnTo>
                    <a:pt x="3840090" y="6394"/>
                  </a:lnTo>
                  <a:lnTo>
                    <a:pt x="3792474" y="0"/>
                  </a:lnTo>
                  <a:close/>
                </a:path>
              </a:pathLst>
            </a:custGeom>
            <a:solidFill>
              <a:srgbClr val="F495CA"/>
            </a:solidFill>
          </p:spPr>
          <p:txBody>
            <a:bodyPr wrap="square" lIns="0" tIns="0" rIns="0" bIns="0" rtlCol="0"/>
            <a:lstStyle/>
            <a:p>
              <a:endParaRPr/>
            </a:p>
          </p:txBody>
        </p:sp>
        <p:sp>
          <p:nvSpPr>
            <p:cNvPr id="25" name="object 25"/>
            <p:cNvSpPr/>
            <p:nvPr/>
          </p:nvSpPr>
          <p:spPr>
            <a:xfrm>
              <a:off x="956309" y="4021073"/>
              <a:ext cx="3971925" cy="1074420"/>
            </a:xfrm>
            <a:custGeom>
              <a:avLst/>
              <a:gdLst/>
              <a:ahLst/>
              <a:cxnLst/>
              <a:rect l="l" t="t" r="r" b="b"/>
              <a:pathLst>
                <a:path w="3971925" h="1074420">
                  <a:moveTo>
                    <a:pt x="0" y="179069"/>
                  </a:moveTo>
                  <a:lnTo>
                    <a:pt x="6396" y="131453"/>
                  </a:lnTo>
                  <a:lnTo>
                    <a:pt x="24448" y="88674"/>
                  </a:lnTo>
                  <a:lnTo>
                    <a:pt x="52449" y="52435"/>
                  </a:lnTo>
                  <a:lnTo>
                    <a:pt x="88691" y="24440"/>
                  </a:lnTo>
                  <a:lnTo>
                    <a:pt x="131467" y="6394"/>
                  </a:lnTo>
                  <a:lnTo>
                    <a:pt x="179070" y="0"/>
                  </a:lnTo>
                  <a:lnTo>
                    <a:pt x="3792474" y="0"/>
                  </a:lnTo>
                  <a:lnTo>
                    <a:pt x="3840090" y="6394"/>
                  </a:lnTo>
                  <a:lnTo>
                    <a:pt x="3882869" y="24440"/>
                  </a:lnTo>
                  <a:lnTo>
                    <a:pt x="3919108" y="52435"/>
                  </a:lnTo>
                  <a:lnTo>
                    <a:pt x="3947103" y="88674"/>
                  </a:lnTo>
                  <a:lnTo>
                    <a:pt x="3965149" y="131453"/>
                  </a:lnTo>
                  <a:lnTo>
                    <a:pt x="3971543" y="179069"/>
                  </a:lnTo>
                  <a:lnTo>
                    <a:pt x="3971543" y="895350"/>
                  </a:lnTo>
                  <a:lnTo>
                    <a:pt x="3965149" y="942966"/>
                  </a:lnTo>
                  <a:lnTo>
                    <a:pt x="3947103" y="985745"/>
                  </a:lnTo>
                  <a:lnTo>
                    <a:pt x="3919108" y="1021984"/>
                  </a:lnTo>
                  <a:lnTo>
                    <a:pt x="3882869" y="1049979"/>
                  </a:lnTo>
                  <a:lnTo>
                    <a:pt x="3840090" y="1068025"/>
                  </a:lnTo>
                  <a:lnTo>
                    <a:pt x="3792474" y="1074420"/>
                  </a:lnTo>
                  <a:lnTo>
                    <a:pt x="179070" y="1074420"/>
                  </a:lnTo>
                  <a:lnTo>
                    <a:pt x="131467" y="1068025"/>
                  </a:lnTo>
                  <a:lnTo>
                    <a:pt x="88691" y="1049979"/>
                  </a:lnTo>
                  <a:lnTo>
                    <a:pt x="52449" y="1021984"/>
                  </a:lnTo>
                  <a:lnTo>
                    <a:pt x="24448" y="985745"/>
                  </a:lnTo>
                  <a:lnTo>
                    <a:pt x="6396" y="942966"/>
                  </a:lnTo>
                  <a:lnTo>
                    <a:pt x="0" y="895350"/>
                  </a:lnTo>
                  <a:lnTo>
                    <a:pt x="0" y="179069"/>
                  </a:lnTo>
                  <a:close/>
                </a:path>
              </a:pathLst>
            </a:custGeom>
            <a:ln w="19812">
              <a:solidFill>
                <a:srgbClr val="FFFFFF"/>
              </a:solidFill>
            </a:ln>
          </p:spPr>
          <p:txBody>
            <a:bodyPr wrap="square" lIns="0" tIns="0" rIns="0" bIns="0" rtlCol="0"/>
            <a:lstStyle/>
            <a:p>
              <a:endParaRPr/>
            </a:p>
          </p:txBody>
        </p:sp>
      </p:grpSp>
      <p:sp>
        <p:nvSpPr>
          <p:cNvPr id="26" name="object 26"/>
          <p:cNvSpPr txBox="1"/>
          <p:nvPr/>
        </p:nvSpPr>
        <p:spPr>
          <a:xfrm>
            <a:off x="762000" y="4205098"/>
            <a:ext cx="2971800" cy="649536"/>
          </a:xfrm>
          <a:prstGeom prst="rect">
            <a:avLst/>
          </a:prstGeom>
        </p:spPr>
        <p:txBody>
          <a:bodyPr vert="horz" wrap="square" lIns="0" tIns="59054" rIns="0" bIns="0" rtlCol="0">
            <a:spAutoFit/>
          </a:bodyPr>
          <a:lstStyle/>
          <a:p>
            <a:pPr marL="99060" marR="5080" indent="-86995">
              <a:lnSpc>
                <a:spcPts val="2290"/>
              </a:lnSpc>
              <a:spcBef>
                <a:spcPts val="464"/>
              </a:spcBef>
            </a:pPr>
            <a:r>
              <a:rPr sz="2200" spc="-25" dirty="0">
                <a:solidFill>
                  <a:srgbClr val="FFFFFF"/>
                </a:solidFill>
                <a:latin typeface="Trebuchet MS"/>
                <a:cs typeface="Trebuchet MS"/>
              </a:rPr>
              <a:t>BIVALIRUDIN, </a:t>
            </a:r>
            <a:r>
              <a:rPr sz="2200" spc="-5" dirty="0">
                <a:solidFill>
                  <a:srgbClr val="FFFFFF"/>
                </a:solidFill>
                <a:latin typeface="Trebuchet MS"/>
                <a:cs typeface="Trebuchet MS"/>
              </a:rPr>
              <a:t>A</a:t>
            </a:r>
            <a:r>
              <a:rPr sz="2200" spc="-254" dirty="0">
                <a:solidFill>
                  <a:srgbClr val="FFFFFF"/>
                </a:solidFill>
                <a:latin typeface="Trebuchet MS"/>
                <a:cs typeface="Trebuchet MS"/>
              </a:rPr>
              <a:t> </a:t>
            </a:r>
            <a:r>
              <a:rPr sz="2200" spc="-10" dirty="0">
                <a:solidFill>
                  <a:srgbClr val="FFFFFF"/>
                </a:solidFill>
                <a:latin typeface="Trebuchet MS"/>
                <a:cs typeface="Trebuchet MS"/>
              </a:rPr>
              <a:t>DIRECT  </a:t>
            </a:r>
            <a:r>
              <a:rPr sz="2200" spc="-5" dirty="0">
                <a:solidFill>
                  <a:srgbClr val="FFFFFF"/>
                </a:solidFill>
                <a:latin typeface="Trebuchet MS"/>
                <a:cs typeface="Trebuchet MS"/>
              </a:rPr>
              <a:t>THROMBIN</a:t>
            </a:r>
            <a:r>
              <a:rPr sz="2200" spc="-15" dirty="0">
                <a:solidFill>
                  <a:srgbClr val="FFFFFF"/>
                </a:solidFill>
                <a:latin typeface="Trebuchet MS"/>
                <a:cs typeface="Trebuchet MS"/>
              </a:rPr>
              <a:t> </a:t>
            </a:r>
            <a:r>
              <a:rPr sz="2200" spc="-20" dirty="0">
                <a:solidFill>
                  <a:srgbClr val="FFFFFF"/>
                </a:solidFill>
                <a:latin typeface="Trebuchet MS"/>
                <a:cs typeface="Trebuchet MS"/>
              </a:rPr>
              <a:t>INHIBITOR</a:t>
            </a:r>
            <a:endParaRPr sz="2200">
              <a:latin typeface="Trebuchet MS"/>
              <a:cs typeface="Trebuchet MS"/>
            </a:endParaRPr>
          </a:p>
        </p:txBody>
      </p:sp>
      <p:grpSp>
        <p:nvGrpSpPr>
          <p:cNvPr id="27" name="object 27"/>
          <p:cNvGrpSpPr/>
          <p:nvPr/>
        </p:nvGrpSpPr>
        <p:grpSpPr>
          <a:xfrm>
            <a:off x="3688270" y="5193538"/>
            <a:ext cx="4483418" cy="1094740"/>
            <a:chOff x="4917694" y="5193538"/>
            <a:chExt cx="5977890" cy="1094740"/>
          </a:xfrm>
        </p:grpSpPr>
        <p:sp>
          <p:nvSpPr>
            <p:cNvPr id="28" name="object 28"/>
            <p:cNvSpPr/>
            <p:nvPr/>
          </p:nvSpPr>
          <p:spPr>
            <a:xfrm>
              <a:off x="4927854" y="5203698"/>
              <a:ext cx="5957570" cy="1074420"/>
            </a:xfrm>
            <a:custGeom>
              <a:avLst/>
              <a:gdLst/>
              <a:ahLst/>
              <a:cxnLst/>
              <a:rect l="l" t="t" r="r" b="b"/>
              <a:pathLst>
                <a:path w="5957570" h="1074420">
                  <a:moveTo>
                    <a:pt x="5420106" y="0"/>
                  </a:moveTo>
                  <a:lnTo>
                    <a:pt x="5420106" y="134238"/>
                  </a:lnTo>
                  <a:lnTo>
                    <a:pt x="0" y="134238"/>
                  </a:lnTo>
                  <a:lnTo>
                    <a:pt x="0" y="940117"/>
                  </a:lnTo>
                  <a:lnTo>
                    <a:pt x="5420106" y="940117"/>
                  </a:lnTo>
                  <a:lnTo>
                    <a:pt x="5420106" y="1074420"/>
                  </a:lnTo>
                  <a:lnTo>
                    <a:pt x="5957316" y="537210"/>
                  </a:lnTo>
                  <a:lnTo>
                    <a:pt x="5420106" y="0"/>
                  </a:lnTo>
                  <a:close/>
                </a:path>
              </a:pathLst>
            </a:custGeom>
            <a:solidFill>
              <a:srgbClr val="FADDEB">
                <a:alpha val="90194"/>
              </a:srgbClr>
            </a:solidFill>
          </p:spPr>
          <p:txBody>
            <a:bodyPr wrap="square" lIns="0" tIns="0" rIns="0" bIns="0" rtlCol="0"/>
            <a:lstStyle/>
            <a:p>
              <a:endParaRPr/>
            </a:p>
          </p:txBody>
        </p:sp>
        <p:sp>
          <p:nvSpPr>
            <p:cNvPr id="29" name="object 29"/>
            <p:cNvSpPr/>
            <p:nvPr/>
          </p:nvSpPr>
          <p:spPr>
            <a:xfrm>
              <a:off x="4927854" y="5203698"/>
              <a:ext cx="5957570" cy="1074420"/>
            </a:xfrm>
            <a:custGeom>
              <a:avLst/>
              <a:gdLst/>
              <a:ahLst/>
              <a:cxnLst/>
              <a:rect l="l" t="t" r="r" b="b"/>
              <a:pathLst>
                <a:path w="5957570" h="1074420">
                  <a:moveTo>
                    <a:pt x="0" y="134238"/>
                  </a:moveTo>
                  <a:lnTo>
                    <a:pt x="5420106" y="134238"/>
                  </a:lnTo>
                  <a:lnTo>
                    <a:pt x="5420106" y="0"/>
                  </a:lnTo>
                  <a:lnTo>
                    <a:pt x="5957316" y="537210"/>
                  </a:lnTo>
                  <a:lnTo>
                    <a:pt x="5420106" y="1074420"/>
                  </a:lnTo>
                  <a:lnTo>
                    <a:pt x="5420106" y="940117"/>
                  </a:lnTo>
                  <a:lnTo>
                    <a:pt x="0" y="940117"/>
                  </a:lnTo>
                  <a:lnTo>
                    <a:pt x="0" y="134238"/>
                  </a:lnTo>
                  <a:close/>
                </a:path>
              </a:pathLst>
            </a:custGeom>
            <a:ln w="19811">
              <a:solidFill>
                <a:srgbClr val="FADDEB"/>
              </a:solidFill>
            </a:ln>
          </p:spPr>
          <p:txBody>
            <a:bodyPr wrap="square" lIns="0" tIns="0" rIns="0" bIns="0" rtlCol="0"/>
            <a:lstStyle/>
            <a:p>
              <a:endParaRPr/>
            </a:p>
          </p:txBody>
        </p:sp>
      </p:grpSp>
      <p:sp>
        <p:nvSpPr>
          <p:cNvPr id="30" name="object 30"/>
          <p:cNvSpPr txBox="1"/>
          <p:nvPr/>
        </p:nvSpPr>
        <p:spPr>
          <a:xfrm>
            <a:off x="3852005" y="5286857"/>
            <a:ext cx="4301395" cy="751488"/>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400" spc="-5" dirty="0">
                <a:latin typeface="Trebuchet MS"/>
                <a:cs typeface="Trebuchet MS"/>
              </a:rPr>
              <a:t>Have </a:t>
            </a:r>
            <a:r>
              <a:rPr sz="2400" dirty="0">
                <a:latin typeface="Trebuchet MS"/>
                <a:cs typeface="Trebuchet MS"/>
              </a:rPr>
              <a:t>a lower risk of </a:t>
            </a:r>
            <a:r>
              <a:rPr sz="2400" spc="-5" dirty="0">
                <a:latin typeface="Trebuchet MS"/>
                <a:cs typeface="Trebuchet MS"/>
              </a:rPr>
              <a:t>major</a:t>
            </a:r>
            <a:r>
              <a:rPr sz="2400" spc="-60" dirty="0">
                <a:latin typeface="Trebuchet MS"/>
                <a:cs typeface="Trebuchet MS"/>
              </a:rPr>
              <a:t> </a:t>
            </a:r>
            <a:r>
              <a:rPr sz="2400" spc="-10" dirty="0">
                <a:latin typeface="Trebuchet MS"/>
                <a:cs typeface="Trebuchet MS"/>
              </a:rPr>
              <a:t>bleeding</a:t>
            </a:r>
            <a:endParaRPr sz="2400">
              <a:latin typeface="Trebuchet MS"/>
              <a:cs typeface="Trebuchet MS"/>
            </a:endParaRPr>
          </a:p>
        </p:txBody>
      </p:sp>
      <p:grpSp>
        <p:nvGrpSpPr>
          <p:cNvPr id="31" name="object 31"/>
          <p:cNvGrpSpPr/>
          <p:nvPr/>
        </p:nvGrpSpPr>
        <p:grpSpPr>
          <a:xfrm>
            <a:off x="709803" y="5193791"/>
            <a:ext cx="2993708" cy="1094740"/>
            <a:chOff x="946403" y="5193791"/>
            <a:chExt cx="3991610" cy="1094740"/>
          </a:xfrm>
        </p:grpSpPr>
        <p:sp>
          <p:nvSpPr>
            <p:cNvPr id="32" name="object 32"/>
            <p:cNvSpPr/>
            <p:nvPr/>
          </p:nvSpPr>
          <p:spPr>
            <a:xfrm>
              <a:off x="956309" y="5203697"/>
              <a:ext cx="3971925" cy="1074420"/>
            </a:xfrm>
            <a:custGeom>
              <a:avLst/>
              <a:gdLst/>
              <a:ahLst/>
              <a:cxnLst/>
              <a:rect l="l" t="t" r="r" b="b"/>
              <a:pathLst>
                <a:path w="3971925" h="1074420">
                  <a:moveTo>
                    <a:pt x="3792474" y="0"/>
                  </a:moveTo>
                  <a:lnTo>
                    <a:pt x="179070" y="0"/>
                  </a:lnTo>
                  <a:lnTo>
                    <a:pt x="131467" y="6394"/>
                  </a:lnTo>
                  <a:lnTo>
                    <a:pt x="88691" y="24440"/>
                  </a:lnTo>
                  <a:lnTo>
                    <a:pt x="52449" y="52435"/>
                  </a:lnTo>
                  <a:lnTo>
                    <a:pt x="24448" y="88674"/>
                  </a:lnTo>
                  <a:lnTo>
                    <a:pt x="6396" y="131453"/>
                  </a:lnTo>
                  <a:lnTo>
                    <a:pt x="0" y="179069"/>
                  </a:lnTo>
                  <a:lnTo>
                    <a:pt x="0" y="895350"/>
                  </a:lnTo>
                  <a:lnTo>
                    <a:pt x="6396" y="942952"/>
                  </a:lnTo>
                  <a:lnTo>
                    <a:pt x="24448" y="985728"/>
                  </a:lnTo>
                  <a:lnTo>
                    <a:pt x="52449" y="1021970"/>
                  </a:lnTo>
                  <a:lnTo>
                    <a:pt x="88691" y="1049971"/>
                  </a:lnTo>
                  <a:lnTo>
                    <a:pt x="131467" y="1068023"/>
                  </a:lnTo>
                  <a:lnTo>
                    <a:pt x="179070" y="1074420"/>
                  </a:lnTo>
                  <a:lnTo>
                    <a:pt x="3792474" y="1074420"/>
                  </a:lnTo>
                  <a:lnTo>
                    <a:pt x="3840090" y="1068023"/>
                  </a:lnTo>
                  <a:lnTo>
                    <a:pt x="3882869" y="1049971"/>
                  </a:lnTo>
                  <a:lnTo>
                    <a:pt x="3919108" y="1021970"/>
                  </a:lnTo>
                  <a:lnTo>
                    <a:pt x="3947103" y="985728"/>
                  </a:lnTo>
                  <a:lnTo>
                    <a:pt x="3965149" y="942952"/>
                  </a:lnTo>
                  <a:lnTo>
                    <a:pt x="3971543" y="895350"/>
                  </a:lnTo>
                  <a:lnTo>
                    <a:pt x="3971543" y="179069"/>
                  </a:lnTo>
                  <a:lnTo>
                    <a:pt x="3965149" y="131453"/>
                  </a:lnTo>
                  <a:lnTo>
                    <a:pt x="3947103" y="88674"/>
                  </a:lnTo>
                  <a:lnTo>
                    <a:pt x="3919108" y="52435"/>
                  </a:lnTo>
                  <a:lnTo>
                    <a:pt x="3882869" y="24440"/>
                  </a:lnTo>
                  <a:lnTo>
                    <a:pt x="3840090" y="6394"/>
                  </a:lnTo>
                  <a:lnTo>
                    <a:pt x="3792474" y="0"/>
                  </a:lnTo>
                  <a:close/>
                </a:path>
              </a:pathLst>
            </a:custGeom>
            <a:solidFill>
              <a:srgbClr val="F495CA"/>
            </a:solidFill>
          </p:spPr>
          <p:txBody>
            <a:bodyPr wrap="square" lIns="0" tIns="0" rIns="0" bIns="0" rtlCol="0"/>
            <a:lstStyle/>
            <a:p>
              <a:endParaRPr/>
            </a:p>
          </p:txBody>
        </p:sp>
        <p:sp>
          <p:nvSpPr>
            <p:cNvPr id="33" name="object 33"/>
            <p:cNvSpPr/>
            <p:nvPr/>
          </p:nvSpPr>
          <p:spPr>
            <a:xfrm>
              <a:off x="956309" y="5203697"/>
              <a:ext cx="3971925" cy="1074420"/>
            </a:xfrm>
            <a:custGeom>
              <a:avLst/>
              <a:gdLst/>
              <a:ahLst/>
              <a:cxnLst/>
              <a:rect l="l" t="t" r="r" b="b"/>
              <a:pathLst>
                <a:path w="3971925" h="1074420">
                  <a:moveTo>
                    <a:pt x="0" y="179069"/>
                  </a:moveTo>
                  <a:lnTo>
                    <a:pt x="6396" y="131453"/>
                  </a:lnTo>
                  <a:lnTo>
                    <a:pt x="24448" y="88674"/>
                  </a:lnTo>
                  <a:lnTo>
                    <a:pt x="52449" y="52435"/>
                  </a:lnTo>
                  <a:lnTo>
                    <a:pt x="88691" y="24440"/>
                  </a:lnTo>
                  <a:lnTo>
                    <a:pt x="131467" y="6394"/>
                  </a:lnTo>
                  <a:lnTo>
                    <a:pt x="179070" y="0"/>
                  </a:lnTo>
                  <a:lnTo>
                    <a:pt x="3792474" y="0"/>
                  </a:lnTo>
                  <a:lnTo>
                    <a:pt x="3840090" y="6394"/>
                  </a:lnTo>
                  <a:lnTo>
                    <a:pt x="3882869" y="24440"/>
                  </a:lnTo>
                  <a:lnTo>
                    <a:pt x="3919108" y="52435"/>
                  </a:lnTo>
                  <a:lnTo>
                    <a:pt x="3947103" y="88674"/>
                  </a:lnTo>
                  <a:lnTo>
                    <a:pt x="3965149" y="131453"/>
                  </a:lnTo>
                  <a:lnTo>
                    <a:pt x="3971543" y="179069"/>
                  </a:lnTo>
                  <a:lnTo>
                    <a:pt x="3971543" y="895350"/>
                  </a:lnTo>
                  <a:lnTo>
                    <a:pt x="3965149" y="942952"/>
                  </a:lnTo>
                  <a:lnTo>
                    <a:pt x="3947103" y="985728"/>
                  </a:lnTo>
                  <a:lnTo>
                    <a:pt x="3919108" y="1021970"/>
                  </a:lnTo>
                  <a:lnTo>
                    <a:pt x="3882869" y="1049971"/>
                  </a:lnTo>
                  <a:lnTo>
                    <a:pt x="3840090" y="1068023"/>
                  </a:lnTo>
                  <a:lnTo>
                    <a:pt x="3792474" y="1074420"/>
                  </a:lnTo>
                  <a:lnTo>
                    <a:pt x="179070" y="1074420"/>
                  </a:lnTo>
                  <a:lnTo>
                    <a:pt x="131467" y="1068023"/>
                  </a:lnTo>
                  <a:lnTo>
                    <a:pt x="88691" y="1049971"/>
                  </a:lnTo>
                  <a:lnTo>
                    <a:pt x="52449" y="1021970"/>
                  </a:lnTo>
                  <a:lnTo>
                    <a:pt x="24448" y="985728"/>
                  </a:lnTo>
                  <a:lnTo>
                    <a:pt x="6396" y="942952"/>
                  </a:lnTo>
                  <a:lnTo>
                    <a:pt x="0" y="895350"/>
                  </a:lnTo>
                  <a:lnTo>
                    <a:pt x="0" y="179069"/>
                  </a:lnTo>
                  <a:close/>
                </a:path>
              </a:pathLst>
            </a:custGeom>
            <a:ln w="19812">
              <a:solidFill>
                <a:srgbClr val="FFFFFF"/>
              </a:solidFill>
            </a:ln>
          </p:spPr>
          <p:txBody>
            <a:bodyPr wrap="square" lIns="0" tIns="0" rIns="0" bIns="0" rtlCol="0"/>
            <a:lstStyle/>
            <a:p>
              <a:endParaRPr/>
            </a:p>
          </p:txBody>
        </p:sp>
      </p:grpSp>
      <p:sp>
        <p:nvSpPr>
          <p:cNvPr id="34" name="object 34"/>
          <p:cNvSpPr txBox="1"/>
          <p:nvPr/>
        </p:nvSpPr>
        <p:spPr>
          <a:xfrm>
            <a:off x="685800" y="5334000"/>
            <a:ext cx="2971800" cy="944488"/>
          </a:xfrm>
          <a:prstGeom prst="rect">
            <a:avLst/>
          </a:prstGeom>
        </p:spPr>
        <p:txBody>
          <a:bodyPr vert="horz" wrap="square" lIns="0" tIns="59054" rIns="0" bIns="0" rtlCol="0">
            <a:spAutoFit/>
          </a:bodyPr>
          <a:lstStyle/>
          <a:p>
            <a:pPr marL="12700" marR="5080" indent="385445">
              <a:lnSpc>
                <a:spcPts val="2290"/>
              </a:lnSpc>
              <a:spcBef>
                <a:spcPts val="464"/>
              </a:spcBef>
            </a:pPr>
            <a:r>
              <a:rPr sz="2200" spc="-5" dirty="0">
                <a:solidFill>
                  <a:srgbClr val="FFFFFF"/>
                </a:solidFill>
                <a:latin typeface="Trebuchet MS"/>
                <a:cs typeface="Trebuchet MS"/>
              </a:rPr>
              <a:t>INDIRECT </a:t>
            </a:r>
            <a:r>
              <a:rPr sz="2200" spc="-65" dirty="0">
                <a:solidFill>
                  <a:srgbClr val="FFFFFF"/>
                </a:solidFill>
                <a:latin typeface="Trebuchet MS"/>
                <a:cs typeface="Trebuchet MS"/>
              </a:rPr>
              <a:t>FACTOR </a:t>
            </a:r>
            <a:r>
              <a:rPr sz="2200" spc="-5" dirty="0">
                <a:solidFill>
                  <a:srgbClr val="FFFFFF"/>
                </a:solidFill>
                <a:latin typeface="Trebuchet MS"/>
                <a:cs typeface="Trebuchet MS"/>
              </a:rPr>
              <a:t>Xa  </a:t>
            </a:r>
            <a:r>
              <a:rPr sz="2200" spc="-20" dirty="0">
                <a:solidFill>
                  <a:srgbClr val="FFFFFF"/>
                </a:solidFill>
                <a:latin typeface="Trebuchet MS"/>
                <a:cs typeface="Trebuchet MS"/>
              </a:rPr>
              <a:t>INHIBITOR,</a:t>
            </a:r>
            <a:r>
              <a:rPr sz="2200" spc="-25" dirty="0">
                <a:solidFill>
                  <a:srgbClr val="FFFFFF"/>
                </a:solidFill>
                <a:latin typeface="Trebuchet MS"/>
                <a:cs typeface="Trebuchet MS"/>
              </a:rPr>
              <a:t> FONDAPARINUX</a:t>
            </a:r>
            <a:endParaRPr sz="2200">
              <a:latin typeface="Trebuchet MS"/>
              <a:cs typeface="Trebuchet MS"/>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47269"/>
            <a:ext cx="2522220" cy="605790"/>
          </a:xfrm>
          <a:prstGeom prst="rect">
            <a:avLst/>
          </a:prstGeom>
        </p:spPr>
        <p:txBody>
          <a:bodyPr vert="horz" wrap="square" lIns="0" tIns="13335" rIns="0" bIns="0" rtlCol="0">
            <a:spAutoFit/>
          </a:bodyPr>
          <a:lstStyle/>
          <a:p>
            <a:pPr marL="12700">
              <a:lnSpc>
                <a:spcPct val="100000"/>
              </a:lnSpc>
              <a:spcBef>
                <a:spcPts val="105"/>
              </a:spcBef>
            </a:pPr>
            <a:r>
              <a:rPr spc="-5" dirty="0"/>
              <a:t>Continue…..</a:t>
            </a:r>
          </a:p>
        </p:txBody>
      </p:sp>
      <p:sp>
        <p:nvSpPr>
          <p:cNvPr id="3" name="object 3"/>
          <p:cNvSpPr txBox="1"/>
          <p:nvPr/>
        </p:nvSpPr>
        <p:spPr>
          <a:xfrm>
            <a:off x="535940" y="914400"/>
            <a:ext cx="8041005" cy="5388655"/>
          </a:xfrm>
          <a:prstGeom prst="rect">
            <a:avLst/>
          </a:prstGeom>
        </p:spPr>
        <p:txBody>
          <a:bodyPr vert="horz" wrap="square" lIns="0" tIns="48260" rIns="0" bIns="0" rtlCol="0">
            <a:spAutoFit/>
          </a:bodyPr>
          <a:lstStyle/>
          <a:p>
            <a:pPr marL="355600" marR="13970" indent="-342900">
              <a:lnSpc>
                <a:spcPct val="90000"/>
              </a:lnSpc>
              <a:spcBef>
                <a:spcPts val="380"/>
              </a:spcBef>
              <a:tabLst>
                <a:tab pos="354965" algn="l"/>
              </a:tabLst>
            </a:pPr>
            <a:r>
              <a:rPr sz="1800" spc="30" dirty="0">
                <a:solidFill>
                  <a:srgbClr val="89D0D5"/>
                </a:solidFill>
                <a:latin typeface="Wingdings 3"/>
                <a:cs typeface="Wingdings 3"/>
              </a:rPr>
              <a:t></a:t>
            </a:r>
            <a:r>
              <a:rPr sz="1800" spc="30">
                <a:solidFill>
                  <a:srgbClr val="89D0D5"/>
                </a:solidFill>
                <a:latin typeface="Times New Roman"/>
                <a:cs typeface="Times New Roman"/>
              </a:rPr>
              <a:t>	</a:t>
            </a:r>
            <a:endParaRPr sz="3650" b="1">
              <a:latin typeface="Times New Roman"/>
              <a:cs typeface="Times New Roman"/>
            </a:endParaRPr>
          </a:p>
          <a:p>
            <a:pPr marL="12700">
              <a:lnSpc>
                <a:spcPct val="100000"/>
              </a:lnSpc>
              <a:spcBef>
                <a:spcPts val="5"/>
              </a:spcBef>
              <a:tabLst>
                <a:tab pos="354965" algn="l"/>
              </a:tabLst>
            </a:pPr>
            <a:r>
              <a:rPr sz="1800" b="1" spc="30" dirty="0">
                <a:latin typeface="Wingdings 3"/>
                <a:cs typeface="Wingdings 3"/>
              </a:rPr>
              <a:t></a:t>
            </a:r>
            <a:r>
              <a:rPr sz="1800" b="1" spc="30" dirty="0">
                <a:latin typeface="Times New Roman"/>
                <a:cs typeface="Times New Roman"/>
              </a:rPr>
              <a:t>	</a:t>
            </a:r>
            <a:r>
              <a:rPr sz="2300" b="1" dirty="0">
                <a:latin typeface="Times New Roman"/>
                <a:cs typeface="Times New Roman"/>
              </a:rPr>
              <a:t>Enoxaparin:</a:t>
            </a:r>
            <a:endParaRPr sz="2300" b="1">
              <a:latin typeface="Times New Roman"/>
              <a:cs typeface="Times New Roman"/>
            </a:endParaRPr>
          </a:p>
          <a:p>
            <a:pPr marL="355600" marR="387350" indent="-342900">
              <a:lnSpc>
                <a:spcPct val="90000"/>
              </a:lnSpc>
              <a:spcBef>
                <a:spcPts val="994"/>
              </a:spcBef>
              <a:tabLst>
                <a:tab pos="354965" algn="l"/>
              </a:tabLst>
            </a:pPr>
            <a:r>
              <a:rPr sz="1800" b="1" spc="30" dirty="0">
                <a:latin typeface="Wingdings 3"/>
                <a:cs typeface="Wingdings 3"/>
              </a:rPr>
              <a:t></a:t>
            </a:r>
            <a:r>
              <a:rPr sz="1800" b="1" spc="30" dirty="0">
                <a:latin typeface="Times New Roman"/>
                <a:cs typeface="Times New Roman"/>
              </a:rPr>
              <a:t>	</a:t>
            </a:r>
            <a:r>
              <a:rPr sz="2300" b="1" dirty="0">
                <a:latin typeface="Times New Roman"/>
                <a:cs typeface="Times New Roman"/>
              </a:rPr>
              <a:t>● If age 75 y: </a:t>
            </a:r>
            <a:r>
              <a:rPr sz="2300" b="1" spc="-5" dirty="0">
                <a:latin typeface="Times New Roman"/>
                <a:cs typeface="Times New Roman"/>
              </a:rPr>
              <a:t>30-mg </a:t>
            </a:r>
            <a:r>
              <a:rPr sz="2300" b="1" dirty="0">
                <a:latin typeface="Times New Roman"/>
                <a:cs typeface="Times New Roman"/>
              </a:rPr>
              <a:t>IV bolus, followed </a:t>
            </a:r>
            <a:r>
              <a:rPr sz="2300" b="1" spc="-5" dirty="0">
                <a:latin typeface="Times New Roman"/>
                <a:cs typeface="Times New Roman"/>
              </a:rPr>
              <a:t>in </a:t>
            </a:r>
            <a:r>
              <a:rPr sz="2300" b="1" dirty="0">
                <a:latin typeface="Times New Roman"/>
                <a:cs typeface="Times New Roman"/>
              </a:rPr>
              <a:t>15 </a:t>
            </a:r>
            <a:r>
              <a:rPr sz="2300" b="1" spc="-5" dirty="0">
                <a:latin typeface="Times New Roman"/>
                <a:cs typeface="Times New Roman"/>
              </a:rPr>
              <a:t>min </a:t>
            </a:r>
            <a:r>
              <a:rPr sz="2300" b="1" dirty="0">
                <a:latin typeface="Times New Roman"/>
                <a:cs typeface="Times New Roman"/>
              </a:rPr>
              <a:t>by 1</a:t>
            </a:r>
            <a:r>
              <a:rPr sz="2300" b="1" spc="-75" dirty="0">
                <a:latin typeface="Times New Roman"/>
                <a:cs typeface="Times New Roman"/>
              </a:rPr>
              <a:t> </a:t>
            </a:r>
            <a:r>
              <a:rPr sz="2300" b="1" spc="-5" dirty="0">
                <a:latin typeface="Times New Roman"/>
                <a:cs typeface="Times New Roman"/>
              </a:rPr>
              <a:t>mg/kg  </a:t>
            </a:r>
            <a:r>
              <a:rPr sz="2300" b="1" dirty="0">
                <a:latin typeface="Times New Roman"/>
                <a:cs typeface="Times New Roman"/>
              </a:rPr>
              <a:t>subcutaneously every 12 h </a:t>
            </a:r>
            <a:r>
              <a:rPr sz="2300" b="1" spc="-5" dirty="0">
                <a:latin typeface="Times New Roman"/>
                <a:cs typeface="Times New Roman"/>
              </a:rPr>
              <a:t>(maximum </a:t>
            </a:r>
            <a:r>
              <a:rPr sz="2300" b="1" dirty="0">
                <a:latin typeface="Times New Roman"/>
                <a:cs typeface="Times New Roman"/>
              </a:rPr>
              <a:t>100 </a:t>
            </a:r>
            <a:r>
              <a:rPr sz="2300" b="1" spc="-5" dirty="0">
                <a:latin typeface="Times New Roman"/>
                <a:cs typeface="Times New Roman"/>
              </a:rPr>
              <a:t>mg </a:t>
            </a:r>
            <a:r>
              <a:rPr sz="2300" b="1" dirty="0">
                <a:latin typeface="Times New Roman"/>
                <a:cs typeface="Times New Roman"/>
              </a:rPr>
              <a:t>for </a:t>
            </a:r>
            <a:r>
              <a:rPr sz="2300" b="1" spc="-5" dirty="0">
                <a:latin typeface="Times New Roman"/>
                <a:cs typeface="Times New Roman"/>
              </a:rPr>
              <a:t>the </a:t>
            </a:r>
            <a:r>
              <a:rPr sz="2300" b="1" dirty="0">
                <a:latin typeface="Times New Roman"/>
                <a:cs typeface="Times New Roman"/>
              </a:rPr>
              <a:t>first 2  </a:t>
            </a:r>
            <a:r>
              <a:rPr sz="2300" b="1">
                <a:latin typeface="Times New Roman"/>
                <a:cs typeface="Times New Roman"/>
              </a:rPr>
              <a:t>doses</a:t>
            </a:r>
            <a:r>
              <a:rPr sz="2300" b="1" smtClean="0">
                <a:latin typeface="Times New Roman"/>
                <a:cs typeface="Times New Roman"/>
              </a:rPr>
              <a:t>)</a:t>
            </a:r>
            <a:endParaRPr lang="en-US" sz="2300" b="1" dirty="0" smtClean="0">
              <a:latin typeface="Times New Roman"/>
              <a:cs typeface="Times New Roman"/>
            </a:endParaRPr>
          </a:p>
          <a:p>
            <a:pPr marL="355600" marR="387350" indent="-342900">
              <a:lnSpc>
                <a:spcPct val="90000"/>
              </a:lnSpc>
              <a:spcBef>
                <a:spcPts val="994"/>
              </a:spcBef>
              <a:tabLst>
                <a:tab pos="354965" algn="l"/>
              </a:tabLst>
            </a:pPr>
            <a:endParaRPr sz="2300" b="1">
              <a:latin typeface="Times New Roman"/>
              <a:cs typeface="Times New Roman"/>
            </a:endParaRPr>
          </a:p>
          <a:p>
            <a:pPr marL="355600" marR="193040" indent="-342900">
              <a:lnSpc>
                <a:spcPts val="2480"/>
              </a:lnSpc>
              <a:spcBef>
                <a:spcPts val="1035"/>
              </a:spcBef>
              <a:tabLst>
                <a:tab pos="354965" algn="l"/>
              </a:tabLst>
            </a:pPr>
            <a:r>
              <a:rPr sz="1800" b="1" spc="30" dirty="0">
                <a:latin typeface="Wingdings 3"/>
                <a:cs typeface="Wingdings 3"/>
              </a:rPr>
              <a:t></a:t>
            </a:r>
            <a:r>
              <a:rPr sz="1800" b="1" spc="30" dirty="0">
                <a:latin typeface="Times New Roman"/>
                <a:cs typeface="Times New Roman"/>
              </a:rPr>
              <a:t>	</a:t>
            </a:r>
            <a:r>
              <a:rPr sz="2300" b="1" dirty="0">
                <a:latin typeface="Times New Roman"/>
                <a:cs typeface="Times New Roman"/>
              </a:rPr>
              <a:t>● If age&gt; 75 y: no bolus, 0.75 </a:t>
            </a:r>
            <a:r>
              <a:rPr sz="2300" b="1" spc="-5" dirty="0">
                <a:latin typeface="Times New Roman"/>
                <a:cs typeface="Times New Roman"/>
              </a:rPr>
              <a:t>mg/kg </a:t>
            </a:r>
            <a:r>
              <a:rPr sz="2300" b="1" dirty="0">
                <a:latin typeface="Times New Roman"/>
                <a:cs typeface="Times New Roman"/>
              </a:rPr>
              <a:t>subcutaneously every 12</a:t>
            </a:r>
            <a:r>
              <a:rPr sz="2300" b="1" spc="-80" dirty="0">
                <a:latin typeface="Times New Roman"/>
                <a:cs typeface="Times New Roman"/>
              </a:rPr>
              <a:t> </a:t>
            </a:r>
            <a:r>
              <a:rPr sz="2300" b="1" dirty="0">
                <a:latin typeface="Times New Roman"/>
                <a:cs typeface="Times New Roman"/>
              </a:rPr>
              <a:t>h  </a:t>
            </a:r>
            <a:r>
              <a:rPr sz="2300" b="1" spc="-5" dirty="0">
                <a:latin typeface="Times New Roman"/>
                <a:cs typeface="Times New Roman"/>
              </a:rPr>
              <a:t>(maximum </a:t>
            </a:r>
            <a:r>
              <a:rPr sz="2300" b="1" dirty="0">
                <a:latin typeface="Times New Roman"/>
                <a:cs typeface="Times New Roman"/>
              </a:rPr>
              <a:t>75 </a:t>
            </a:r>
            <a:r>
              <a:rPr sz="2300" b="1" spc="-5" dirty="0">
                <a:latin typeface="Times New Roman"/>
                <a:cs typeface="Times New Roman"/>
              </a:rPr>
              <a:t>mg </a:t>
            </a:r>
            <a:r>
              <a:rPr sz="2300" b="1" dirty="0">
                <a:latin typeface="Times New Roman"/>
                <a:cs typeface="Times New Roman"/>
              </a:rPr>
              <a:t>for the first 2</a:t>
            </a:r>
            <a:r>
              <a:rPr sz="2300" b="1" spc="-10" dirty="0">
                <a:latin typeface="Times New Roman"/>
                <a:cs typeface="Times New Roman"/>
              </a:rPr>
              <a:t> </a:t>
            </a:r>
            <a:r>
              <a:rPr sz="2300" b="1">
                <a:latin typeface="Times New Roman"/>
                <a:cs typeface="Times New Roman"/>
              </a:rPr>
              <a:t>doses</a:t>
            </a:r>
            <a:r>
              <a:rPr sz="2300" b="1" smtClean="0">
                <a:latin typeface="Times New Roman"/>
                <a:cs typeface="Times New Roman"/>
              </a:rPr>
              <a:t>)</a:t>
            </a:r>
            <a:endParaRPr lang="en-US" sz="2300" b="1" dirty="0" smtClean="0">
              <a:latin typeface="Times New Roman"/>
              <a:cs typeface="Times New Roman"/>
            </a:endParaRPr>
          </a:p>
          <a:p>
            <a:pPr marL="355600" marR="193040" indent="-342900">
              <a:lnSpc>
                <a:spcPts val="2480"/>
              </a:lnSpc>
              <a:spcBef>
                <a:spcPts val="1035"/>
              </a:spcBef>
              <a:tabLst>
                <a:tab pos="354965" algn="l"/>
              </a:tabLst>
            </a:pPr>
            <a:endParaRPr sz="2300" b="1">
              <a:latin typeface="Times New Roman"/>
              <a:cs typeface="Times New Roman"/>
            </a:endParaRPr>
          </a:p>
          <a:p>
            <a:pPr marL="355600" marR="5080" indent="-342900">
              <a:lnSpc>
                <a:spcPts val="2480"/>
              </a:lnSpc>
              <a:spcBef>
                <a:spcPts val="1019"/>
              </a:spcBef>
              <a:tabLst>
                <a:tab pos="354965" algn="l"/>
              </a:tabLst>
            </a:pPr>
            <a:r>
              <a:rPr sz="1800" b="1" spc="30" dirty="0">
                <a:latin typeface="Wingdings 3"/>
                <a:cs typeface="Wingdings 3"/>
              </a:rPr>
              <a:t></a:t>
            </a:r>
            <a:r>
              <a:rPr sz="1800" b="1" spc="30" dirty="0">
                <a:latin typeface="Times New Roman"/>
                <a:cs typeface="Times New Roman"/>
              </a:rPr>
              <a:t>	</a:t>
            </a:r>
            <a:r>
              <a:rPr sz="2300" b="1" dirty="0">
                <a:latin typeface="Times New Roman"/>
                <a:cs typeface="Times New Roman"/>
              </a:rPr>
              <a:t>● Regardless of </a:t>
            </a:r>
            <a:r>
              <a:rPr sz="2300" b="1" spc="-5" dirty="0">
                <a:latin typeface="Times New Roman"/>
                <a:cs typeface="Times New Roman"/>
              </a:rPr>
              <a:t>age, </a:t>
            </a:r>
            <a:r>
              <a:rPr sz="2300" b="1" dirty="0">
                <a:latin typeface="Times New Roman"/>
                <a:cs typeface="Times New Roman"/>
              </a:rPr>
              <a:t>if CrCl 30 </a:t>
            </a:r>
            <a:r>
              <a:rPr sz="2300" b="1" spc="-5" dirty="0">
                <a:latin typeface="Times New Roman"/>
                <a:cs typeface="Times New Roman"/>
              </a:rPr>
              <a:t>mL/min: </a:t>
            </a:r>
            <a:r>
              <a:rPr sz="2300" b="1" dirty="0">
                <a:latin typeface="Times New Roman"/>
                <a:cs typeface="Times New Roman"/>
              </a:rPr>
              <a:t>1 </a:t>
            </a:r>
            <a:r>
              <a:rPr sz="2300" b="1" spc="-5" dirty="0">
                <a:latin typeface="Times New Roman"/>
                <a:cs typeface="Times New Roman"/>
              </a:rPr>
              <a:t>mg/kg </a:t>
            </a:r>
            <a:r>
              <a:rPr sz="2300" b="1" dirty="0">
                <a:latin typeface="Times New Roman"/>
                <a:cs typeface="Times New Roman"/>
              </a:rPr>
              <a:t>subcutaneously  every </a:t>
            </a:r>
            <a:r>
              <a:rPr sz="2300" b="1">
                <a:latin typeface="Times New Roman"/>
                <a:cs typeface="Times New Roman"/>
              </a:rPr>
              <a:t>24</a:t>
            </a:r>
            <a:r>
              <a:rPr sz="2300" b="1" spc="-5">
                <a:latin typeface="Times New Roman"/>
                <a:cs typeface="Times New Roman"/>
              </a:rPr>
              <a:t> </a:t>
            </a:r>
            <a:r>
              <a:rPr sz="2300" b="1" smtClean="0">
                <a:latin typeface="Times New Roman"/>
                <a:cs typeface="Times New Roman"/>
              </a:rPr>
              <a:t>h</a:t>
            </a:r>
            <a:endParaRPr lang="en-US" sz="2300" b="1" dirty="0" smtClean="0">
              <a:latin typeface="Times New Roman"/>
              <a:cs typeface="Times New Roman"/>
            </a:endParaRPr>
          </a:p>
          <a:p>
            <a:pPr marL="355600" marR="5080" indent="-342900">
              <a:lnSpc>
                <a:spcPts val="2480"/>
              </a:lnSpc>
              <a:spcBef>
                <a:spcPts val="1019"/>
              </a:spcBef>
              <a:tabLst>
                <a:tab pos="354965" algn="l"/>
              </a:tabLst>
            </a:pPr>
            <a:endParaRPr sz="2300" b="1">
              <a:latin typeface="Times New Roman"/>
              <a:cs typeface="Times New Roman"/>
            </a:endParaRPr>
          </a:p>
          <a:p>
            <a:pPr marL="355600" marR="784225" indent="-342900">
              <a:lnSpc>
                <a:spcPts val="2480"/>
              </a:lnSpc>
              <a:spcBef>
                <a:spcPts val="1005"/>
              </a:spcBef>
              <a:tabLst>
                <a:tab pos="354965" algn="l"/>
              </a:tabLst>
            </a:pPr>
            <a:r>
              <a:rPr sz="1800" b="1" spc="30" dirty="0">
                <a:latin typeface="Wingdings 3"/>
                <a:cs typeface="Wingdings 3"/>
              </a:rPr>
              <a:t></a:t>
            </a:r>
            <a:r>
              <a:rPr sz="1800" b="1" spc="30" dirty="0">
                <a:latin typeface="Times New Roman"/>
                <a:cs typeface="Times New Roman"/>
              </a:rPr>
              <a:t>	</a:t>
            </a:r>
            <a:r>
              <a:rPr sz="2300" b="1" dirty="0">
                <a:latin typeface="Times New Roman"/>
                <a:cs typeface="Times New Roman"/>
              </a:rPr>
              <a:t>● Duration: For the </a:t>
            </a:r>
            <a:r>
              <a:rPr sz="2300" b="1" spc="-5" dirty="0">
                <a:latin typeface="Times New Roman"/>
                <a:cs typeface="Times New Roman"/>
              </a:rPr>
              <a:t>index hospitalization, </a:t>
            </a:r>
            <a:r>
              <a:rPr sz="2300" b="1" dirty="0">
                <a:latin typeface="Times New Roman"/>
                <a:cs typeface="Times New Roman"/>
              </a:rPr>
              <a:t>up to 8 d or </a:t>
            </a:r>
            <a:r>
              <a:rPr sz="2300" b="1" spc="-5" dirty="0">
                <a:latin typeface="Times New Roman"/>
                <a:cs typeface="Times New Roman"/>
              </a:rPr>
              <a:t>until  </a:t>
            </a:r>
            <a:r>
              <a:rPr sz="2300" b="1" dirty="0">
                <a:latin typeface="Times New Roman"/>
                <a:cs typeface="Times New Roman"/>
              </a:rPr>
              <a:t>revascularization</a:t>
            </a:r>
            <a:endParaRPr sz="2300" b="1">
              <a:latin typeface="Times New Roman"/>
              <a:cs typeface="Times New Roman"/>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381000" y="685800"/>
            <a:ext cx="8458200" cy="558614"/>
          </a:xfrm>
          <a:prstGeom prst="rect">
            <a:avLst/>
          </a:prstGeom>
        </p:spPr>
        <p:txBody>
          <a:bodyPr wrap="square">
            <a:spAutoFit/>
          </a:bodyPr>
          <a:lstStyle/>
          <a:p>
            <a:pPr marL="217804" indent="-180340" algn="just">
              <a:lnSpc>
                <a:spcPts val="930"/>
              </a:lnSpc>
              <a:spcBef>
                <a:spcPts val="100"/>
              </a:spcBef>
              <a:buChar char="•"/>
              <a:tabLst>
                <a:tab pos="218440" algn="l"/>
              </a:tabLst>
            </a:pPr>
            <a:r>
              <a:rPr lang="en-IN" sz="1200" b="1" spc="75" dirty="0" smtClean="0">
                <a:solidFill>
                  <a:srgbClr val="231F20"/>
                </a:solidFill>
                <a:latin typeface="Comic Sans MS" pitchFamily="66" charset="0"/>
                <a:cs typeface="Calibri"/>
              </a:rPr>
              <a:t>LMWH </a:t>
            </a:r>
            <a:r>
              <a:rPr lang="en-IN" sz="1200" b="1" spc="20" dirty="0" smtClean="0">
                <a:solidFill>
                  <a:srgbClr val="231F20"/>
                </a:solidFill>
                <a:latin typeface="Comic Sans MS" pitchFamily="66" charset="0"/>
                <a:cs typeface="Calibri"/>
              </a:rPr>
              <a:t>- </a:t>
            </a:r>
            <a:r>
              <a:rPr lang="en-IN" sz="1200" b="1" spc="45" dirty="0" smtClean="0">
                <a:solidFill>
                  <a:srgbClr val="231F20"/>
                </a:solidFill>
                <a:latin typeface="Comic Sans MS" pitchFamily="66" charset="0"/>
                <a:cs typeface="Calibri"/>
              </a:rPr>
              <a:t>enoxaparin</a:t>
            </a:r>
            <a:r>
              <a:rPr lang="en-IN" sz="1200" b="1" spc="67" baseline="30864" dirty="0" smtClean="0">
                <a:solidFill>
                  <a:srgbClr val="231F20"/>
                </a:solidFill>
                <a:latin typeface="Comic Sans MS" pitchFamily="66" charset="0"/>
                <a:cs typeface="Calibri"/>
              </a:rPr>
              <a:t>127,</a:t>
            </a:r>
            <a:endParaRPr lang="en-IN" sz="1200" b="1" baseline="30864" dirty="0" smtClean="0">
              <a:latin typeface="Comic Sans MS" pitchFamily="66" charset="0"/>
              <a:cs typeface="Calibri"/>
            </a:endParaRPr>
          </a:p>
          <a:p>
            <a:pPr marL="217170" marR="43180" algn="just">
              <a:lnSpc>
                <a:spcPct val="94800"/>
              </a:lnSpc>
              <a:spcBef>
                <a:spcPts val="20"/>
              </a:spcBef>
            </a:pPr>
            <a:r>
              <a:rPr lang="en-IN" sz="1200" b="1" spc="65" dirty="0" smtClean="0">
                <a:solidFill>
                  <a:srgbClr val="231F20"/>
                </a:solidFill>
                <a:latin typeface="Comic Sans MS" pitchFamily="66" charset="0"/>
                <a:cs typeface="Calibri"/>
              </a:rPr>
              <a:t>o </a:t>
            </a:r>
            <a:r>
              <a:rPr lang="en-IN" sz="1200" b="1" spc="40" dirty="0" smtClean="0">
                <a:solidFill>
                  <a:srgbClr val="231F20"/>
                </a:solidFill>
                <a:latin typeface="Comic Sans MS" pitchFamily="66" charset="0"/>
                <a:cs typeface="Calibri"/>
              </a:rPr>
              <a:t>In </a:t>
            </a:r>
            <a:r>
              <a:rPr lang="en-IN" sz="1200" b="1" spc="45" dirty="0" smtClean="0">
                <a:solidFill>
                  <a:srgbClr val="231F20"/>
                </a:solidFill>
                <a:latin typeface="Comic Sans MS" pitchFamily="66" charset="0"/>
                <a:cs typeface="Calibri"/>
              </a:rPr>
              <a:t>patients </a:t>
            </a:r>
            <a:r>
              <a:rPr lang="en-IN" sz="1200" b="1" spc="80" dirty="0" smtClean="0">
                <a:solidFill>
                  <a:srgbClr val="231F20"/>
                </a:solidFill>
                <a:latin typeface="Comic Sans MS" pitchFamily="66" charset="0"/>
                <a:cs typeface="Calibri"/>
              </a:rPr>
              <a:t>&gt; </a:t>
            </a:r>
            <a:r>
              <a:rPr lang="en-IN" sz="1200" b="1" spc="35" dirty="0" smtClean="0">
                <a:solidFill>
                  <a:srgbClr val="231F20"/>
                </a:solidFill>
                <a:latin typeface="Comic Sans MS" pitchFamily="66" charset="0"/>
                <a:cs typeface="Calibri"/>
              </a:rPr>
              <a:t>75 years </a:t>
            </a:r>
            <a:r>
              <a:rPr lang="en-IN" sz="1200" b="1" spc="65" dirty="0" smtClean="0">
                <a:solidFill>
                  <a:srgbClr val="231F20"/>
                </a:solidFill>
                <a:latin typeface="Comic Sans MS" pitchFamily="66" charset="0"/>
                <a:cs typeface="Calibri"/>
              </a:rPr>
              <a:t>of </a:t>
            </a:r>
            <a:r>
              <a:rPr lang="en-IN" sz="1200" b="1" spc="70" dirty="0" smtClean="0">
                <a:solidFill>
                  <a:srgbClr val="231F20"/>
                </a:solidFill>
                <a:latin typeface="Comic Sans MS" pitchFamily="66" charset="0"/>
                <a:cs typeface="Calibri"/>
              </a:rPr>
              <a:t>age </a:t>
            </a:r>
            <a:r>
              <a:rPr lang="en-IN" sz="1200" b="1" spc="65" dirty="0" smtClean="0">
                <a:solidFill>
                  <a:srgbClr val="231F20"/>
                </a:solidFill>
                <a:latin typeface="Comic Sans MS" pitchFamily="66" charset="0"/>
                <a:cs typeface="Calibri"/>
              </a:rPr>
              <a:t>and </a:t>
            </a:r>
            <a:r>
              <a:rPr lang="en-IN" sz="1200" b="1" spc="60" dirty="0" smtClean="0">
                <a:solidFill>
                  <a:srgbClr val="231F20"/>
                </a:solidFill>
                <a:latin typeface="Comic Sans MS" pitchFamily="66" charset="0"/>
                <a:cs typeface="Calibri"/>
              </a:rPr>
              <a:t>with </a:t>
            </a:r>
            <a:r>
              <a:rPr lang="en-IN" sz="1200" b="1" spc="45" dirty="0" smtClean="0">
                <a:solidFill>
                  <a:srgbClr val="231F20"/>
                </a:solidFill>
                <a:latin typeface="Comic Sans MS" pitchFamily="66" charset="0"/>
                <a:cs typeface="Calibri"/>
              </a:rPr>
              <a:t>renal </a:t>
            </a:r>
            <a:r>
              <a:rPr lang="en-IN" sz="1200" b="1" spc="50" dirty="0" smtClean="0">
                <a:solidFill>
                  <a:srgbClr val="231F20"/>
                </a:solidFill>
                <a:latin typeface="Comic Sans MS" pitchFamily="66" charset="0"/>
                <a:cs typeface="Calibri"/>
              </a:rPr>
              <a:t>impairment </a:t>
            </a:r>
            <a:r>
              <a:rPr lang="en-IN" sz="1200" b="1" spc="40" dirty="0" smtClean="0">
                <a:solidFill>
                  <a:srgbClr val="231F20"/>
                </a:solidFill>
                <a:latin typeface="Comic Sans MS" pitchFamily="66" charset="0"/>
                <a:cs typeface="Calibri"/>
              </a:rPr>
              <a:t>(serum  </a:t>
            </a:r>
            <a:r>
              <a:rPr lang="en-IN" sz="1200" b="1" spc="45" dirty="0" err="1" smtClean="0">
                <a:solidFill>
                  <a:srgbClr val="231F20"/>
                </a:solidFill>
                <a:latin typeface="Comic Sans MS" pitchFamily="66" charset="0"/>
                <a:cs typeface="Calibri"/>
              </a:rPr>
              <a:t>creatinine</a:t>
            </a:r>
            <a:r>
              <a:rPr lang="en-IN" sz="1200" b="1" spc="45" dirty="0" smtClean="0">
                <a:solidFill>
                  <a:srgbClr val="231F20"/>
                </a:solidFill>
                <a:latin typeface="Comic Sans MS" pitchFamily="66" charset="0"/>
                <a:cs typeface="Calibri"/>
              </a:rPr>
              <a:t> </a:t>
            </a:r>
            <a:r>
              <a:rPr lang="en-IN" sz="1200" b="1" spc="25" dirty="0" smtClean="0">
                <a:solidFill>
                  <a:srgbClr val="231F20"/>
                </a:solidFill>
                <a:latin typeface="Comic Sans MS" pitchFamily="66" charset="0"/>
                <a:cs typeface="Calibri"/>
              </a:rPr>
              <a:t>(</a:t>
            </a:r>
            <a:r>
              <a:rPr lang="en-IN" sz="1200" b="1" spc="25" dirty="0" err="1" smtClean="0">
                <a:solidFill>
                  <a:srgbClr val="231F20"/>
                </a:solidFill>
                <a:latin typeface="Comic Sans MS" pitchFamily="66" charset="0"/>
                <a:cs typeface="Calibri"/>
              </a:rPr>
              <a:t>Scr</a:t>
            </a:r>
            <a:r>
              <a:rPr lang="en-IN" sz="1200" b="1" spc="25" dirty="0" smtClean="0">
                <a:solidFill>
                  <a:srgbClr val="231F20"/>
                </a:solidFill>
                <a:latin typeface="Comic Sans MS" pitchFamily="66" charset="0"/>
                <a:cs typeface="Calibri"/>
              </a:rPr>
              <a:t>) </a:t>
            </a:r>
            <a:r>
              <a:rPr lang="en-IN" sz="1200" b="1" spc="80" dirty="0" smtClean="0">
                <a:solidFill>
                  <a:srgbClr val="231F20"/>
                </a:solidFill>
                <a:latin typeface="Comic Sans MS" pitchFamily="66" charset="0"/>
                <a:cs typeface="Calibri"/>
              </a:rPr>
              <a:t>&gt; </a:t>
            </a:r>
            <a:r>
              <a:rPr lang="en-IN" sz="1200" b="1" spc="35" dirty="0" smtClean="0">
                <a:solidFill>
                  <a:srgbClr val="231F20"/>
                </a:solidFill>
                <a:latin typeface="Comic Sans MS" pitchFamily="66" charset="0"/>
                <a:cs typeface="Calibri"/>
              </a:rPr>
              <a:t>200 </a:t>
            </a:r>
            <a:r>
              <a:rPr lang="en-IN" sz="1200" b="1" spc="30" dirty="0" smtClean="0">
                <a:solidFill>
                  <a:srgbClr val="231F20"/>
                </a:solidFill>
                <a:latin typeface="Comic Sans MS" pitchFamily="66" charset="0"/>
                <a:cs typeface="Calibri"/>
              </a:rPr>
              <a:t>µmol/L </a:t>
            </a:r>
            <a:r>
              <a:rPr lang="en-IN" sz="1200" b="1" spc="50" dirty="0" smtClean="0">
                <a:solidFill>
                  <a:srgbClr val="231F20"/>
                </a:solidFill>
                <a:latin typeface="Comic Sans MS" pitchFamily="66" charset="0"/>
                <a:cs typeface="Calibri"/>
              </a:rPr>
              <a:t>in </a:t>
            </a:r>
            <a:r>
              <a:rPr lang="en-IN" sz="1200" b="1" spc="65" dirty="0" smtClean="0">
                <a:solidFill>
                  <a:srgbClr val="231F20"/>
                </a:solidFill>
                <a:latin typeface="Comic Sans MS" pitchFamily="66" charset="0"/>
                <a:cs typeface="Calibri"/>
              </a:rPr>
              <a:t>women and </a:t>
            </a:r>
            <a:r>
              <a:rPr lang="en-IN" sz="1200" b="1" spc="80" dirty="0" smtClean="0">
                <a:solidFill>
                  <a:srgbClr val="231F20"/>
                </a:solidFill>
                <a:latin typeface="Comic Sans MS" pitchFamily="66" charset="0"/>
                <a:cs typeface="Calibri"/>
              </a:rPr>
              <a:t>&gt; </a:t>
            </a:r>
            <a:r>
              <a:rPr lang="en-IN" sz="1200" b="1" spc="35" dirty="0" smtClean="0">
                <a:solidFill>
                  <a:srgbClr val="231F20"/>
                </a:solidFill>
                <a:latin typeface="Comic Sans MS" pitchFamily="66" charset="0"/>
                <a:cs typeface="Calibri"/>
              </a:rPr>
              <a:t>250 </a:t>
            </a:r>
            <a:r>
              <a:rPr lang="en-IN" sz="1200" b="1" spc="30" dirty="0" smtClean="0">
                <a:solidFill>
                  <a:srgbClr val="231F20"/>
                </a:solidFill>
                <a:latin typeface="Comic Sans MS" pitchFamily="66" charset="0"/>
                <a:cs typeface="Calibri"/>
              </a:rPr>
              <a:t>µmol/L </a:t>
            </a:r>
            <a:r>
              <a:rPr lang="en-IN" sz="1200" b="1" spc="50" dirty="0" smtClean="0">
                <a:solidFill>
                  <a:srgbClr val="231F20"/>
                </a:solidFill>
                <a:latin typeface="Comic Sans MS" pitchFamily="66" charset="0"/>
                <a:cs typeface="Calibri"/>
              </a:rPr>
              <a:t>in </a:t>
            </a:r>
            <a:r>
              <a:rPr lang="en-IN" sz="1200" b="1" spc="45" dirty="0" smtClean="0">
                <a:solidFill>
                  <a:srgbClr val="231F20"/>
                </a:solidFill>
                <a:latin typeface="Comic Sans MS" pitchFamily="66" charset="0"/>
                <a:cs typeface="Calibri"/>
              </a:rPr>
              <a:t>men),  </a:t>
            </a:r>
            <a:r>
              <a:rPr lang="en-IN" sz="1200" b="1" spc="55" dirty="0" smtClean="0">
                <a:solidFill>
                  <a:srgbClr val="231F20"/>
                </a:solidFill>
                <a:latin typeface="Comic Sans MS" pitchFamily="66" charset="0"/>
                <a:cs typeface="Calibri"/>
              </a:rPr>
              <a:t>UFH </a:t>
            </a:r>
            <a:r>
              <a:rPr lang="en-IN" sz="1200" b="1" spc="15" dirty="0" smtClean="0">
                <a:solidFill>
                  <a:srgbClr val="231F20"/>
                </a:solidFill>
                <a:latin typeface="Comic Sans MS" pitchFamily="66" charset="0"/>
                <a:cs typeface="Calibri"/>
              </a:rPr>
              <a:t>is </a:t>
            </a:r>
            <a:r>
              <a:rPr lang="en-IN" sz="1200" b="1" spc="50" dirty="0" smtClean="0">
                <a:solidFill>
                  <a:srgbClr val="231F20"/>
                </a:solidFill>
                <a:latin typeface="Comic Sans MS" pitchFamily="66" charset="0"/>
                <a:cs typeface="Calibri"/>
              </a:rPr>
              <a:t>preferable </a:t>
            </a:r>
            <a:r>
              <a:rPr lang="en-IN" sz="1200" b="1" spc="55" dirty="0" smtClean="0">
                <a:solidFill>
                  <a:srgbClr val="231F20"/>
                </a:solidFill>
                <a:latin typeface="Comic Sans MS" pitchFamily="66" charset="0"/>
                <a:cs typeface="Calibri"/>
              </a:rPr>
              <a:t>to</a:t>
            </a:r>
            <a:r>
              <a:rPr lang="en-IN" sz="1200" b="1" spc="35" dirty="0" smtClean="0">
                <a:solidFill>
                  <a:srgbClr val="231F20"/>
                </a:solidFill>
                <a:latin typeface="Comic Sans MS" pitchFamily="66" charset="0"/>
                <a:cs typeface="Calibri"/>
              </a:rPr>
              <a:t> </a:t>
            </a:r>
            <a:r>
              <a:rPr lang="en-IN" sz="1200" b="1" spc="50" dirty="0" smtClean="0">
                <a:solidFill>
                  <a:srgbClr val="231F20"/>
                </a:solidFill>
                <a:latin typeface="Comic Sans MS" pitchFamily="66" charset="0"/>
                <a:cs typeface="Calibri"/>
              </a:rPr>
              <a:t>LMWH.</a:t>
            </a:r>
            <a:endParaRPr lang="en-IN" sz="1200" b="1" baseline="30864" dirty="0">
              <a:latin typeface="Comic Sans MS" pitchFamily="66" charset="0"/>
              <a:cs typeface="Calibri"/>
            </a:endParaRPr>
          </a:p>
        </p:txBody>
      </p:sp>
      <p:sp>
        <p:nvSpPr>
          <p:cNvPr id="4" name="Rectangle 3"/>
          <p:cNvSpPr/>
          <p:nvPr/>
        </p:nvSpPr>
        <p:spPr>
          <a:xfrm>
            <a:off x="457200" y="1066800"/>
            <a:ext cx="8458200" cy="2208297"/>
          </a:xfrm>
          <a:prstGeom prst="rect">
            <a:avLst/>
          </a:prstGeom>
        </p:spPr>
        <p:txBody>
          <a:bodyPr wrap="square">
            <a:spAutoFit/>
          </a:bodyPr>
          <a:lstStyle/>
          <a:p>
            <a:pPr marL="217804" indent="-180340">
              <a:lnSpc>
                <a:spcPts val="930"/>
              </a:lnSpc>
              <a:spcBef>
                <a:spcPts val="100"/>
              </a:spcBef>
              <a:buChar char="•"/>
              <a:tabLst>
                <a:tab pos="217804" algn="l"/>
                <a:tab pos="218440" algn="l"/>
              </a:tabLst>
            </a:pPr>
            <a:r>
              <a:rPr lang="en-IN" sz="1200" b="1" spc="65" dirty="0" smtClean="0">
                <a:solidFill>
                  <a:srgbClr val="231F20"/>
                </a:solidFill>
                <a:latin typeface="Comic Sans MS" pitchFamily="66" charset="0"/>
                <a:cs typeface="Calibri"/>
              </a:rPr>
              <a:t>Anti </a:t>
            </a:r>
            <a:r>
              <a:rPr lang="en-IN" sz="1200" b="1" spc="90" dirty="0" err="1" smtClean="0">
                <a:solidFill>
                  <a:srgbClr val="231F20"/>
                </a:solidFill>
                <a:latin typeface="Comic Sans MS" pitchFamily="66" charset="0"/>
                <a:cs typeface="Calibri"/>
              </a:rPr>
              <a:t>Xa</a:t>
            </a:r>
            <a:r>
              <a:rPr lang="en-IN" sz="1200" b="1" spc="90" dirty="0" smtClean="0">
                <a:solidFill>
                  <a:srgbClr val="231F20"/>
                </a:solidFill>
                <a:latin typeface="Comic Sans MS" pitchFamily="66" charset="0"/>
                <a:cs typeface="Calibri"/>
              </a:rPr>
              <a:t> </a:t>
            </a:r>
            <a:r>
              <a:rPr lang="en-IN" sz="1200" b="1" spc="50" dirty="0" smtClean="0">
                <a:solidFill>
                  <a:srgbClr val="231F20"/>
                </a:solidFill>
                <a:latin typeface="Comic Sans MS" pitchFamily="66" charset="0"/>
                <a:cs typeface="Calibri"/>
              </a:rPr>
              <a:t>inhibitor </a:t>
            </a:r>
            <a:r>
              <a:rPr lang="en-IN" sz="1200" b="1" spc="20" dirty="0" smtClean="0">
                <a:solidFill>
                  <a:srgbClr val="231F20"/>
                </a:solidFill>
                <a:latin typeface="Comic Sans MS" pitchFamily="66" charset="0"/>
                <a:cs typeface="Calibri"/>
              </a:rPr>
              <a:t>–</a:t>
            </a:r>
            <a:r>
              <a:rPr lang="en-IN" sz="1200" b="1" spc="-50" dirty="0" smtClean="0">
                <a:solidFill>
                  <a:srgbClr val="231F20"/>
                </a:solidFill>
                <a:latin typeface="Comic Sans MS" pitchFamily="66" charset="0"/>
                <a:cs typeface="Calibri"/>
              </a:rPr>
              <a:t> </a:t>
            </a:r>
            <a:r>
              <a:rPr lang="en-IN" sz="1200" b="1" spc="60" dirty="0" err="1" smtClean="0">
                <a:solidFill>
                  <a:srgbClr val="231F20"/>
                </a:solidFill>
                <a:latin typeface="Comic Sans MS" pitchFamily="66" charset="0"/>
                <a:cs typeface="Calibri"/>
              </a:rPr>
              <a:t>fondaparinux</a:t>
            </a:r>
            <a:endParaRPr lang="en-IN" sz="1200" b="1" spc="60" dirty="0" smtClean="0">
              <a:solidFill>
                <a:srgbClr val="231F20"/>
              </a:solidFill>
              <a:latin typeface="Comic Sans MS" pitchFamily="66" charset="0"/>
              <a:cs typeface="Calibri"/>
            </a:endParaRPr>
          </a:p>
          <a:p>
            <a:pPr marL="217804" indent="-180340">
              <a:lnSpc>
                <a:spcPts val="930"/>
              </a:lnSpc>
              <a:spcBef>
                <a:spcPts val="100"/>
              </a:spcBef>
              <a:buChar char="•"/>
              <a:tabLst>
                <a:tab pos="217804" algn="l"/>
                <a:tab pos="218440" algn="l"/>
              </a:tabLst>
            </a:pPr>
            <a:endParaRPr lang="en-IN" sz="1200" b="1" dirty="0" smtClean="0">
              <a:latin typeface="Comic Sans MS" pitchFamily="66" charset="0"/>
              <a:cs typeface="Calibri"/>
            </a:endParaRPr>
          </a:p>
          <a:p>
            <a:pPr marL="397510" marR="43180" indent="-360045">
              <a:lnSpc>
                <a:spcPct val="150000"/>
              </a:lnSpc>
              <a:spcBef>
                <a:spcPts val="50"/>
              </a:spcBef>
              <a:tabLst>
                <a:tab pos="397510" algn="l"/>
              </a:tabLst>
            </a:pPr>
            <a:r>
              <a:rPr lang="en-IN" sz="1200" b="1" spc="65" dirty="0" smtClean="0">
                <a:solidFill>
                  <a:srgbClr val="231F20"/>
                </a:solidFill>
                <a:latin typeface="Comic Sans MS" pitchFamily="66" charset="0"/>
                <a:cs typeface="Calibri"/>
              </a:rPr>
              <a:t>o	</a:t>
            </a:r>
            <a:r>
              <a:rPr lang="en-IN" sz="1200" b="1" spc="55" dirty="0" smtClean="0">
                <a:solidFill>
                  <a:srgbClr val="231F20"/>
                </a:solidFill>
                <a:latin typeface="Comic Sans MS" pitchFamily="66" charset="0"/>
                <a:cs typeface="Calibri"/>
              </a:rPr>
              <a:t>May be </a:t>
            </a:r>
            <a:r>
              <a:rPr lang="en-IN" sz="1200" b="1" spc="60" dirty="0" smtClean="0">
                <a:solidFill>
                  <a:srgbClr val="231F20"/>
                </a:solidFill>
                <a:latin typeface="Comic Sans MS" pitchFamily="66" charset="0"/>
                <a:cs typeface="Calibri"/>
              </a:rPr>
              <a:t>given </a:t>
            </a:r>
            <a:r>
              <a:rPr lang="en-IN" sz="1200" b="1" spc="55" dirty="0" smtClean="0">
                <a:solidFill>
                  <a:srgbClr val="231F20"/>
                </a:solidFill>
                <a:latin typeface="Comic Sans MS" pitchFamily="66" charset="0"/>
                <a:cs typeface="Calibri"/>
              </a:rPr>
              <a:t>to </a:t>
            </a:r>
            <a:r>
              <a:rPr lang="en-IN" sz="1200" b="1" spc="40" dirty="0" smtClean="0">
                <a:solidFill>
                  <a:srgbClr val="231F20"/>
                </a:solidFill>
                <a:latin typeface="Comic Sans MS" pitchFamily="66" charset="0"/>
                <a:cs typeface="Calibri"/>
              </a:rPr>
              <a:t>those </a:t>
            </a:r>
            <a:r>
              <a:rPr lang="en-IN" sz="1200" b="1" spc="45" dirty="0" smtClean="0">
                <a:solidFill>
                  <a:srgbClr val="231F20"/>
                </a:solidFill>
                <a:latin typeface="Comic Sans MS" pitchFamily="66" charset="0"/>
                <a:cs typeface="Calibri"/>
              </a:rPr>
              <a:t>patients treated medically </a:t>
            </a:r>
            <a:r>
              <a:rPr lang="en-IN" sz="1200" b="1" spc="55" dirty="0" smtClean="0">
                <a:solidFill>
                  <a:srgbClr val="231F20"/>
                </a:solidFill>
                <a:latin typeface="Comic Sans MS" pitchFamily="66" charset="0"/>
                <a:cs typeface="Calibri"/>
              </a:rPr>
              <a:t>including  </a:t>
            </a:r>
            <a:r>
              <a:rPr lang="en-IN" sz="1200" b="1" spc="40" dirty="0" smtClean="0">
                <a:solidFill>
                  <a:srgbClr val="231F20"/>
                </a:solidFill>
                <a:latin typeface="Comic Sans MS" pitchFamily="66" charset="0"/>
                <a:cs typeface="Calibri"/>
              </a:rPr>
              <a:t>those</a:t>
            </a:r>
            <a:r>
              <a:rPr lang="en-IN" sz="1200" b="1" spc="-10" dirty="0" smtClean="0">
                <a:solidFill>
                  <a:srgbClr val="231F20"/>
                </a:solidFill>
                <a:latin typeface="Comic Sans MS" pitchFamily="66" charset="0"/>
                <a:cs typeface="Calibri"/>
              </a:rPr>
              <a:t> </a:t>
            </a:r>
            <a:r>
              <a:rPr lang="en-IN" sz="1200" b="1" spc="55" dirty="0" smtClean="0">
                <a:solidFill>
                  <a:srgbClr val="231F20"/>
                </a:solidFill>
                <a:latin typeface="Comic Sans MS" pitchFamily="66" charset="0"/>
                <a:cs typeface="Calibri"/>
              </a:rPr>
              <a:t>not</a:t>
            </a:r>
            <a:r>
              <a:rPr lang="en-IN" sz="1200" b="1" spc="-10" dirty="0" smtClean="0">
                <a:solidFill>
                  <a:srgbClr val="231F20"/>
                </a:solidFill>
                <a:latin typeface="Comic Sans MS" pitchFamily="66" charset="0"/>
                <a:cs typeface="Calibri"/>
              </a:rPr>
              <a:t> </a:t>
            </a:r>
            <a:r>
              <a:rPr lang="en-IN" sz="1200" b="1" spc="45" dirty="0" smtClean="0">
                <a:solidFill>
                  <a:srgbClr val="231F20"/>
                </a:solidFill>
                <a:latin typeface="Comic Sans MS" pitchFamily="66" charset="0"/>
                <a:cs typeface="Calibri"/>
              </a:rPr>
              <a:t>receiving</a:t>
            </a:r>
            <a:r>
              <a:rPr lang="en-IN" sz="1200" b="1" spc="-5" dirty="0" smtClean="0">
                <a:solidFill>
                  <a:srgbClr val="231F20"/>
                </a:solidFill>
                <a:latin typeface="Comic Sans MS" pitchFamily="66" charset="0"/>
                <a:cs typeface="Calibri"/>
              </a:rPr>
              <a:t> </a:t>
            </a:r>
            <a:r>
              <a:rPr lang="en-IN" sz="1200" b="1" spc="45" dirty="0" err="1" smtClean="0">
                <a:solidFill>
                  <a:srgbClr val="231F20"/>
                </a:solidFill>
                <a:latin typeface="Comic Sans MS" pitchFamily="66" charset="0"/>
                <a:cs typeface="Calibri"/>
              </a:rPr>
              <a:t>fibrinolytic</a:t>
            </a:r>
            <a:r>
              <a:rPr lang="en-IN" sz="1200" b="1" spc="-10" dirty="0" smtClean="0">
                <a:solidFill>
                  <a:srgbClr val="231F20"/>
                </a:solidFill>
                <a:latin typeface="Comic Sans MS" pitchFamily="66" charset="0"/>
                <a:cs typeface="Calibri"/>
              </a:rPr>
              <a:t> </a:t>
            </a:r>
            <a:r>
              <a:rPr lang="en-IN" sz="1200" b="1" spc="35" dirty="0" smtClean="0">
                <a:solidFill>
                  <a:srgbClr val="231F20"/>
                </a:solidFill>
                <a:latin typeface="Comic Sans MS" pitchFamily="66" charset="0"/>
                <a:cs typeface="Calibri"/>
              </a:rPr>
              <a:t>therapy.</a:t>
            </a:r>
            <a:r>
              <a:rPr lang="en-IN" sz="1200" b="1" spc="112" baseline="30864" dirty="0" smtClean="0">
                <a:solidFill>
                  <a:srgbClr val="231F20"/>
                </a:solidFill>
                <a:latin typeface="Comic Sans MS" pitchFamily="66" charset="0"/>
                <a:cs typeface="Calibri"/>
              </a:rPr>
              <a:t> </a:t>
            </a:r>
            <a:r>
              <a:rPr lang="en-IN" sz="1200" b="1" spc="40" dirty="0" smtClean="0">
                <a:solidFill>
                  <a:srgbClr val="231F20"/>
                </a:solidFill>
                <a:latin typeface="Comic Sans MS" pitchFamily="66" charset="0"/>
                <a:cs typeface="Calibri"/>
              </a:rPr>
              <a:t>In</a:t>
            </a:r>
            <a:r>
              <a:rPr lang="en-IN" sz="1200" b="1" spc="-10" dirty="0" smtClean="0">
                <a:solidFill>
                  <a:srgbClr val="231F20"/>
                </a:solidFill>
                <a:latin typeface="Comic Sans MS" pitchFamily="66" charset="0"/>
                <a:cs typeface="Calibri"/>
              </a:rPr>
              <a:t> </a:t>
            </a:r>
            <a:r>
              <a:rPr lang="en-IN" sz="1200" b="1" spc="45" dirty="0" smtClean="0">
                <a:solidFill>
                  <a:srgbClr val="231F20"/>
                </a:solidFill>
                <a:latin typeface="Comic Sans MS" pitchFamily="66" charset="0"/>
                <a:cs typeface="Calibri"/>
              </a:rPr>
              <a:t>STEMI</a:t>
            </a:r>
            <a:r>
              <a:rPr lang="en-IN" sz="1200" b="1" spc="-10" dirty="0" smtClean="0">
                <a:solidFill>
                  <a:srgbClr val="231F20"/>
                </a:solidFill>
                <a:latin typeface="Comic Sans MS" pitchFamily="66" charset="0"/>
                <a:cs typeface="Calibri"/>
              </a:rPr>
              <a:t> </a:t>
            </a:r>
            <a:r>
              <a:rPr lang="en-IN" sz="1200" b="1" spc="45" dirty="0" smtClean="0">
                <a:solidFill>
                  <a:srgbClr val="231F20"/>
                </a:solidFill>
                <a:latin typeface="Comic Sans MS" pitchFamily="66" charset="0"/>
                <a:cs typeface="Calibri"/>
              </a:rPr>
              <a:t>patients</a:t>
            </a:r>
            <a:r>
              <a:rPr lang="en-IN" sz="1200" b="1" spc="-5" dirty="0" smtClean="0">
                <a:solidFill>
                  <a:srgbClr val="231F20"/>
                </a:solidFill>
                <a:latin typeface="Comic Sans MS" pitchFamily="66" charset="0"/>
                <a:cs typeface="Calibri"/>
              </a:rPr>
              <a:t> </a:t>
            </a:r>
            <a:r>
              <a:rPr lang="en-IN" sz="1200" b="1" spc="55" dirty="0" smtClean="0">
                <a:solidFill>
                  <a:srgbClr val="231F20"/>
                </a:solidFill>
                <a:latin typeface="Comic Sans MS" pitchFamily="66" charset="0"/>
                <a:cs typeface="Calibri"/>
              </a:rPr>
              <a:t>not  </a:t>
            </a:r>
            <a:r>
              <a:rPr lang="en-IN" sz="1200" b="1" spc="65" dirty="0" smtClean="0">
                <a:solidFill>
                  <a:srgbClr val="231F20"/>
                </a:solidFill>
                <a:latin typeface="Comic Sans MS" pitchFamily="66" charset="0"/>
                <a:cs typeface="Calibri"/>
              </a:rPr>
              <a:t>undergoing </a:t>
            </a:r>
            <a:r>
              <a:rPr lang="en-IN" sz="1200" b="1" spc="45" dirty="0" smtClean="0">
                <a:solidFill>
                  <a:srgbClr val="231F20"/>
                </a:solidFill>
                <a:latin typeface="Comic Sans MS" pitchFamily="66" charset="0"/>
                <a:cs typeface="Calibri"/>
              </a:rPr>
              <a:t>primary </a:t>
            </a:r>
            <a:r>
              <a:rPr lang="en-IN" sz="1200" b="1" spc="35" dirty="0" smtClean="0">
                <a:solidFill>
                  <a:srgbClr val="231F20"/>
                </a:solidFill>
                <a:latin typeface="Comic Sans MS" pitchFamily="66" charset="0"/>
                <a:cs typeface="Calibri"/>
              </a:rPr>
              <a:t>PCI </a:t>
            </a:r>
            <a:r>
              <a:rPr lang="en-IN" sz="1200" b="1" spc="65" dirty="0" smtClean="0">
                <a:solidFill>
                  <a:srgbClr val="231F20"/>
                </a:solidFill>
                <a:latin typeface="Comic Sans MS" pitchFamily="66" charset="0"/>
                <a:cs typeface="Calibri"/>
              </a:rPr>
              <a:t>and </a:t>
            </a:r>
            <a:r>
              <a:rPr lang="en-IN" sz="1200" b="1" spc="55" dirty="0" smtClean="0">
                <a:solidFill>
                  <a:srgbClr val="231F20"/>
                </a:solidFill>
                <a:latin typeface="Comic Sans MS" pitchFamily="66" charset="0"/>
                <a:cs typeface="Calibri"/>
              </a:rPr>
              <a:t>not </a:t>
            </a:r>
            <a:r>
              <a:rPr lang="en-IN" sz="1200" b="1" spc="45" dirty="0" smtClean="0">
                <a:solidFill>
                  <a:srgbClr val="231F20"/>
                </a:solidFill>
                <a:latin typeface="Comic Sans MS" pitchFamily="66" charset="0"/>
                <a:cs typeface="Calibri"/>
              </a:rPr>
              <a:t>receiving </a:t>
            </a:r>
            <a:r>
              <a:rPr lang="en-IN" sz="1200" b="1" spc="45" dirty="0" err="1" smtClean="0">
                <a:solidFill>
                  <a:srgbClr val="231F20"/>
                </a:solidFill>
                <a:latin typeface="Comic Sans MS" pitchFamily="66" charset="0"/>
                <a:cs typeface="Calibri"/>
              </a:rPr>
              <a:t>fibrinolytic</a:t>
            </a:r>
            <a:r>
              <a:rPr lang="en-IN" sz="1200" b="1" spc="45" dirty="0" smtClean="0">
                <a:solidFill>
                  <a:srgbClr val="231F20"/>
                </a:solidFill>
                <a:latin typeface="Comic Sans MS" pitchFamily="66" charset="0"/>
                <a:cs typeface="Calibri"/>
              </a:rPr>
              <a:t> </a:t>
            </a:r>
            <a:r>
              <a:rPr lang="en-IN" sz="1200" b="1" spc="40" dirty="0" smtClean="0">
                <a:solidFill>
                  <a:srgbClr val="231F20"/>
                </a:solidFill>
                <a:latin typeface="Comic Sans MS" pitchFamily="66" charset="0"/>
                <a:cs typeface="Calibri"/>
              </a:rPr>
              <a:t>therapy,  </a:t>
            </a:r>
            <a:r>
              <a:rPr lang="en-IN" sz="1200" b="1" spc="60" dirty="0" err="1" smtClean="0">
                <a:solidFill>
                  <a:srgbClr val="231F20"/>
                </a:solidFill>
                <a:latin typeface="Comic Sans MS" pitchFamily="66" charset="0"/>
                <a:cs typeface="Calibri"/>
              </a:rPr>
              <a:t>fondaparinux</a:t>
            </a:r>
            <a:r>
              <a:rPr lang="en-IN" sz="1200" b="1" spc="60" dirty="0" smtClean="0">
                <a:solidFill>
                  <a:srgbClr val="231F20"/>
                </a:solidFill>
                <a:latin typeface="Comic Sans MS" pitchFamily="66" charset="0"/>
                <a:cs typeface="Calibri"/>
              </a:rPr>
              <a:t> </a:t>
            </a:r>
            <a:r>
              <a:rPr lang="en-IN" sz="1200" b="1" spc="50" dirty="0" smtClean="0">
                <a:solidFill>
                  <a:srgbClr val="231F20"/>
                </a:solidFill>
                <a:latin typeface="Comic Sans MS" pitchFamily="66" charset="0"/>
                <a:cs typeface="Calibri"/>
              </a:rPr>
              <a:t>was </a:t>
            </a:r>
            <a:r>
              <a:rPr lang="en-IN" sz="1200" b="1" spc="55" dirty="0" smtClean="0">
                <a:solidFill>
                  <a:srgbClr val="231F20"/>
                </a:solidFill>
                <a:latin typeface="Comic Sans MS" pitchFamily="66" charset="0"/>
                <a:cs typeface="Calibri"/>
              </a:rPr>
              <a:t>shown to </a:t>
            </a:r>
            <a:r>
              <a:rPr lang="en-IN" sz="1200" b="1" spc="45" dirty="0" smtClean="0">
                <a:solidFill>
                  <a:srgbClr val="231F20"/>
                </a:solidFill>
                <a:latin typeface="Comic Sans MS" pitchFamily="66" charset="0"/>
                <a:cs typeface="Calibri"/>
              </a:rPr>
              <a:t>reduce mortality </a:t>
            </a:r>
            <a:r>
              <a:rPr lang="en-IN" sz="1200" b="1" spc="65" dirty="0" smtClean="0">
                <a:solidFill>
                  <a:srgbClr val="231F20"/>
                </a:solidFill>
                <a:latin typeface="Comic Sans MS" pitchFamily="66" charset="0"/>
                <a:cs typeface="Calibri"/>
              </a:rPr>
              <a:t>and </a:t>
            </a:r>
            <a:r>
              <a:rPr lang="en-IN" sz="1200" b="1" spc="45" dirty="0" err="1" smtClean="0">
                <a:solidFill>
                  <a:srgbClr val="231F20"/>
                </a:solidFill>
                <a:latin typeface="Comic Sans MS" pitchFamily="66" charset="0"/>
                <a:cs typeface="Calibri"/>
              </a:rPr>
              <a:t>reinfarction</a:t>
            </a:r>
            <a:r>
              <a:rPr lang="en-IN" sz="1200" b="1" spc="45" dirty="0" smtClean="0">
                <a:solidFill>
                  <a:srgbClr val="231F20"/>
                </a:solidFill>
                <a:latin typeface="Comic Sans MS" pitchFamily="66" charset="0"/>
                <a:cs typeface="Calibri"/>
              </a:rPr>
              <a:t>  </a:t>
            </a:r>
            <a:r>
              <a:rPr lang="en-IN" sz="1200" b="1" spc="60" dirty="0" smtClean="0">
                <a:solidFill>
                  <a:srgbClr val="231F20"/>
                </a:solidFill>
                <a:latin typeface="Comic Sans MS" pitchFamily="66" charset="0"/>
                <a:cs typeface="Calibri"/>
              </a:rPr>
              <a:t>without </a:t>
            </a:r>
            <a:r>
              <a:rPr lang="en-IN" sz="1200" b="1" spc="45" dirty="0" smtClean="0">
                <a:solidFill>
                  <a:srgbClr val="231F20"/>
                </a:solidFill>
                <a:latin typeface="Comic Sans MS" pitchFamily="66" charset="0"/>
                <a:cs typeface="Calibri"/>
              </a:rPr>
              <a:t>increasing </a:t>
            </a:r>
            <a:r>
              <a:rPr lang="en-IN" sz="1200" b="1" spc="60" dirty="0" smtClean="0">
                <a:solidFill>
                  <a:srgbClr val="231F20"/>
                </a:solidFill>
                <a:latin typeface="Comic Sans MS" pitchFamily="66" charset="0"/>
                <a:cs typeface="Calibri"/>
              </a:rPr>
              <a:t>bleeding </a:t>
            </a:r>
            <a:r>
              <a:rPr lang="en-IN" sz="1200" b="1" spc="65" dirty="0" smtClean="0">
                <a:solidFill>
                  <a:srgbClr val="231F20"/>
                </a:solidFill>
                <a:latin typeface="Comic Sans MS" pitchFamily="66" charset="0"/>
                <a:cs typeface="Calibri"/>
              </a:rPr>
              <a:t>and </a:t>
            </a:r>
            <a:r>
              <a:rPr lang="en-IN" sz="1200" b="1" spc="40" dirty="0" smtClean="0">
                <a:solidFill>
                  <a:srgbClr val="231F20"/>
                </a:solidFill>
                <a:latin typeface="Comic Sans MS" pitchFamily="66" charset="0"/>
                <a:cs typeface="Calibri"/>
              </a:rPr>
              <a:t>stroke </a:t>
            </a:r>
            <a:r>
              <a:rPr lang="en-IN" sz="1200" b="1" spc="35" dirty="0" smtClean="0">
                <a:solidFill>
                  <a:srgbClr val="231F20"/>
                </a:solidFill>
                <a:latin typeface="Comic Sans MS" pitchFamily="66" charset="0"/>
                <a:cs typeface="Calibri"/>
              </a:rPr>
              <a:t>rates </a:t>
            </a:r>
            <a:r>
              <a:rPr lang="en-IN" sz="1200" b="1" spc="65" dirty="0" smtClean="0">
                <a:solidFill>
                  <a:srgbClr val="231F20"/>
                </a:solidFill>
                <a:latin typeface="Comic Sans MS" pitchFamily="66" charset="0"/>
                <a:cs typeface="Calibri"/>
              </a:rPr>
              <a:t>when </a:t>
            </a:r>
            <a:r>
              <a:rPr lang="en-IN" sz="1200" b="1" spc="50" dirty="0" smtClean="0">
                <a:solidFill>
                  <a:srgbClr val="231F20"/>
                </a:solidFill>
                <a:latin typeface="Comic Sans MS" pitchFamily="66" charset="0"/>
                <a:cs typeface="Calibri"/>
              </a:rPr>
              <a:t>compared  </a:t>
            </a:r>
            <a:r>
              <a:rPr lang="en-IN" sz="1200" b="1" spc="55" dirty="0" smtClean="0">
                <a:solidFill>
                  <a:srgbClr val="231F20"/>
                </a:solidFill>
                <a:latin typeface="Comic Sans MS" pitchFamily="66" charset="0"/>
                <a:cs typeface="Calibri"/>
              </a:rPr>
              <a:t>to UFH </a:t>
            </a:r>
            <a:r>
              <a:rPr lang="en-IN" sz="1200" b="1" spc="45" dirty="0" smtClean="0">
                <a:solidFill>
                  <a:srgbClr val="231F20"/>
                </a:solidFill>
                <a:latin typeface="Comic Sans MS" pitchFamily="66" charset="0"/>
                <a:cs typeface="Calibri"/>
              </a:rPr>
              <a:t>or</a:t>
            </a:r>
            <a:r>
              <a:rPr lang="en-IN" sz="1200" b="1" spc="5" dirty="0" smtClean="0">
                <a:solidFill>
                  <a:srgbClr val="231F20"/>
                </a:solidFill>
                <a:latin typeface="Comic Sans MS" pitchFamily="66" charset="0"/>
                <a:cs typeface="Calibri"/>
              </a:rPr>
              <a:t> </a:t>
            </a:r>
            <a:r>
              <a:rPr lang="en-IN" sz="1200" b="1" spc="40" dirty="0" smtClean="0">
                <a:solidFill>
                  <a:srgbClr val="231F20"/>
                </a:solidFill>
                <a:latin typeface="Comic Sans MS" pitchFamily="66" charset="0"/>
                <a:cs typeface="Calibri"/>
              </a:rPr>
              <a:t>placebo</a:t>
            </a:r>
          </a:p>
          <a:p>
            <a:pPr marL="397510" marR="43180" indent="-360045">
              <a:lnSpc>
                <a:spcPct val="150000"/>
              </a:lnSpc>
              <a:spcBef>
                <a:spcPts val="50"/>
              </a:spcBef>
              <a:tabLst>
                <a:tab pos="397510" algn="l"/>
              </a:tabLst>
            </a:pPr>
            <a:endParaRPr lang="en-IN" sz="1200" b="1" baseline="30864" dirty="0" smtClean="0">
              <a:latin typeface="Comic Sans MS" pitchFamily="66" charset="0"/>
              <a:cs typeface="Calibri"/>
            </a:endParaRPr>
          </a:p>
          <a:p>
            <a:pPr marL="397510" marR="43180">
              <a:lnSpc>
                <a:spcPct val="150000"/>
              </a:lnSpc>
            </a:pPr>
            <a:r>
              <a:rPr lang="en-IN" sz="1200" b="1" spc="30" dirty="0" smtClean="0">
                <a:solidFill>
                  <a:srgbClr val="231F20"/>
                </a:solidFill>
                <a:latin typeface="Comic Sans MS" pitchFamily="66" charset="0"/>
                <a:cs typeface="Calibri"/>
              </a:rPr>
              <a:t>It </a:t>
            </a:r>
            <a:r>
              <a:rPr lang="en-IN" sz="1200" b="1" spc="15" dirty="0" smtClean="0">
                <a:solidFill>
                  <a:srgbClr val="231F20"/>
                </a:solidFill>
                <a:latin typeface="Comic Sans MS" pitchFamily="66" charset="0"/>
                <a:cs typeface="Calibri"/>
              </a:rPr>
              <a:t>is </a:t>
            </a:r>
            <a:r>
              <a:rPr lang="en-IN" sz="1200" b="1" spc="40" dirty="0" smtClean="0">
                <a:solidFill>
                  <a:srgbClr val="231F20"/>
                </a:solidFill>
                <a:latin typeface="Comic Sans MS" pitchFamily="66" charset="0"/>
                <a:cs typeface="Calibri"/>
              </a:rPr>
              <a:t>associated </a:t>
            </a:r>
            <a:r>
              <a:rPr lang="en-IN" sz="1200" b="1" spc="60" dirty="0" smtClean="0">
                <a:solidFill>
                  <a:srgbClr val="231F20"/>
                </a:solidFill>
                <a:latin typeface="Comic Sans MS" pitchFamily="66" charset="0"/>
                <a:cs typeface="Calibri"/>
              </a:rPr>
              <a:t>with </a:t>
            </a:r>
            <a:r>
              <a:rPr lang="en-IN" sz="1200" b="1" spc="65" dirty="0" smtClean="0">
                <a:solidFill>
                  <a:srgbClr val="231F20"/>
                </a:solidFill>
                <a:latin typeface="Comic Sans MS" pitchFamily="66" charset="0"/>
                <a:cs typeface="Calibri"/>
              </a:rPr>
              <a:t>an </a:t>
            </a:r>
            <a:r>
              <a:rPr lang="en-IN" sz="1200" b="1" spc="35" dirty="0" smtClean="0">
                <a:solidFill>
                  <a:srgbClr val="231F20"/>
                </a:solidFill>
                <a:latin typeface="Comic Sans MS" pitchFamily="66" charset="0"/>
                <a:cs typeface="Calibri"/>
              </a:rPr>
              <a:t>increase </a:t>
            </a:r>
            <a:r>
              <a:rPr lang="en-IN" sz="1200" b="1" spc="50" dirty="0" smtClean="0">
                <a:solidFill>
                  <a:srgbClr val="231F20"/>
                </a:solidFill>
                <a:latin typeface="Comic Sans MS" pitchFamily="66" charset="0"/>
                <a:cs typeface="Calibri"/>
              </a:rPr>
              <a:t>in </a:t>
            </a:r>
            <a:r>
              <a:rPr lang="en-IN" sz="1200" b="1" spc="40" dirty="0" smtClean="0">
                <a:solidFill>
                  <a:srgbClr val="231F20"/>
                </a:solidFill>
                <a:latin typeface="Comic Sans MS" pitchFamily="66" charset="0"/>
                <a:cs typeface="Calibri"/>
              </a:rPr>
              <a:t>catheter-related </a:t>
            </a:r>
            <a:r>
              <a:rPr lang="en-IN" sz="1200" b="1" spc="50" dirty="0" smtClean="0">
                <a:solidFill>
                  <a:srgbClr val="231F20"/>
                </a:solidFill>
                <a:latin typeface="Comic Sans MS" pitchFamily="66" charset="0"/>
                <a:cs typeface="Calibri"/>
              </a:rPr>
              <a:t>thrombus  </a:t>
            </a:r>
            <a:r>
              <a:rPr lang="en-IN" sz="1200" b="1" spc="65" dirty="0" smtClean="0">
                <a:solidFill>
                  <a:srgbClr val="231F20"/>
                </a:solidFill>
                <a:latin typeface="Comic Sans MS" pitchFamily="66" charset="0"/>
                <a:cs typeface="Calibri"/>
              </a:rPr>
              <a:t>and </a:t>
            </a:r>
            <a:r>
              <a:rPr lang="en-IN" sz="1200" b="1" spc="45" dirty="0" smtClean="0">
                <a:solidFill>
                  <a:srgbClr val="231F20"/>
                </a:solidFill>
                <a:latin typeface="Comic Sans MS" pitchFamily="66" charset="0"/>
                <a:cs typeface="Calibri"/>
              </a:rPr>
              <a:t>coronary </a:t>
            </a:r>
            <a:r>
              <a:rPr lang="en-IN" sz="1200" b="1" spc="60" dirty="0" smtClean="0">
                <a:solidFill>
                  <a:srgbClr val="231F20"/>
                </a:solidFill>
                <a:latin typeface="Comic Sans MS" pitchFamily="66" charset="0"/>
                <a:cs typeface="Calibri"/>
              </a:rPr>
              <a:t>angiographic </a:t>
            </a:r>
            <a:r>
              <a:rPr lang="en-IN" sz="1200" b="1" spc="40" dirty="0" smtClean="0">
                <a:solidFill>
                  <a:srgbClr val="231F20"/>
                </a:solidFill>
                <a:latin typeface="Comic Sans MS" pitchFamily="66" charset="0"/>
                <a:cs typeface="Calibri"/>
              </a:rPr>
              <a:t>complications. Thus,</a:t>
            </a:r>
            <a:r>
              <a:rPr lang="en-IN" sz="1200" b="1" spc="140" dirty="0" smtClean="0">
                <a:solidFill>
                  <a:srgbClr val="231F20"/>
                </a:solidFill>
                <a:latin typeface="Comic Sans MS" pitchFamily="66" charset="0"/>
                <a:cs typeface="Calibri"/>
              </a:rPr>
              <a:t> </a:t>
            </a:r>
            <a:r>
              <a:rPr lang="en-IN" sz="1200" b="1" spc="60" dirty="0" err="1" smtClean="0">
                <a:solidFill>
                  <a:srgbClr val="231F20"/>
                </a:solidFill>
                <a:latin typeface="Comic Sans MS" pitchFamily="66" charset="0"/>
                <a:cs typeface="Calibri"/>
              </a:rPr>
              <a:t>fondaparinux</a:t>
            </a:r>
            <a:r>
              <a:rPr lang="en-IN" sz="1200" b="1" spc="60" dirty="0" smtClean="0">
                <a:solidFill>
                  <a:srgbClr val="231F20"/>
                </a:solidFill>
                <a:latin typeface="Comic Sans MS" pitchFamily="66" charset="0"/>
                <a:cs typeface="Calibri"/>
              </a:rPr>
              <a:t> </a:t>
            </a:r>
            <a:r>
              <a:rPr lang="en-IN" sz="1200" b="1" spc="15" dirty="0" smtClean="0">
                <a:solidFill>
                  <a:srgbClr val="231F20"/>
                </a:solidFill>
                <a:latin typeface="Comic Sans MS" pitchFamily="66" charset="0"/>
                <a:cs typeface="Calibri"/>
              </a:rPr>
              <a:t>is </a:t>
            </a:r>
            <a:r>
              <a:rPr lang="en-IN" sz="1200" b="1" spc="55" dirty="0" smtClean="0">
                <a:solidFill>
                  <a:srgbClr val="231F20"/>
                </a:solidFill>
                <a:latin typeface="Comic Sans MS" pitchFamily="66" charset="0"/>
                <a:cs typeface="Calibri"/>
              </a:rPr>
              <a:t>not recommended </a:t>
            </a:r>
            <a:r>
              <a:rPr lang="en-IN" sz="1200" b="1" spc="30" dirty="0" smtClean="0">
                <a:solidFill>
                  <a:srgbClr val="231F20"/>
                </a:solidFill>
                <a:latin typeface="Comic Sans MS" pitchFamily="66" charset="0"/>
                <a:cs typeface="Calibri"/>
              </a:rPr>
              <a:t>as </a:t>
            </a:r>
            <a:r>
              <a:rPr lang="en-IN" sz="1200" b="1" spc="50" dirty="0" smtClean="0">
                <a:solidFill>
                  <a:srgbClr val="231F20"/>
                </a:solidFill>
                <a:latin typeface="Comic Sans MS" pitchFamily="66" charset="0"/>
                <a:cs typeface="Calibri"/>
              </a:rPr>
              <a:t>the </a:t>
            </a:r>
            <a:r>
              <a:rPr lang="en-IN" sz="1200" b="1" spc="35" dirty="0" smtClean="0">
                <a:solidFill>
                  <a:srgbClr val="231F20"/>
                </a:solidFill>
                <a:latin typeface="Comic Sans MS" pitchFamily="66" charset="0"/>
                <a:cs typeface="Calibri"/>
              </a:rPr>
              <a:t>sole </a:t>
            </a:r>
            <a:r>
              <a:rPr lang="en-IN" sz="1200" b="1" spc="55" dirty="0" smtClean="0">
                <a:solidFill>
                  <a:srgbClr val="231F20"/>
                </a:solidFill>
                <a:latin typeface="Comic Sans MS" pitchFamily="66" charset="0"/>
                <a:cs typeface="Calibri"/>
              </a:rPr>
              <a:t>anticoagulant </a:t>
            </a:r>
            <a:r>
              <a:rPr lang="en-IN" sz="1200" b="1" spc="60" dirty="0" smtClean="0">
                <a:solidFill>
                  <a:srgbClr val="231F20"/>
                </a:solidFill>
                <a:latin typeface="Comic Sans MS" pitchFamily="66" charset="0"/>
                <a:cs typeface="Calibri"/>
              </a:rPr>
              <a:t>during</a:t>
            </a:r>
            <a:r>
              <a:rPr lang="en-IN" sz="1200" b="1" spc="30" dirty="0" smtClean="0">
                <a:solidFill>
                  <a:srgbClr val="231F20"/>
                </a:solidFill>
                <a:latin typeface="Comic Sans MS" pitchFamily="66" charset="0"/>
                <a:cs typeface="Calibri"/>
              </a:rPr>
              <a:t> PCI.</a:t>
            </a:r>
            <a:endParaRPr lang="en-IN" sz="1200" b="1" baseline="30864" dirty="0">
              <a:latin typeface="Comic Sans MS" pitchFamily="66" charset="0"/>
              <a:cs typeface="Calibri"/>
            </a:endParaRPr>
          </a:p>
        </p:txBody>
      </p:sp>
      <p:graphicFrame>
        <p:nvGraphicFramePr>
          <p:cNvPr id="5" name="Table 4"/>
          <p:cNvGraphicFramePr>
            <a:graphicFrameLocks noGrp="1"/>
          </p:cNvGraphicFramePr>
          <p:nvPr/>
        </p:nvGraphicFramePr>
        <p:xfrm>
          <a:off x="152401" y="3276599"/>
          <a:ext cx="8762998" cy="3886200"/>
        </p:xfrm>
        <a:graphic>
          <a:graphicData uri="http://schemas.openxmlformats.org/drawingml/2006/table">
            <a:tbl>
              <a:tblPr firstRow="1" bandRow="1">
                <a:tableStyleId>{2D5ABB26-0587-4C30-8999-92F81FD0307C}</a:tableStyleId>
              </a:tblPr>
              <a:tblGrid>
                <a:gridCol w="1570212"/>
                <a:gridCol w="4839077"/>
                <a:gridCol w="2353709"/>
              </a:tblGrid>
              <a:tr h="424322">
                <a:tc>
                  <a:txBody>
                    <a:bodyPr/>
                    <a:lstStyle/>
                    <a:p>
                      <a:pPr algn="ctr">
                        <a:lnSpc>
                          <a:spcPts val="735"/>
                        </a:lnSpc>
                        <a:spcBef>
                          <a:spcPts val="25"/>
                        </a:spcBef>
                      </a:pPr>
                      <a:r>
                        <a:rPr sz="650" b="1" spc="15" dirty="0">
                          <a:solidFill>
                            <a:srgbClr val="231F20"/>
                          </a:solidFill>
                          <a:latin typeface="Arial"/>
                          <a:cs typeface="Arial"/>
                        </a:rPr>
                        <a:t>Heparin</a:t>
                      </a:r>
                      <a:endParaRPr sz="650">
                        <a:latin typeface="Arial"/>
                        <a:cs typeface="Arial"/>
                      </a:endParaRPr>
                    </a:p>
                  </a:txBody>
                  <a:tcPr marL="0" marR="0" marT="3175" marB="0">
                    <a:lnL w="9525">
                      <a:solidFill>
                        <a:srgbClr val="231F20"/>
                      </a:solidFill>
                      <a:prstDash val="solid"/>
                    </a:lnL>
                    <a:lnR w="6350">
                      <a:solidFill>
                        <a:srgbClr val="231F20"/>
                      </a:solidFill>
                      <a:prstDash val="solid"/>
                    </a:lnR>
                    <a:lnT w="9525">
                      <a:solidFill>
                        <a:srgbClr val="231F20"/>
                      </a:solidFill>
                      <a:prstDash val="solid"/>
                    </a:lnT>
                    <a:lnB w="9525">
                      <a:solidFill>
                        <a:srgbClr val="231F20"/>
                      </a:solidFill>
                      <a:prstDash val="solid"/>
                    </a:lnB>
                    <a:solidFill>
                      <a:srgbClr val="C6C8CA"/>
                    </a:solidFill>
                  </a:tcPr>
                </a:tc>
                <a:tc>
                  <a:txBody>
                    <a:bodyPr/>
                    <a:lstStyle/>
                    <a:p>
                      <a:pPr algn="ctr">
                        <a:lnSpc>
                          <a:spcPts val="735"/>
                        </a:lnSpc>
                        <a:spcBef>
                          <a:spcPts val="25"/>
                        </a:spcBef>
                      </a:pPr>
                      <a:r>
                        <a:rPr sz="650" b="1" spc="20" dirty="0">
                          <a:solidFill>
                            <a:srgbClr val="231F20"/>
                          </a:solidFill>
                          <a:latin typeface="Arial"/>
                          <a:cs typeface="Arial"/>
                        </a:rPr>
                        <a:t>Dosage</a:t>
                      </a:r>
                      <a:endParaRPr sz="650">
                        <a:latin typeface="Arial"/>
                        <a:cs typeface="Arial"/>
                      </a:endParaRPr>
                    </a:p>
                  </a:txBody>
                  <a:tcPr marL="0" marR="0" marT="3175" marB="0">
                    <a:lnL w="6350">
                      <a:solidFill>
                        <a:srgbClr val="231F20"/>
                      </a:solidFill>
                      <a:prstDash val="solid"/>
                    </a:lnL>
                    <a:lnR w="6350">
                      <a:solidFill>
                        <a:srgbClr val="231F20"/>
                      </a:solidFill>
                      <a:prstDash val="solid"/>
                    </a:lnR>
                    <a:lnT w="9525">
                      <a:solidFill>
                        <a:srgbClr val="231F20"/>
                      </a:solidFill>
                      <a:prstDash val="solid"/>
                    </a:lnT>
                    <a:lnB w="9525">
                      <a:solidFill>
                        <a:srgbClr val="231F20"/>
                      </a:solidFill>
                      <a:prstDash val="solid"/>
                    </a:lnB>
                    <a:solidFill>
                      <a:srgbClr val="C6C8CA"/>
                    </a:solidFill>
                  </a:tcPr>
                </a:tc>
                <a:tc>
                  <a:txBody>
                    <a:bodyPr/>
                    <a:lstStyle/>
                    <a:p>
                      <a:pPr marL="39370">
                        <a:lnSpc>
                          <a:spcPts val="735"/>
                        </a:lnSpc>
                        <a:spcBef>
                          <a:spcPts val="25"/>
                        </a:spcBef>
                      </a:pPr>
                      <a:r>
                        <a:rPr sz="650" b="1" spc="15" dirty="0">
                          <a:solidFill>
                            <a:srgbClr val="231F20"/>
                          </a:solidFill>
                          <a:latin typeface="Arial"/>
                          <a:cs typeface="Arial"/>
                        </a:rPr>
                        <a:t>Duration of</a:t>
                      </a:r>
                      <a:r>
                        <a:rPr sz="650" b="1" spc="-10" dirty="0">
                          <a:solidFill>
                            <a:srgbClr val="231F20"/>
                          </a:solidFill>
                          <a:latin typeface="Arial"/>
                          <a:cs typeface="Arial"/>
                        </a:rPr>
                        <a:t> </a:t>
                      </a:r>
                      <a:r>
                        <a:rPr sz="650" b="1" spc="15" dirty="0">
                          <a:solidFill>
                            <a:srgbClr val="231F20"/>
                          </a:solidFill>
                          <a:latin typeface="Arial"/>
                          <a:cs typeface="Arial"/>
                        </a:rPr>
                        <a:t>therapy</a:t>
                      </a:r>
                      <a:endParaRPr sz="650">
                        <a:latin typeface="Arial"/>
                        <a:cs typeface="Arial"/>
                      </a:endParaRPr>
                    </a:p>
                  </a:txBody>
                  <a:tcPr marL="0" marR="0" marT="3175" marB="0">
                    <a:lnL w="6350">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solidFill>
                      <a:srgbClr val="C6C8CA"/>
                    </a:solidFill>
                  </a:tcPr>
                </a:tc>
              </a:tr>
              <a:tr h="532597">
                <a:tc rowSpan="2">
                  <a:txBody>
                    <a:bodyPr/>
                    <a:lstStyle/>
                    <a:p>
                      <a:pPr>
                        <a:lnSpc>
                          <a:spcPct val="100000"/>
                        </a:lnSpc>
                        <a:spcBef>
                          <a:spcPts val="45"/>
                        </a:spcBef>
                      </a:pPr>
                      <a:endParaRPr sz="1200">
                        <a:latin typeface="Times New Roman"/>
                        <a:cs typeface="Times New Roman"/>
                      </a:endParaRPr>
                    </a:p>
                    <a:p>
                      <a:pPr marL="88265">
                        <a:lnSpc>
                          <a:spcPct val="100000"/>
                        </a:lnSpc>
                      </a:pPr>
                      <a:r>
                        <a:rPr sz="1200" spc="15" dirty="0">
                          <a:solidFill>
                            <a:srgbClr val="231F20"/>
                          </a:solidFill>
                          <a:latin typeface="Arial"/>
                          <a:cs typeface="Arial"/>
                        </a:rPr>
                        <a:t>Enoxaparin</a:t>
                      </a:r>
                      <a:endParaRPr sz="1200">
                        <a:latin typeface="Arial"/>
                        <a:cs typeface="Arial"/>
                      </a:endParaRPr>
                    </a:p>
                  </a:txBody>
                  <a:tcPr marL="0" marR="0" marT="5715" marB="0">
                    <a:lnL w="9525">
                      <a:solidFill>
                        <a:srgbClr val="231F20"/>
                      </a:solidFill>
                      <a:prstDash val="solid"/>
                    </a:lnL>
                    <a:lnR w="6350">
                      <a:solidFill>
                        <a:srgbClr val="231F20"/>
                      </a:solidFill>
                      <a:prstDash val="solid"/>
                    </a:lnR>
                    <a:lnT w="9525">
                      <a:solidFill>
                        <a:srgbClr val="231F20"/>
                      </a:solidFill>
                      <a:prstDash val="solid"/>
                    </a:lnT>
                    <a:lnB w="6350">
                      <a:solidFill>
                        <a:srgbClr val="231F20"/>
                      </a:solidFill>
                      <a:prstDash val="solid"/>
                    </a:lnB>
                  </a:tcPr>
                </a:tc>
                <a:tc>
                  <a:txBody>
                    <a:bodyPr/>
                    <a:lstStyle/>
                    <a:p>
                      <a:pPr marL="90805">
                        <a:lnSpc>
                          <a:spcPct val="100000"/>
                        </a:lnSpc>
                        <a:spcBef>
                          <a:spcPts val="130"/>
                        </a:spcBef>
                      </a:pPr>
                      <a:r>
                        <a:rPr sz="1200" spc="20" dirty="0">
                          <a:solidFill>
                            <a:srgbClr val="231F20"/>
                          </a:solidFill>
                          <a:latin typeface="Arial"/>
                          <a:cs typeface="Arial"/>
                        </a:rPr>
                        <a:t>&lt;</a:t>
                      </a:r>
                      <a:r>
                        <a:rPr sz="1200" dirty="0">
                          <a:solidFill>
                            <a:srgbClr val="231F20"/>
                          </a:solidFill>
                          <a:latin typeface="Arial"/>
                          <a:cs typeface="Arial"/>
                        </a:rPr>
                        <a:t> </a:t>
                      </a:r>
                      <a:r>
                        <a:rPr sz="1200" spc="20" dirty="0">
                          <a:solidFill>
                            <a:srgbClr val="231F20"/>
                          </a:solidFill>
                          <a:latin typeface="Arial"/>
                          <a:cs typeface="Arial"/>
                        </a:rPr>
                        <a:t>75</a:t>
                      </a:r>
                      <a:r>
                        <a:rPr sz="1200" spc="10" dirty="0">
                          <a:solidFill>
                            <a:srgbClr val="231F20"/>
                          </a:solidFill>
                          <a:latin typeface="Arial"/>
                          <a:cs typeface="Arial"/>
                        </a:rPr>
                        <a:t> </a:t>
                      </a:r>
                      <a:r>
                        <a:rPr sz="1200" spc="15" dirty="0">
                          <a:solidFill>
                            <a:srgbClr val="231F20"/>
                          </a:solidFill>
                          <a:latin typeface="Arial"/>
                          <a:cs typeface="Arial"/>
                        </a:rPr>
                        <a:t>years:</a:t>
                      </a:r>
                      <a:r>
                        <a:rPr sz="1200" spc="10" dirty="0">
                          <a:solidFill>
                            <a:srgbClr val="231F20"/>
                          </a:solidFill>
                          <a:latin typeface="Arial"/>
                          <a:cs typeface="Arial"/>
                        </a:rPr>
                        <a:t> </a:t>
                      </a:r>
                      <a:r>
                        <a:rPr sz="1200" spc="20" dirty="0">
                          <a:solidFill>
                            <a:srgbClr val="231F20"/>
                          </a:solidFill>
                          <a:latin typeface="Arial"/>
                          <a:cs typeface="Arial"/>
                        </a:rPr>
                        <a:t>30</a:t>
                      </a:r>
                      <a:r>
                        <a:rPr sz="1200" dirty="0">
                          <a:solidFill>
                            <a:srgbClr val="231F20"/>
                          </a:solidFill>
                          <a:latin typeface="Arial"/>
                          <a:cs typeface="Arial"/>
                        </a:rPr>
                        <a:t> </a:t>
                      </a:r>
                      <a:r>
                        <a:rPr sz="1200" spc="25" dirty="0">
                          <a:solidFill>
                            <a:srgbClr val="231F20"/>
                          </a:solidFill>
                          <a:latin typeface="Arial"/>
                          <a:cs typeface="Arial"/>
                        </a:rPr>
                        <a:t>mg</a:t>
                      </a:r>
                      <a:r>
                        <a:rPr sz="1200" dirty="0">
                          <a:solidFill>
                            <a:srgbClr val="231F20"/>
                          </a:solidFill>
                          <a:latin typeface="Arial"/>
                          <a:cs typeface="Arial"/>
                        </a:rPr>
                        <a:t> </a:t>
                      </a:r>
                      <a:r>
                        <a:rPr sz="1200" spc="15" dirty="0">
                          <a:solidFill>
                            <a:srgbClr val="231F20"/>
                          </a:solidFill>
                          <a:latin typeface="Arial"/>
                          <a:cs typeface="Arial"/>
                        </a:rPr>
                        <a:t>IV</a:t>
                      </a:r>
                      <a:r>
                        <a:rPr sz="1200" spc="5" dirty="0">
                          <a:solidFill>
                            <a:srgbClr val="231F20"/>
                          </a:solidFill>
                          <a:latin typeface="Arial"/>
                          <a:cs typeface="Arial"/>
                        </a:rPr>
                        <a:t> </a:t>
                      </a:r>
                      <a:r>
                        <a:rPr sz="1200" spc="15" dirty="0">
                          <a:solidFill>
                            <a:srgbClr val="231F20"/>
                          </a:solidFill>
                          <a:latin typeface="Arial"/>
                          <a:cs typeface="Arial"/>
                        </a:rPr>
                        <a:t>bolus,</a:t>
                      </a:r>
                      <a:r>
                        <a:rPr sz="1200" spc="5" dirty="0">
                          <a:solidFill>
                            <a:srgbClr val="231F20"/>
                          </a:solidFill>
                          <a:latin typeface="Arial"/>
                          <a:cs typeface="Arial"/>
                        </a:rPr>
                        <a:t> </a:t>
                      </a:r>
                      <a:r>
                        <a:rPr sz="1200" spc="25" dirty="0">
                          <a:solidFill>
                            <a:srgbClr val="231F20"/>
                          </a:solidFill>
                          <a:latin typeface="Arial"/>
                          <a:cs typeface="Arial"/>
                        </a:rPr>
                        <a:t>SC</a:t>
                      </a:r>
                      <a:r>
                        <a:rPr sz="1200" spc="-5" dirty="0">
                          <a:solidFill>
                            <a:srgbClr val="231F20"/>
                          </a:solidFill>
                          <a:latin typeface="Arial"/>
                          <a:cs typeface="Arial"/>
                        </a:rPr>
                        <a:t> </a:t>
                      </a:r>
                      <a:r>
                        <a:rPr sz="1200" spc="15" dirty="0">
                          <a:solidFill>
                            <a:srgbClr val="231F20"/>
                          </a:solidFill>
                          <a:latin typeface="Arial"/>
                          <a:cs typeface="Arial"/>
                        </a:rPr>
                        <a:t>1.0</a:t>
                      </a:r>
                      <a:r>
                        <a:rPr sz="1200" spc="5" dirty="0">
                          <a:solidFill>
                            <a:srgbClr val="231F20"/>
                          </a:solidFill>
                          <a:latin typeface="Arial"/>
                          <a:cs typeface="Arial"/>
                        </a:rPr>
                        <a:t> </a:t>
                      </a:r>
                      <a:r>
                        <a:rPr sz="1200" spc="20" dirty="0">
                          <a:solidFill>
                            <a:srgbClr val="231F20"/>
                          </a:solidFill>
                          <a:latin typeface="Arial"/>
                          <a:cs typeface="Arial"/>
                        </a:rPr>
                        <a:t>mg/kg</a:t>
                      </a:r>
                      <a:r>
                        <a:rPr sz="1200" dirty="0">
                          <a:solidFill>
                            <a:srgbClr val="231F20"/>
                          </a:solidFill>
                          <a:latin typeface="Arial"/>
                          <a:cs typeface="Arial"/>
                        </a:rPr>
                        <a:t> </a:t>
                      </a:r>
                      <a:r>
                        <a:rPr sz="1200" spc="20" dirty="0">
                          <a:solidFill>
                            <a:srgbClr val="231F20"/>
                          </a:solidFill>
                          <a:latin typeface="Arial"/>
                          <a:cs typeface="Arial"/>
                        </a:rPr>
                        <a:t>bd</a:t>
                      </a:r>
                      <a:endParaRPr sz="1200">
                        <a:latin typeface="Arial"/>
                        <a:cs typeface="Arial"/>
                      </a:endParaRPr>
                    </a:p>
                  </a:txBody>
                  <a:tcPr marL="0" marR="0" marT="16510" marB="0">
                    <a:lnL w="6350">
                      <a:solidFill>
                        <a:srgbClr val="231F20"/>
                      </a:solidFill>
                      <a:prstDash val="solid"/>
                    </a:lnL>
                    <a:lnR w="6350">
                      <a:solidFill>
                        <a:srgbClr val="231F20"/>
                      </a:solidFill>
                      <a:prstDash val="solid"/>
                    </a:lnR>
                    <a:lnT w="9525">
                      <a:solidFill>
                        <a:srgbClr val="231F20"/>
                      </a:solidFill>
                      <a:prstDash val="solid"/>
                    </a:lnT>
                    <a:lnB w="6350">
                      <a:solidFill>
                        <a:srgbClr val="231F20"/>
                      </a:solidFill>
                      <a:prstDash val="solid"/>
                    </a:lnB>
                  </a:tcPr>
                </a:tc>
                <a:tc rowSpan="2">
                  <a:txBody>
                    <a:bodyPr/>
                    <a:lstStyle/>
                    <a:p>
                      <a:pPr marL="280670" marR="200025" indent="-60960">
                        <a:lnSpc>
                          <a:spcPct val="101699"/>
                        </a:lnSpc>
                        <a:spcBef>
                          <a:spcPts val="330"/>
                        </a:spcBef>
                      </a:pPr>
                      <a:r>
                        <a:rPr sz="1200" spc="10" dirty="0">
                          <a:solidFill>
                            <a:srgbClr val="231F20"/>
                          </a:solidFill>
                          <a:latin typeface="Arial"/>
                          <a:cs typeface="Arial"/>
                        </a:rPr>
                        <a:t>Until</a:t>
                      </a:r>
                      <a:r>
                        <a:rPr sz="1200" spc="-55" dirty="0">
                          <a:solidFill>
                            <a:srgbClr val="231F20"/>
                          </a:solidFill>
                          <a:latin typeface="Arial"/>
                          <a:cs typeface="Arial"/>
                        </a:rPr>
                        <a:t> </a:t>
                      </a:r>
                      <a:r>
                        <a:rPr sz="1200" spc="15" dirty="0">
                          <a:solidFill>
                            <a:srgbClr val="231F20"/>
                          </a:solidFill>
                          <a:latin typeface="Arial"/>
                          <a:cs typeface="Arial"/>
                        </a:rPr>
                        <a:t>hospital  discharge</a:t>
                      </a:r>
                      <a:endParaRPr sz="1200">
                        <a:latin typeface="Arial"/>
                        <a:cs typeface="Arial"/>
                      </a:endParaRPr>
                    </a:p>
                  </a:txBody>
                  <a:tcPr marL="0" marR="0" marT="41910" marB="0">
                    <a:lnL w="6350">
                      <a:solidFill>
                        <a:srgbClr val="231F20"/>
                      </a:solidFill>
                      <a:prstDash val="solid"/>
                    </a:lnL>
                    <a:lnR w="9525">
                      <a:solidFill>
                        <a:srgbClr val="231F20"/>
                      </a:solidFill>
                      <a:prstDash val="solid"/>
                    </a:lnR>
                    <a:lnT w="9525">
                      <a:solidFill>
                        <a:srgbClr val="231F20"/>
                      </a:solidFill>
                      <a:prstDash val="solid"/>
                    </a:lnT>
                    <a:lnB w="6350">
                      <a:solidFill>
                        <a:srgbClr val="231F20"/>
                      </a:solidFill>
                      <a:prstDash val="solid"/>
                    </a:lnB>
                  </a:tcPr>
                </a:tc>
              </a:tr>
              <a:tr h="567714">
                <a:tc vMerge="1">
                  <a:txBody>
                    <a:bodyPr/>
                    <a:lstStyle/>
                    <a:p>
                      <a:endParaRPr/>
                    </a:p>
                  </a:txBody>
                  <a:tcPr marL="0" marR="0" marT="5715" marB="0">
                    <a:lnL w="9525">
                      <a:solidFill>
                        <a:srgbClr val="231F20"/>
                      </a:solidFill>
                      <a:prstDash val="solid"/>
                    </a:lnL>
                    <a:lnR w="6350">
                      <a:solidFill>
                        <a:srgbClr val="231F20"/>
                      </a:solidFill>
                      <a:prstDash val="solid"/>
                    </a:lnR>
                    <a:lnT w="9525">
                      <a:solidFill>
                        <a:srgbClr val="231F20"/>
                      </a:solidFill>
                      <a:prstDash val="solid"/>
                    </a:lnT>
                    <a:lnB w="6350">
                      <a:solidFill>
                        <a:srgbClr val="231F20"/>
                      </a:solidFill>
                      <a:prstDash val="solid"/>
                    </a:lnB>
                  </a:tcPr>
                </a:tc>
                <a:tc>
                  <a:txBody>
                    <a:bodyPr/>
                    <a:lstStyle/>
                    <a:p>
                      <a:pPr marL="90805">
                        <a:lnSpc>
                          <a:spcPct val="100000"/>
                        </a:lnSpc>
                        <a:spcBef>
                          <a:spcPts val="190"/>
                        </a:spcBef>
                      </a:pPr>
                      <a:r>
                        <a:rPr sz="1200" spc="-55" dirty="0">
                          <a:solidFill>
                            <a:srgbClr val="231F20"/>
                          </a:solidFill>
                          <a:latin typeface="Arial"/>
                          <a:cs typeface="Arial"/>
                        </a:rPr>
                        <a:t>Š </a:t>
                      </a:r>
                      <a:r>
                        <a:rPr sz="1200" spc="20" dirty="0">
                          <a:solidFill>
                            <a:srgbClr val="231F20"/>
                          </a:solidFill>
                          <a:latin typeface="Arial"/>
                          <a:cs typeface="Arial"/>
                        </a:rPr>
                        <a:t>75 </a:t>
                      </a:r>
                      <a:r>
                        <a:rPr sz="1200" spc="15" dirty="0">
                          <a:solidFill>
                            <a:srgbClr val="231F20"/>
                          </a:solidFill>
                          <a:latin typeface="Arial"/>
                          <a:cs typeface="Arial"/>
                        </a:rPr>
                        <a:t>years: </a:t>
                      </a:r>
                      <a:r>
                        <a:rPr sz="1200" spc="20" dirty="0">
                          <a:solidFill>
                            <a:srgbClr val="231F20"/>
                          </a:solidFill>
                          <a:latin typeface="Arial"/>
                          <a:cs typeface="Arial"/>
                        </a:rPr>
                        <a:t>no </a:t>
                      </a:r>
                      <a:r>
                        <a:rPr sz="1200" spc="15" dirty="0">
                          <a:solidFill>
                            <a:srgbClr val="231F20"/>
                          </a:solidFill>
                          <a:latin typeface="Arial"/>
                          <a:cs typeface="Arial"/>
                        </a:rPr>
                        <a:t>bolus, </a:t>
                      </a:r>
                      <a:r>
                        <a:rPr sz="1200" spc="25" dirty="0">
                          <a:solidFill>
                            <a:srgbClr val="231F20"/>
                          </a:solidFill>
                          <a:latin typeface="Arial"/>
                          <a:cs typeface="Arial"/>
                        </a:rPr>
                        <a:t>SC </a:t>
                      </a:r>
                      <a:r>
                        <a:rPr sz="1200" spc="15" dirty="0">
                          <a:solidFill>
                            <a:srgbClr val="231F20"/>
                          </a:solidFill>
                          <a:latin typeface="Arial"/>
                          <a:cs typeface="Arial"/>
                        </a:rPr>
                        <a:t>0.75 </a:t>
                      </a:r>
                      <a:r>
                        <a:rPr sz="1200" spc="20" dirty="0">
                          <a:solidFill>
                            <a:srgbClr val="231F20"/>
                          </a:solidFill>
                          <a:latin typeface="Arial"/>
                          <a:cs typeface="Arial"/>
                        </a:rPr>
                        <a:t>mg/kg</a:t>
                      </a:r>
                      <a:r>
                        <a:rPr sz="1200" spc="-20" dirty="0">
                          <a:solidFill>
                            <a:srgbClr val="231F20"/>
                          </a:solidFill>
                          <a:latin typeface="Arial"/>
                          <a:cs typeface="Arial"/>
                        </a:rPr>
                        <a:t> </a:t>
                      </a:r>
                      <a:r>
                        <a:rPr sz="1200" spc="20" dirty="0">
                          <a:solidFill>
                            <a:srgbClr val="231F20"/>
                          </a:solidFill>
                          <a:latin typeface="Arial"/>
                          <a:cs typeface="Arial"/>
                        </a:rPr>
                        <a:t>bd</a:t>
                      </a:r>
                      <a:endParaRPr sz="1200">
                        <a:latin typeface="Arial"/>
                        <a:cs typeface="Arial"/>
                      </a:endParaRPr>
                    </a:p>
                  </a:txBody>
                  <a:tcPr marL="0" marR="0" marT="241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vMerge="1">
                  <a:txBody>
                    <a:bodyPr/>
                    <a:lstStyle/>
                    <a:p>
                      <a:endParaRPr/>
                    </a:p>
                  </a:txBody>
                  <a:tcPr marL="0" marR="0" marT="41910" marB="0">
                    <a:lnL w="6350">
                      <a:solidFill>
                        <a:srgbClr val="231F20"/>
                      </a:solidFill>
                      <a:prstDash val="solid"/>
                    </a:lnL>
                    <a:lnR w="9525">
                      <a:solidFill>
                        <a:srgbClr val="231F20"/>
                      </a:solidFill>
                      <a:prstDash val="solid"/>
                    </a:lnR>
                    <a:lnT w="9525">
                      <a:solidFill>
                        <a:srgbClr val="231F20"/>
                      </a:solidFill>
                      <a:prstDash val="solid"/>
                    </a:lnT>
                    <a:lnB w="6350">
                      <a:solidFill>
                        <a:srgbClr val="231F20"/>
                      </a:solidFill>
                      <a:prstDash val="solid"/>
                    </a:lnB>
                  </a:tcPr>
                </a:tc>
              </a:tr>
              <a:tr h="550154">
                <a:tc rowSpan="2">
                  <a:txBody>
                    <a:bodyPr/>
                    <a:lstStyle/>
                    <a:p>
                      <a:pPr>
                        <a:lnSpc>
                          <a:spcPct val="100000"/>
                        </a:lnSpc>
                      </a:pPr>
                      <a:endParaRPr sz="1200">
                        <a:latin typeface="Times New Roman"/>
                        <a:cs typeface="Times New Roman"/>
                      </a:endParaRPr>
                    </a:p>
                    <a:p>
                      <a:pPr algn="ctr">
                        <a:lnSpc>
                          <a:spcPct val="100000"/>
                        </a:lnSpc>
                        <a:spcBef>
                          <a:spcPts val="570"/>
                        </a:spcBef>
                      </a:pPr>
                      <a:r>
                        <a:rPr sz="1200" spc="20" dirty="0">
                          <a:solidFill>
                            <a:srgbClr val="231F20"/>
                          </a:solidFill>
                          <a:latin typeface="Arial"/>
                          <a:cs typeface="Arial"/>
                        </a:rPr>
                        <a:t>UFH</a:t>
                      </a:r>
                      <a:endParaRPr sz="1200">
                        <a:latin typeface="Arial"/>
                        <a:cs typeface="Arial"/>
                      </a:endParaRPr>
                    </a:p>
                  </a:txBody>
                  <a:tcPr marL="0" marR="0" marT="0" marB="0">
                    <a:lnL w="9525">
                      <a:solidFill>
                        <a:srgbClr val="231F20"/>
                      </a:solidFill>
                      <a:prstDash val="solid"/>
                    </a:lnL>
                    <a:lnR w="6350">
                      <a:solidFill>
                        <a:srgbClr val="231F20"/>
                      </a:solidFill>
                      <a:prstDash val="solid"/>
                    </a:lnR>
                    <a:lnT w="6350">
                      <a:solidFill>
                        <a:srgbClr val="231F20"/>
                      </a:solidFill>
                      <a:prstDash val="solid"/>
                    </a:lnT>
                    <a:lnB w="9525">
                      <a:solidFill>
                        <a:srgbClr val="231F20"/>
                      </a:solidFill>
                      <a:prstDash val="solid"/>
                    </a:lnB>
                  </a:tcPr>
                </a:tc>
                <a:tc>
                  <a:txBody>
                    <a:bodyPr/>
                    <a:lstStyle/>
                    <a:p>
                      <a:pPr marL="90805">
                        <a:lnSpc>
                          <a:spcPct val="100000"/>
                        </a:lnSpc>
                        <a:spcBef>
                          <a:spcPts val="160"/>
                        </a:spcBef>
                      </a:pPr>
                      <a:r>
                        <a:rPr sz="1200" spc="20" dirty="0">
                          <a:solidFill>
                            <a:srgbClr val="231F20"/>
                          </a:solidFill>
                          <a:latin typeface="Arial"/>
                          <a:cs typeface="Arial"/>
                        </a:rPr>
                        <a:t>60 </a:t>
                      </a:r>
                      <a:r>
                        <a:rPr sz="1200" spc="15" dirty="0">
                          <a:solidFill>
                            <a:srgbClr val="231F20"/>
                          </a:solidFill>
                          <a:latin typeface="Arial"/>
                          <a:cs typeface="Arial"/>
                        </a:rPr>
                        <a:t>U/kg bolus </a:t>
                      </a:r>
                      <a:r>
                        <a:rPr sz="1200" spc="20" dirty="0">
                          <a:solidFill>
                            <a:srgbClr val="231F20"/>
                          </a:solidFill>
                          <a:latin typeface="Arial"/>
                          <a:cs typeface="Arial"/>
                        </a:rPr>
                        <a:t>(max 4000</a:t>
                      </a:r>
                      <a:r>
                        <a:rPr sz="1200" spc="-35" dirty="0">
                          <a:solidFill>
                            <a:srgbClr val="231F20"/>
                          </a:solidFill>
                          <a:latin typeface="Arial"/>
                          <a:cs typeface="Arial"/>
                        </a:rPr>
                        <a:t> </a:t>
                      </a:r>
                      <a:r>
                        <a:rPr sz="1200" spc="15" dirty="0">
                          <a:solidFill>
                            <a:srgbClr val="231F20"/>
                          </a:solidFill>
                          <a:latin typeface="Arial"/>
                          <a:cs typeface="Arial"/>
                        </a:rPr>
                        <a:t>U)</a:t>
                      </a:r>
                      <a:endParaRPr sz="1200">
                        <a:latin typeface="Arial"/>
                        <a:cs typeface="Arial"/>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rowSpan="2">
                  <a:txBody>
                    <a:bodyPr/>
                    <a:lstStyle/>
                    <a:p>
                      <a:pPr>
                        <a:lnSpc>
                          <a:spcPct val="100000"/>
                        </a:lnSpc>
                      </a:pPr>
                      <a:endParaRPr sz="1200">
                        <a:latin typeface="Times New Roman"/>
                        <a:cs typeface="Times New Roman"/>
                      </a:endParaRPr>
                    </a:p>
                    <a:p>
                      <a:pPr marL="276225">
                        <a:lnSpc>
                          <a:spcPct val="100000"/>
                        </a:lnSpc>
                        <a:spcBef>
                          <a:spcPts val="570"/>
                        </a:spcBef>
                      </a:pPr>
                      <a:r>
                        <a:rPr sz="1200" spc="-55" dirty="0">
                          <a:solidFill>
                            <a:srgbClr val="231F20"/>
                          </a:solidFill>
                          <a:latin typeface="Arial"/>
                          <a:cs typeface="Arial"/>
                        </a:rPr>
                        <a:t>Š </a:t>
                      </a:r>
                      <a:r>
                        <a:rPr sz="1200" spc="20" dirty="0">
                          <a:solidFill>
                            <a:srgbClr val="231F20"/>
                          </a:solidFill>
                          <a:latin typeface="Arial"/>
                          <a:cs typeface="Arial"/>
                        </a:rPr>
                        <a:t>48</a:t>
                      </a:r>
                      <a:r>
                        <a:rPr sz="1200" spc="-70" dirty="0">
                          <a:solidFill>
                            <a:srgbClr val="231F20"/>
                          </a:solidFill>
                          <a:latin typeface="Arial"/>
                          <a:cs typeface="Arial"/>
                        </a:rPr>
                        <a:t> </a:t>
                      </a:r>
                      <a:r>
                        <a:rPr sz="1200" spc="15" dirty="0">
                          <a:solidFill>
                            <a:srgbClr val="231F20"/>
                          </a:solidFill>
                          <a:latin typeface="Arial"/>
                          <a:cs typeface="Arial"/>
                        </a:rPr>
                        <a:t>hours</a:t>
                      </a:r>
                      <a:endParaRPr sz="1200">
                        <a:latin typeface="Arial"/>
                        <a:cs typeface="Arial"/>
                      </a:endParaRPr>
                    </a:p>
                  </a:txBody>
                  <a:tcPr marL="0" marR="0" marT="0" marB="0">
                    <a:lnL w="6350">
                      <a:solidFill>
                        <a:srgbClr val="231F20"/>
                      </a:solidFill>
                      <a:prstDash val="solid"/>
                    </a:lnL>
                    <a:lnR w="9525">
                      <a:solidFill>
                        <a:srgbClr val="231F20"/>
                      </a:solidFill>
                      <a:prstDash val="solid"/>
                    </a:lnR>
                    <a:lnT w="6350">
                      <a:solidFill>
                        <a:srgbClr val="231F20"/>
                      </a:solidFill>
                      <a:prstDash val="solid"/>
                    </a:lnT>
                    <a:lnB w="9525">
                      <a:solidFill>
                        <a:srgbClr val="231F20"/>
                      </a:solidFill>
                      <a:prstDash val="solid"/>
                    </a:lnB>
                  </a:tcPr>
                </a:tc>
              </a:tr>
              <a:tr h="907170">
                <a:tc vMerge="1">
                  <a:txBody>
                    <a:bodyPr/>
                    <a:lstStyle/>
                    <a:p>
                      <a:endParaRPr/>
                    </a:p>
                  </a:txBody>
                  <a:tcPr marL="0" marR="0" marT="0" marB="0">
                    <a:lnL w="9525">
                      <a:solidFill>
                        <a:srgbClr val="231F20"/>
                      </a:solidFill>
                      <a:prstDash val="solid"/>
                    </a:lnL>
                    <a:lnR w="6350">
                      <a:solidFill>
                        <a:srgbClr val="231F20"/>
                      </a:solidFill>
                      <a:prstDash val="solid"/>
                    </a:lnR>
                    <a:lnT w="6350">
                      <a:solidFill>
                        <a:srgbClr val="231F20"/>
                      </a:solidFill>
                      <a:prstDash val="solid"/>
                    </a:lnT>
                    <a:lnB w="9525">
                      <a:solidFill>
                        <a:srgbClr val="231F20"/>
                      </a:solidFill>
                      <a:prstDash val="solid"/>
                    </a:lnB>
                  </a:tcPr>
                </a:tc>
                <a:tc>
                  <a:txBody>
                    <a:bodyPr/>
                    <a:lstStyle/>
                    <a:p>
                      <a:pPr marL="90805" marR="124460">
                        <a:lnSpc>
                          <a:spcPct val="101699"/>
                        </a:lnSpc>
                        <a:spcBef>
                          <a:spcPts val="10"/>
                        </a:spcBef>
                      </a:pPr>
                      <a:r>
                        <a:rPr sz="1200" spc="15" dirty="0">
                          <a:solidFill>
                            <a:srgbClr val="231F20"/>
                          </a:solidFill>
                          <a:latin typeface="Arial"/>
                          <a:cs typeface="Arial"/>
                        </a:rPr>
                        <a:t>Infusion 12 U/kg/h (max </a:t>
                      </a:r>
                      <a:r>
                        <a:rPr sz="1200" spc="20" dirty="0">
                          <a:solidFill>
                            <a:srgbClr val="231F20"/>
                          </a:solidFill>
                          <a:latin typeface="Arial"/>
                          <a:cs typeface="Arial"/>
                        </a:rPr>
                        <a:t>1000 </a:t>
                      </a:r>
                      <a:r>
                        <a:rPr sz="1200" spc="15" dirty="0">
                          <a:solidFill>
                            <a:srgbClr val="231F20"/>
                          </a:solidFill>
                          <a:latin typeface="Arial"/>
                          <a:cs typeface="Arial"/>
                        </a:rPr>
                        <a:t>U/h) </a:t>
                      </a:r>
                      <a:r>
                        <a:rPr sz="1200" spc="20" dirty="0">
                          <a:solidFill>
                            <a:srgbClr val="231F20"/>
                          </a:solidFill>
                          <a:latin typeface="Arial"/>
                          <a:cs typeface="Arial"/>
                        </a:rPr>
                        <a:t>– </a:t>
                      </a:r>
                      <a:r>
                        <a:rPr sz="1200" spc="15" dirty="0">
                          <a:solidFill>
                            <a:srgbClr val="231F20"/>
                          </a:solidFill>
                          <a:latin typeface="Arial"/>
                          <a:cs typeface="Arial"/>
                        </a:rPr>
                        <a:t>to  maintain </a:t>
                      </a:r>
                      <a:r>
                        <a:rPr sz="1200" spc="20" dirty="0">
                          <a:solidFill>
                            <a:srgbClr val="231F20"/>
                          </a:solidFill>
                          <a:latin typeface="Arial"/>
                          <a:cs typeface="Arial"/>
                        </a:rPr>
                        <a:t>an </a:t>
                      </a:r>
                      <a:r>
                        <a:rPr sz="1200" spc="15" dirty="0">
                          <a:solidFill>
                            <a:srgbClr val="231F20"/>
                          </a:solidFill>
                          <a:latin typeface="Arial"/>
                          <a:cs typeface="Arial"/>
                        </a:rPr>
                        <a:t>activated </a:t>
                      </a:r>
                      <a:r>
                        <a:rPr sz="1200" spc="10" dirty="0">
                          <a:solidFill>
                            <a:srgbClr val="231F20"/>
                          </a:solidFill>
                          <a:latin typeface="Arial"/>
                          <a:cs typeface="Arial"/>
                        </a:rPr>
                        <a:t>partial </a:t>
                      </a:r>
                      <a:r>
                        <a:rPr sz="1200" spc="15" dirty="0">
                          <a:solidFill>
                            <a:srgbClr val="231F20"/>
                          </a:solidFill>
                          <a:latin typeface="Arial"/>
                          <a:cs typeface="Arial"/>
                        </a:rPr>
                        <a:t>thromboplastin  time (APTT) </a:t>
                      </a:r>
                      <a:r>
                        <a:rPr sz="1200" spc="10" dirty="0">
                          <a:solidFill>
                            <a:srgbClr val="231F20"/>
                          </a:solidFill>
                          <a:latin typeface="Arial"/>
                          <a:cs typeface="Arial"/>
                        </a:rPr>
                        <a:t>of </a:t>
                      </a:r>
                      <a:r>
                        <a:rPr sz="1200" spc="15" dirty="0">
                          <a:solidFill>
                            <a:srgbClr val="231F20"/>
                          </a:solidFill>
                          <a:latin typeface="Arial"/>
                          <a:cs typeface="Arial"/>
                        </a:rPr>
                        <a:t>1.5 </a:t>
                      </a:r>
                      <a:r>
                        <a:rPr sz="1200" spc="20" dirty="0">
                          <a:solidFill>
                            <a:srgbClr val="231F20"/>
                          </a:solidFill>
                          <a:latin typeface="Arial"/>
                          <a:cs typeface="Arial"/>
                        </a:rPr>
                        <a:t>– </a:t>
                      </a:r>
                      <a:r>
                        <a:rPr sz="1200" spc="15" dirty="0">
                          <a:solidFill>
                            <a:srgbClr val="231F20"/>
                          </a:solidFill>
                          <a:latin typeface="Arial"/>
                          <a:cs typeface="Arial"/>
                        </a:rPr>
                        <a:t>2.5 x</a:t>
                      </a:r>
                      <a:r>
                        <a:rPr sz="1200" spc="-25" dirty="0">
                          <a:solidFill>
                            <a:srgbClr val="231F20"/>
                          </a:solidFill>
                          <a:latin typeface="Arial"/>
                          <a:cs typeface="Arial"/>
                        </a:rPr>
                        <a:t> </a:t>
                      </a:r>
                      <a:r>
                        <a:rPr sz="1200" spc="15" dirty="0">
                          <a:solidFill>
                            <a:srgbClr val="231F20"/>
                          </a:solidFill>
                          <a:latin typeface="Arial"/>
                          <a:cs typeface="Arial"/>
                        </a:rPr>
                        <a:t>control</a:t>
                      </a:r>
                      <a:endParaRPr sz="1200">
                        <a:latin typeface="Arial"/>
                        <a:cs typeface="Arial"/>
                      </a:endParaRPr>
                    </a:p>
                  </a:txBody>
                  <a:tcPr marL="0" marR="0" marT="1270" marB="0">
                    <a:lnL w="6350">
                      <a:solidFill>
                        <a:srgbClr val="231F20"/>
                      </a:solidFill>
                      <a:prstDash val="solid"/>
                    </a:lnL>
                    <a:lnR w="6350">
                      <a:solidFill>
                        <a:srgbClr val="231F20"/>
                      </a:solidFill>
                      <a:prstDash val="solid"/>
                    </a:lnR>
                    <a:lnT w="6350">
                      <a:solidFill>
                        <a:srgbClr val="231F20"/>
                      </a:solidFill>
                      <a:prstDash val="solid"/>
                    </a:lnT>
                    <a:lnB w="9525">
                      <a:solidFill>
                        <a:srgbClr val="231F20"/>
                      </a:solidFill>
                      <a:prstDash val="solid"/>
                    </a:lnB>
                  </a:tcPr>
                </a:tc>
                <a:tc vMerge="1">
                  <a:txBody>
                    <a:bodyPr/>
                    <a:lstStyle/>
                    <a:p>
                      <a:endParaRPr/>
                    </a:p>
                  </a:txBody>
                  <a:tcPr marL="0" marR="0" marT="0" marB="0">
                    <a:lnL w="6350">
                      <a:solidFill>
                        <a:srgbClr val="231F20"/>
                      </a:solidFill>
                      <a:prstDash val="solid"/>
                    </a:lnL>
                    <a:lnR w="9525">
                      <a:solidFill>
                        <a:srgbClr val="231F20"/>
                      </a:solidFill>
                      <a:prstDash val="solid"/>
                    </a:lnR>
                    <a:lnT w="6350">
                      <a:solidFill>
                        <a:srgbClr val="231F20"/>
                      </a:solidFill>
                      <a:prstDash val="solid"/>
                    </a:lnT>
                    <a:lnB w="9525">
                      <a:solidFill>
                        <a:srgbClr val="231F20"/>
                      </a:solidFill>
                      <a:prstDash val="solid"/>
                    </a:lnB>
                  </a:tcPr>
                </a:tc>
              </a:tr>
              <a:tr h="904243">
                <a:tc>
                  <a:txBody>
                    <a:bodyPr/>
                    <a:lstStyle/>
                    <a:p>
                      <a:pPr algn="ctr">
                        <a:lnSpc>
                          <a:spcPct val="100000"/>
                        </a:lnSpc>
                        <a:spcBef>
                          <a:spcPts val="20"/>
                        </a:spcBef>
                      </a:pPr>
                      <a:r>
                        <a:rPr sz="1200" spc="15" dirty="0">
                          <a:solidFill>
                            <a:srgbClr val="231F20"/>
                          </a:solidFill>
                          <a:latin typeface="Arial"/>
                          <a:cs typeface="Arial"/>
                        </a:rPr>
                        <a:t>Fondaparinux</a:t>
                      </a:r>
                      <a:endParaRPr sz="1200">
                        <a:latin typeface="Arial"/>
                        <a:cs typeface="Arial"/>
                      </a:endParaRPr>
                    </a:p>
                  </a:txBody>
                  <a:tcPr marL="0" marR="0" marT="2540" marB="0">
                    <a:lnL w="6350">
                      <a:solidFill>
                        <a:srgbClr val="231F20"/>
                      </a:solidFill>
                      <a:prstDash val="solid"/>
                    </a:lnL>
                    <a:lnR w="6350">
                      <a:solidFill>
                        <a:srgbClr val="231F20"/>
                      </a:solidFill>
                      <a:prstDash val="solid"/>
                    </a:lnR>
                    <a:lnT w="9525">
                      <a:solidFill>
                        <a:srgbClr val="231F20"/>
                      </a:solidFill>
                      <a:prstDash val="solid"/>
                    </a:lnT>
                    <a:lnB w="6350">
                      <a:solidFill>
                        <a:srgbClr val="231F20"/>
                      </a:solidFill>
                      <a:prstDash val="solid"/>
                    </a:lnB>
                  </a:tcPr>
                </a:tc>
                <a:tc>
                  <a:txBody>
                    <a:bodyPr/>
                    <a:lstStyle/>
                    <a:p>
                      <a:pPr marL="90805" marR="66040">
                        <a:lnSpc>
                          <a:spcPct val="101699"/>
                        </a:lnSpc>
                        <a:spcBef>
                          <a:spcPts val="5"/>
                        </a:spcBef>
                      </a:pPr>
                      <a:r>
                        <a:rPr sz="1200" spc="15" dirty="0">
                          <a:solidFill>
                            <a:srgbClr val="231F20"/>
                          </a:solidFill>
                          <a:latin typeface="Arial"/>
                          <a:cs typeface="Arial"/>
                        </a:rPr>
                        <a:t>IV</a:t>
                      </a:r>
                      <a:r>
                        <a:rPr sz="1200" dirty="0">
                          <a:solidFill>
                            <a:srgbClr val="231F20"/>
                          </a:solidFill>
                          <a:latin typeface="Arial"/>
                          <a:cs typeface="Arial"/>
                        </a:rPr>
                        <a:t> </a:t>
                      </a:r>
                      <a:r>
                        <a:rPr sz="1200" spc="15" dirty="0">
                          <a:solidFill>
                            <a:srgbClr val="231F20"/>
                          </a:solidFill>
                          <a:latin typeface="Arial"/>
                          <a:cs typeface="Arial"/>
                        </a:rPr>
                        <a:t>2.5</a:t>
                      </a:r>
                      <a:r>
                        <a:rPr sz="1200" spc="5" dirty="0">
                          <a:solidFill>
                            <a:srgbClr val="231F20"/>
                          </a:solidFill>
                          <a:latin typeface="Arial"/>
                          <a:cs typeface="Arial"/>
                        </a:rPr>
                        <a:t> </a:t>
                      </a:r>
                      <a:r>
                        <a:rPr sz="1200" spc="25" dirty="0">
                          <a:solidFill>
                            <a:srgbClr val="231F20"/>
                          </a:solidFill>
                          <a:latin typeface="Arial"/>
                          <a:cs typeface="Arial"/>
                        </a:rPr>
                        <a:t>mg</a:t>
                      </a:r>
                      <a:r>
                        <a:rPr sz="1200" dirty="0">
                          <a:solidFill>
                            <a:srgbClr val="231F20"/>
                          </a:solidFill>
                          <a:latin typeface="Arial"/>
                          <a:cs typeface="Arial"/>
                        </a:rPr>
                        <a:t> </a:t>
                      </a:r>
                      <a:r>
                        <a:rPr sz="1200" spc="15" dirty="0">
                          <a:solidFill>
                            <a:srgbClr val="231F20"/>
                          </a:solidFill>
                          <a:latin typeface="Arial"/>
                          <a:cs typeface="Arial"/>
                        </a:rPr>
                        <a:t>bolus,</a:t>
                      </a:r>
                      <a:r>
                        <a:rPr sz="1200" spc="-5" dirty="0">
                          <a:solidFill>
                            <a:srgbClr val="231F20"/>
                          </a:solidFill>
                          <a:latin typeface="Arial"/>
                          <a:cs typeface="Arial"/>
                        </a:rPr>
                        <a:t> </a:t>
                      </a:r>
                      <a:r>
                        <a:rPr sz="1200" spc="15" dirty="0">
                          <a:solidFill>
                            <a:srgbClr val="231F20"/>
                          </a:solidFill>
                          <a:latin typeface="Arial"/>
                          <a:cs typeface="Arial"/>
                        </a:rPr>
                        <a:t>followed</a:t>
                      </a:r>
                      <a:r>
                        <a:rPr sz="1200" spc="10" dirty="0">
                          <a:solidFill>
                            <a:srgbClr val="231F20"/>
                          </a:solidFill>
                          <a:latin typeface="Arial"/>
                          <a:cs typeface="Arial"/>
                        </a:rPr>
                        <a:t> </a:t>
                      </a:r>
                      <a:r>
                        <a:rPr sz="1200" spc="20" dirty="0">
                          <a:solidFill>
                            <a:srgbClr val="231F20"/>
                          </a:solidFill>
                          <a:latin typeface="Arial"/>
                          <a:cs typeface="Arial"/>
                        </a:rPr>
                        <a:t>by</a:t>
                      </a:r>
                      <a:r>
                        <a:rPr sz="1200" dirty="0">
                          <a:solidFill>
                            <a:srgbClr val="231F20"/>
                          </a:solidFill>
                          <a:latin typeface="Arial"/>
                          <a:cs typeface="Arial"/>
                        </a:rPr>
                        <a:t> </a:t>
                      </a:r>
                      <a:r>
                        <a:rPr sz="1200" spc="25" dirty="0">
                          <a:solidFill>
                            <a:srgbClr val="231F20"/>
                          </a:solidFill>
                          <a:latin typeface="Arial"/>
                          <a:cs typeface="Arial"/>
                        </a:rPr>
                        <a:t>SC</a:t>
                      </a:r>
                      <a:r>
                        <a:rPr sz="1200" spc="5" dirty="0">
                          <a:solidFill>
                            <a:srgbClr val="231F20"/>
                          </a:solidFill>
                          <a:latin typeface="Arial"/>
                          <a:cs typeface="Arial"/>
                        </a:rPr>
                        <a:t> </a:t>
                      </a:r>
                      <a:r>
                        <a:rPr sz="1200" spc="15" dirty="0">
                          <a:solidFill>
                            <a:srgbClr val="231F20"/>
                          </a:solidFill>
                          <a:latin typeface="Arial"/>
                          <a:cs typeface="Arial"/>
                        </a:rPr>
                        <a:t>2.5</a:t>
                      </a:r>
                      <a:r>
                        <a:rPr sz="1200" dirty="0">
                          <a:solidFill>
                            <a:srgbClr val="231F20"/>
                          </a:solidFill>
                          <a:latin typeface="Arial"/>
                          <a:cs typeface="Arial"/>
                        </a:rPr>
                        <a:t> </a:t>
                      </a:r>
                      <a:r>
                        <a:rPr sz="1200" spc="25" dirty="0">
                          <a:solidFill>
                            <a:srgbClr val="231F20"/>
                          </a:solidFill>
                          <a:latin typeface="Arial"/>
                          <a:cs typeface="Arial"/>
                        </a:rPr>
                        <a:t>mg</a:t>
                      </a:r>
                      <a:r>
                        <a:rPr sz="1200" dirty="0">
                          <a:solidFill>
                            <a:srgbClr val="231F20"/>
                          </a:solidFill>
                          <a:latin typeface="Arial"/>
                          <a:cs typeface="Arial"/>
                        </a:rPr>
                        <a:t> </a:t>
                      </a:r>
                      <a:r>
                        <a:rPr sz="1200" spc="20" dirty="0">
                          <a:solidFill>
                            <a:srgbClr val="231F20"/>
                          </a:solidFill>
                          <a:latin typeface="Arial"/>
                          <a:cs typeface="Arial"/>
                        </a:rPr>
                        <a:t>once  </a:t>
                      </a:r>
                      <a:r>
                        <a:rPr sz="1200" spc="10" dirty="0">
                          <a:solidFill>
                            <a:srgbClr val="231F20"/>
                          </a:solidFill>
                          <a:latin typeface="Arial"/>
                          <a:cs typeface="Arial"/>
                        </a:rPr>
                        <a:t>daily</a:t>
                      </a:r>
                      <a:r>
                        <a:rPr sz="1200" dirty="0">
                          <a:solidFill>
                            <a:srgbClr val="231F20"/>
                          </a:solidFill>
                          <a:latin typeface="Arial"/>
                          <a:cs typeface="Arial"/>
                        </a:rPr>
                        <a:t> </a:t>
                      </a:r>
                      <a:r>
                        <a:rPr sz="1200" spc="15" dirty="0">
                          <a:solidFill>
                            <a:srgbClr val="231F20"/>
                          </a:solidFill>
                          <a:latin typeface="Arial"/>
                          <a:cs typeface="Arial"/>
                        </a:rPr>
                        <a:t>(od)</a:t>
                      </a:r>
                      <a:endParaRPr sz="1200">
                        <a:latin typeface="Arial"/>
                        <a:cs typeface="Arial"/>
                      </a:endParaRPr>
                    </a:p>
                  </a:txBody>
                  <a:tcPr marL="0" marR="0" marT="635" marB="0">
                    <a:lnL w="6350">
                      <a:solidFill>
                        <a:srgbClr val="231F20"/>
                      </a:solidFill>
                      <a:prstDash val="solid"/>
                    </a:lnL>
                    <a:lnR w="6350">
                      <a:solidFill>
                        <a:srgbClr val="231F20"/>
                      </a:solidFill>
                      <a:prstDash val="solid"/>
                    </a:lnR>
                    <a:lnT w="9525">
                      <a:solidFill>
                        <a:srgbClr val="231F20"/>
                      </a:solidFill>
                      <a:prstDash val="solid"/>
                    </a:lnT>
                    <a:lnB w="6350">
                      <a:solidFill>
                        <a:srgbClr val="231F20"/>
                      </a:solidFill>
                      <a:prstDash val="solid"/>
                    </a:lnB>
                  </a:tcPr>
                </a:tc>
                <a:tc>
                  <a:txBody>
                    <a:bodyPr/>
                    <a:lstStyle/>
                    <a:p>
                      <a:pPr marL="118110" marR="98425" indent="80010">
                        <a:lnSpc>
                          <a:spcPct val="101699"/>
                        </a:lnSpc>
                        <a:spcBef>
                          <a:spcPts val="5"/>
                        </a:spcBef>
                      </a:pPr>
                      <a:r>
                        <a:rPr sz="1200" spc="20" dirty="0">
                          <a:solidFill>
                            <a:srgbClr val="231F20"/>
                          </a:solidFill>
                          <a:latin typeface="Arial"/>
                          <a:cs typeface="Arial"/>
                        </a:rPr>
                        <a:t>8 </a:t>
                      </a:r>
                      <a:r>
                        <a:rPr sz="1200" spc="15" dirty="0">
                          <a:solidFill>
                            <a:srgbClr val="231F20"/>
                          </a:solidFill>
                          <a:latin typeface="Arial"/>
                          <a:cs typeface="Arial"/>
                        </a:rPr>
                        <a:t>days or </a:t>
                      </a:r>
                      <a:r>
                        <a:rPr sz="1200" spc="10" dirty="0">
                          <a:solidFill>
                            <a:srgbClr val="231F20"/>
                          </a:solidFill>
                          <a:latin typeface="Arial"/>
                          <a:cs typeface="Arial"/>
                        </a:rPr>
                        <a:t>until  </a:t>
                      </a:r>
                      <a:r>
                        <a:rPr sz="1200" spc="15" dirty="0">
                          <a:solidFill>
                            <a:srgbClr val="231F20"/>
                          </a:solidFill>
                          <a:latin typeface="Arial"/>
                          <a:cs typeface="Arial"/>
                        </a:rPr>
                        <a:t>hospital</a:t>
                      </a:r>
                      <a:r>
                        <a:rPr sz="1200" spc="-55" dirty="0">
                          <a:solidFill>
                            <a:srgbClr val="231F20"/>
                          </a:solidFill>
                          <a:latin typeface="Arial"/>
                          <a:cs typeface="Arial"/>
                        </a:rPr>
                        <a:t> </a:t>
                      </a:r>
                      <a:r>
                        <a:rPr sz="1200" spc="15" dirty="0">
                          <a:solidFill>
                            <a:srgbClr val="231F20"/>
                          </a:solidFill>
                          <a:latin typeface="Arial"/>
                          <a:cs typeface="Arial"/>
                        </a:rPr>
                        <a:t>discharge</a:t>
                      </a:r>
                      <a:endParaRPr sz="1200">
                        <a:latin typeface="Arial"/>
                        <a:cs typeface="Arial"/>
                      </a:endParaRPr>
                    </a:p>
                  </a:txBody>
                  <a:tcPr marL="0" marR="0" marT="635" marB="0">
                    <a:lnL w="6350">
                      <a:solidFill>
                        <a:srgbClr val="231F20"/>
                      </a:solidFill>
                      <a:prstDash val="solid"/>
                    </a:lnL>
                    <a:lnR w="6350">
                      <a:solidFill>
                        <a:srgbClr val="231F20"/>
                      </a:solidFill>
                      <a:prstDash val="solid"/>
                    </a:lnR>
                    <a:lnT w="9525">
                      <a:solidFill>
                        <a:srgbClr val="231F20"/>
                      </a:solidFill>
                      <a:prstDash val="solid"/>
                    </a:lnT>
                    <a:lnB w="6350">
                      <a:solidFill>
                        <a:srgbClr val="231F20"/>
                      </a:solidFill>
                      <a:prstDash val="solid"/>
                    </a:lnB>
                  </a:tcPr>
                </a:tc>
              </a:tr>
            </a:tbl>
          </a:graphicData>
        </a:graphic>
      </p:graphicFrame>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191" y="191846"/>
            <a:ext cx="7703616" cy="1231106"/>
          </a:xfrm>
        </p:spPr>
        <p:txBody>
          <a:bodyPr/>
          <a:lstStyle/>
          <a:p>
            <a:r>
              <a:rPr lang="en-IN" spc="15" dirty="0" smtClean="0">
                <a:solidFill>
                  <a:srgbClr val="007353"/>
                </a:solidFill>
                <a:latin typeface="Times New Roman"/>
                <a:cs typeface="Times New Roman"/>
              </a:rPr>
              <a:t>Beta </a:t>
            </a:r>
            <a:r>
              <a:rPr lang="en-IN" spc="35" dirty="0" smtClean="0">
                <a:solidFill>
                  <a:srgbClr val="007353"/>
                </a:solidFill>
                <a:latin typeface="Times New Roman"/>
                <a:cs typeface="Times New Roman"/>
              </a:rPr>
              <a:t>Adrenergic</a:t>
            </a:r>
            <a:r>
              <a:rPr lang="en-IN" spc="-135" dirty="0" smtClean="0">
                <a:solidFill>
                  <a:srgbClr val="007353"/>
                </a:solidFill>
                <a:latin typeface="Times New Roman"/>
                <a:cs typeface="Times New Roman"/>
              </a:rPr>
              <a:t> </a:t>
            </a:r>
            <a:r>
              <a:rPr lang="en-IN" spc="55" dirty="0" smtClean="0">
                <a:solidFill>
                  <a:srgbClr val="007353"/>
                </a:solidFill>
                <a:latin typeface="Times New Roman"/>
                <a:cs typeface="Times New Roman"/>
              </a:rPr>
              <a:t>Antagonists</a:t>
            </a:r>
            <a:r>
              <a:rPr lang="en-IN" dirty="0" smtClean="0">
                <a:latin typeface="Times New Roman"/>
                <a:cs typeface="Times New Roman"/>
              </a:rPr>
              <a:t/>
            </a:r>
            <a:br>
              <a:rPr lang="en-IN" dirty="0" smtClean="0">
                <a:latin typeface="Times New Roman"/>
                <a:cs typeface="Times New Roman"/>
              </a:rPr>
            </a:br>
            <a:endParaRPr lang="en-US" dirty="0"/>
          </a:p>
        </p:txBody>
      </p:sp>
      <p:sp>
        <p:nvSpPr>
          <p:cNvPr id="3" name="Rectangle 2"/>
          <p:cNvSpPr/>
          <p:nvPr/>
        </p:nvSpPr>
        <p:spPr>
          <a:xfrm>
            <a:off x="304800" y="1066800"/>
            <a:ext cx="8382000" cy="5578450"/>
          </a:xfrm>
          <a:prstGeom prst="rect">
            <a:avLst/>
          </a:prstGeom>
        </p:spPr>
        <p:txBody>
          <a:bodyPr wrap="square">
            <a:spAutoFit/>
          </a:bodyPr>
          <a:lstStyle/>
          <a:p>
            <a:pPr marL="38100" marR="33020" indent="151765" algn="just">
              <a:lnSpc>
                <a:spcPct val="100000"/>
              </a:lnSpc>
              <a:spcBef>
                <a:spcPts val="200"/>
              </a:spcBef>
              <a:buFont typeface="Arial" pitchFamily="34" charset="0"/>
              <a:buChar char="•"/>
            </a:pPr>
            <a:r>
              <a:rPr lang="en-IN" sz="1400" b="1" spc="30" dirty="0" smtClean="0">
                <a:latin typeface="Comic Sans MS" pitchFamily="66" charset="0"/>
                <a:cs typeface="Times New Roman"/>
              </a:rPr>
              <a:t>Oral</a:t>
            </a:r>
            <a:r>
              <a:rPr lang="en-IN" sz="1400" b="1" spc="-80" dirty="0" smtClean="0">
                <a:latin typeface="Comic Sans MS" pitchFamily="66" charset="0"/>
                <a:cs typeface="Times New Roman"/>
              </a:rPr>
              <a:t> </a:t>
            </a:r>
            <a:r>
              <a:rPr lang="en-IN" sz="1400" b="1" spc="20" dirty="0" smtClean="0">
                <a:latin typeface="Comic Sans MS" pitchFamily="66" charset="0"/>
                <a:cs typeface="Times New Roman"/>
              </a:rPr>
              <a:t>beta-blockers</a:t>
            </a:r>
            <a:r>
              <a:rPr lang="en-IN" sz="1400" b="1" spc="-80" dirty="0" smtClean="0">
                <a:latin typeface="Comic Sans MS" pitchFamily="66" charset="0"/>
                <a:cs typeface="Times New Roman"/>
              </a:rPr>
              <a:t> </a:t>
            </a:r>
            <a:r>
              <a:rPr lang="en-IN" sz="1400" b="1" spc="45" dirty="0" smtClean="0">
                <a:latin typeface="Comic Sans MS" pitchFamily="66" charset="0"/>
                <a:cs typeface="Times New Roman"/>
              </a:rPr>
              <a:t>should</a:t>
            </a:r>
            <a:r>
              <a:rPr lang="en-IN" sz="1400" b="1" spc="-80" dirty="0" smtClean="0">
                <a:latin typeface="Comic Sans MS" pitchFamily="66" charset="0"/>
                <a:cs typeface="Times New Roman"/>
              </a:rPr>
              <a:t> </a:t>
            </a:r>
            <a:r>
              <a:rPr lang="en-IN" sz="1400" b="1" spc="30" dirty="0" smtClean="0">
                <a:latin typeface="Comic Sans MS" pitchFamily="66" charset="0"/>
                <a:cs typeface="Times New Roman"/>
              </a:rPr>
              <a:t>be</a:t>
            </a:r>
            <a:r>
              <a:rPr lang="en-IN" sz="1400" b="1" spc="-75" dirty="0" smtClean="0">
                <a:latin typeface="Comic Sans MS" pitchFamily="66" charset="0"/>
                <a:cs typeface="Times New Roman"/>
              </a:rPr>
              <a:t> </a:t>
            </a:r>
            <a:r>
              <a:rPr lang="en-IN" sz="1400" b="1" spc="35" dirty="0" smtClean="0">
                <a:latin typeface="Comic Sans MS" pitchFamily="66" charset="0"/>
                <a:cs typeface="Times New Roman"/>
              </a:rPr>
              <a:t>administered</a:t>
            </a:r>
            <a:r>
              <a:rPr lang="en-IN" sz="1400" b="1" spc="-80" dirty="0" smtClean="0">
                <a:latin typeface="Comic Sans MS" pitchFamily="66" charset="0"/>
                <a:cs typeface="Times New Roman"/>
              </a:rPr>
              <a:t> </a:t>
            </a:r>
            <a:r>
              <a:rPr lang="en-IN" sz="1400" b="1" spc="35" dirty="0" smtClean="0">
                <a:latin typeface="Comic Sans MS" pitchFamily="66" charset="0"/>
                <a:cs typeface="Times New Roman"/>
              </a:rPr>
              <a:t>in</a:t>
            </a:r>
            <a:r>
              <a:rPr lang="en-IN" sz="1400" b="1" spc="-80" dirty="0" smtClean="0">
                <a:latin typeface="Comic Sans MS" pitchFamily="66" charset="0"/>
                <a:cs typeface="Times New Roman"/>
              </a:rPr>
              <a:t> </a:t>
            </a:r>
            <a:r>
              <a:rPr lang="en-IN" sz="1400" b="1" spc="35" dirty="0" smtClean="0">
                <a:latin typeface="Comic Sans MS" pitchFamily="66" charset="0"/>
                <a:cs typeface="Times New Roman"/>
              </a:rPr>
              <a:t>the</a:t>
            </a:r>
            <a:r>
              <a:rPr lang="en-IN" sz="1400" b="1" spc="-75" dirty="0" smtClean="0">
                <a:latin typeface="Comic Sans MS" pitchFamily="66" charset="0"/>
                <a:cs typeface="Times New Roman"/>
              </a:rPr>
              <a:t> </a:t>
            </a:r>
            <a:r>
              <a:rPr lang="en-IN" sz="1400" b="1" spc="15" dirty="0" smtClean="0">
                <a:latin typeface="Comic Sans MS" pitchFamily="66" charset="0"/>
                <a:cs typeface="Times New Roman"/>
              </a:rPr>
              <a:t>first</a:t>
            </a:r>
            <a:r>
              <a:rPr lang="en-IN" sz="1400" b="1" spc="-80" dirty="0" smtClean="0">
                <a:latin typeface="Comic Sans MS" pitchFamily="66" charset="0"/>
                <a:cs typeface="Times New Roman"/>
              </a:rPr>
              <a:t> </a:t>
            </a:r>
            <a:r>
              <a:rPr lang="en-IN" sz="1400" b="1" spc="-10" dirty="0" smtClean="0">
                <a:latin typeface="Comic Sans MS" pitchFamily="66" charset="0"/>
                <a:cs typeface="Times New Roman"/>
              </a:rPr>
              <a:t>24</a:t>
            </a:r>
            <a:r>
              <a:rPr lang="en-IN" sz="1400" b="1" spc="-80" dirty="0" smtClean="0">
                <a:latin typeface="Comic Sans MS" pitchFamily="66" charset="0"/>
                <a:cs typeface="Times New Roman"/>
              </a:rPr>
              <a:t> </a:t>
            </a:r>
            <a:r>
              <a:rPr lang="en-IN" sz="1400" b="1" spc="40" dirty="0" smtClean="0">
                <a:latin typeface="Comic Sans MS" pitchFamily="66" charset="0"/>
                <a:cs typeface="Times New Roman"/>
              </a:rPr>
              <a:t>hours  </a:t>
            </a:r>
            <a:r>
              <a:rPr lang="en-IN" sz="1400" b="1" spc="35" dirty="0" smtClean="0">
                <a:latin typeface="Comic Sans MS" pitchFamily="66" charset="0"/>
                <a:cs typeface="Times New Roman"/>
              </a:rPr>
              <a:t>to</a:t>
            </a:r>
            <a:r>
              <a:rPr lang="en-IN" sz="1400" b="1" spc="-55" dirty="0" smtClean="0">
                <a:latin typeface="Comic Sans MS" pitchFamily="66" charset="0"/>
                <a:cs typeface="Times New Roman"/>
              </a:rPr>
              <a:t> </a:t>
            </a:r>
            <a:r>
              <a:rPr lang="en-IN" sz="1400" b="1" spc="40" dirty="0" smtClean="0">
                <a:latin typeface="Comic Sans MS" pitchFamily="66" charset="0"/>
                <a:cs typeface="Times New Roman"/>
              </a:rPr>
              <a:t>patients</a:t>
            </a:r>
            <a:r>
              <a:rPr lang="en-IN" sz="1400" b="1" spc="-50" dirty="0" smtClean="0">
                <a:latin typeface="Comic Sans MS" pitchFamily="66" charset="0"/>
                <a:cs typeface="Times New Roman"/>
              </a:rPr>
              <a:t> </a:t>
            </a:r>
            <a:r>
              <a:rPr lang="en-IN" sz="1400" b="1" spc="70" dirty="0" smtClean="0">
                <a:latin typeface="Comic Sans MS" pitchFamily="66" charset="0"/>
                <a:cs typeface="Times New Roman"/>
              </a:rPr>
              <a:t>who</a:t>
            </a:r>
            <a:r>
              <a:rPr lang="en-IN" sz="1400" b="1" spc="-55" dirty="0" smtClean="0">
                <a:latin typeface="Comic Sans MS" pitchFamily="66" charset="0"/>
                <a:cs typeface="Times New Roman"/>
              </a:rPr>
              <a:t> </a:t>
            </a:r>
            <a:r>
              <a:rPr lang="en-IN" sz="1400" b="1" spc="70" dirty="0" smtClean="0">
                <a:latin typeface="Comic Sans MS" pitchFamily="66" charset="0"/>
                <a:cs typeface="Times New Roman"/>
              </a:rPr>
              <a:t>do</a:t>
            </a:r>
            <a:r>
              <a:rPr lang="en-IN" sz="1400" b="1" spc="-50" dirty="0" smtClean="0">
                <a:latin typeface="Comic Sans MS" pitchFamily="66" charset="0"/>
                <a:cs typeface="Times New Roman"/>
              </a:rPr>
              <a:t> </a:t>
            </a:r>
            <a:r>
              <a:rPr lang="en-IN" sz="1400" b="1" spc="45" dirty="0" smtClean="0">
                <a:latin typeface="Comic Sans MS" pitchFamily="66" charset="0"/>
                <a:cs typeface="Times New Roman"/>
              </a:rPr>
              <a:t>not</a:t>
            </a:r>
            <a:r>
              <a:rPr lang="en-IN" sz="1400" b="1" spc="-55" dirty="0" smtClean="0">
                <a:latin typeface="Comic Sans MS" pitchFamily="66" charset="0"/>
                <a:cs typeface="Times New Roman"/>
              </a:rPr>
              <a:t> </a:t>
            </a:r>
            <a:r>
              <a:rPr lang="en-IN" sz="1400" b="1" spc="45" dirty="0" smtClean="0">
                <a:latin typeface="Comic Sans MS" pitchFamily="66" charset="0"/>
                <a:cs typeface="Times New Roman"/>
              </a:rPr>
              <a:t>have</a:t>
            </a:r>
            <a:r>
              <a:rPr lang="en-IN" sz="1400" b="1" spc="-50" dirty="0" smtClean="0">
                <a:latin typeface="Comic Sans MS" pitchFamily="66" charset="0"/>
                <a:cs typeface="Times New Roman"/>
              </a:rPr>
              <a:t> </a:t>
            </a:r>
            <a:r>
              <a:rPr lang="en-IN" sz="1400" b="1" spc="45" dirty="0" smtClean="0">
                <a:latin typeface="Comic Sans MS" pitchFamily="66" charset="0"/>
                <a:cs typeface="Times New Roman"/>
              </a:rPr>
              <a:t>heart</a:t>
            </a:r>
            <a:r>
              <a:rPr lang="en-IN" sz="1400" b="1" spc="-55" dirty="0" smtClean="0">
                <a:latin typeface="Comic Sans MS" pitchFamily="66" charset="0"/>
                <a:cs typeface="Times New Roman"/>
              </a:rPr>
              <a:t> </a:t>
            </a:r>
            <a:r>
              <a:rPr lang="en-IN" sz="1400" b="1" spc="30" dirty="0" smtClean="0">
                <a:latin typeface="Comic Sans MS" pitchFamily="66" charset="0"/>
                <a:cs typeface="Times New Roman"/>
              </a:rPr>
              <a:t>failure,</a:t>
            </a:r>
            <a:r>
              <a:rPr lang="en-IN" sz="1400" b="1" spc="-50" dirty="0" smtClean="0">
                <a:latin typeface="Comic Sans MS" pitchFamily="66" charset="0"/>
                <a:cs typeface="Times New Roman"/>
              </a:rPr>
              <a:t> </a:t>
            </a:r>
            <a:r>
              <a:rPr lang="en-IN" sz="1400" b="1" spc="50" dirty="0" smtClean="0">
                <a:latin typeface="Comic Sans MS" pitchFamily="66" charset="0"/>
                <a:cs typeface="Times New Roman"/>
              </a:rPr>
              <a:t>a</a:t>
            </a:r>
            <a:r>
              <a:rPr lang="en-IN" sz="1400" b="1" spc="-55" dirty="0" smtClean="0">
                <a:latin typeface="Comic Sans MS" pitchFamily="66" charset="0"/>
                <a:cs typeface="Times New Roman"/>
              </a:rPr>
              <a:t> </a:t>
            </a:r>
            <a:r>
              <a:rPr lang="en-IN" sz="1400" b="1" spc="50" dirty="0" smtClean="0">
                <a:latin typeface="Comic Sans MS" pitchFamily="66" charset="0"/>
                <a:cs typeface="Times New Roman"/>
              </a:rPr>
              <a:t>low</a:t>
            </a:r>
            <a:r>
              <a:rPr lang="en-IN" sz="1400" b="1" spc="-50" dirty="0" smtClean="0">
                <a:latin typeface="Comic Sans MS" pitchFamily="66" charset="0"/>
                <a:cs typeface="Times New Roman"/>
              </a:rPr>
              <a:t> </a:t>
            </a:r>
            <a:r>
              <a:rPr lang="en-IN" sz="1400" b="1" spc="65" dirty="0" smtClean="0">
                <a:latin typeface="Comic Sans MS" pitchFamily="66" charset="0"/>
                <a:cs typeface="Times New Roman"/>
              </a:rPr>
              <a:t>output</a:t>
            </a:r>
            <a:r>
              <a:rPr lang="en-IN" sz="1400" b="1" spc="-55" dirty="0" smtClean="0">
                <a:latin typeface="Comic Sans MS" pitchFamily="66" charset="0"/>
                <a:cs typeface="Times New Roman"/>
              </a:rPr>
              <a:t> </a:t>
            </a:r>
            <a:r>
              <a:rPr lang="en-IN" sz="1400" b="1" spc="30" dirty="0" smtClean="0">
                <a:latin typeface="Comic Sans MS" pitchFamily="66" charset="0"/>
                <a:cs typeface="Times New Roman"/>
              </a:rPr>
              <a:t>state,</a:t>
            </a:r>
            <a:r>
              <a:rPr lang="en-IN" sz="1400" b="1" spc="-50" dirty="0" smtClean="0">
                <a:latin typeface="Comic Sans MS" pitchFamily="66" charset="0"/>
                <a:cs typeface="Times New Roman"/>
              </a:rPr>
              <a:t> </a:t>
            </a:r>
            <a:r>
              <a:rPr lang="en-IN" sz="1400" b="1" spc="45" dirty="0" smtClean="0">
                <a:latin typeface="Comic Sans MS" pitchFamily="66" charset="0"/>
                <a:cs typeface="Times New Roman"/>
              </a:rPr>
              <a:t>are  not at </a:t>
            </a:r>
            <a:r>
              <a:rPr lang="en-IN" sz="1400" b="1" spc="40" dirty="0" smtClean="0">
                <a:latin typeface="Comic Sans MS" pitchFamily="66" charset="0"/>
                <a:cs typeface="Times New Roman"/>
              </a:rPr>
              <a:t>increased </a:t>
            </a:r>
            <a:r>
              <a:rPr lang="en-IN" sz="1400" b="1" spc="35" dirty="0" smtClean="0">
                <a:latin typeface="Comic Sans MS" pitchFamily="66" charset="0"/>
                <a:cs typeface="Times New Roman"/>
              </a:rPr>
              <a:t>risk </a:t>
            </a:r>
            <a:r>
              <a:rPr lang="en-IN" sz="1400" b="1" spc="20" dirty="0" smtClean="0">
                <a:latin typeface="Comic Sans MS" pitchFamily="66" charset="0"/>
                <a:cs typeface="Times New Roman"/>
              </a:rPr>
              <a:t>of </a:t>
            </a:r>
            <a:r>
              <a:rPr lang="en-IN" sz="1400" b="1" spc="45" dirty="0" smtClean="0">
                <a:latin typeface="Comic Sans MS" pitchFamily="66" charset="0"/>
                <a:cs typeface="Times New Roman"/>
              </a:rPr>
              <a:t>developing </a:t>
            </a:r>
            <a:r>
              <a:rPr lang="en-IN" sz="1400" b="1" spc="35" dirty="0" err="1" smtClean="0">
                <a:latin typeface="Comic Sans MS" pitchFamily="66" charset="0"/>
                <a:cs typeface="Times New Roman"/>
              </a:rPr>
              <a:t>cardiogenic</a:t>
            </a:r>
            <a:r>
              <a:rPr lang="en-IN" sz="1400" b="1" spc="35" dirty="0" smtClean="0">
                <a:latin typeface="Comic Sans MS" pitchFamily="66" charset="0"/>
                <a:cs typeface="Times New Roman"/>
              </a:rPr>
              <a:t> </a:t>
            </a:r>
            <a:r>
              <a:rPr lang="en-IN" sz="1400" b="1" spc="25" dirty="0" smtClean="0">
                <a:latin typeface="Comic Sans MS" pitchFamily="66" charset="0"/>
                <a:cs typeface="Times New Roman"/>
              </a:rPr>
              <a:t>shock</a:t>
            </a:r>
            <a:r>
              <a:rPr lang="en-IN" sz="1400" spc="25" dirty="0" smtClean="0">
                <a:latin typeface="Comic Sans MS" pitchFamily="66" charset="0"/>
                <a:cs typeface="Times New Roman"/>
              </a:rPr>
              <a:t>,</a:t>
            </a:r>
            <a:r>
              <a:rPr lang="en-IN" sz="1400" spc="37" baseline="33333" dirty="0" smtClean="0">
                <a:latin typeface="Comic Sans MS" pitchFamily="66" charset="0"/>
                <a:cs typeface="Times New Roman"/>
              </a:rPr>
              <a:t> </a:t>
            </a:r>
            <a:r>
              <a:rPr lang="en-IN" sz="1400" spc="45" dirty="0" smtClean="0">
                <a:latin typeface="Comic Sans MS" pitchFamily="66" charset="0"/>
                <a:cs typeface="Times New Roman"/>
              </a:rPr>
              <a:t>or </a:t>
            </a:r>
            <a:r>
              <a:rPr lang="en-IN" sz="1400" spc="70" dirty="0" smtClean="0">
                <a:latin typeface="Comic Sans MS" pitchFamily="66" charset="0"/>
                <a:cs typeface="Times New Roman"/>
              </a:rPr>
              <a:t>do  </a:t>
            </a:r>
            <a:r>
              <a:rPr lang="en-IN" sz="1400" spc="45" dirty="0" smtClean="0">
                <a:latin typeface="Comic Sans MS" pitchFamily="66" charset="0"/>
                <a:cs typeface="Times New Roman"/>
              </a:rPr>
              <a:t>not have other </a:t>
            </a:r>
            <a:r>
              <a:rPr lang="en-IN" sz="1400" spc="40" dirty="0" smtClean="0">
                <a:latin typeface="Comic Sans MS" pitchFamily="66" charset="0"/>
                <a:cs typeface="Times New Roman"/>
              </a:rPr>
              <a:t>contraindications </a:t>
            </a:r>
            <a:r>
              <a:rPr lang="en-IN" sz="1400" spc="35" dirty="0" smtClean="0">
                <a:latin typeface="Comic Sans MS" pitchFamily="66" charset="0"/>
                <a:cs typeface="Times New Roman"/>
              </a:rPr>
              <a:t>to </a:t>
            </a:r>
            <a:r>
              <a:rPr lang="en-IN" sz="1400" spc="25" dirty="0" smtClean="0">
                <a:latin typeface="Comic Sans MS" pitchFamily="66" charset="0"/>
                <a:cs typeface="Times New Roman"/>
              </a:rPr>
              <a:t>beta-blocker </a:t>
            </a:r>
            <a:r>
              <a:rPr lang="en-IN" sz="1400" spc="45" dirty="0" smtClean="0">
                <a:latin typeface="Comic Sans MS" pitchFamily="66" charset="0"/>
                <a:cs typeface="Times New Roman"/>
              </a:rPr>
              <a:t>therapy. </a:t>
            </a:r>
          </a:p>
          <a:p>
            <a:pPr marL="38100" marR="33020" indent="151765" algn="just">
              <a:lnSpc>
                <a:spcPct val="100000"/>
              </a:lnSpc>
              <a:spcBef>
                <a:spcPts val="200"/>
              </a:spcBef>
              <a:buFont typeface="Arial" pitchFamily="34" charset="0"/>
              <a:buChar char="•"/>
            </a:pPr>
            <a:r>
              <a:rPr lang="en-IN" sz="1400" spc="45" dirty="0" smtClean="0">
                <a:latin typeface="Comic Sans MS" pitchFamily="66" charset="0"/>
                <a:cs typeface="Times New Roman"/>
              </a:rPr>
              <a:t>IV B BLOCKERS ARE GIVEN FOR PERSISTENT HYPERTENSION. They are contraindicated in </a:t>
            </a:r>
            <a:r>
              <a:rPr lang="en-IN" sz="1400" spc="45" dirty="0" err="1" smtClean="0">
                <a:latin typeface="Comic Sans MS" pitchFamily="66" charset="0"/>
                <a:cs typeface="Times New Roman"/>
              </a:rPr>
              <a:t>Cardiogenic</a:t>
            </a:r>
            <a:r>
              <a:rPr lang="en-IN" sz="1400" spc="45" dirty="0" smtClean="0">
                <a:latin typeface="Comic Sans MS" pitchFamily="66" charset="0"/>
                <a:cs typeface="Times New Roman"/>
              </a:rPr>
              <a:t> </a:t>
            </a:r>
            <a:r>
              <a:rPr lang="en-IN" sz="1400" spc="45" dirty="0" err="1" smtClean="0">
                <a:latin typeface="Comic Sans MS" pitchFamily="66" charset="0"/>
                <a:cs typeface="Times New Roman"/>
              </a:rPr>
              <a:t>Schok</a:t>
            </a:r>
            <a:r>
              <a:rPr lang="en-IN" sz="1400" spc="45" dirty="0" smtClean="0">
                <a:latin typeface="Comic Sans MS" pitchFamily="66" charset="0"/>
                <a:cs typeface="Times New Roman"/>
              </a:rPr>
              <a:t> .</a:t>
            </a:r>
            <a:r>
              <a:rPr lang="en-IN" sz="1400" spc="45" dirty="0" err="1" smtClean="0">
                <a:latin typeface="Comic Sans MS" pitchFamily="66" charset="0"/>
                <a:cs typeface="Times New Roman"/>
              </a:rPr>
              <a:t>Metoprolol</a:t>
            </a:r>
            <a:r>
              <a:rPr lang="en-IN" sz="1400" spc="45" dirty="0" smtClean="0">
                <a:latin typeface="Comic Sans MS" pitchFamily="66" charset="0"/>
                <a:cs typeface="Times New Roman"/>
              </a:rPr>
              <a:t> 5 mg iv may be given every 5 </a:t>
            </a:r>
            <a:r>
              <a:rPr lang="en-IN" sz="1400" spc="45" dirty="0" err="1" smtClean="0">
                <a:latin typeface="Comic Sans MS" pitchFamily="66" charset="0"/>
                <a:cs typeface="Times New Roman"/>
              </a:rPr>
              <a:t>mins</a:t>
            </a:r>
            <a:r>
              <a:rPr lang="en-IN" sz="1400" spc="45" dirty="0" smtClean="0">
                <a:latin typeface="Comic Sans MS" pitchFamily="66" charset="0"/>
                <a:cs typeface="Times New Roman"/>
              </a:rPr>
              <a:t> for 3 times. They decrease hr so increase diastole and coronary filling increases.. They decrease o2 </a:t>
            </a:r>
            <a:r>
              <a:rPr lang="en-IN" sz="1400" spc="45" dirty="0" err="1" smtClean="0">
                <a:latin typeface="Comic Sans MS" pitchFamily="66" charset="0"/>
                <a:cs typeface="Times New Roman"/>
              </a:rPr>
              <a:t>consumtion</a:t>
            </a:r>
            <a:r>
              <a:rPr lang="en-IN" sz="1400" spc="45" dirty="0" smtClean="0">
                <a:latin typeface="Comic Sans MS" pitchFamily="66" charset="0"/>
                <a:cs typeface="Times New Roman"/>
              </a:rPr>
              <a:t> of heart and decrease </a:t>
            </a:r>
            <a:r>
              <a:rPr lang="en-IN" sz="1400" spc="45" dirty="0" err="1" smtClean="0">
                <a:latin typeface="Comic Sans MS" pitchFamily="66" charset="0"/>
                <a:cs typeface="Times New Roman"/>
              </a:rPr>
              <a:t>tachy</a:t>
            </a:r>
            <a:r>
              <a:rPr lang="en-IN" sz="1400" spc="45" dirty="0" smtClean="0">
                <a:latin typeface="Comic Sans MS" pitchFamily="66" charset="0"/>
                <a:cs typeface="Times New Roman"/>
              </a:rPr>
              <a:t> arrhythmias , So INF WALL MI is usually associated with blocks it should be </a:t>
            </a:r>
            <a:r>
              <a:rPr lang="en-IN" sz="1400" spc="45" dirty="0" err="1" smtClean="0">
                <a:latin typeface="Comic Sans MS" pitchFamily="66" charset="0"/>
                <a:cs typeface="Times New Roman"/>
              </a:rPr>
              <a:t>avoided.Avoid</a:t>
            </a:r>
            <a:r>
              <a:rPr lang="en-IN" sz="1400" spc="45" dirty="0" smtClean="0">
                <a:latin typeface="Comic Sans MS" pitchFamily="66" charset="0"/>
                <a:cs typeface="Times New Roman"/>
              </a:rPr>
              <a:t> in pts with </a:t>
            </a:r>
            <a:r>
              <a:rPr lang="en-IN" sz="1400" spc="45" dirty="0" err="1" smtClean="0">
                <a:latin typeface="Comic Sans MS" pitchFamily="66" charset="0"/>
                <a:cs typeface="Times New Roman"/>
              </a:rPr>
              <a:t>copd</a:t>
            </a:r>
            <a:r>
              <a:rPr lang="en-IN" sz="1400" spc="45" dirty="0" smtClean="0">
                <a:latin typeface="Comic Sans MS" pitchFamily="66" charset="0"/>
                <a:cs typeface="Times New Roman"/>
              </a:rPr>
              <a:t>. Give selective B1 agonist like </a:t>
            </a:r>
            <a:r>
              <a:rPr lang="en-IN" sz="1400" b="1" spc="45" dirty="0" err="1" smtClean="0">
                <a:latin typeface="Comic Sans MS" pitchFamily="66" charset="0"/>
                <a:cs typeface="Times New Roman"/>
              </a:rPr>
              <a:t>bisoprolol</a:t>
            </a:r>
            <a:r>
              <a:rPr lang="en-IN" sz="1400" b="1" spc="45" dirty="0" smtClean="0">
                <a:latin typeface="Comic Sans MS" pitchFamily="66" charset="0"/>
                <a:cs typeface="Times New Roman"/>
              </a:rPr>
              <a:t>.</a:t>
            </a:r>
          </a:p>
          <a:p>
            <a:pPr marL="38100" marR="33020" indent="151765" algn="just">
              <a:lnSpc>
                <a:spcPct val="100000"/>
              </a:lnSpc>
              <a:spcBef>
                <a:spcPts val="200"/>
              </a:spcBef>
              <a:buFont typeface="Arial" pitchFamily="34" charset="0"/>
              <a:buChar char="•"/>
            </a:pPr>
            <a:r>
              <a:rPr lang="en-IN" sz="1400" spc="40" dirty="0" smtClean="0">
                <a:latin typeface="Comic Sans MS" pitchFamily="66" charset="0"/>
                <a:cs typeface="Times New Roman"/>
              </a:rPr>
              <a:t>.</a:t>
            </a:r>
            <a:endParaRPr lang="en-IN" sz="1400" dirty="0" smtClean="0">
              <a:latin typeface="Comic Sans MS" pitchFamily="66" charset="0"/>
              <a:cs typeface="Times New Roman"/>
            </a:endParaRPr>
          </a:p>
          <a:p>
            <a:pPr marL="38100" marR="33020" indent="151765" algn="just">
              <a:lnSpc>
                <a:spcPct val="100000"/>
              </a:lnSpc>
              <a:spcBef>
                <a:spcPts val="300"/>
              </a:spcBef>
              <a:buFont typeface="Arial" pitchFamily="34" charset="0"/>
              <a:buChar char="•"/>
            </a:pPr>
            <a:r>
              <a:rPr lang="en-IN" sz="1400" b="1" spc="10" dirty="0" smtClean="0">
                <a:latin typeface="Comic Sans MS" pitchFamily="66" charset="0"/>
                <a:cs typeface="Times New Roman"/>
              </a:rPr>
              <a:t>ACE </a:t>
            </a:r>
            <a:r>
              <a:rPr lang="en-IN" sz="1400" b="1" spc="50" dirty="0" smtClean="0">
                <a:latin typeface="Comic Sans MS" pitchFamily="66" charset="0"/>
                <a:cs typeface="Times New Roman"/>
              </a:rPr>
              <a:t>inhibitors </a:t>
            </a:r>
            <a:r>
              <a:rPr lang="en-IN" sz="1400" spc="65" dirty="0" smtClean="0">
                <a:latin typeface="Comic Sans MS" pitchFamily="66" charset="0"/>
                <a:cs typeface="Times New Roman"/>
              </a:rPr>
              <a:t>improve </a:t>
            </a:r>
            <a:r>
              <a:rPr lang="en-IN" sz="1400" spc="60" dirty="0" smtClean="0">
                <a:latin typeface="Comic Sans MS" pitchFamily="66" charset="0"/>
                <a:cs typeface="Times New Roman"/>
              </a:rPr>
              <a:t>survival </a:t>
            </a:r>
            <a:r>
              <a:rPr lang="en-IN" sz="1400" spc="50" dirty="0" smtClean="0">
                <a:latin typeface="Comic Sans MS" pitchFamily="66" charset="0"/>
                <a:cs typeface="Times New Roman"/>
              </a:rPr>
              <a:t>in </a:t>
            </a:r>
            <a:r>
              <a:rPr lang="en-IN" sz="1400" spc="60" dirty="0" smtClean="0">
                <a:latin typeface="Comic Sans MS" pitchFamily="66" charset="0"/>
                <a:cs typeface="Times New Roman"/>
              </a:rPr>
              <a:t>patients </a:t>
            </a:r>
            <a:r>
              <a:rPr lang="en-IN" sz="1400" spc="85" dirty="0" smtClean="0">
                <a:latin typeface="Comic Sans MS" pitchFamily="66" charset="0"/>
                <a:cs typeface="Times New Roman"/>
              </a:rPr>
              <a:t>who </a:t>
            </a:r>
            <a:r>
              <a:rPr lang="en-IN" sz="1400" spc="60" dirty="0" smtClean="0">
                <a:latin typeface="Comic Sans MS" pitchFamily="66" charset="0"/>
                <a:cs typeface="Times New Roman"/>
              </a:rPr>
              <a:t>have  </a:t>
            </a:r>
            <a:r>
              <a:rPr lang="en-IN" sz="1400" spc="70" dirty="0" smtClean="0">
                <a:latin typeface="Comic Sans MS" pitchFamily="66" charset="0"/>
                <a:cs typeface="Times New Roman"/>
              </a:rPr>
              <a:t>reduced </a:t>
            </a:r>
            <a:r>
              <a:rPr lang="en-IN" sz="1400" spc="30" dirty="0" smtClean="0">
                <a:latin typeface="Comic Sans MS" pitchFamily="66" charset="0"/>
                <a:cs typeface="Times New Roman"/>
              </a:rPr>
              <a:t>left </a:t>
            </a:r>
            <a:r>
              <a:rPr lang="en-IN" sz="1400" spc="55" dirty="0" smtClean="0">
                <a:latin typeface="Comic Sans MS" pitchFamily="66" charset="0"/>
                <a:cs typeface="Times New Roman"/>
              </a:rPr>
              <a:t>ventricular </a:t>
            </a:r>
            <a:r>
              <a:rPr lang="en-IN" sz="1400" spc="35" dirty="0" smtClean="0">
                <a:latin typeface="Comic Sans MS" pitchFamily="66" charset="0"/>
                <a:cs typeface="Times New Roman"/>
              </a:rPr>
              <a:t>ejection </a:t>
            </a:r>
            <a:r>
              <a:rPr lang="en-IN" sz="1400" spc="45" dirty="0" smtClean="0">
                <a:latin typeface="Comic Sans MS" pitchFamily="66" charset="0"/>
                <a:cs typeface="Times New Roman"/>
              </a:rPr>
              <a:t>fraction </a:t>
            </a:r>
            <a:r>
              <a:rPr lang="en-IN" sz="1400" spc="-5" dirty="0" smtClean="0">
                <a:latin typeface="Comic Sans MS" pitchFamily="66" charset="0"/>
                <a:cs typeface="Times New Roman"/>
              </a:rPr>
              <a:t>(LVEF </a:t>
            </a:r>
            <a:r>
              <a:rPr lang="en-IN" sz="1400" dirty="0" smtClean="0">
                <a:latin typeface="Comic Sans MS" pitchFamily="66" charset="0"/>
                <a:cs typeface="Times New Roman"/>
              </a:rPr>
              <a:t>≤40%) </a:t>
            </a:r>
            <a:r>
              <a:rPr lang="en-IN" sz="1400" spc="80" dirty="0" smtClean="0">
                <a:latin typeface="Comic Sans MS" pitchFamily="66" charset="0"/>
                <a:cs typeface="Times New Roman"/>
              </a:rPr>
              <a:t>and  </a:t>
            </a:r>
            <a:r>
              <a:rPr lang="en-IN" sz="1400" spc="40" dirty="0" smtClean="0">
                <a:latin typeface="Comic Sans MS" pitchFamily="66" charset="0"/>
                <a:cs typeface="Times New Roman"/>
              </a:rPr>
              <a:t>those </a:t>
            </a:r>
            <a:r>
              <a:rPr lang="en-IN" sz="1400" spc="70" dirty="0" smtClean="0">
                <a:latin typeface="Comic Sans MS" pitchFamily="66" charset="0"/>
                <a:cs typeface="Times New Roman"/>
              </a:rPr>
              <a:t>who </a:t>
            </a:r>
            <a:r>
              <a:rPr lang="en-IN" sz="1400" spc="45" dirty="0" smtClean="0">
                <a:latin typeface="Comic Sans MS" pitchFamily="66" charset="0"/>
                <a:cs typeface="Times New Roman"/>
              </a:rPr>
              <a:t>are </a:t>
            </a:r>
            <a:r>
              <a:rPr lang="en-IN" sz="1400" spc="40" dirty="0" smtClean="0">
                <a:latin typeface="Comic Sans MS" pitchFamily="66" charset="0"/>
                <a:cs typeface="Times New Roman"/>
              </a:rPr>
              <a:t>in </a:t>
            </a:r>
            <a:r>
              <a:rPr lang="en-IN" sz="1400" spc="45" dirty="0" smtClean="0">
                <a:latin typeface="Comic Sans MS" pitchFamily="66" charset="0"/>
                <a:cs typeface="Times New Roman"/>
              </a:rPr>
              <a:t>heart </a:t>
            </a:r>
            <a:r>
              <a:rPr lang="en-IN" sz="1400" spc="35" dirty="0" smtClean="0">
                <a:latin typeface="Comic Sans MS" pitchFamily="66" charset="0"/>
                <a:cs typeface="Times New Roman"/>
              </a:rPr>
              <a:t>failure following </a:t>
            </a:r>
            <a:r>
              <a:rPr lang="en-IN" sz="1400" spc="5" dirty="0" smtClean="0">
                <a:latin typeface="Comic Sans MS" pitchFamily="66" charset="0"/>
                <a:cs typeface="Times New Roman"/>
              </a:rPr>
              <a:t>STEMI.</a:t>
            </a:r>
            <a:r>
              <a:rPr lang="en-IN" sz="1400" spc="7" baseline="33333" dirty="0" smtClean="0">
                <a:latin typeface="Comic Sans MS" pitchFamily="66" charset="0"/>
                <a:cs typeface="Times New Roman"/>
              </a:rPr>
              <a:t> </a:t>
            </a:r>
            <a:r>
              <a:rPr lang="en-IN" sz="1400" spc="15" dirty="0" smtClean="0">
                <a:latin typeface="Comic Sans MS" pitchFamily="66" charset="0"/>
                <a:cs typeface="Times New Roman"/>
              </a:rPr>
              <a:t>Benefits </a:t>
            </a:r>
            <a:r>
              <a:rPr lang="en-IN" sz="1400" spc="45" dirty="0" smtClean="0">
                <a:latin typeface="Comic Sans MS" pitchFamily="66" charset="0"/>
                <a:cs typeface="Times New Roman"/>
              </a:rPr>
              <a:t>are  </a:t>
            </a:r>
            <a:r>
              <a:rPr lang="en-IN" sz="1400" spc="40" dirty="0" smtClean="0">
                <a:latin typeface="Comic Sans MS" pitchFamily="66" charset="0"/>
                <a:cs typeface="Times New Roman"/>
              </a:rPr>
              <a:t>proportionately</a:t>
            </a:r>
            <a:r>
              <a:rPr lang="en-IN" sz="1400" spc="-15" dirty="0" smtClean="0">
                <a:latin typeface="Comic Sans MS" pitchFamily="66" charset="0"/>
                <a:cs typeface="Times New Roman"/>
              </a:rPr>
              <a:t> </a:t>
            </a:r>
            <a:r>
              <a:rPr lang="en-IN" sz="1400" spc="40" dirty="0" smtClean="0">
                <a:latin typeface="Comic Sans MS" pitchFamily="66" charset="0"/>
                <a:cs typeface="Times New Roman"/>
              </a:rPr>
              <a:t>lower</a:t>
            </a:r>
            <a:r>
              <a:rPr lang="en-IN" sz="1400" spc="-15" dirty="0" smtClean="0">
                <a:latin typeface="Comic Sans MS" pitchFamily="66" charset="0"/>
                <a:cs typeface="Times New Roman"/>
              </a:rPr>
              <a:t> </a:t>
            </a:r>
            <a:r>
              <a:rPr lang="en-IN" sz="1400" spc="60" dirty="0" smtClean="0">
                <a:latin typeface="Comic Sans MS" pitchFamily="66" charset="0"/>
                <a:cs typeface="Times New Roman"/>
              </a:rPr>
              <a:t>among</a:t>
            </a:r>
            <a:r>
              <a:rPr lang="en-IN" sz="1400" spc="-15" dirty="0" smtClean="0">
                <a:latin typeface="Comic Sans MS" pitchFamily="66" charset="0"/>
                <a:cs typeface="Times New Roman"/>
              </a:rPr>
              <a:t> </a:t>
            </a:r>
            <a:r>
              <a:rPr lang="en-IN" sz="1400" spc="50" dirty="0" smtClean="0">
                <a:latin typeface="Comic Sans MS" pitchFamily="66" charset="0"/>
                <a:cs typeface="Times New Roman"/>
              </a:rPr>
              <a:t>low</a:t>
            </a:r>
            <a:r>
              <a:rPr lang="en-IN" sz="1400" spc="-10" dirty="0" smtClean="0">
                <a:latin typeface="Comic Sans MS" pitchFamily="66" charset="0"/>
                <a:cs typeface="Times New Roman"/>
              </a:rPr>
              <a:t> </a:t>
            </a:r>
            <a:r>
              <a:rPr lang="en-IN" sz="1400" spc="35" dirty="0" smtClean="0">
                <a:latin typeface="Comic Sans MS" pitchFamily="66" charset="0"/>
                <a:cs typeface="Times New Roman"/>
              </a:rPr>
              <a:t>risk</a:t>
            </a:r>
            <a:r>
              <a:rPr lang="en-IN" sz="1400" spc="-15" dirty="0" smtClean="0">
                <a:latin typeface="Comic Sans MS" pitchFamily="66" charset="0"/>
                <a:cs typeface="Times New Roman"/>
              </a:rPr>
              <a:t> </a:t>
            </a:r>
            <a:r>
              <a:rPr lang="en-IN" sz="1400" spc="35" dirty="0" smtClean="0">
                <a:latin typeface="Comic Sans MS" pitchFamily="66" charset="0"/>
                <a:cs typeface="Times New Roman"/>
              </a:rPr>
              <a:t>patients.</a:t>
            </a:r>
            <a:r>
              <a:rPr lang="en-IN" sz="1400" spc="-45" dirty="0" smtClean="0">
                <a:latin typeface="Comic Sans MS" pitchFamily="66" charset="0"/>
                <a:cs typeface="Times New Roman"/>
              </a:rPr>
              <a:t> </a:t>
            </a:r>
            <a:r>
              <a:rPr lang="en-IN" sz="1400" b="1" spc="25" dirty="0" smtClean="0">
                <a:latin typeface="Comic Sans MS" pitchFamily="66" charset="0"/>
                <a:cs typeface="Times New Roman"/>
              </a:rPr>
              <a:t>ACE</a:t>
            </a:r>
            <a:r>
              <a:rPr lang="en-IN" sz="1400" b="1" spc="-15" dirty="0" smtClean="0">
                <a:latin typeface="Comic Sans MS" pitchFamily="66" charset="0"/>
                <a:cs typeface="Times New Roman"/>
              </a:rPr>
              <a:t> </a:t>
            </a:r>
            <a:r>
              <a:rPr lang="en-IN" sz="1400" b="1" spc="40" dirty="0" smtClean="0">
                <a:latin typeface="Comic Sans MS" pitchFamily="66" charset="0"/>
                <a:cs typeface="Times New Roman"/>
              </a:rPr>
              <a:t>inhibitors  </a:t>
            </a:r>
            <a:r>
              <a:rPr lang="en-IN" sz="1400" b="1" spc="50" dirty="0" smtClean="0">
                <a:latin typeface="Comic Sans MS" pitchFamily="66" charset="0"/>
                <a:cs typeface="Times New Roman"/>
              </a:rPr>
              <a:t>should</a:t>
            </a:r>
            <a:r>
              <a:rPr lang="en-IN" sz="1400" b="1" spc="-60" dirty="0" smtClean="0">
                <a:latin typeface="Comic Sans MS" pitchFamily="66" charset="0"/>
                <a:cs typeface="Times New Roman"/>
              </a:rPr>
              <a:t> </a:t>
            </a:r>
            <a:r>
              <a:rPr lang="en-IN" sz="1400" b="1" spc="35" dirty="0" smtClean="0">
                <a:latin typeface="Comic Sans MS" pitchFamily="66" charset="0"/>
                <a:cs typeface="Times New Roman"/>
              </a:rPr>
              <a:t>be</a:t>
            </a:r>
            <a:r>
              <a:rPr lang="en-IN" sz="1400" b="1" spc="-60" dirty="0" smtClean="0">
                <a:latin typeface="Comic Sans MS" pitchFamily="66" charset="0"/>
                <a:cs typeface="Times New Roman"/>
              </a:rPr>
              <a:t> </a:t>
            </a:r>
            <a:r>
              <a:rPr lang="en-IN" sz="1400" b="1" spc="45" dirty="0" smtClean="0">
                <a:latin typeface="Comic Sans MS" pitchFamily="66" charset="0"/>
                <a:cs typeface="Times New Roman"/>
              </a:rPr>
              <a:t>started</a:t>
            </a:r>
            <a:r>
              <a:rPr lang="en-IN" sz="1400" b="1" spc="-60" dirty="0" smtClean="0">
                <a:latin typeface="Comic Sans MS" pitchFamily="66" charset="0"/>
                <a:cs typeface="Times New Roman"/>
              </a:rPr>
              <a:t> </a:t>
            </a:r>
            <a:r>
              <a:rPr lang="en-IN" sz="1400" b="1" spc="40" dirty="0" smtClean="0">
                <a:latin typeface="Comic Sans MS" pitchFamily="66" charset="0"/>
                <a:cs typeface="Times New Roman"/>
              </a:rPr>
              <a:t>in</a:t>
            </a:r>
            <a:r>
              <a:rPr lang="en-IN" sz="1400" b="1" spc="-60" dirty="0" smtClean="0">
                <a:latin typeface="Comic Sans MS" pitchFamily="66" charset="0"/>
                <a:cs typeface="Times New Roman"/>
              </a:rPr>
              <a:t> </a:t>
            </a:r>
            <a:r>
              <a:rPr lang="en-IN" sz="1400" b="1" spc="45" dirty="0" smtClean="0">
                <a:latin typeface="Comic Sans MS" pitchFamily="66" charset="0"/>
                <a:cs typeface="Times New Roman"/>
              </a:rPr>
              <a:t>the</a:t>
            </a:r>
            <a:r>
              <a:rPr lang="en-IN" sz="1400" b="1" spc="-60" dirty="0" smtClean="0">
                <a:latin typeface="Comic Sans MS" pitchFamily="66" charset="0"/>
                <a:cs typeface="Times New Roman"/>
              </a:rPr>
              <a:t> </a:t>
            </a:r>
            <a:r>
              <a:rPr lang="en-IN" sz="1400" b="1" spc="20" dirty="0" smtClean="0">
                <a:latin typeface="Comic Sans MS" pitchFamily="66" charset="0"/>
                <a:cs typeface="Times New Roman"/>
              </a:rPr>
              <a:t>first</a:t>
            </a:r>
            <a:r>
              <a:rPr lang="en-IN" sz="1400" b="1" spc="-60" dirty="0" smtClean="0">
                <a:latin typeface="Comic Sans MS" pitchFamily="66" charset="0"/>
                <a:cs typeface="Times New Roman"/>
              </a:rPr>
              <a:t> </a:t>
            </a:r>
            <a:r>
              <a:rPr lang="en-IN" sz="1400" b="1" spc="-5" dirty="0" smtClean="0">
                <a:latin typeface="Comic Sans MS" pitchFamily="66" charset="0"/>
                <a:cs typeface="Times New Roman"/>
              </a:rPr>
              <a:t>24</a:t>
            </a:r>
            <a:r>
              <a:rPr lang="en-IN" sz="1400" b="1" spc="-60" dirty="0" smtClean="0">
                <a:latin typeface="Comic Sans MS" pitchFamily="66" charset="0"/>
                <a:cs typeface="Times New Roman"/>
              </a:rPr>
              <a:t> </a:t>
            </a:r>
            <a:r>
              <a:rPr lang="en-IN" sz="1400" b="1" spc="55" dirty="0" smtClean="0">
                <a:latin typeface="Comic Sans MS" pitchFamily="66" charset="0"/>
                <a:cs typeface="Times New Roman"/>
              </a:rPr>
              <a:t>hours</a:t>
            </a:r>
            <a:r>
              <a:rPr lang="en-IN" sz="1400" b="1" spc="-60" dirty="0" smtClean="0">
                <a:latin typeface="Comic Sans MS" pitchFamily="66" charset="0"/>
                <a:cs typeface="Times New Roman"/>
              </a:rPr>
              <a:t> </a:t>
            </a:r>
            <a:r>
              <a:rPr lang="en-IN" sz="1400" b="1" spc="30" dirty="0" smtClean="0">
                <a:latin typeface="Comic Sans MS" pitchFamily="66" charset="0"/>
                <a:cs typeface="Times New Roman"/>
              </a:rPr>
              <a:t>after</a:t>
            </a:r>
            <a:r>
              <a:rPr lang="en-IN" sz="1400" b="1" spc="-60" dirty="0" smtClean="0">
                <a:latin typeface="Comic Sans MS" pitchFamily="66" charset="0"/>
                <a:cs typeface="Times New Roman"/>
              </a:rPr>
              <a:t> </a:t>
            </a:r>
            <a:r>
              <a:rPr lang="en-IN" sz="1400" b="1" dirty="0" smtClean="0">
                <a:latin typeface="Comic Sans MS" pitchFamily="66" charset="0"/>
                <a:cs typeface="Times New Roman"/>
              </a:rPr>
              <a:t>STEMI</a:t>
            </a:r>
            <a:r>
              <a:rPr lang="en-IN" sz="1400" b="1" spc="-55" dirty="0" smtClean="0">
                <a:latin typeface="Comic Sans MS" pitchFamily="66" charset="0"/>
                <a:cs typeface="Times New Roman"/>
              </a:rPr>
              <a:t> </a:t>
            </a:r>
            <a:r>
              <a:rPr lang="en-IN" sz="1400" b="1" spc="40" dirty="0" smtClean="0">
                <a:latin typeface="Comic Sans MS" pitchFamily="66" charset="0"/>
                <a:cs typeface="Times New Roman"/>
              </a:rPr>
              <a:t>in</a:t>
            </a:r>
            <a:r>
              <a:rPr lang="en-IN" sz="1400" b="1" spc="-60" dirty="0" smtClean="0">
                <a:latin typeface="Comic Sans MS" pitchFamily="66" charset="0"/>
                <a:cs typeface="Times New Roman"/>
              </a:rPr>
              <a:t> </a:t>
            </a:r>
            <a:r>
              <a:rPr lang="en-IN" sz="1400" b="1" spc="45" dirty="0" smtClean="0">
                <a:latin typeface="Comic Sans MS" pitchFamily="66" charset="0"/>
                <a:cs typeface="Times New Roman"/>
              </a:rPr>
              <a:t>the</a:t>
            </a:r>
            <a:r>
              <a:rPr lang="en-IN" sz="1400" b="1" spc="-60" dirty="0" smtClean="0">
                <a:latin typeface="Comic Sans MS" pitchFamily="66" charset="0"/>
                <a:cs typeface="Times New Roman"/>
              </a:rPr>
              <a:t> </a:t>
            </a:r>
            <a:r>
              <a:rPr lang="en-IN" sz="1400" b="1" spc="30" dirty="0" smtClean="0">
                <a:latin typeface="Comic Sans MS" pitchFamily="66" charset="0"/>
                <a:cs typeface="Times New Roman"/>
              </a:rPr>
              <a:t>absence  </a:t>
            </a:r>
            <a:r>
              <a:rPr lang="en-IN" sz="1400" b="1" spc="20" dirty="0" smtClean="0">
                <a:latin typeface="Comic Sans MS" pitchFamily="66" charset="0"/>
                <a:cs typeface="Times New Roman"/>
              </a:rPr>
              <a:t>of </a:t>
            </a:r>
            <a:r>
              <a:rPr lang="en-IN" sz="1400" b="1" spc="30" dirty="0" smtClean="0">
                <a:latin typeface="Comic Sans MS" pitchFamily="66" charset="0"/>
                <a:cs typeface="Times New Roman"/>
              </a:rPr>
              <a:t>contraindications</a:t>
            </a:r>
            <a:r>
              <a:rPr lang="en-IN" sz="1400" spc="30" dirty="0" smtClean="0">
                <a:latin typeface="Comic Sans MS" pitchFamily="66" charset="0"/>
                <a:cs typeface="Times New Roman"/>
              </a:rPr>
              <a:t>.</a:t>
            </a:r>
            <a:r>
              <a:rPr lang="en-IN" sz="1400" spc="95" dirty="0" smtClean="0">
                <a:latin typeface="Comic Sans MS" pitchFamily="66" charset="0"/>
                <a:cs typeface="Times New Roman"/>
              </a:rPr>
              <a:t> </a:t>
            </a:r>
            <a:r>
              <a:rPr lang="en-IN" sz="1400" spc="95" dirty="0" err="1" smtClean="0">
                <a:latin typeface="Comic Sans MS" pitchFamily="66" charset="0"/>
                <a:cs typeface="Times New Roman"/>
              </a:rPr>
              <a:t>AcE</a:t>
            </a:r>
            <a:r>
              <a:rPr lang="en-IN" sz="1400" spc="95" dirty="0" smtClean="0">
                <a:latin typeface="Comic Sans MS" pitchFamily="66" charset="0"/>
                <a:cs typeface="Times New Roman"/>
              </a:rPr>
              <a:t>  </a:t>
            </a:r>
            <a:r>
              <a:rPr lang="en-IN" sz="1400" spc="35" dirty="0" smtClean="0">
                <a:latin typeface="Comic Sans MS" pitchFamily="66" charset="0"/>
                <a:cs typeface="Times New Roman"/>
              </a:rPr>
              <a:t>inhibitors</a:t>
            </a:r>
            <a:r>
              <a:rPr lang="en-IN" sz="1400" spc="-65" dirty="0" smtClean="0">
                <a:latin typeface="Comic Sans MS" pitchFamily="66" charset="0"/>
                <a:cs typeface="Times New Roman"/>
              </a:rPr>
              <a:t> </a:t>
            </a:r>
            <a:r>
              <a:rPr lang="en-IN" sz="1400" spc="70" dirty="0" smtClean="0">
                <a:latin typeface="Comic Sans MS" pitchFamily="66" charset="0"/>
                <a:cs typeface="Times New Roman"/>
              </a:rPr>
              <a:t>and</a:t>
            </a:r>
            <a:r>
              <a:rPr lang="en-IN" sz="1400" spc="-100" dirty="0" smtClean="0">
                <a:latin typeface="Comic Sans MS" pitchFamily="66" charset="0"/>
                <a:cs typeface="Times New Roman"/>
              </a:rPr>
              <a:t> </a:t>
            </a:r>
            <a:r>
              <a:rPr lang="en-IN" sz="1400" spc="80" dirty="0" err="1" smtClean="0">
                <a:latin typeface="Comic Sans MS" pitchFamily="66" charset="0"/>
                <a:cs typeface="Times New Roman"/>
              </a:rPr>
              <a:t>Arbs</a:t>
            </a:r>
            <a:r>
              <a:rPr lang="en-IN" sz="1400" spc="80" dirty="0" smtClean="0">
                <a:latin typeface="Comic Sans MS" pitchFamily="66" charset="0"/>
                <a:cs typeface="Times New Roman"/>
              </a:rPr>
              <a:t>’</a:t>
            </a:r>
            <a:r>
              <a:rPr lang="en-IN" sz="1400" spc="-65" dirty="0" smtClean="0">
                <a:latin typeface="Comic Sans MS" pitchFamily="66" charset="0"/>
                <a:cs typeface="Times New Roman"/>
              </a:rPr>
              <a:t> </a:t>
            </a:r>
            <a:r>
              <a:rPr lang="en-IN" sz="1400" spc="30" dirty="0" smtClean="0">
                <a:latin typeface="Comic Sans MS" pitchFamily="66" charset="0"/>
                <a:cs typeface="Times New Roman"/>
              </a:rPr>
              <a:t>care</a:t>
            </a:r>
            <a:r>
              <a:rPr lang="en-IN" sz="1400" spc="-60" dirty="0" smtClean="0">
                <a:latin typeface="Comic Sans MS" pitchFamily="66" charset="0"/>
                <a:cs typeface="Times New Roman"/>
              </a:rPr>
              <a:t> </a:t>
            </a:r>
            <a:r>
              <a:rPr lang="en-IN" sz="1400" spc="50" dirty="0" smtClean="0">
                <a:latin typeface="Comic Sans MS" pitchFamily="66" charset="0"/>
                <a:cs typeface="Times New Roman"/>
              </a:rPr>
              <a:t>should</a:t>
            </a:r>
            <a:r>
              <a:rPr lang="en-IN" sz="1400" spc="-65" dirty="0" smtClean="0">
                <a:latin typeface="Comic Sans MS" pitchFamily="66" charset="0"/>
                <a:cs typeface="Times New Roman"/>
              </a:rPr>
              <a:t> </a:t>
            </a:r>
            <a:r>
              <a:rPr lang="en-IN" sz="1400" spc="35" dirty="0" smtClean="0">
                <a:latin typeface="Comic Sans MS" pitchFamily="66" charset="0"/>
                <a:cs typeface="Times New Roman"/>
              </a:rPr>
              <a:t>be</a:t>
            </a:r>
            <a:r>
              <a:rPr lang="en-IN" sz="1400" spc="-65" dirty="0" smtClean="0">
                <a:latin typeface="Comic Sans MS" pitchFamily="66" charset="0"/>
                <a:cs typeface="Times New Roman"/>
              </a:rPr>
              <a:t> </a:t>
            </a:r>
            <a:r>
              <a:rPr lang="en-IN" sz="1400" spc="45" dirty="0" smtClean="0">
                <a:latin typeface="Comic Sans MS" pitchFamily="66" charset="0"/>
                <a:cs typeface="Times New Roman"/>
              </a:rPr>
              <a:t>taken</a:t>
            </a:r>
            <a:r>
              <a:rPr lang="en-IN" sz="1400" spc="-65" dirty="0" smtClean="0">
                <a:latin typeface="Comic Sans MS" pitchFamily="66" charset="0"/>
                <a:cs typeface="Times New Roman"/>
              </a:rPr>
              <a:t> </a:t>
            </a:r>
            <a:r>
              <a:rPr lang="en-IN" sz="1400" spc="35" dirty="0" smtClean="0">
                <a:latin typeface="Comic Sans MS" pitchFamily="66" charset="0"/>
                <a:cs typeface="Times New Roman"/>
              </a:rPr>
              <a:t>to</a:t>
            </a:r>
            <a:r>
              <a:rPr lang="en-IN" sz="1400" spc="-60" dirty="0" smtClean="0">
                <a:latin typeface="Comic Sans MS" pitchFamily="66" charset="0"/>
                <a:cs typeface="Times New Roman"/>
              </a:rPr>
              <a:t> </a:t>
            </a:r>
            <a:r>
              <a:rPr lang="en-IN" sz="1400" spc="45" dirty="0" smtClean="0">
                <a:latin typeface="Comic Sans MS" pitchFamily="66" charset="0"/>
                <a:cs typeface="Times New Roman"/>
              </a:rPr>
              <a:t>avoid</a:t>
            </a:r>
            <a:r>
              <a:rPr lang="en-IN" sz="1400" spc="-65" dirty="0" smtClean="0">
                <a:latin typeface="Comic Sans MS" pitchFamily="66" charset="0"/>
                <a:cs typeface="Times New Roman"/>
              </a:rPr>
              <a:t> </a:t>
            </a:r>
            <a:r>
              <a:rPr lang="en-IN" sz="1400" spc="40" dirty="0" err="1" smtClean="0">
                <a:latin typeface="Comic Sans MS" pitchFamily="66" charset="0"/>
                <a:cs typeface="Times New Roman"/>
              </a:rPr>
              <a:t>hypotensi</a:t>
            </a:r>
            <a:r>
              <a:rPr lang="en-IN" sz="1400" spc="40" dirty="0" smtClean="0">
                <a:latin typeface="Comic Sans MS" pitchFamily="66" charset="0"/>
                <a:cs typeface="Times New Roman"/>
              </a:rPr>
              <a:t>.</a:t>
            </a:r>
            <a:r>
              <a:rPr lang="en-IN" sz="1400" spc="44" baseline="33333" dirty="0" smtClean="0">
                <a:latin typeface="Comic Sans MS" pitchFamily="66" charset="0"/>
                <a:cs typeface="Times New Roman"/>
              </a:rPr>
              <a:t> </a:t>
            </a:r>
            <a:r>
              <a:rPr lang="en-IN" sz="1400" spc="120" dirty="0" err="1" smtClean="0">
                <a:latin typeface="Comic Sans MS" pitchFamily="66" charset="0"/>
                <a:cs typeface="Times New Roman"/>
              </a:rPr>
              <a:t>Arbs</a:t>
            </a:r>
            <a:r>
              <a:rPr lang="en-IN" sz="1400" spc="-125" dirty="0" smtClean="0">
                <a:latin typeface="Comic Sans MS" pitchFamily="66" charset="0"/>
                <a:cs typeface="Times New Roman"/>
              </a:rPr>
              <a:t> </a:t>
            </a:r>
            <a:r>
              <a:rPr lang="en-IN" sz="1400" spc="65" dirty="0" smtClean="0">
                <a:latin typeface="Comic Sans MS" pitchFamily="66" charset="0"/>
                <a:cs typeface="Times New Roman"/>
              </a:rPr>
              <a:t>may </a:t>
            </a:r>
            <a:r>
              <a:rPr lang="en-IN" sz="1400" spc="35" dirty="0" smtClean="0">
                <a:latin typeface="Comic Sans MS" pitchFamily="66" charset="0"/>
                <a:cs typeface="Times New Roman"/>
              </a:rPr>
              <a:t>be </a:t>
            </a:r>
            <a:r>
              <a:rPr lang="en-IN" sz="1400" spc="60" dirty="0" smtClean="0">
                <a:latin typeface="Comic Sans MS" pitchFamily="66" charset="0"/>
                <a:cs typeface="Times New Roman"/>
              </a:rPr>
              <a:t>used </a:t>
            </a:r>
            <a:r>
              <a:rPr lang="en-IN" sz="1400" spc="40" dirty="0" smtClean="0">
                <a:latin typeface="Comic Sans MS" pitchFamily="66" charset="0"/>
                <a:cs typeface="Times New Roman"/>
              </a:rPr>
              <a:t>in patients </a:t>
            </a:r>
            <a:r>
              <a:rPr lang="en-IN" sz="1400" spc="70" dirty="0" smtClean="0">
                <a:latin typeface="Comic Sans MS" pitchFamily="66" charset="0"/>
                <a:cs typeface="Times New Roman"/>
              </a:rPr>
              <a:t>who do  </a:t>
            </a:r>
            <a:r>
              <a:rPr lang="en-IN" sz="1400" spc="45" dirty="0" smtClean="0">
                <a:latin typeface="Comic Sans MS" pitchFamily="66" charset="0"/>
                <a:cs typeface="Times New Roman"/>
              </a:rPr>
              <a:t>not </a:t>
            </a:r>
            <a:r>
              <a:rPr lang="en-IN" sz="1400" spc="30" dirty="0" smtClean="0">
                <a:latin typeface="Comic Sans MS" pitchFamily="66" charset="0"/>
                <a:cs typeface="Times New Roman"/>
              </a:rPr>
              <a:t>tolerate </a:t>
            </a:r>
            <a:r>
              <a:rPr lang="en-IN" sz="1400" spc="95" dirty="0" err="1" smtClean="0">
                <a:latin typeface="Comic Sans MS" pitchFamily="66" charset="0"/>
                <a:cs typeface="Times New Roman"/>
              </a:rPr>
              <a:t>AcE</a:t>
            </a:r>
            <a:r>
              <a:rPr lang="en-IN" sz="1400" spc="-120" dirty="0" smtClean="0">
                <a:latin typeface="Comic Sans MS" pitchFamily="66" charset="0"/>
                <a:cs typeface="Times New Roman"/>
              </a:rPr>
              <a:t> </a:t>
            </a:r>
            <a:r>
              <a:rPr lang="en-IN" sz="1400" spc="30" dirty="0" smtClean="0">
                <a:latin typeface="Comic Sans MS" pitchFamily="66" charset="0"/>
                <a:cs typeface="Times New Roman"/>
              </a:rPr>
              <a:t>inhibitors.</a:t>
            </a:r>
            <a:endParaRPr lang="en-IN" sz="1400" baseline="33333" dirty="0" smtClean="0">
              <a:latin typeface="Comic Sans MS" pitchFamily="66" charset="0"/>
              <a:cs typeface="Times New Roman"/>
            </a:endParaRPr>
          </a:p>
          <a:p>
            <a:pPr marL="38100" marR="30480" indent="151765" algn="just">
              <a:lnSpc>
                <a:spcPct val="100000"/>
              </a:lnSpc>
              <a:spcBef>
                <a:spcPts val="300"/>
              </a:spcBef>
              <a:buFont typeface="Arial" pitchFamily="34" charset="0"/>
              <a:buChar char="•"/>
            </a:pPr>
            <a:r>
              <a:rPr lang="en-IN" sz="1400" spc="30" dirty="0" smtClean="0">
                <a:latin typeface="Comic Sans MS" pitchFamily="66" charset="0"/>
                <a:cs typeface="Times New Roman"/>
              </a:rPr>
              <a:t>There</a:t>
            </a:r>
            <a:r>
              <a:rPr lang="en-IN" sz="1400" spc="-60" dirty="0" smtClean="0">
                <a:latin typeface="Comic Sans MS" pitchFamily="66" charset="0"/>
                <a:cs typeface="Times New Roman"/>
              </a:rPr>
              <a:t> </a:t>
            </a:r>
            <a:r>
              <a:rPr lang="en-IN" sz="1400" spc="15" dirty="0" smtClean="0">
                <a:latin typeface="Comic Sans MS" pitchFamily="66" charset="0"/>
                <a:cs typeface="Times New Roman"/>
              </a:rPr>
              <a:t>is</a:t>
            </a:r>
            <a:r>
              <a:rPr lang="en-IN" sz="1400" spc="-55" dirty="0" smtClean="0">
                <a:latin typeface="Comic Sans MS" pitchFamily="66" charset="0"/>
                <a:cs typeface="Times New Roman"/>
              </a:rPr>
              <a:t> </a:t>
            </a:r>
            <a:r>
              <a:rPr lang="en-IN" sz="1400" b="1" spc="55" dirty="0" smtClean="0">
                <a:latin typeface="Comic Sans MS" pitchFamily="66" charset="0"/>
                <a:cs typeface="Times New Roman"/>
              </a:rPr>
              <a:t>no</a:t>
            </a:r>
            <a:r>
              <a:rPr lang="en-IN" sz="1400" b="1" spc="-60" dirty="0" smtClean="0">
                <a:latin typeface="Comic Sans MS" pitchFamily="66" charset="0"/>
                <a:cs typeface="Times New Roman"/>
              </a:rPr>
              <a:t> </a:t>
            </a:r>
            <a:r>
              <a:rPr lang="en-IN" sz="1400" b="1" spc="30" dirty="0" smtClean="0">
                <a:latin typeface="Comic Sans MS" pitchFamily="66" charset="0"/>
                <a:cs typeface="Times New Roman"/>
              </a:rPr>
              <a:t>role</a:t>
            </a:r>
            <a:r>
              <a:rPr lang="en-IN" sz="1400" b="1" spc="-55" dirty="0" smtClean="0">
                <a:latin typeface="Comic Sans MS" pitchFamily="66" charset="0"/>
                <a:cs typeface="Times New Roman"/>
              </a:rPr>
              <a:t> </a:t>
            </a:r>
            <a:r>
              <a:rPr lang="en-IN" sz="1400" b="1" spc="25" dirty="0" smtClean="0">
                <a:latin typeface="Comic Sans MS" pitchFamily="66" charset="0"/>
                <a:cs typeface="Times New Roman"/>
              </a:rPr>
              <a:t>for</a:t>
            </a:r>
            <a:r>
              <a:rPr lang="en-IN" sz="1400" b="1" spc="-60" dirty="0" smtClean="0">
                <a:latin typeface="Comic Sans MS" pitchFamily="66" charset="0"/>
                <a:cs typeface="Times New Roman"/>
              </a:rPr>
              <a:t> </a:t>
            </a:r>
            <a:r>
              <a:rPr lang="en-IN" sz="1400" b="1" spc="45" dirty="0" smtClean="0">
                <a:latin typeface="Comic Sans MS" pitchFamily="66" charset="0"/>
                <a:cs typeface="Times New Roman"/>
              </a:rPr>
              <a:t>the</a:t>
            </a:r>
            <a:r>
              <a:rPr lang="en-IN" sz="1400" b="1" spc="-55" dirty="0" smtClean="0">
                <a:latin typeface="Comic Sans MS" pitchFamily="66" charset="0"/>
                <a:cs typeface="Times New Roman"/>
              </a:rPr>
              <a:t> </a:t>
            </a:r>
            <a:r>
              <a:rPr lang="en-IN" sz="1400" b="1" spc="45" dirty="0" smtClean="0">
                <a:latin typeface="Comic Sans MS" pitchFamily="66" charset="0"/>
                <a:cs typeface="Times New Roman"/>
              </a:rPr>
              <a:t>routine</a:t>
            </a:r>
            <a:r>
              <a:rPr lang="en-IN" sz="1400" b="1" spc="-60" dirty="0" smtClean="0">
                <a:latin typeface="Comic Sans MS" pitchFamily="66" charset="0"/>
                <a:cs typeface="Times New Roman"/>
              </a:rPr>
              <a:t> </a:t>
            </a:r>
            <a:r>
              <a:rPr lang="en-IN" sz="1400" b="1" spc="45" dirty="0" smtClean="0">
                <a:latin typeface="Comic Sans MS" pitchFamily="66" charset="0"/>
                <a:cs typeface="Times New Roman"/>
              </a:rPr>
              <a:t>use</a:t>
            </a:r>
            <a:r>
              <a:rPr lang="en-IN" sz="1400" b="1" spc="-55" dirty="0" smtClean="0">
                <a:latin typeface="Comic Sans MS" pitchFamily="66" charset="0"/>
                <a:cs typeface="Times New Roman"/>
              </a:rPr>
              <a:t> </a:t>
            </a:r>
            <a:r>
              <a:rPr lang="en-IN" sz="1400" b="1" spc="15" dirty="0" smtClean="0">
                <a:latin typeface="Comic Sans MS" pitchFamily="66" charset="0"/>
                <a:cs typeface="Times New Roman"/>
              </a:rPr>
              <a:t>of</a:t>
            </a:r>
            <a:r>
              <a:rPr lang="en-IN" sz="1400" b="1" spc="-60" dirty="0" smtClean="0">
                <a:latin typeface="Comic Sans MS" pitchFamily="66" charset="0"/>
                <a:cs typeface="Times New Roman"/>
              </a:rPr>
              <a:t> </a:t>
            </a:r>
            <a:r>
              <a:rPr lang="en-IN" sz="1400" b="1" spc="30" dirty="0" smtClean="0">
                <a:latin typeface="Comic Sans MS" pitchFamily="66" charset="0"/>
                <a:cs typeface="Times New Roman"/>
              </a:rPr>
              <a:t>calcium</a:t>
            </a:r>
            <a:r>
              <a:rPr lang="en-IN" sz="1400" b="1" spc="-60" dirty="0" smtClean="0">
                <a:latin typeface="Comic Sans MS" pitchFamily="66" charset="0"/>
                <a:cs typeface="Times New Roman"/>
              </a:rPr>
              <a:t> </a:t>
            </a:r>
            <a:r>
              <a:rPr lang="en-IN" sz="1400" b="1" spc="35" dirty="0" smtClean="0">
                <a:latin typeface="Comic Sans MS" pitchFamily="66" charset="0"/>
                <a:cs typeface="Times New Roman"/>
              </a:rPr>
              <a:t>antagonists</a:t>
            </a:r>
            <a:r>
              <a:rPr lang="en-IN" sz="1400" spc="35" dirty="0" smtClean="0">
                <a:latin typeface="Comic Sans MS" pitchFamily="66" charset="0"/>
                <a:cs typeface="Times New Roman"/>
              </a:rPr>
              <a:t>,  </a:t>
            </a:r>
            <a:r>
              <a:rPr lang="en-IN" sz="1400" spc="60" dirty="0" smtClean="0">
                <a:latin typeface="Comic Sans MS" pitchFamily="66" charset="0"/>
                <a:cs typeface="Times New Roman"/>
              </a:rPr>
              <a:t>intravenous </a:t>
            </a:r>
            <a:r>
              <a:rPr lang="en-IN" sz="1400" spc="65" dirty="0" smtClean="0">
                <a:latin typeface="Comic Sans MS" pitchFamily="66" charset="0"/>
                <a:cs typeface="Times New Roman"/>
              </a:rPr>
              <a:t>magnesium, </a:t>
            </a:r>
            <a:r>
              <a:rPr lang="en-IN" sz="1400" spc="60" dirty="0" err="1" smtClean="0">
                <a:latin typeface="Comic Sans MS" pitchFamily="66" charset="0"/>
                <a:cs typeface="Times New Roman"/>
              </a:rPr>
              <a:t>antiarrhythmic</a:t>
            </a:r>
            <a:r>
              <a:rPr lang="en-IN" sz="1400" spc="60" dirty="0" smtClean="0">
                <a:latin typeface="Comic Sans MS" pitchFamily="66" charset="0"/>
                <a:cs typeface="Times New Roman"/>
              </a:rPr>
              <a:t> </a:t>
            </a:r>
            <a:r>
              <a:rPr lang="en-IN" sz="1400" spc="55" dirty="0" smtClean="0">
                <a:latin typeface="Comic Sans MS" pitchFamily="66" charset="0"/>
                <a:cs typeface="Times New Roman"/>
              </a:rPr>
              <a:t>agents or </a:t>
            </a:r>
            <a:r>
              <a:rPr lang="en-IN" sz="1400" spc="45" dirty="0" smtClean="0">
                <a:latin typeface="Comic Sans MS" pitchFamily="66" charset="0"/>
                <a:cs typeface="Times New Roman"/>
              </a:rPr>
              <a:t>glucose-  </a:t>
            </a:r>
            <a:r>
              <a:rPr lang="en-IN" sz="1400" spc="35" dirty="0" smtClean="0">
                <a:latin typeface="Comic Sans MS" pitchFamily="66" charset="0"/>
                <a:cs typeface="Times New Roman"/>
              </a:rPr>
              <a:t>insulin-potassium</a:t>
            </a:r>
            <a:r>
              <a:rPr lang="en-IN" sz="1400" spc="-80" dirty="0" smtClean="0">
                <a:latin typeface="Comic Sans MS" pitchFamily="66" charset="0"/>
                <a:cs typeface="Times New Roman"/>
              </a:rPr>
              <a:t> </a:t>
            </a:r>
            <a:r>
              <a:rPr lang="en-IN" sz="1400" spc="25" dirty="0" smtClean="0">
                <a:latin typeface="Comic Sans MS" pitchFamily="66" charset="0"/>
                <a:cs typeface="Times New Roman"/>
              </a:rPr>
              <a:t>infusions,</a:t>
            </a:r>
            <a:r>
              <a:rPr lang="en-IN" sz="1400" spc="-75" dirty="0" smtClean="0">
                <a:latin typeface="Comic Sans MS" pitchFamily="66" charset="0"/>
                <a:cs typeface="Times New Roman"/>
              </a:rPr>
              <a:t> </a:t>
            </a:r>
            <a:r>
              <a:rPr lang="en-IN" sz="1400" spc="65" dirty="0" smtClean="0">
                <a:latin typeface="Comic Sans MS" pitchFamily="66" charset="0"/>
                <a:cs typeface="Times New Roman"/>
              </a:rPr>
              <a:t>and</a:t>
            </a:r>
            <a:r>
              <a:rPr lang="en-IN" sz="1400" spc="-75" dirty="0" smtClean="0">
                <a:latin typeface="Comic Sans MS" pitchFamily="66" charset="0"/>
                <a:cs typeface="Times New Roman"/>
              </a:rPr>
              <a:t> </a:t>
            </a:r>
            <a:r>
              <a:rPr lang="en-IN" sz="1400" spc="55" dirty="0" smtClean="0">
                <a:latin typeface="Comic Sans MS" pitchFamily="66" charset="0"/>
                <a:cs typeface="Times New Roman"/>
              </a:rPr>
              <a:t>may</a:t>
            </a:r>
            <a:r>
              <a:rPr lang="en-IN" sz="1400" spc="-75" dirty="0" smtClean="0">
                <a:latin typeface="Comic Sans MS" pitchFamily="66" charset="0"/>
                <a:cs typeface="Times New Roman"/>
              </a:rPr>
              <a:t> </a:t>
            </a:r>
            <a:r>
              <a:rPr lang="en-IN" sz="1400" spc="30" dirty="0" smtClean="0">
                <a:latin typeface="Comic Sans MS" pitchFamily="66" charset="0"/>
                <a:cs typeface="Times New Roman"/>
              </a:rPr>
              <a:t>be</a:t>
            </a:r>
            <a:r>
              <a:rPr lang="en-IN" sz="1400" spc="-75" dirty="0" smtClean="0">
                <a:latin typeface="Comic Sans MS" pitchFamily="66" charset="0"/>
                <a:cs typeface="Times New Roman"/>
              </a:rPr>
              <a:t> </a:t>
            </a:r>
            <a:r>
              <a:rPr lang="en-IN" sz="1400" spc="30" dirty="0" smtClean="0">
                <a:latin typeface="Comic Sans MS" pitchFamily="66" charset="0"/>
                <a:cs typeface="Times New Roman"/>
              </a:rPr>
              <a:t>associated</a:t>
            </a:r>
            <a:r>
              <a:rPr lang="en-IN" sz="1400" spc="-75" dirty="0" smtClean="0">
                <a:latin typeface="Comic Sans MS" pitchFamily="66" charset="0"/>
                <a:cs typeface="Times New Roman"/>
              </a:rPr>
              <a:t> </a:t>
            </a:r>
            <a:r>
              <a:rPr lang="en-IN" sz="1400" spc="50" dirty="0" smtClean="0">
                <a:latin typeface="Comic Sans MS" pitchFamily="66" charset="0"/>
                <a:cs typeface="Times New Roman"/>
              </a:rPr>
              <a:t>with</a:t>
            </a:r>
            <a:r>
              <a:rPr lang="en-IN" sz="1400" spc="-70" dirty="0" smtClean="0">
                <a:latin typeface="Comic Sans MS" pitchFamily="66" charset="0"/>
                <a:cs typeface="Times New Roman"/>
              </a:rPr>
              <a:t> </a:t>
            </a:r>
            <a:r>
              <a:rPr lang="en-IN" sz="1400" spc="35" dirty="0" smtClean="0">
                <a:latin typeface="Comic Sans MS" pitchFamily="66" charset="0"/>
                <a:cs typeface="Times New Roman"/>
              </a:rPr>
              <a:t>adverse  </a:t>
            </a:r>
            <a:r>
              <a:rPr lang="en-IN" sz="1400" spc="45" dirty="0" smtClean="0">
                <a:latin typeface="Comic Sans MS" pitchFamily="66" charset="0"/>
                <a:cs typeface="Times New Roman"/>
              </a:rPr>
              <a:t>outcomes</a:t>
            </a:r>
            <a:r>
              <a:rPr lang="en-IN" sz="1400" spc="-20" dirty="0" smtClean="0">
                <a:latin typeface="Comic Sans MS" pitchFamily="66" charset="0"/>
                <a:cs typeface="Times New Roman"/>
              </a:rPr>
              <a:t> </a:t>
            </a:r>
            <a:r>
              <a:rPr lang="en-IN" sz="1400" spc="40" dirty="0" smtClean="0">
                <a:latin typeface="Comic Sans MS" pitchFamily="66" charset="0"/>
                <a:cs typeface="Times New Roman"/>
              </a:rPr>
              <a:t>in</a:t>
            </a:r>
            <a:r>
              <a:rPr lang="en-IN" sz="1400" spc="-15" dirty="0" smtClean="0">
                <a:latin typeface="Comic Sans MS" pitchFamily="66" charset="0"/>
                <a:cs typeface="Times New Roman"/>
              </a:rPr>
              <a:t> </a:t>
            </a:r>
            <a:r>
              <a:rPr lang="en-IN" sz="1400" spc="45" dirty="0" smtClean="0">
                <a:latin typeface="Comic Sans MS" pitchFamily="66" charset="0"/>
                <a:cs typeface="Times New Roman"/>
              </a:rPr>
              <a:t>some</a:t>
            </a:r>
            <a:r>
              <a:rPr lang="en-IN" sz="1400" spc="-15" dirty="0" smtClean="0">
                <a:latin typeface="Comic Sans MS" pitchFamily="66" charset="0"/>
                <a:cs typeface="Times New Roman"/>
              </a:rPr>
              <a:t> </a:t>
            </a:r>
            <a:r>
              <a:rPr lang="en-IN" sz="1400" spc="20" dirty="0" smtClean="0">
                <a:latin typeface="Comic Sans MS" pitchFamily="66" charset="0"/>
                <a:cs typeface="Times New Roman"/>
              </a:rPr>
              <a:t>cases.</a:t>
            </a:r>
          </a:p>
          <a:p>
            <a:pPr marL="38100" marR="30480" indent="151765" algn="just">
              <a:lnSpc>
                <a:spcPct val="100000"/>
              </a:lnSpc>
              <a:spcBef>
                <a:spcPts val="300"/>
              </a:spcBef>
              <a:buFont typeface="Arial" pitchFamily="34" charset="0"/>
              <a:buChar char="•"/>
            </a:pPr>
            <a:endParaRPr lang="en-IN" sz="1400" spc="20" baseline="33333" dirty="0" smtClean="0">
              <a:latin typeface="Comic Sans MS" pitchFamily="66" charset="0"/>
              <a:cs typeface="Times New Roman"/>
            </a:endParaRPr>
          </a:p>
          <a:p>
            <a:pPr marL="38100" marR="30480" indent="151765" algn="just">
              <a:lnSpc>
                <a:spcPct val="100000"/>
              </a:lnSpc>
              <a:spcBef>
                <a:spcPts val="300"/>
              </a:spcBef>
              <a:buFont typeface="Arial" pitchFamily="34" charset="0"/>
              <a:buChar char="•"/>
            </a:pPr>
            <a:endParaRPr lang="en-IN" sz="1400" spc="20" baseline="33333" dirty="0" smtClean="0">
              <a:latin typeface="Comic Sans MS" pitchFamily="66" charset="0"/>
              <a:cs typeface="Times New Roman"/>
            </a:endParaRPr>
          </a:p>
          <a:p>
            <a:pPr marL="38100" marR="30480" indent="151765" algn="just">
              <a:lnSpc>
                <a:spcPct val="100000"/>
              </a:lnSpc>
              <a:spcBef>
                <a:spcPts val="300"/>
              </a:spcBef>
              <a:buFont typeface="Arial" pitchFamily="34" charset="0"/>
              <a:buChar char="•"/>
            </a:pPr>
            <a:r>
              <a:rPr lang="en-IN" sz="1400" spc="30" baseline="33333" dirty="0" smtClean="0">
                <a:latin typeface="Comic Sans MS" pitchFamily="66" charset="0"/>
                <a:cs typeface="Times New Roman"/>
              </a:rPr>
              <a:t> </a:t>
            </a:r>
            <a:r>
              <a:rPr lang="en-IN" sz="1400" b="1" spc="55" dirty="0" smtClean="0">
                <a:latin typeface="Comic Sans MS" pitchFamily="66" charset="0"/>
                <a:cs typeface="Times New Roman"/>
              </a:rPr>
              <a:t>High</a:t>
            </a:r>
            <a:r>
              <a:rPr lang="en-IN" sz="1400" b="1" spc="-15" dirty="0" smtClean="0">
                <a:latin typeface="Comic Sans MS" pitchFamily="66" charset="0"/>
                <a:cs typeface="Times New Roman"/>
              </a:rPr>
              <a:t> </a:t>
            </a:r>
            <a:r>
              <a:rPr lang="en-IN" sz="1400" b="1" spc="50" dirty="0" smtClean="0">
                <a:latin typeface="Comic Sans MS" pitchFamily="66" charset="0"/>
                <a:cs typeface="Times New Roman"/>
              </a:rPr>
              <a:t>dose</a:t>
            </a:r>
            <a:r>
              <a:rPr lang="en-IN" sz="1400" b="1" spc="-15" dirty="0" smtClean="0">
                <a:latin typeface="Comic Sans MS" pitchFamily="66" charset="0"/>
                <a:cs typeface="Times New Roman"/>
              </a:rPr>
              <a:t> </a:t>
            </a:r>
            <a:r>
              <a:rPr lang="en-IN" sz="1400" b="1" spc="40" dirty="0" err="1" smtClean="0">
                <a:latin typeface="Comic Sans MS" pitchFamily="66" charset="0"/>
                <a:cs typeface="Times New Roman"/>
              </a:rPr>
              <a:t>statins</a:t>
            </a:r>
            <a:r>
              <a:rPr lang="en-IN" sz="1400" b="1" spc="-20" dirty="0" smtClean="0">
                <a:latin typeface="Comic Sans MS" pitchFamily="66" charset="0"/>
                <a:cs typeface="Times New Roman"/>
              </a:rPr>
              <a:t> </a:t>
            </a:r>
            <a:r>
              <a:rPr lang="en-IN" sz="1400" b="1" spc="55" dirty="0" smtClean="0">
                <a:latin typeface="Comic Sans MS" pitchFamily="66" charset="0"/>
                <a:cs typeface="Times New Roman"/>
              </a:rPr>
              <a:t>should</a:t>
            </a:r>
            <a:r>
              <a:rPr lang="en-IN" sz="1400" b="1" spc="-15" dirty="0" smtClean="0">
                <a:latin typeface="Comic Sans MS" pitchFamily="66" charset="0"/>
                <a:cs typeface="Times New Roman"/>
              </a:rPr>
              <a:t> </a:t>
            </a:r>
            <a:r>
              <a:rPr lang="en-IN" sz="1400" b="1" spc="35" dirty="0" smtClean="0">
                <a:latin typeface="Comic Sans MS" pitchFamily="66" charset="0"/>
                <a:cs typeface="Times New Roman"/>
              </a:rPr>
              <a:t>be</a:t>
            </a:r>
            <a:r>
              <a:rPr lang="en-IN" sz="1400" b="1" spc="-15" dirty="0" smtClean="0">
                <a:latin typeface="Comic Sans MS" pitchFamily="66" charset="0"/>
                <a:cs typeface="Times New Roman"/>
              </a:rPr>
              <a:t> </a:t>
            </a:r>
            <a:r>
              <a:rPr lang="en-IN" sz="1400" b="1" spc="40" dirty="0" smtClean="0">
                <a:latin typeface="Comic Sans MS" pitchFamily="66" charset="0"/>
                <a:cs typeface="Times New Roman"/>
              </a:rPr>
              <a:t>initiated  as early as </a:t>
            </a:r>
            <a:r>
              <a:rPr lang="en-IN" sz="1400" b="1" spc="30" dirty="0" smtClean="0">
                <a:latin typeface="Comic Sans MS" pitchFamily="66" charset="0"/>
                <a:cs typeface="Times New Roman"/>
              </a:rPr>
              <a:t>possible </a:t>
            </a:r>
            <a:r>
              <a:rPr lang="en-IN" sz="1400" b="1" spc="60" dirty="0" smtClean="0">
                <a:latin typeface="Comic Sans MS" pitchFamily="66" charset="0"/>
                <a:cs typeface="Times New Roman"/>
              </a:rPr>
              <a:t>during </a:t>
            </a:r>
            <a:r>
              <a:rPr lang="en-IN" sz="1400" b="1" spc="40" dirty="0" smtClean="0">
                <a:latin typeface="Comic Sans MS" pitchFamily="66" charset="0"/>
                <a:cs typeface="Times New Roman"/>
              </a:rPr>
              <a:t>hospital stay as </a:t>
            </a:r>
            <a:r>
              <a:rPr lang="en-IN" sz="1400" b="1" spc="55" dirty="0" smtClean="0">
                <a:latin typeface="Comic Sans MS" pitchFamily="66" charset="0"/>
                <a:cs typeface="Times New Roman"/>
              </a:rPr>
              <a:t>part </a:t>
            </a:r>
            <a:r>
              <a:rPr lang="en-IN" sz="1400" b="1" spc="20" dirty="0" smtClean="0">
                <a:latin typeface="Comic Sans MS" pitchFamily="66" charset="0"/>
                <a:cs typeface="Times New Roman"/>
              </a:rPr>
              <a:t>of </a:t>
            </a:r>
            <a:r>
              <a:rPr lang="en-IN" sz="1400" b="1" spc="45" dirty="0" smtClean="0">
                <a:latin typeface="Comic Sans MS" pitchFamily="66" charset="0"/>
                <a:cs typeface="Times New Roman"/>
              </a:rPr>
              <a:t>secondary  prevention measures</a:t>
            </a:r>
            <a:r>
              <a:rPr lang="en-IN" sz="1400" spc="45" dirty="0" smtClean="0">
                <a:latin typeface="Comic Sans MS" pitchFamily="66" charset="0"/>
                <a:cs typeface="Times New Roman"/>
              </a:rPr>
              <a:t>. </a:t>
            </a:r>
            <a:r>
              <a:rPr lang="en-IN" sz="1400" spc="35" dirty="0" smtClean="0">
                <a:latin typeface="Comic Sans MS" pitchFamily="66" charset="0"/>
                <a:cs typeface="Times New Roman"/>
              </a:rPr>
              <a:t>The </a:t>
            </a:r>
            <a:r>
              <a:rPr lang="en-IN" sz="1400" spc="50" dirty="0" smtClean="0">
                <a:latin typeface="Comic Sans MS" pitchFamily="66" charset="0"/>
                <a:cs typeface="Times New Roman"/>
              </a:rPr>
              <a:t>dose </a:t>
            </a:r>
            <a:r>
              <a:rPr lang="en-IN" sz="1400" spc="20" dirty="0" smtClean="0">
                <a:latin typeface="Comic Sans MS" pitchFamily="66" charset="0"/>
                <a:cs typeface="Times New Roman"/>
              </a:rPr>
              <a:t>of </a:t>
            </a:r>
            <a:r>
              <a:rPr lang="en-IN" sz="1400" spc="40" dirty="0" err="1" smtClean="0">
                <a:latin typeface="Comic Sans MS" pitchFamily="66" charset="0"/>
                <a:cs typeface="Times New Roman"/>
              </a:rPr>
              <a:t>statin</a:t>
            </a:r>
            <a:r>
              <a:rPr lang="en-IN" sz="1400" spc="40" dirty="0" smtClean="0">
                <a:latin typeface="Comic Sans MS" pitchFamily="66" charset="0"/>
                <a:cs typeface="Times New Roman"/>
              </a:rPr>
              <a:t> </a:t>
            </a:r>
            <a:r>
              <a:rPr lang="en-IN" sz="1400" spc="35" dirty="0" smtClean="0">
                <a:latin typeface="Comic Sans MS" pitchFamily="66" charset="0"/>
                <a:cs typeface="Times New Roman"/>
              </a:rPr>
              <a:t>to be </a:t>
            </a:r>
            <a:r>
              <a:rPr lang="en-IN" sz="1400" spc="60" dirty="0" smtClean="0">
                <a:latin typeface="Comic Sans MS" pitchFamily="66" charset="0"/>
                <a:cs typeface="Times New Roman"/>
              </a:rPr>
              <a:t>used </a:t>
            </a:r>
            <a:r>
              <a:rPr lang="en-IN" sz="1400" spc="40" dirty="0" smtClean="0">
                <a:latin typeface="Comic Sans MS" pitchFamily="66" charset="0"/>
                <a:cs typeface="Times New Roman"/>
              </a:rPr>
              <a:t>in </a:t>
            </a:r>
            <a:r>
              <a:rPr lang="en-IN" sz="1400" spc="50" dirty="0" smtClean="0">
                <a:latin typeface="Comic Sans MS" pitchFamily="66" charset="0"/>
                <a:cs typeface="Times New Roman"/>
              </a:rPr>
              <a:t>Indian  </a:t>
            </a:r>
            <a:r>
              <a:rPr lang="en-IN" sz="1400" spc="40" dirty="0" smtClean="0">
                <a:latin typeface="Comic Sans MS" pitchFamily="66" charset="0"/>
                <a:cs typeface="Times New Roman"/>
              </a:rPr>
              <a:t>patients</a:t>
            </a:r>
            <a:r>
              <a:rPr lang="en-IN" sz="1400" spc="-15" dirty="0" smtClean="0">
                <a:latin typeface="Comic Sans MS" pitchFamily="66" charset="0"/>
                <a:cs typeface="Times New Roman"/>
              </a:rPr>
              <a:t> </a:t>
            </a:r>
            <a:r>
              <a:rPr lang="en-IN" sz="1400" spc="20" dirty="0" smtClean="0">
                <a:latin typeface="Comic Sans MS" pitchFamily="66" charset="0"/>
                <a:cs typeface="Times New Roman"/>
              </a:rPr>
              <a:t>is</a:t>
            </a:r>
            <a:r>
              <a:rPr lang="en-IN" sz="1400" spc="-10" dirty="0" smtClean="0">
                <a:latin typeface="Comic Sans MS" pitchFamily="66" charset="0"/>
                <a:cs typeface="Times New Roman"/>
              </a:rPr>
              <a:t> </a:t>
            </a:r>
            <a:r>
              <a:rPr lang="en-IN" sz="1400" spc="45" dirty="0" smtClean="0">
                <a:latin typeface="Comic Sans MS" pitchFamily="66" charset="0"/>
                <a:cs typeface="Times New Roman"/>
              </a:rPr>
              <a:t>not</a:t>
            </a:r>
            <a:r>
              <a:rPr lang="en-IN" sz="1400" spc="-10" dirty="0" smtClean="0">
                <a:latin typeface="Comic Sans MS" pitchFamily="66" charset="0"/>
                <a:cs typeface="Times New Roman"/>
              </a:rPr>
              <a:t> </a:t>
            </a:r>
            <a:r>
              <a:rPr lang="en-IN" sz="1400" spc="25" dirty="0" smtClean="0">
                <a:latin typeface="Comic Sans MS" pitchFamily="66" charset="0"/>
                <a:cs typeface="Times New Roman"/>
              </a:rPr>
              <a:t>clear,</a:t>
            </a:r>
            <a:r>
              <a:rPr lang="en-IN" sz="1400" spc="-10" dirty="0" smtClean="0">
                <a:latin typeface="Comic Sans MS" pitchFamily="66" charset="0"/>
                <a:cs typeface="Times New Roman"/>
              </a:rPr>
              <a:t> </a:t>
            </a:r>
            <a:r>
              <a:rPr lang="en-IN" sz="1400" spc="55" dirty="0" smtClean="0">
                <a:latin typeface="Comic Sans MS" pitchFamily="66" charset="0"/>
                <a:cs typeface="Times New Roman"/>
              </a:rPr>
              <a:t>but</a:t>
            </a:r>
            <a:r>
              <a:rPr lang="en-IN" sz="1400" spc="-10" dirty="0" smtClean="0">
                <a:latin typeface="Comic Sans MS" pitchFamily="66" charset="0"/>
                <a:cs typeface="Times New Roman"/>
              </a:rPr>
              <a:t> </a:t>
            </a:r>
            <a:r>
              <a:rPr lang="en-IN" sz="1400" spc="40" dirty="0" smtClean="0">
                <a:latin typeface="Comic Sans MS" pitchFamily="66" charset="0"/>
                <a:cs typeface="Times New Roman"/>
              </a:rPr>
              <a:t>lowering</a:t>
            </a:r>
            <a:r>
              <a:rPr lang="en-IN" sz="1400" spc="-15" dirty="0" smtClean="0">
                <a:latin typeface="Comic Sans MS" pitchFamily="66" charset="0"/>
                <a:cs typeface="Times New Roman"/>
              </a:rPr>
              <a:t> </a:t>
            </a:r>
            <a:r>
              <a:rPr lang="en-IN" sz="1400" spc="15" dirty="0" smtClean="0">
                <a:latin typeface="Comic Sans MS" pitchFamily="66" charset="0"/>
                <a:cs typeface="Times New Roman"/>
              </a:rPr>
              <a:t>LDL</a:t>
            </a:r>
            <a:r>
              <a:rPr lang="en-IN" sz="1400" spc="-10" dirty="0" smtClean="0">
                <a:latin typeface="Comic Sans MS" pitchFamily="66" charset="0"/>
                <a:cs typeface="Times New Roman"/>
              </a:rPr>
              <a:t> </a:t>
            </a:r>
            <a:r>
              <a:rPr lang="en-IN" sz="1400" spc="25" dirty="0" smtClean="0">
                <a:latin typeface="Comic Sans MS" pitchFamily="66" charset="0"/>
                <a:cs typeface="Times New Roman"/>
              </a:rPr>
              <a:t>levels</a:t>
            </a:r>
            <a:r>
              <a:rPr lang="en-IN" sz="1400" spc="-10" dirty="0" smtClean="0">
                <a:latin typeface="Comic Sans MS" pitchFamily="66" charset="0"/>
                <a:cs typeface="Times New Roman"/>
              </a:rPr>
              <a:t> </a:t>
            </a:r>
            <a:r>
              <a:rPr lang="en-IN" sz="1400" spc="35" dirty="0" smtClean="0">
                <a:latin typeface="Comic Sans MS" pitchFamily="66" charset="0"/>
                <a:cs typeface="Times New Roman"/>
              </a:rPr>
              <a:t>to</a:t>
            </a:r>
            <a:r>
              <a:rPr lang="en-IN" sz="1400" spc="-10" dirty="0" smtClean="0">
                <a:latin typeface="Comic Sans MS" pitchFamily="66" charset="0"/>
                <a:cs typeface="Times New Roman"/>
              </a:rPr>
              <a:t> </a:t>
            </a:r>
            <a:r>
              <a:rPr lang="en-IN" sz="1400" spc="25" dirty="0" smtClean="0">
                <a:latin typeface="Comic Sans MS" pitchFamily="66" charset="0"/>
                <a:cs typeface="Times New Roman"/>
              </a:rPr>
              <a:t>≤80mg/</a:t>
            </a:r>
            <a:r>
              <a:rPr lang="en-IN" sz="1400" spc="25" dirty="0" err="1" smtClean="0">
                <a:latin typeface="Comic Sans MS" pitchFamily="66" charset="0"/>
                <a:cs typeface="Times New Roman"/>
              </a:rPr>
              <a:t>dL</a:t>
            </a:r>
            <a:r>
              <a:rPr lang="en-IN" sz="1400" spc="-10" dirty="0" smtClean="0">
                <a:latin typeface="Comic Sans MS" pitchFamily="66" charset="0"/>
                <a:cs typeface="Times New Roman"/>
              </a:rPr>
              <a:t> </a:t>
            </a:r>
            <a:r>
              <a:rPr lang="en-IN" sz="1400" spc="65" dirty="0" smtClean="0">
                <a:latin typeface="Comic Sans MS" pitchFamily="66" charset="0"/>
                <a:cs typeface="Times New Roman"/>
              </a:rPr>
              <a:t>may  </a:t>
            </a:r>
            <a:r>
              <a:rPr lang="en-IN" sz="1400" spc="35" dirty="0" smtClean="0">
                <a:latin typeface="Comic Sans MS" pitchFamily="66" charset="0"/>
                <a:cs typeface="Times New Roman"/>
              </a:rPr>
              <a:t>be </a:t>
            </a:r>
            <a:r>
              <a:rPr lang="en-IN" sz="1400" spc="50" dirty="0" smtClean="0">
                <a:latin typeface="Comic Sans MS" pitchFamily="66" charset="0"/>
                <a:cs typeface="Times New Roman"/>
              </a:rPr>
              <a:t>a </a:t>
            </a:r>
            <a:r>
              <a:rPr lang="en-IN" sz="1400" spc="40" dirty="0" smtClean="0">
                <a:latin typeface="Comic Sans MS" pitchFamily="66" charset="0"/>
                <a:cs typeface="Times New Roman"/>
              </a:rPr>
              <a:t>useful</a:t>
            </a:r>
            <a:r>
              <a:rPr lang="en-IN" sz="1400" spc="-95" dirty="0" smtClean="0">
                <a:latin typeface="Comic Sans MS" pitchFamily="66" charset="0"/>
                <a:cs typeface="Times New Roman"/>
              </a:rPr>
              <a:t> </a:t>
            </a:r>
            <a:r>
              <a:rPr lang="en-IN" sz="1400" spc="30" dirty="0" err="1" smtClean="0">
                <a:latin typeface="Comic Sans MS" pitchFamily="66" charset="0"/>
                <a:cs typeface="Times New Roman"/>
              </a:rPr>
              <a:t>target.Atorvastatin</a:t>
            </a:r>
            <a:r>
              <a:rPr lang="en-IN" sz="1400" spc="30" dirty="0" smtClean="0">
                <a:latin typeface="Comic Sans MS" pitchFamily="66" charset="0"/>
                <a:cs typeface="Times New Roman"/>
              </a:rPr>
              <a:t> 80. </a:t>
            </a:r>
            <a:r>
              <a:rPr lang="en-IN" sz="1400" spc="30" dirty="0" err="1" smtClean="0">
                <a:latin typeface="Comic Sans MS" pitchFamily="66" charset="0"/>
                <a:cs typeface="Times New Roman"/>
              </a:rPr>
              <a:t>Rosuvastatin</a:t>
            </a:r>
            <a:r>
              <a:rPr lang="en-IN" sz="1400" spc="30" dirty="0" smtClean="0">
                <a:latin typeface="Comic Sans MS" pitchFamily="66" charset="0"/>
                <a:cs typeface="Times New Roman"/>
              </a:rPr>
              <a:t> 40mg.</a:t>
            </a:r>
            <a:endParaRPr lang="en-IN" sz="1400" dirty="0">
              <a:latin typeface="Comic Sans MS" pitchFamily="66" charset="0"/>
              <a:cs typeface="Times New Roman"/>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191" y="191846"/>
            <a:ext cx="7703616" cy="722554"/>
          </a:xfrm>
        </p:spPr>
        <p:txBody>
          <a:bodyPr/>
          <a:lstStyle/>
          <a:p>
            <a:r>
              <a:rPr lang="en-US" spc="45" dirty="0" smtClean="0">
                <a:solidFill>
                  <a:srgbClr val="231F20"/>
                </a:solidFill>
              </a:rPr>
              <a:t>Contraindications </a:t>
            </a:r>
            <a:r>
              <a:rPr lang="en-US" spc="55" dirty="0" smtClean="0">
                <a:solidFill>
                  <a:srgbClr val="231F20"/>
                </a:solidFill>
              </a:rPr>
              <a:t>to</a:t>
            </a:r>
            <a:r>
              <a:rPr lang="en-US" spc="30" dirty="0" smtClean="0">
                <a:solidFill>
                  <a:srgbClr val="231F20"/>
                </a:solidFill>
              </a:rPr>
              <a:t> </a:t>
            </a:r>
            <a:r>
              <a:rPr lang="en-US" spc="40" dirty="0" smtClean="0">
                <a:solidFill>
                  <a:srgbClr val="231F20"/>
                </a:solidFill>
              </a:rPr>
              <a:t>ß-blockers:</a:t>
            </a:r>
            <a:r>
              <a:rPr lang="en-US" dirty="0" smtClean="0"/>
              <a:t/>
            </a:r>
            <a:br>
              <a:rPr lang="en-US" dirty="0" smtClean="0"/>
            </a:br>
            <a:endParaRPr lang="en-US" dirty="0"/>
          </a:p>
        </p:txBody>
      </p:sp>
      <p:sp>
        <p:nvSpPr>
          <p:cNvPr id="3" name="Rectangle 2"/>
          <p:cNvSpPr/>
          <p:nvPr/>
        </p:nvSpPr>
        <p:spPr>
          <a:xfrm>
            <a:off x="381000" y="1371599"/>
            <a:ext cx="8382000" cy="4315027"/>
          </a:xfrm>
          <a:prstGeom prst="rect">
            <a:avLst/>
          </a:prstGeom>
          <a:solidFill>
            <a:schemeClr val="tx1"/>
          </a:solidFill>
        </p:spPr>
        <p:txBody>
          <a:bodyPr wrap="square">
            <a:spAutoFit/>
          </a:bodyPr>
          <a:lstStyle/>
          <a:p>
            <a:pPr marL="130810" indent="-118745">
              <a:lnSpc>
                <a:spcPct val="200000"/>
              </a:lnSpc>
              <a:buAutoNum type="arabicParenR"/>
              <a:tabLst>
                <a:tab pos="131445" algn="l"/>
              </a:tabLst>
            </a:pPr>
            <a:r>
              <a:rPr lang="en-US" sz="2000" b="1" spc="45" dirty="0" err="1" smtClean="0">
                <a:solidFill>
                  <a:srgbClr val="FFFF00"/>
                </a:solidFill>
                <a:cs typeface="Calibri"/>
              </a:rPr>
              <a:t>Bradycardia</a:t>
            </a:r>
            <a:r>
              <a:rPr lang="en-US" sz="2000" b="1" spc="45" dirty="0" smtClean="0">
                <a:solidFill>
                  <a:srgbClr val="FF0000"/>
                </a:solidFill>
                <a:cs typeface="Calibri"/>
              </a:rPr>
              <a:t> </a:t>
            </a:r>
            <a:r>
              <a:rPr lang="en-US" sz="2000" b="1" spc="80" dirty="0" smtClean="0">
                <a:solidFill>
                  <a:srgbClr val="FF0000"/>
                </a:solidFill>
                <a:cs typeface="Calibri"/>
              </a:rPr>
              <a:t>&lt;</a:t>
            </a:r>
            <a:r>
              <a:rPr lang="en-US" sz="2000" b="1" spc="30" dirty="0" smtClean="0">
                <a:solidFill>
                  <a:srgbClr val="FF0000"/>
                </a:solidFill>
                <a:cs typeface="Calibri"/>
              </a:rPr>
              <a:t> </a:t>
            </a:r>
            <a:r>
              <a:rPr lang="en-US" sz="2000" b="1" spc="35" dirty="0" smtClean="0">
                <a:solidFill>
                  <a:srgbClr val="FF0000"/>
                </a:solidFill>
                <a:cs typeface="Calibri"/>
              </a:rPr>
              <a:t>60/minute.</a:t>
            </a:r>
            <a:endParaRPr lang="en-US" sz="2000" b="1" dirty="0" smtClean="0">
              <a:solidFill>
                <a:srgbClr val="FF0000"/>
              </a:solidFill>
              <a:cs typeface="Calibri"/>
            </a:endParaRPr>
          </a:p>
          <a:p>
            <a:pPr marL="130810" indent="-118745">
              <a:lnSpc>
                <a:spcPct val="200000"/>
              </a:lnSpc>
              <a:buAutoNum type="arabicParenR"/>
              <a:tabLst>
                <a:tab pos="131445" algn="l"/>
              </a:tabLst>
            </a:pPr>
            <a:r>
              <a:rPr lang="en-US" sz="2000" b="1" spc="35" dirty="0" smtClean="0">
                <a:solidFill>
                  <a:srgbClr val="FF0000"/>
                </a:solidFill>
                <a:cs typeface="Calibri"/>
              </a:rPr>
              <a:t>SBP </a:t>
            </a:r>
            <a:r>
              <a:rPr lang="en-US" sz="2000" b="1" spc="80" dirty="0" smtClean="0">
                <a:solidFill>
                  <a:srgbClr val="FF0000"/>
                </a:solidFill>
                <a:cs typeface="Calibri"/>
              </a:rPr>
              <a:t>&lt; </a:t>
            </a:r>
            <a:r>
              <a:rPr lang="en-US" sz="2000" b="1" spc="35" dirty="0" smtClean="0">
                <a:solidFill>
                  <a:srgbClr val="FF0000"/>
                </a:solidFill>
                <a:cs typeface="Calibri"/>
              </a:rPr>
              <a:t>100</a:t>
            </a:r>
            <a:r>
              <a:rPr lang="en-US" sz="2000" b="1" dirty="0" smtClean="0">
                <a:solidFill>
                  <a:srgbClr val="FF0000"/>
                </a:solidFill>
                <a:cs typeface="Calibri"/>
              </a:rPr>
              <a:t> </a:t>
            </a:r>
            <a:r>
              <a:rPr lang="en-US" sz="2000" b="1" spc="70" dirty="0" smtClean="0">
                <a:solidFill>
                  <a:srgbClr val="FF0000"/>
                </a:solidFill>
                <a:cs typeface="Calibri"/>
              </a:rPr>
              <a:t>mmHg.</a:t>
            </a:r>
            <a:endParaRPr lang="en-US" sz="2000" b="1" dirty="0" smtClean="0">
              <a:solidFill>
                <a:srgbClr val="FF0000"/>
              </a:solidFill>
              <a:cs typeface="Calibri"/>
            </a:endParaRPr>
          </a:p>
          <a:p>
            <a:pPr marL="130810" indent="-118745">
              <a:lnSpc>
                <a:spcPct val="200000"/>
              </a:lnSpc>
              <a:buAutoNum type="arabicParenR"/>
              <a:tabLst>
                <a:tab pos="131445" algn="l"/>
              </a:tabLst>
            </a:pPr>
            <a:r>
              <a:rPr lang="en-US" sz="2000" b="1" spc="50" dirty="0" smtClean="0">
                <a:solidFill>
                  <a:srgbClr val="FF0000"/>
                </a:solidFill>
                <a:cs typeface="Calibri"/>
              </a:rPr>
              <a:t>Pulmonary congestion </a:t>
            </a:r>
            <a:r>
              <a:rPr lang="en-US" sz="2000" b="1" spc="60" dirty="0" smtClean="0">
                <a:solidFill>
                  <a:srgbClr val="FF0000"/>
                </a:solidFill>
                <a:cs typeface="Calibri"/>
              </a:rPr>
              <a:t>with </a:t>
            </a:r>
            <a:r>
              <a:rPr lang="en-US" sz="2000" b="1" spc="40" dirty="0" err="1" smtClean="0">
                <a:solidFill>
                  <a:srgbClr val="FF0000"/>
                </a:solidFill>
                <a:cs typeface="Calibri"/>
              </a:rPr>
              <a:t>crepitations</a:t>
            </a:r>
            <a:r>
              <a:rPr lang="en-US" sz="2000" b="1" spc="40" dirty="0" smtClean="0">
                <a:solidFill>
                  <a:srgbClr val="FF0000"/>
                </a:solidFill>
                <a:cs typeface="Calibri"/>
              </a:rPr>
              <a:t> </a:t>
            </a:r>
            <a:r>
              <a:rPr lang="en-US" sz="2000" b="1" spc="55" dirty="0" smtClean="0">
                <a:solidFill>
                  <a:srgbClr val="FF0000"/>
                </a:solidFill>
                <a:cs typeface="Calibri"/>
              </a:rPr>
              <a:t>beyond </a:t>
            </a:r>
            <a:r>
              <a:rPr lang="en-US" sz="2000" b="1" spc="50" dirty="0" smtClean="0">
                <a:solidFill>
                  <a:srgbClr val="FF0000"/>
                </a:solidFill>
                <a:cs typeface="Calibri"/>
              </a:rPr>
              <a:t>the </a:t>
            </a:r>
            <a:r>
              <a:rPr lang="en-US" sz="2000" b="1" spc="70" dirty="0" smtClean="0">
                <a:solidFill>
                  <a:srgbClr val="FF0000"/>
                </a:solidFill>
                <a:cs typeface="Calibri"/>
              </a:rPr>
              <a:t>lung</a:t>
            </a:r>
            <a:r>
              <a:rPr lang="en-US" sz="2000" b="1" spc="30" dirty="0" smtClean="0">
                <a:solidFill>
                  <a:srgbClr val="FF0000"/>
                </a:solidFill>
                <a:cs typeface="Calibri"/>
              </a:rPr>
              <a:t> bases.</a:t>
            </a:r>
            <a:endParaRPr lang="en-US" sz="2000" b="1" dirty="0" smtClean="0">
              <a:solidFill>
                <a:srgbClr val="FF0000"/>
              </a:solidFill>
              <a:cs typeface="Calibri"/>
            </a:endParaRPr>
          </a:p>
          <a:p>
            <a:pPr marL="130810" indent="-118745">
              <a:lnSpc>
                <a:spcPct val="200000"/>
              </a:lnSpc>
              <a:buAutoNum type="arabicParenR"/>
              <a:tabLst>
                <a:tab pos="131445" algn="l"/>
              </a:tabLst>
            </a:pPr>
            <a:r>
              <a:rPr lang="en-US" sz="2000" b="1" spc="50" dirty="0" smtClean="0">
                <a:solidFill>
                  <a:srgbClr val="FF0000"/>
                </a:solidFill>
                <a:cs typeface="Calibri"/>
              </a:rPr>
              <a:t>Signs </a:t>
            </a:r>
            <a:r>
              <a:rPr lang="en-US" sz="2000" b="1" spc="65" dirty="0" smtClean="0">
                <a:solidFill>
                  <a:srgbClr val="FF0000"/>
                </a:solidFill>
                <a:cs typeface="Calibri"/>
              </a:rPr>
              <a:t>of </a:t>
            </a:r>
            <a:r>
              <a:rPr lang="en-US" sz="2000" b="1" spc="50" dirty="0" smtClean="0">
                <a:solidFill>
                  <a:srgbClr val="FF0000"/>
                </a:solidFill>
                <a:cs typeface="Calibri"/>
              </a:rPr>
              <a:t>peripheral</a:t>
            </a:r>
            <a:r>
              <a:rPr lang="en-US" sz="2000" b="1" dirty="0" smtClean="0">
                <a:solidFill>
                  <a:srgbClr val="FF0000"/>
                </a:solidFill>
                <a:cs typeface="Calibri"/>
              </a:rPr>
              <a:t> </a:t>
            </a:r>
            <a:r>
              <a:rPr lang="en-US" sz="2000" b="1" spc="50" dirty="0" err="1" smtClean="0">
                <a:solidFill>
                  <a:srgbClr val="FF0000"/>
                </a:solidFill>
                <a:cs typeface="Calibri"/>
              </a:rPr>
              <a:t>hypoperfusion</a:t>
            </a:r>
            <a:r>
              <a:rPr lang="en-US" sz="2000" b="1" spc="50" dirty="0" smtClean="0">
                <a:solidFill>
                  <a:srgbClr val="FF0000"/>
                </a:solidFill>
                <a:cs typeface="Calibri"/>
              </a:rPr>
              <a:t>.</a:t>
            </a:r>
            <a:endParaRPr lang="en-US" sz="2000" b="1" dirty="0" smtClean="0">
              <a:solidFill>
                <a:srgbClr val="FF0000"/>
              </a:solidFill>
              <a:cs typeface="Calibri"/>
            </a:endParaRPr>
          </a:p>
          <a:p>
            <a:pPr marL="130810" indent="-118745">
              <a:lnSpc>
                <a:spcPct val="200000"/>
              </a:lnSpc>
              <a:buAutoNum type="arabicParenR"/>
              <a:tabLst>
                <a:tab pos="131445" algn="l"/>
              </a:tabLst>
            </a:pPr>
            <a:r>
              <a:rPr lang="en-US" sz="2000" b="1" spc="50" dirty="0" smtClean="0">
                <a:solidFill>
                  <a:srgbClr val="FF0000"/>
                </a:solidFill>
                <a:cs typeface="Calibri"/>
              </a:rPr>
              <a:t>Second </a:t>
            </a:r>
            <a:r>
              <a:rPr lang="en-US" sz="2000" b="1" spc="45" dirty="0" smtClean="0">
                <a:solidFill>
                  <a:srgbClr val="FF0000"/>
                </a:solidFill>
                <a:cs typeface="Calibri"/>
              </a:rPr>
              <a:t>or </a:t>
            </a:r>
            <a:r>
              <a:rPr lang="en-US" sz="2000" b="1" spc="50" dirty="0" smtClean="0">
                <a:solidFill>
                  <a:srgbClr val="FF0000"/>
                </a:solidFill>
                <a:cs typeface="Calibri"/>
              </a:rPr>
              <a:t>third </a:t>
            </a:r>
            <a:r>
              <a:rPr lang="en-US" sz="2000" b="1" spc="55" dirty="0" smtClean="0">
                <a:solidFill>
                  <a:srgbClr val="FF0000"/>
                </a:solidFill>
                <a:cs typeface="Calibri"/>
              </a:rPr>
              <a:t>degree </a:t>
            </a:r>
            <a:r>
              <a:rPr lang="en-US" sz="2000" b="1" spc="40" dirty="0" err="1" smtClean="0">
                <a:solidFill>
                  <a:srgbClr val="FF0000"/>
                </a:solidFill>
                <a:cs typeface="Calibri"/>
              </a:rPr>
              <a:t>atrio</a:t>
            </a:r>
            <a:r>
              <a:rPr lang="en-US" sz="2000" b="1" spc="40" dirty="0" smtClean="0">
                <a:solidFill>
                  <a:srgbClr val="FF0000"/>
                </a:solidFill>
                <a:cs typeface="Calibri"/>
              </a:rPr>
              <a:t>-ventricular </a:t>
            </a:r>
            <a:r>
              <a:rPr lang="en-US" sz="2000" b="1" spc="50" dirty="0" smtClean="0">
                <a:solidFill>
                  <a:srgbClr val="FF0000"/>
                </a:solidFill>
                <a:cs typeface="Calibri"/>
              </a:rPr>
              <a:t>(AV)</a:t>
            </a:r>
            <a:r>
              <a:rPr lang="en-US" sz="2000" b="1" spc="5" dirty="0" smtClean="0">
                <a:solidFill>
                  <a:srgbClr val="FF0000"/>
                </a:solidFill>
                <a:cs typeface="Calibri"/>
              </a:rPr>
              <a:t> </a:t>
            </a:r>
            <a:r>
              <a:rPr lang="en-US" sz="2000" b="1" spc="45" dirty="0" smtClean="0">
                <a:solidFill>
                  <a:srgbClr val="FF0000"/>
                </a:solidFill>
                <a:cs typeface="Calibri"/>
              </a:rPr>
              <a:t>block.</a:t>
            </a:r>
            <a:endParaRPr lang="en-US" sz="2000" b="1" dirty="0" smtClean="0">
              <a:solidFill>
                <a:srgbClr val="FF0000"/>
              </a:solidFill>
              <a:cs typeface="Calibri"/>
            </a:endParaRPr>
          </a:p>
          <a:p>
            <a:pPr marL="130810" indent="-118745">
              <a:lnSpc>
                <a:spcPct val="200000"/>
              </a:lnSpc>
              <a:buAutoNum type="arabicParenR"/>
              <a:tabLst>
                <a:tab pos="131445" algn="l"/>
              </a:tabLst>
            </a:pPr>
            <a:r>
              <a:rPr lang="en-US" sz="2000" b="1" spc="55" dirty="0" smtClean="0">
                <a:solidFill>
                  <a:srgbClr val="FF0000"/>
                </a:solidFill>
                <a:cs typeface="Calibri"/>
              </a:rPr>
              <a:t>Asthma </a:t>
            </a:r>
            <a:r>
              <a:rPr lang="en-US" sz="2000" b="1" spc="45" dirty="0" smtClean="0">
                <a:solidFill>
                  <a:srgbClr val="FF0000"/>
                </a:solidFill>
                <a:cs typeface="Calibri"/>
              </a:rPr>
              <a:t>or </a:t>
            </a:r>
            <a:r>
              <a:rPr lang="en-US" sz="2000" b="1" spc="40" dirty="0" smtClean="0">
                <a:solidFill>
                  <a:srgbClr val="FF0000"/>
                </a:solidFill>
                <a:cs typeface="Calibri"/>
              </a:rPr>
              <a:t>chronic obstructive </a:t>
            </a:r>
            <a:r>
              <a:rPr lang="en-US" sz="2000" b="1" spc="50" dirty="0" smtClean="0">
                <a:solidFill>
                  <a:srgbClr val="FF0000"/>
                </a:solidFill>
                <a:cs typeface="Calibri"/>
              </a:rPr>
              <a:t>airway</a:t>
            </a:r>
            <a:r>
              <a:rPr lang="en-US" sz="2000" b="1" spc="20" dirty="0" smtClean="0">
                <a:solidFill>
                  <a:srgbClr val="FF0000"/>
                </a:solidFill>
                <a:cs typeface="Calibri"/>
              </a:rPr>
              <a:t> </a:t>
            </a:r>
            <a:r>
              <a:rPr lang="en-US" sz="2000" b="1" spc="35" dirty="0" smtClean="0">
                <a:solidFill>
                  <a:srgbClr val="FF0000"/>
                </a:solidFill>
                <a:cs typeface="Calibri"/>
              </a:rPr>
              <a:t>disease</a:t>
            </a:r>
            <a:endParaRPr lang="en-US" sz="2000" b="1" dirty="0" smtClean="0">
              <a:solidFill>
                <a:srgbClr val="FF0000"/>
              </a:solidFill>
              <a:cs typeface="Calibri"/>
            </a:endParaRPr>
          </a:p>
          <a:p>
            <a:pPr marL="130810" indent="-118745">
              <a:lnSpc>
                <a:spcPct val="200000"/>
              </a:lnSpc>
              <a:buAutoNum type="arabicParenR"/>
              <a:tabLst>
                <a:tab pos="131445" algn="l"/>
              </a:tabLst>
            </a:pPr>
            <a:r>
              <a:rPr lang="en-US" sz="2000" b="1" spc="40" dirty="0" smtClean="0">
                <a:solidFill>
                  <a:srgbClr val="FF0000"/>
                </a:solidFill>
                <a:cs typeface="Calibri"/>
              </a:rPr>
              <a:t>Severe </a:t>
            </a:r>
            <a:r>
              <a:rPr lang="en-US" sz="2000" b="1" spc="50" dirty="0" smtClean="0">
                <a:solidFill>
                  <a:srgbClr val="FF0000"/>
                </a:solidFill>
                <a:cs typeface="Calibri"/>
              </a:rPr>
              <a:t>peripheral </a:t>
            </a:r>
            <a:r>
              <a:rPr lang="en-US" sz="2000" b="1" spc="35" dirty="0" smtClean="0">
                <a:solidFill>
                  <a:srgbClr val="FF0000"/>
                </a:solidFill>
                <a:cs typeface="Calibri"/>
              </a:rPr>
              <a:t>vascular</a:t>
            </a:r>
            <a:r>
              <a:rPr lang="en-US" sz="2000" b="1" spc="25" dirty="0" smtClean="0">
                <a:solidFill>
                  <a:srgbClr val="FF0000"/>
                </a:solidFill>
                <a:cs typeface="Calibri"/>
              </a:rPr>
              <a:t> </a:t>
            </a:r>
            <a:r>
              <a:rPr lang="en-US" sz="2000" b="1" spc="30" dirty="0" smtClean="0">
                <a:solidFill>
                  <a:srgbClr val="FF0000"/>
                </a:solidFill>
                <a:cs typeface="Calibri"/>
              </a:rPr>
              <a:t>disease.</a:t>
            </a:r>
            <a:endParaRPr lang="en-US" sz="2000" b="1" dirty="0">
              <a:solidFill>
                <a:srgbClr val="FF0000"/>
              </a:solidFill>
              <a:cs typeface="Calibri"/>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08575" y="2016252"/>
            <a:ext cx="3963924" cy="345033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147858" y="457214"/>
            <a:ext cx="7234142" cy="628377"/>
          </a:xfrm>
          <a:prstGeom prst="rect">
            <a:avLst/>
          </a:prstGeom>
        </p:spPr>
        <p:txBody>
          <a:bodyPr vert="horz" wrap="square" lIns="0" tIns="12700" rIns="0" bIns="0" rtlCol="0">
            <a:spAutoFit/>
          </a:bodyPr>
          <a:lstStyle/>
          <a:p>
            <a:pPr marL="12700">
              <a:lnSpc>
                <a:spcPct val="100000"/>
              </a:lnSpc>
              <a:spcBef>
                <a:spcPts val="100"/>
              </a:spcBef>
            </a:pPr>
            <a:r>
              <a:rPr spc="-5" dirty="0"/>
              <a:t>Limitation </a:t>
            </a:r>
            <a:r>
              <a:rPr dirty="0"/>
              <a:t>of </a:t>
            </a:r>
            <a:r>
              <a:rPr spc="-5" dirty="0"/>
              <a:t>infarct </a:t>
            </a:r>
            <a:r>
              <a:rPr dirty="0"/>
              <a:t>size</a:t>
            </a:r>
            <a:r>
              <a:rPr spc="-80" dirty="0"/>
              <a:t> </a:t>
            </a:r>
            <a:r>
              <a:rPr spc="-5" dirty="0"/>
              <a:t>(cont.)</a:t>
            </a:r>
          </a:p>
        </p:txBody>
      </p:sp>
      <p:sp>
        <p:nvSpPr>
          <p:cNvPr id="4" name="object 4"/>
          <p:cNvSpPr txBox="1"/>
          <p:nvPr/>
        </p:nvSpPr>
        <p:spPr>
          <a:xfrm>
            <a:off x="416357" y="1772854"/>
            <a:ext cx="3924300" cy="4013919"/>
          </a:xfrm>
          <a:prstGeom prst="rect">
            <a:avLst/>
          </a:prstGeom>
        </p:spPr>
        <p:txBody>
          <a:bodyPr vert="horz" wrap="square" lIns="0" tIns="124460" rIns="0" bIns="0" rtlCol="0">
            <a:spAutoFit/>
          </a:bodyPr>
          <a:lstStyle/>
          <a:p>
            <a:pPr marL="284480" indent="-272415">
              <a:lnSpc>
                <a:spcPct val="100000"/>
              </a:lnSpc>
              <a:spcBef>
                <a:spcPts val="980"/>
              </a:spcBef>
              <a:buAutoNum type="arabicPeriod" startAt="3"/>
              <a:tabLst>
                <a:tab pos="285115" algn="l"/>
              </a:tabLst>
            </a:pPr>
            <a:r>
              <a:rPr sz="1800" spc="-5" dirty="0">
                <a:solidFill>
                  <a:srgbClr val="404040"/>
                </a:solidFill>
                <a:latin typeface="Trebuchet MS"/>
                <a:cs typeface="Trebuchet MS"/>
              </a:rPr>
              <a:t>Coronary Artery </a:t>
            </a:r>
            <a:r>
              <a:rPr sz="1800" dirty="0">
                <a:solidFill>
                  <a:srgbClr val="404040"/>
                </a:solidFill>
                <a:latin typeface="Trebuchet MS"/>
                <a:cs typeface="Trebuchet MS"/>
              </a:rPr>
              <a:t>Bypass </a:t>
            </a:r>
            <a:r>
              <a:rPr sz="1800" spc="-5" dirty="0">
                <a:solidFill>
                  <a:srgbClr val="404040"/>
                </a:solidFill>
                <a:latin typeface="Trebuchet MS"/>
                <a:cs typeface="Trebuchet MS"/>
              </a:rPr>
              <a:t>Graft</a:t>
            </a:r>
            <a:r>
              <a:rPr sz="1800" spc="-110" dirty="0">
                <a:solidFill>
                  <a:srgbClr val="404040"/>
                </a:solidFill>
                <a:latin typeface="Trebuchet MS"/>
                <a:cs typeface="Trebuchet MS"/>
              </a:rPr>
              <a:t> </a:t>
            </a:r>
            <a:r>
              <a:rPr sz="1800" spc="-5" dirty="0">
                <a:solidFill>
                  <a:srgbClr val="404040"/>
                </a:solidFill>
                <a:latin typeface="Trebuchet MS"/>
                <a:cs typeface="Trebuchet MS"/>
              </a:rPr>
              <a:t>(CABG)</a:t>
            </a:r>
            <a:endParaRPr sz="1800">
              <a:latin typeface="Trebuchet MS"/>
              <a:cs typeface="Trebuchet MS"/>
            </a:endParaRPr>
          </a:p>
          <a:p>
            <a:pPr marL="756285" marR="218440" lvl="1" indent="-756920">
              <a:lnSpc>
                <a:spcPct val="100000"/>
              </a:lnSpc>
              <a:spcBef>
                <a:spcPts val="985"/>
              </a:spcBef>
              <a:buClr>
                <a:srgbClr val="EB3C9F"/>
              </a:buClr>
              <a:buSzPct val="80000"/>
              <a:buFont typeface="Wingdings 3"/>
              <a:buChar char=""/>
              <a:tabLst>
                <a:tab pos="756920" algn="l"/>
              </a:tabLst>
            </a:pPr>
            <a:r>
              <a:rPr sz="2000" spc="-5" dirty="0">
                <a:solidFill>
                  <a:srgbClr val="404040"/>
                </a:solidFill>
                <a:latin typeface="Trebuchet MS"/>
                <a:cs typeface="Trebuchet MS"/>
              </a:rPr>
              <a:t>When </a:t>
            </a:r>
            <a:r>
              <a:rPr sz="2000" dirty="0">
                <a:solidFill>
                  <a:srgbClr val="404040"/>
                </a:solidFill>
                <a:latin typeface="Trebuchet MS"/>
                <a:cs typeface="Trebuchet MS"/>
              </a:rPr>
              <a:t>PCI fails to </a:t>
            </a:r>
            <a:r>
              <a:rPr sz="2000" spc="-5" dirty="0">
                <a:solidFill>
                  <a:srgbClr val="404040"/>
                </a:solidFill>
                <a:latin typeface="Trebuchet MS"/>
                <a:cs typeface="Trebuchet MS"/>
              </a:rPr>
              <a:t>prevent</a:t>
            </a:r>
            <a:r>
              <a:rPr sz="2000" spc="-125" dirty="0">
                <a:solidFill>
                  <a:srgbClr val="404040"/>
                </a:solidFill>
                <a:latin typeface="Trebuchet MS"/>
                <a:cs typeface="Trebuchet MS"/>
              </a:rPr>
              <a:t> </a:t>
            </a:r>
            <a:r>
              <a:rPr sz="2000" dirty="0">
                <a:solidFill>
                  <a:srgbClr val="404040"/>
                </a:solidFill>
                <a:latin typeface="Trebuchet MS"/>
                <a:cs typeface="Trebuchet MS"/>
              </a:rPr>
              <a:t>further</a:t>
            </a:r>
            <a:endParaRPr sz="2000">
              <a:latin typeface="Trebuchet MS"/>
              <a:cs typeface="Trebuchet MS"/>
            </a:endParaRPr>
          </a:p>
          <a:p>
            <a:pPr marR="269875" algn="ctr">
              <a:lnSpc>
                <a:spcPct val="100000"/>
              </a:lnSpc>
              <a:spcBef>
                <a:spcPts val="5"/>
              </a:spcBef>
            </a:pPr>
            <a:r>
              <a:rPr sz="2000" dirty="0">
                <a:solidFill>
                  <a:srgbClr val="404040"/>
                </a:solidFill>
                <a:latin typeface="Trebuchet MS"/>
                <a:cs typeface="Trebuchet MS"/>
              </a:rPr>
              <a:t>ischemia, CABG </a:t>
            </a:r>
            <a:r>
              <a:rPr sz="2000" spc="-5" dirty="0">
                <a:solidFill>
                  <a:srgbClr val="404040"/>
                </a:solidFill>
                <a:latin typeface="Trebuchet MS"/>
                <a:cs typeface="Trebuchet MS"/>
              </a:rPr>
              <a:t>is</a:t>
            </a:r>
            <a:r>
              <a:rPr sz="2000" spc="-80" dirty="0">
                <a:solidFill>
                  <a:srgbClr val="404040"/>
                </a:solidFill>
                <a:latin typeface="Trebuchet MS"/>
                <a:cs typeface="Trebuchet MS"/>
              </a:rPr>
              <a:t> </a:t>
            </a:r>
            <a:r>
              <a:rPr sz="2000" spc="-5" dirty="0">
                <a:solidFill>
                  <a:srgbClr val="404040"/>
                </a:solidFill>
                <a:latin typeface="Trebuchet MS"/>
                <a:cs typeface="Trebuchet MS"/>
              </a:rPr>
              <a:t>considered.</a:t>
            </a:r>
            <a:endParaRPr sz="2000">
              <a:latin typeface="Trebuchet MS"/>
              <a:cs typeface="Trebuchet MS"/>
            </a:endParaRPr>
          </a:p>
          <a:p>
            <a:pPr marL="756285" marR="5080" lvl="1" indent="-287020">
              <a:lnSpc>
                <a:spcPct val="100000"/>
              </a:lnSpc>
              <a:spcBef>
                <a:spcPts val="994"/>
              </a:spcBef>
              <a:buClr>
                <a:srgbClr val="EB3C9F"/>
              </a:buClr>
              <a:buSzPct val="80000"/>
              <a:buFont typeface="Wingdings 3"/>
              <a:buChar char=""/>
              <a:tabLst>
                <a:tab pos="756920" algn="l"/>
              </a:tabLst>
            </a:pPr>
            <a:r>
              <a:rPr sz="2000" spc="-5" dirty="0">
                <a:solidFill>
                  <a:srgbClr val="404040"/>
                </a:solidFill>
                <a:latin typeface="Trebuchet MS"/>
                <a:cs typeface="Trebuchet MS"/>
              </a:rPr>
              <a:t>Great saphenous </a:t>
            </a:r>
            <a:r>
              <a:rPr sz="2000" dirty="0">
                <a:solidFill>
                  <a:srgbClr val="404040"/>
                </a:solidFill>
                <a:latin typeface="Trebuchet MS"/>
                <a:cs typeface="Trebuchet MS"/>
              </a:rPr>
              <a:t>vein from </a:t>
            </a:r>
            <a:r>
              <a:rPr sz="2000" spc="-5" dirty="0">
                <a:solidFill>
                  <a:srgbClr val="404040"/>
                </a:solidFill>
                <a:latin typeface="Trebuchet MS"/>
                <a:cs typeface="Trebuchet MS"/>
              </a:rPr>
              <a:t>the </a:t>
            </a:r>
            <a:r>
              <a:rPr sz="2000" dirty="0">
                <a:solidFill>
                  <a:srgbClr val="404040"/>
                </a:solidFill>
                <a:latin typeface="Trebuchet MS"/>
                <a:cs typeface="Trebuchet MS"/>
              </a:rPr>
              <a:t>leg </a:t>
            </a:r>
            <a:r>
              <a:rPr sz="2000" spc="-5" dirty="0">
                <a:solidFill>
                  <a:srgbClr val="404040"/>
                </a:solidFill>
                <a:latin typeface="Trebuchet MS"/>
                <a:cs typeface="Trebuchet MS"/>
              </a:rPr>
              <a:t>is  taken and </a:t>
            </a:r>
            <a:r>
              <a:rPr sz="2000" dirty="0">
                <a:solidFill>
                  <a:srgbClr val="404040"/>
                </a:solidFill>
                <a:latin typeface="Trebuchet MS"/>
                <a:cs typeface="Trebuchet MS"/>
              </a:rPr>
              <a:t>grafted from aorta or </a:t>
            </a:r>
            <a:r>
              <a:rPr sz="2000" spc="-5" dirty="0">
                <a:solidFill>
                  <a:srgbClr val="404040"/>
                </a:solidFill>
                <a:latin typeface="Trebuchet MS"/>
                <a:cs typeface="Trebuchet MS"/>
              </a:rPr>
              <a:t>its  </a:t>
            </a:r>
            <a:r>
              <a:rPr sz="2000" dirty="0">
                <a:solidFill>
                  <a:srgbClr val="404040"/>
                </a:solidFill>
                <a:latin typeface="Trebuchet MS"/>
                <a:cs typeface="Trebuchet MS"/>
              </a:rPr>
              <a:t>major </a:t>
            </a:r>
            <a:r>
              <a:rPr sz="2000" spc="-5" dirty="0">
                <a:solidFill>
                  <a:srgbClr val="404040"/>
                </a:solidFill>
                <a:latin typeface="Trebuchet MS"/>
                <a:cs typeface="Trebuchet MS"/>
              </a:rPr>
              <a:t>branch to </a:t>
            </a:r>
            <a:r>
              <a:rPr sz="2000" dirty="0">
                <a:solidFill>
                  <a:srgbClr val="404040"/>
                </a:solidFill>
                <a:latin typeface="Trebuchet MS"/>
                <a:cs typeface="Trebuchet MS"/>
              </a:rPr>
              <a:t>relevant </a:t>
            </a:r>
            <a:r>
              <a:rPr sz="2000" spc="-5" dirty="0">
                <a:solidFill>
                  <a:srgbClr val="404040"/>
                </a:solidFill>
                <a:latin typeface="Trebuchet MS"/>
                <a:cs typeface="Trebuchet MS"/>
              </a:rPr>
              <a:t>obstructed  </a:t>
            </a:r>
            <a:r>
              <a:rPr sz="2000" dirty="0">
                <a:solidFill>
                  <a:srgbClr val="404040"/>
                </a:solidFill>
                <a:latin typeface="Trebuchet MS"/>
                <a:cs typeface="Trebuchet MS"/>
              </a:rPr>
              <a:t>coronary </a:t>
            </a:r>
            <a:r>
              <a:rPr sz="2000" spc="-5" dirty="0">
                <a:solidFill>
                  <a:srgbClr val="404040"/>
                </a:solidFill>
                <a:latin typeface="Trebuchet MS"/>
                <a:cs typeface="Trebuchet MS"/>
              </a:rPr>
              <a:t>artery </a:t>
            </a:r>
            <a:r>
              <a:rPr sz="2000" dirty="0">
                <a:solidFill>
                  <a:srgbClr val="404040"/>
                </a:solidFill>
                <a:latin typeface="Trebuchet MS"/>
                <a:cs typeface="Trebuchet MS"/>
              </a:rPr>
              <a:t>to </a:t>
            </a:r>
            <a:r>
              <a:rPr sz="2000" spc="-5" dirty="0">
                <a:solidFill>
                  <a:srgbClr val="404040"/>
                </a:solidFill>
                <a:latin typeface="Trebuchet MS"/>
                <a:cs typeface="Trebuchet MS"/>
              </a:rPr>
              <a:t>immediately</a:t>
            </a:r>
            <a:r>
              <a:rPr sz="2000" spc="-150" dirty="0">
                <a:solidFill>
                  <a:srgbClr val="404040"/>
                </a:solidFill>
                <a:latin typeface="Trebuchet MS"/>
                <a:cs typeface="Trebuchet MS"/>
              </a:rPr>
              <a:t> </a:t>
            </a:r>
            <a:r>
              <a:rPr sz="2000" dirty="0">
                <a:solidFill>
                  <a:srgbClr val="404040"/>
                </a:solidFill>
                <a:latin typeface="Trebuchet MS"/>
                <a:cs typeface="Trebuchet MS"/>
              </a:rPr>
              <a:t>restore  </a:t>
            </a:r>
            <a:r>
              <a:rPr sz="2000" spc="-5" dirty="0">
                <a:solidFill>
                  <a:srgbClr val="404040"/>
                </a:solidFill>
                <a:latin typeface="Trebuchet MS"/>
                <a:cs typeface="Trebuchet MS"/>
              </a:rPr>
              <a:t>blood</a:t>
            </a:r>
            <a:r>
              <a:rPr sz="2000" spc="-20" dirty="0">
                <a:solidFill>
                  <a:srgbClr val="404040"/>
                </a:solidFill>
                <a:latin typeface="Trebuchet MS"/>
                <a:cs typeface="Trebuchet MS"/>
              </a:rPr>
              <a:t> </a:t>
            </a:r>
            <a:r>
              <a:rPr sz="2000" spc="-45" dirty="0">
                <a:solidFill>
                  <a:srgbClr val="404040"/>
                </a:solidFill>
                <a:latin typeface="Trebuchet MS"/>
                <a:cs typeface="Trebuchet MS"/>
              </a:rPr>
              <a:t>flow.</a:t>
            </a:r>
            <a:endParaRPr sz="2000">
              <a:latin typeface="Trebuchet MS"/>
              <a:cs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55650" name="Picture 2" descr="Coronary artery atherosclerosis&#10;• Most of the patients with coronary artery disease has&#10;coronary atherosclerosis which cau..."/>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1192" y="446531"/>
            <a:ext cx="8229600" cy="593140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237" y="629162"/>
            <a:ext cx="6824167" cy="628377"/>
          </a:xfrm>
          <a:prstGeom prst="rect">
            <a:avLst/>
          </a:prstGeom>
        </p:spPr>
        <p:txBody>
          <a:bodyPr vert="horz" wrap="square" lIns="0" tIns="12700" rIns="0" bIns="0" rtlCol="0">
            <a:spAutoFit/>
          </a:bodyPr>
          <a:lstStyle/>
          <a:p>
            <a:pPr marL="12700">
              <a:lnSpc>
                <a:spcPct val="100000"/>
              </a:lnSpc>
              <a:spcBef>
                <a:spcPts val="100"/>
              </a:spcBef>
            </a:pPr>
            <a:r>
              <a:rPr spc="-5" dirty="0"/>
              <a:t>Hospital phase</a:t>
            </a:r>
            <a:r>
              <a:rPr spc="-65" dirty="0"/>
              <a:t> </a:t>
            </a:r>
            <a:r>
              <a:rPr spc="-5" dirty="0"/>
              <a:t>management</a:t>
            </a:r>
          </a:p>
        </p:txBody>
      </p:sp>
      <p:sp>
        <p:nvSpPr>
          <p:cNvPr id="3" name="object 3"/>
          <p:cNvSpPr txBox="1"/>
          <p:nvPr/>
        </p:nvSpPr>
        <p:spPr>
          <a:xfrm>
            <a:off x="1128808" y="1916684"/>
            <a:ext cx="7074218" cy="3700372"/>
          </a:xfrm>
          <a:prstGeom prst="rect">
            <a:avLst/>
          </a:prstGeom>
        </p:spPr>
        <p:txBody>
          <a:bodyPr vert="horz" wrap="square" lIns="0" tIns="139065" rIns="0" bIns="0" rtlCol="0">
            <a:spAutoFit/>
          </a:bodyPr>
          <a:lstStyle/>
          <a:p>
            <a:pPr marL="495300" indent="-457200">
              <a:lnSpc>
                <a:spcPct val="100000"/>
              </a:lnSpc>
              <a:spcBef>
                <a:spcPts val="1095"/>
              </a:spcBef>
              <a:buClr>
                <a:srgbClr val="EB3C9F"/>
              </a:buClr>
              <a:buSzPct val="80555"/>
              <a:buAutoNum type="arabicPeriod"/>
              <a:tabLst>
                <a:tab pos="494665" algn="l"/>
                <a:tab pos="495300" algn="l"/>
              </a:tabLst>
            </a:pPr>
            <a:r>
              <a:rPr sz="1800" spc="-5" dirty="0">
                <a:solidFill>
                  <a:srgbClr val="404040"/>
                </a:solidFill>
                <a:latin typeface="Trebuchet MS"/>
                <a:cs typeface="Trebuchet MS"/>
              </a:rPr>
              <a:t>Monitoring cardiac rhythm and</a:t>
            </a:r>
            <a:r>
              <a:rPr sz="1800" spc="10" dirty="0">
                <a:solidFill>
                  <a:srgbClr val="404040"/>
                </a:solidFill>
                <a:latin typeface="Trebuchet MS"/>
                <a:cs typeface="Trebuchet MS"/>
              </a:rPr>
              <a:t> </a:t>
            </a:r>
            <a:r>
              <a:rPr sz="1800" spc="-5" dirty="0">
                <a:solidFill>
                  <a:srgbClr val="404040"/>
                </a:solidFill>
                <a:latin typeface="Trebuchet MS"/>
                <a:cs typeface="Trebuchet MS"/>
              </a:rPr>
              <a:t>hemodynamic.</a:t>
            </a:r>
            <a:endParaRPr sz="1800">
              <a:latin typeface="Trebuchet MS"/>
              <a:cs typeface="Trebuchet MS"/>
            </a:endParaRPr>
          </a:p>
          <a:p>
            <a:pPr marL="495300" indent="-457200">
              <a:lnSpc>
                <a:spcPct val="100000"/>
              </a:lnSpc>
              <a:spcBef>
                <a:spcPts val="994"/>
              </a:spcBef>
              <a:buClr>
                <a:srgbClr val="EB3C9F"/>
              </a:buClr>
              <a:buSzPct val="80555"/>
              <a:buAutoNum type="arabicPeriod"/>
              <a:tabLst>
                <a:tab pos="494665" algn="l"/>
                <a:tab pos="495300" algn="l"/>
              </a:tabLst>
            </a:pPr>
            <a:r>
              <a:rPr sz="1800" spc="-5" dirty="0">
                <a:solidFill>
                  <a:srgbClr val="404040"/>
                </a:solidFill>
                <a:latin typeface="Trebuchet MS"/>
                <a:cs typeface="Trebuchet MS"/>
              </a:rPr>
              <a:t>Limit movement of </a:t>
            </a:r>
            <a:r>
              <a:rPr sz="1800" dirty="0">
                <a:solidFill>
                  <a:srgbClr val="404040"/>
                </a:solidFill>
                <a:latin typeface="Trebuchet MS"/>
                <a:cs typeface="Trebuchet MS"/>
              </a:rPr>
              <a:t>pt </a:t>
            </a:r>
            <a:r>
              <a:rPr sz="1800" spc="-5" dirty="0">
                <a:solidFill>
                  <a:srgbClr val="404040"/>
                </a:solidFill>
                <a:latin typeface="Trebuchet MS"/>
                <a:cs typeface="Trebuchet MS"/>
              </a:rPr>
              <a:t>for 1</a:t>
            </a:r>
            <a:r>
              <a:rPr sz="1800" spc="-7" baseline="25462" dirty="0">
                <a:solidFill>
                  <a:srgbClr val="404040"/>
                </a:solidFill>
                <a:latin typeface="Trebuchet MS"/>
                <a:cs typeface="Trebuchet MS"/>
              </a:rPr>
              <a:t>st </a:t>
            </a:r>
            <a:r>
              <a:rPr sz="1800" dirty="0">
                <a:solidFill>
                  <a:srgbClr val="404040"/>
                </a:solidFill>
                <a:latin typeface="Trebuchet MS"/>
                <a:cs typeface="Trebuchet MS"/>
              </a:rPr>
              <a:t>3</a:t>
            </a:r>
            <a:r>
              <a:rPr sz="1800" spc="-160" dirty="0">
                <a:solidFill>
                  <a:srgbClr val="404040"/>
                </a:solidFill>
                <a:latin typeface="Trebuchet MS"/>
                <a:cs typeface="Trebuchet MS"/>
              </a:rPr>
              <a:t> </a:t>
            </a:r>
            <a:r>
              <a:rPr sz="1800" spc="-5" dirty="0">
                <a:solidFill>
                  <a:srgbClr val="404040"/>
                </a:solidFill>
                <a:latin typeface="Trebuchet MS"/>
                <a:cs typeface="Trebuchet MS"/>
              </a:rPr>
              <a:t>days.</a:t>
            </a:r>
            <a:endParaRPr sz="1800">
              <a:latin typeface="Trebuchet MS"/>
              <a:cs typeface="Trebuchet MS"/>
            </a:endParaRPr>
          </a:p>
          <a:p>
            <a:pPr marL="495300" indent="-457200">
              <a:lnSpc>
                <a:spcPct val="100000"/>
              </a:lnSpc>
              <a:spcBef>
                <a:spcPts val="994"/>
              </a:spcBef>
              <a:buClr>
                <a:srgbClr val="EB3C9F"/>
              </a:buClr>
              <a:buSzPct val="80555"/>
              <a:buAutoNum type="arabicPeriod"/>
              <a:tabLst>
                <a:tab pos="494665" algn="l"/>
                <a:tab pos="495300" algn="l"/>
              </a:tabLst>
            </a:pPr>
            <a:r>
              <a:rPr sz="1800" spc="-5" dirty="0">
                <a:solidFill>
                  <a:srgbClr val="404040"/>
                </a:solidFill>
                <a:latin typeface="Trebuchet MS"/>
                <a:cs typeface="Trebuchet MS"/>
              </a:rPr>
              <a:t>Diet </a:t>
            </a:r>
            <a:r>
              <a:rPr sz="1800" dirty="0">
                <a:solidFill>
                  <a:srgbClr val="404040"/>
                </a:solidFill>
                <a:latin typeface="Trebuchet MS"/>
                <a:cs typeface="Trebuchet MS"/>
              </a:rPr>
              <a:t>– pt </a:t>
            </a:r>
            <a:r>
              <a:rPr sz="1800" spc="-5" dirty="0">
                <a:solidFill>
                  <a:srgbClr val="404040"/>
                </a:solidFill>
                <a:latin typeface="Trebuchet MS"/>
                <a:cs typeface="Trebuchet MS"/>
              </a:rPr>
              <a:t>to </a:t>
            </a:r>
            <a:r>
              <a:rPr sz="1800" dirty="0">
                <a:solidFill>
                  <a:srgbClr val="404040"/>
                </a:solidFill>
                <a:latin typeface="Trebuchet MS"/>
                <a:cs typeface="Trebuchet MS"/>
              </a:rPr>
              <a:t>receive </a:t>
            </a:r>
            <a:r>
              <a:rPr sz="1800" spc="-5" dirty="0">
                <a:solidFill>
                  <a:srgbClr val="404040"/>
                </a:solidFill>
                <a:latin typeface="Trebuchet MS"/>
                <a:cs typeface="Trebuchet MS"/>
              </a:rPr>
              <a:t>nothing or clear liquid </a:t>
            </a:r>
            <a:r>
              <a:rPr sz="1800" dirty="0">
                <a:solidFill>
                  <a:srgbClr val="404040"/>
                </a:solidFill>
                <a:latin typeface="Trebuchet MS"/>
                <a:cs typeface="Trebuchet MS"/>
              </a:rPr>
              <a:t>by </a:t>
            </a:r>
            <a:r>
              <a:rPr sz="1800" spc="-5" dirty="0">
                <a:solidFill>
                  <a:srgbClr val="404040"/>
                </a:solidFill>
                <a:latin typeface="Trebuchet MS"/>
                <a:cs typeface="Trebuchet MS"/>
              </a:rPr>
              <a:t>mouth in </a:t>
            </a:r>
            <a:r>
              <a:rPr sz="1800" spc="5" dirty="0">
                <a:solidFill>
                  <a:srgbClr val="404040"/>
                </a:solidFill>
                <a:latin typeface="Trebuchet MS"/>
                <a:cs typeface="Trebuchet MS"/>
              </a:rPr>
              <a:t>1</a:t>
            </a:r>
            <a:r>
              <a:rPr sz="1800" spc="7" baseline="25462" dirty="0">
                <a:solidFill>
                  <a:srgbClr val="404040"/>
                </a:solidFill>
                <a:latin typeface="Trebuchet MS"/>
                <a:cs typeface="Trebuchet MS"/>
              </a:rPr>
              <a:t>st </a:t>
            </a:r>
            <a:r>
              <a:rPr sz="1800" spc="-5" dirty="0">
                <a:solidFill>
                  <a:srgbClr val="404040"/>
                </a:solidFill>
                <a:latin typeface="Trebuchet MS"/>
                <a:cs typeface="Trebuchet MS"/>
              </a:rPr>
              <a:t>4-12 hrs. </a:t>
            </a:r>
            <a:r>
              <a:rPr sz="1800" spc="-10" dirty="0">
                <a:solidFill>
                  <a:srgbClr val="404040"/>
                </a:solidFill>
                <a:latin typeface="Trebuchet MS"/>
                <a:cs typeface="Trebuchet MS"/>
              </a:rPr>
              <a:t>Controlled </a:t>
            </a:r>
            <a:r>
              <a:rPr sz="1800" spc="-5" dirty="0">
                <a:solidFill>
                  <a:srgbClr val="404040"/>
                </a:solidFill>
                <a:latin typeface="Trebuchet MS"/>
                <a:cs typeface="Trebuchet MS"/>
              </a:rPr>
              <a:t>diet</a:t>
            </a:r>
            <a:r>
              <a:rPr sz="1800" spc="-185" dirty="0">
                <a:solidFill>
                  <a:srgbClr val="404040"/>
                </a:solidFill>
                <a:latin typeface="Trebuchet MS"/>
                <a:cs typeface="Trebuchet MS"/>
              </a:rPr>
              <a:t> </a:t>
            </a:r>
            <a:r>
              <a:rPr sz="1800" spc="-5" dirty="0">
                <a:solidFill>
                  <a:srgbClr val="404040"/>
                </a:solidFill>
                <a:latin typeface="Trebuchet MS"/>
                <a:cs typeface="Trebuchet MS"/>
              </a:rPr>
              <a:t>are</a:t>
            </a:r>
            <a:endParaRPr sz="1800">
              <a:latin typeface="Trebuchet MS"/>
              <a:cs typeface="Trebuchet MS"/>
            </a:endParaRPr>
          </a:p>
          <a:p>
            <a:pPr marL="494665">
              <a:lnSpc>
                <a:spcPct val="100000"/>
              </a:lnSpc>
            </a:pPr>
            <a:r>
              <a:rPr sz="1800" spc="-5" dirty="0">
                <a:solidFill>
                  <a:srgbClr val="404040"/>
                </a:solidFill>
                <a:latin typeface="Trebuchet MS"/>
                <a:cs typeface="Trebuchet MS"/>
              </a:rPr>
              <a:t>given.</a:t>
            </a:r>
            <a:endParaRPr sz="1800">
              <a:latin typeface="Trebuchet MS"/>
              <a:cs typeface="Trebuchet MS"/>
            </a:endParaRPr>
          </a:p>
          <a:p>
            <a:pPr marL="494665" marR="30480" indent="-457200">
              <a:lnSpc>
                <a:spcPct val="100000"/>
              </a:lnSpc>
              <a:spcBef>
                <a:spcPts val="1010"/>
              </a:spcBef>
              <a:buClr>
                <a:srgbClr val="EB3C9F"/>
              </a:buClr>
              <a:buSzPct val="80555"/>
              <a:buAutoNum type="arabicPeriod" startAt="4"/>
              <a:tabLst>
                <a:tab pos="494665" algn="l"/>
                <a:tab pos="495300" algn="l"/>
              </a:tabLst>
            </a:pPr>
            <a:r>
              <a:rPr sz="1800" dirty="0">
                <a:solidFill>
                  <a:srgbClr val="404040"/>
                </a:solidFill>
                <a:latin typeface="Trebuchet MS"/>
                <a:cs typeface="Trebuchet MS"/>
              </a:rPr>
              <a:t>Bowel </a:t>
            </a:r>
            <a:r>
              <a:rPr sz="1800" spc="-5" dirty="0">
                <a:solidFill>
                  <a:srgbClr val="404040"/>
                </a:solidFill>
                <a:latin typeface="Trebuchet MS"/>
                <a:cs typeface="Trebuchet MS"/>
              </a:rPr>
              <a:t>Management </a:t>
            </a:r>
            <a:r>
              <a:rPr sz="1800" dirty="0">
                <a:solidFill>
                  <a:srgbClr val="404040"/>
                </a:solidFill>
                <a:latin typeface="Trebuchet MS"/>
                <a:cs typeface="Trebuchet MS"/>
              </a:rPr>
              <a:t>– </a:t>
            </a:r>
            <a:r>
              <a:rPr sz="1800" spc="-5" dirty="0">
                <a:solidFill>
                  <a:srgbClr val="404040"/>
                </a:solidFill>
                <a:latin typeface="Trebuchet MS"/>
                <a:cs typeface="Trebuchet MS"/>
              </a:rPr>
              <a:t>diet </a:t>
            </a:r>
            <a:r>
              <a:rPr sz="1800" dirty="0">
                <a:solidFill>
                  <a:srgbClr val="404040"/>
                </a:solidFill>
                <a:latin typeface="Trebuchet MS"/>
                <a:cs typeface="Trebuchet MS"/>
              </a:rPr>
              <a:t>rich </a:t>
            </a:r>
            <a:r>
              <a:rPr sz="1800" spc="-5" dirty="0">
                <a:solidFill>
                  <a:srgbClr val="404040"/>
                </a:solidFill>
                <a:latin typeface="Trebuchet MS"/>
                <a:cs typeface="Trebuchet MS"/>
              </a:rPr>
              <a:t>in bulk, and stool softener are given to offset the </a:t>
            </a:r>
            <a:r>
              <a:rPr sz="1800" spc="-10" dirty="0">
                <a:solidFill>
                  <a:srgbClr val="404040"/>
                </a:solidFill>
                <a:latin typeface="Trebuchet MS"/>
                <a:cs typeface="Trebuchet MS"/>
              </a:rPr>
              <a:t>effect  </a:t>
            </a:r>
            <a:r>
              <a:rPr sz="1800" spc="-5" dirty="0">
                <a:solidFill>
                  <a:srgbClr val="404040"/>
                </a:solidFill>
                <a:latin typeface="Trebuchet MS"/>
                <a:cs typeface="Trebuchet MS"/>
              </a:rPr>
              <a:t>of </a:t>
            </a:r>
            <a:r>
              <a:rPr sz="1800" spc="-10" dirty="0">
                <a:solidFill>
                  <a:srgbClr val="404040"/>
                </a:solidFill>
                <a:latin typeface="Trebuchet MS"/>
                <a:cs typeface="Trebuchet MS"/>
              </a:rPr>
              <a:t>narcotics </a:t>
            </a:r>
            <a:r>
              <a:rPr sz="1800" spc="-5" dirty="0">
                <a:solidFill>
                  <a:srgbClr val="404040"/>
                </a:solidFill>
                <a:latin typeface="Trebuchet MS"/>
                <a:cs typeface="Trebuchet MS"/>
              </a:rPr>
              <a:t>used in</a:t>
            </a:r>
            <a:r>
              <a:rPr sz="1800" spc="-10" dirty="0">
                <a:solidFill>
                  <a:srgbClr val="404040"/>
                </a:solidFill>
                <a:latin typeface="Trebuchet MS"/>
                <a:cs typeface="Trebuchet MS"/>
              </a:rPr>
              <a:t> </a:t>
            </a:r>
            <a:r>
              <a:rPr sz="1800" spc="-5" dirty="0">
                <a:solidFill>
                  <a:srgbClr val="404040"/>
                </a:solidFill>
                <a:latin typeface="Trebuchet MS"/>
                <a:cs typeface="Trebuchet MS"/>
              </a:rPr>
              <a:t>treatment.</a:t>
            </a:r>
            <a:endParaRPr sz="1800">
              <a:latin typeface="Trebuchet MS"/>
              <a:cs typeface="Trebuchet MS"/>
            </a:endParaRPr>
          </a:p>
          <a:p>
            <a:pPr marL="494665" marR="685165" indent="-457200">
              <a:lnSpc>
                <a:spcPct val="100000"/>
              </a:lnSpc>
              <a:spcBef>
                <a:spcPts val="994"/>
              </a:spcBef>
              <a:buClr>
                <a:srgbClr val="EB3C9F"/>
              </a:buClr>
              <a:buSzPct val="80555"/>
              <a:buAutoNum type="arabicPeriod" startAt="4"/>
              <a:tabLst>
                <a:tab pos="494665" algn="l"/>
                <a:tab pos="495300" algn="l"/>
              </a:tabLst>
            </a:pPr>
            <a:r>
              <a:rPr sz="1800" spc="-5" dirty="0">
                <a:solidFill>
                  <a:srgbClr val="404040"/>
                </a:solidFill>
                <a:latin typeface="Trebuchet MS"/>
                <a:cs typeface="Trebuchet MS"/>
              </a:rPr>
              <a:t>Sedation, because </a:t>
            </a:r>
            <a:r>
              <a:rPr sz="1800" dirty="0">
                <a:solidFill>
                  <a:srgbClr val="404040"/>
                </a:solidFill>
                <a:latin typeface="Trebuchet MS"/>
                <a:cs typeface="Trebuchet MS"/>
              </a:rPr>
              <a:t>pt </a:t>
            </a:r>
            <a:r>
              <a:rPr sz="1800" spc="-5" dirty="0">
                <a:solidFill>
                  <a:srgbClr val="404040"/>
                </a:solidFill>
                <a:latin typeface="Trebuchet MS"/>
                <a:cs typeface="Trebuchet MS"/>
              </a:rPr>
              <a:t>need to </a:t>
            </a:r>
            <a:r>
              <a:rPr sz="1800" dirty="0">
                <a:solidFill>
                  <a:srgbClr val="404040"/>
                </a:solidFill>
                <a:latin typeface="Trebuchet MS"/>
                <a:cs typeface="Trebuchet MS"/>
              </a:rPr>
              <a:t>sleep – </a:t>
            </a:r>
            <a:r>
              <a:rPr sz="1800" spc="-5" dirty="0">
                <a:solidFill>
                  <a:srgbClr val="404040"/>
                </a:solidFill>
                <a:latin typeface="Trebuchet MS"/>
                <a:cs typeface="Trebuchet MS"/>
              </a:rPr>
              <a:t>Diazepam (5mg), Oxazepam (15-30mg), or  Lorazepam (0.5-2mg) </a:t>
            </a:r>
            <a:r>
              <a:rPr sz="1800" dirty="0">
                <a:solidFill>
                  <a:srgbClr val="404040"/>
                </a:solidFill>
                <a:latin typeface="Trebuchet MS"/>
                <a:cs typeface="Trebuchet MS"/>
              </a:rPr>
              <a:t>3-4 </a:t>
            </a:r>
            <a:r>
              <a:rPr sz="1800" spc="-5" dirty="0">
                <a:solidFill>
                  <a:srgbClr val="404040"/>
                </a:solidFill>
                <a:latin typeface="Trebuchet MS"/>
                <a:cs typeface="Trebuchet MS"/>
              </a:rPr>
              <a:t>times </a:t>
            </a:r>
            <a:r>
              <a:rPr sz="1800" dirty="0">
                <a:solidFill>
                  <a:srgbClr val="404040"/>
                </a:solidFill>
                <a:latin typeface="Trebuchet MS"/>
                <a:cs typeface="Trebuchet MS"/>
              </a:rPr>
              <a:t>a </a:t>
            </a:r>
            <a:r>
              <a:rPr sz="1800" spc="-55" dirty="0">
                <a:solidFill>
                  <a:srgbClr val="404040"/>
                </a:solidFill>
                <a:latin typeface="Trebuchet MS"/>
                <a:cs typeface="Trebuchet MS"/>
              </a:rPr>
              <a:t>day. </a:t>
            </a:r>
            <a:r>
              <a:rPr sz="1800" spc="-5" dirty="0">
                <a:solidFill>
                  <a:srgbClr val="404040"/>
                </a:solidFill>
                <a:latin typeface="Trebuchet MS"/>
                <a:cs typeface="Trebuchet MS"/>
              </a:rPr>
              <a:t>Additional dose may </a:t>
            </a:r>
            <a:r>
              <a:rPr sz="1800" dirty="0">
                <a:solidFill>
                  <a:srgbClr val="404040"/>
                </a:solidFill>
                <a:latin typeface="Trebuchet MS"/>
                <a:cs typeface="Trebuchet MS"/>
              </a:rPr>
              <a:t>be </a:t>
            </a:r>
            <a:r>
              <a:rPr sz="1800" spc="-5" dirty="0">
                <a:solidFill>
                  <a:srgbClr val="404040"/>
                </a:solidFill>
                <a:latin typeface="Trebuchet MS"/>
                <a:cs typeface="Trebuchet MS"/>
              </a:rPr>
              <a:t>given at night </a:t>
            </a:r>
            <a:r>
              <a:rPr sz="1800" spc="-10" dirty="0">
                <a:solidFill>
                  <a:srgbClr val="404040"/>
                </a:solidFill>
                <a:latin typeface="Trebuchet MS"/>
                <a:cs typeface="Trebuchet MS"/>
              </a:rPr>
              <a:t>for  </a:t>
            </a:r>
            <a:r>
              <a:rPr sz="1800" spc="-5" dirty="0">
                <a:solidFill>
                  <a:srgbClr val="404040"/>
                </a:solidFill>
                <a:latin typeface="Trebuchet MS"/>
                <a:cs typeface="Trebuchet MS"/>
              </a:rPr>
              <a:t>better</a:t>
            </a:r>
            <a:r>
              <a:rPr sz="1800" dirty="0">
                <a:solidFill>
                  <a:srgbClr val="404040"/>
                </a:solidFill>
                <a:latin typeface="Trebuchet MS"/>
                <a:cs typeface="Trebuchet MS"/>
              </a:rPr>
              <a:t> sleep.</a:t>
            </a:r>
            <a:endParaRPr sz="1800">
              <a:latin typeface="Trebuchet MS"/>
              <a:cs typeface="Trebuchet MS"/>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0191" y="191865"/>
            <a:ext cx="7703616" cy="1243289"/>
          </a:xfrm>
          <a:prstGeom prst="rect">
            <a:avLst/>
          </a:prstGeom>
        </p:spPr>
        <p:txBody>
          <a:bodyPr vert="horz" wrap="square" lIns="0" tIns="12065" rIns="0" bIns="0" rtlCol="0">
            <a:spAutoFit/>
          </a:bodyPr>
          <a:lstStyle/>
          <a:p>
            <a:pPr marL="2784475" marR="5080" indent="-2388870">
              <a:lnSpc>
                <a:spcPct val="100000"/>
              </a:lnSpc>
              <a:spcBef>
                <a:spcPts val="95"/>
              </a:spcBef>
            </a:pPr>
            <a:r>
              <a:rPr spc="-10" dirty="0"/>
              <a:t>Complications </a:t>
            </a:r>
            <a:r>
              <a:rPr spc="-5" dirty="0"/>
              <a:t>of </a:t>
            </a:r>
            <a:r>
              <a:rPr spc="-15" dirty="0"/>
              <a:t>Acute </a:t>
            </a:r>
            <a:r>
              <a:rPr spc="-10" dirty="0"/>
              <a:t>Coronary  </a:t>
            </a:r>
            <a:r>
              <a:rPr spc="-20" dirty="0"/>
              <a:t>Syndrome</a:t>
            </a:r>
          </a:p>
        </p:txBody>
      </p:sp>
      <p:sp>
        <p:nvSpPr>
          <p:cNvPr id="3" name="object 3"/>
          <p:cNvSpPr txBox="1"/>
          <p:nvPr/>
        </p:nvSpPr>
        <p:spPr>
          <a:xfrm>
            <a:off x="535940" y="1537540"/>
            <a:ext cx="6414135" cy="4333875"/>
          </a:xfrm>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Lst>
            </a:pPr>
            <a:r>
              <a:rPr sz="2700" b="1" spc="-5" dirty="0">
                <a:latin typeface="Calibri"/>
                <a:cs typeface="Calibri"/>
              </a:rPr>
              <a:t>Arrhythmias</a:t>
            </a:r>
            <a:endParaRPr sz="2700">
              <a:latin typeface="Calibri"/>
              <a:cs typeface="Calibri"/>
            </a:endParaRPr>
          </a:p>
          <a:p>
            <a:pPr marL="355600" indent="-343535">
              <a:lnSpc>
                <a:spcPct val="100000"/>
              </a:lnSpc>
              <a:buFont typeface="Arial"/>
              <a:buChar char="•"/>
              <a:tabLst>
                <a:tab pos="355600" algn="l"/>
                <a:tab pos="356235" algn="l"/>
              </a:tabLst>
            </a:pPr>
            <a:r>
              <a:rPr sz="2700" b="1" dirty="0">
                <a:latin typeface="Calibri"/>
                <a:cs typeface="Calibri"/>
              </a:rPr>
              <a:t>Ischaemia</a:t>
            </a:r>
            <a:endParaRPr sz="2700">
              <a:latin typeface="Calibri"/>
              <a:cs typeface="Calibri"/>
            </a:endParaRPr>
          </a:p>
          <a:p>
            <a:pPr marL="355600" indent="-343535">
              <a:lnSpc>
                <a:spcPct val="100000"/>
              </a:lnSpc>
              <a:buFont typeface="Arial"/>
              <a:buChar char="•"/>
              <a:tabLst>
                <a:tab pos="355600" algn="l"/>
                <a:tab pos="356235" algn="l"/>
              </a:tabLst>
            </a:pPr>
            <a:r>
              <a:rPr sz="2700" b="1" spc="-10" dirty="0">
                <a:latin typeface="Calibri"/>
                <a:cs typeface="Calibri"/>
              </a:rPr>
              <a:t>Acute </a:t>
            </a:r>
            <a:r>
              <a:rPr sz="2700" b="1" spc="-15" dirty="0">
                <a:latin typeface="Calibri"/>
                <a:cs typeface="Calibri"/>
              </a:rPr>
              <a:t>circulatory</a:t>
            </a:r>
            <a:r>
              <a:rPr sz="2700" b="1" dirty="0">
                <a:latin typeface="Calibri"/>
                <a:cs typeface="Calibri"/>
              </a:rPr>
              <a:t> </a:t>
            </a:r>
            <a:r>
              <a:rPr sz="2700" b="1" spc="-15" dirty="0">
                <a:latin typeface="Calibri"/>
                <a:cs typeface="Calibri"/>
              </a:rPr>
              <a:t>failure</a:t>
            </a:r>
            <a:endParaRPr sz="2700">
              <a:latin typeface="Calibri"/>
              <a:cs typeface="Calibri"/>
            </a:endParaRPr>
          </a:p>
          <a:p>
            <a:pPr marL="355600" indent="-343535">
              <a:lnSpc>
                <a:spcPct val="100000"/>
              </a:lnSpc>
              <a:buFont typeface="Arial"/>
              <a:buChar char="•"/>
              <a:tabLst>
                <a:tab pos="355600" algn="l"/>
                <a:tab pos="356235" algn="l"/>
              </a:tabLst>
            </a:pPr>
            <a:r>
              <a:rPr sz="2700" b="1" spc="-10" dirty="0">
                <a:latin typeface="Calibri"/>
                <a:cs typeface="Calibri"/>
              </a:rPr>
              <a:t>Pericarditis</a:t>
            </a:r>
            <a:endParaRPr sz="2700">
              <a:latin typeface="Calibri"/>
              <a:cs typeface="Calibri"/>
            </a:endParaRPr>
          </a:p>
          <a:p>
            <a:pPr marL="355600" indent="-343535">
              <a:lnSpc>
                <a:spcPct val="100000"/>
              </a:lnSpc>
              <a:spcBef>
                <a:spcPts val="5"/>
              </a:spcBef>
              <a:buFont typeface="Arial"/>
              <a:buChar char="•"/>
              <a:tabLst>
                <a:tab pos="355600" algn="l"/>
                <a:tab pos="356235" algn="l"/>
              </a:tabLst>
            </a:pPr>
            <a:r>
              <a:rPr sz="2700" b="1" spc="-5" dirty="0">
                <a:latin typeface="Calibri"/>
                <a:cs typeface="Calibri"/>
              </a:rPr>
              <a:t>Mechanical </a:t>
            </a:r>
            <a:r>
              <a:rPr sz="2700" b="1" spc="-10" dirty="0">
                <a:latin typeface="Calibri"/>
                <a:cs typeface="Calibri"/>
              </a:rPr>
              <a:t>complications</a:t>
            </a:r>
            <a:endParaRPr sz="2700">
              <a:latin typeface="Calibri"/>
              <a:cs typeface="Calibri"/>
            </a:endParaRPr>
          </a:p>
          <a:p>
            <a:pPr marL="756285" lvl="1" indent="-287020">
              <a:lnSpc>
                <a:spcPct val="100000"/>
              </a:lnSpc>
              <a:spcBef>
                <a:spcPts val="10"/>
              </a:spcBef>
              <a:buFont typeface="Arial"/>
              <a:buChar char="–"/>
              <a:tabLst>
                <a:tab pos="756920" algn="l"/>
              </a:tabLst>
            </a:pPr>
            <a:r>
              <a:rPr sz="2400" spc="-10" dirty="0">
                <a:latin typeface="Calibri"/>
                <a:cs typeface="Calibri"/>
              </a:rPr>
              <a:t>Rupture </a:t>
            </a:r>
            <a:r>
              <a:rPr sz="2400" spc="-5" dirty="0">
                <a:latin typeface="Calibri"/>
                <a:cs typeface="Calibri"/>
              </a:rPr>
              <a:t>of </a:t>
            </a:r>
            <a:r>
              <a:rPr sz="2400" dirty="0">
                <a:latin typeface="Calibri"/>
                <a:cs typeface="Calibri"/>
              </a:rPr>
              <a:t>the </a:t>
            </a:r>
            <a:r>
              <a:rPr sz="2400" spc="-5" dirty="0">
                <a:latin typeface="Calibri"/>
                <a:cs typeface="Calibri"/>
              </a:rPr>
              <a:t>papillary</a:t>
            </a:r>
            <a:r>
              <a:rPr sz="2400" spc="-20" dirty="0">
                <a:latin typeface="Calibri"/>
                <a:cs typeface="Calibri"/>
              </a:rPr>
              <a:t> </a:t>
            </a:r>
            <a:r>
              <a:rPr sz="2400" dirty="0">
                <a:latin typeface="Calibri"/>
                <a:cs typeface="Calibri"/>
              </a:rPr>
              <a:t>muscle</a:t>
            </a:r>
            <a:endParaRPr sz="2400">
              <a:latin typeface="Calibri"/>
              <a:cs typeface="Calibri"/>
            </a:endParaRPr>
          </a:p>
          <a:p>
            <a:pPr marL="756285" lvl="1" indent="-287020">
              <a:lnSpc>
                <a:spcPct val="100000"/>
              </a:lnSpc>
              <a:buFont typeface="Arial"/>
              <a:buChar char="–"/>
              <a:tabLst>
                <a:tab pos="756920" algn="l"/>
              </a:tabLst>
            </a:pPr>
            <a:r>
              <a:rPr sz="2400" spc="-10" dirty="0">
                <a:latin typeface="Calibri"/>
                <a:cs typeface="Calibri"/>
              </a:rPr>
              <a:t>Rupture </a:t>
            </a:r>
            <a:r>
              <a:rPr sz="2400" spc="-5" dirty="0">
                <a:latin typeface="Calibri"/>
                <a:cs typeface="Calibri"/>
              </a:rPr>
              <a:t>of </a:t>
            </a:r>
            <a:r>
              <a:rPr sz="2400" dirty="0">
                <a:latin typeface="Calibri"/>
                <a:cs typeface="Calibri"/>
              </a:rPr>
              <a:t>the </a:t>
            </a:r>
            <a:r>
              <a:rPr sz="2400" spc="-10" dirty="0">
                <a:latin typeface="Calibri"/>
                <a:cs typeface="Calibri"/>
              </a:rPr>
              <a:t>interventricular</a:t>
            </a:r>
            <a:r>
              <a:rPr sz="2400" spc="-20" dirty="0">
                <a:latin typeface="Calibri"/>
                <a:cs typeface="Calibri"/>
              </a:rPr>
              <a:t> </a:t>
            </a:r>
            <a:r>
              <a:rPr sz="2400" spc="-5" dirty="0">
                <a:latin typeface="Calibri"/>
                <a:cs typeface="Calibri"/>
              </a:rPr>
              <a:t>septum</a:t>
            </a:r>
            <a:endParaRPr sz="2400">
              <a:latin typeface="Calibri"/>
              <a:cs typeface="Calibri"/>
            </a:endParaRPr>
          </a:p>
          <a:p>
            <a:pPr marL="756285" lvl="1" indent="-287020">
              <a:lnSpc>
                <a:spcPts val="2875"/>
              </a:lnSpc>
              <a:spcBef>
                <a:spcPts val="5"/>
              </a:spcBef>
              <a:buFont typeface="Arial"/>
              <a:buChar char="–"/>
              <a:tabLst>
                <a:tab pos="756920" algn="l"/>
              </a:tabLst>
            </a:pPr>
            <a:r>
              <a:rPr sz="2400" spc="-10" dirty="0">
                <a:latin typeface="Calibri"/>
                <a:cs typeface="Calibri"/>
              </a:rPr>
              <a:t>Rupture </a:t>
            </a:r>
            <a:r>
              <a:rPr sz="2400" spc="-5" dirty="0">
                <a:latin typeface="Calibri"/>
                <a:cs typeface="Calibri"/>
              </a:rPr>
              <a:t>of </a:t>
            </a:r>
            <a:r>
              <a:rPr sz="2400" dirty="0">
                <a:latin typeface="Calibri"/>
                <a:cs typeface="Calibri"/>
              </a:rPr>
              <a:t>the</a:t>
            </a:r>
            <a:r>
              <a:rPr sz="2400" spc="-15" dirty="0">
                <a:latin typeface="Calibri"/>
                <a:cs typeface="Calibri"/>
              </a:rPr>
              <a:t> </a:t>
            </a:r>
            <a:r>
              <a:rPr sz="2400" spc="-10" dirty="0">
                <a:latin typeface="Calibri"/>
                <a:cs typeface="Calibri"/>
              </a:rPr>
              <a:t>ventricle</a:t>
            </a:r>
            <a:endParaRPr sz="2400">
              <a:latin typeface="Calibri"/>
              <a:cs typeface="Calibri"/>
            </a:endParaRPr>
          </a:p>
          <a:p>
            <a:pPr marL="355600" indent="-343535">
              <a:lnSpc>
                <a:spcPts val="3235"/>
              </a:lnSpc>
              <a:buFont typeface="Arial"/>
              <a:buChar char="•"/>
              <a:tabLst>
                <a:tab pos="355600" algn="l"/>
                <a:tab pos="356235" algn="l"/>
              </a:tabLst>
            </a:pPr>
            <a:r>
              <a:rPr sz="2700" b="1" dirty="0">
                <a:latin typeface="Calibri"/>
                <a:cs typeface="Calibri"/>
              </a:rPr>
              <a:t>Embolism</a:t>
            </a:r>
            <a:endParaRPr sz="2700">
              <a:latin typeface="Calibri"/>
              <a:cs typeface="Calibri"/>
            </a:endParaRPr>
          </a:p>
          <a:p>
            <a:pPr marL="355600" marR="5080" indent="-343535">
              <a:lnSpc>
                <a:spcPts val="2590"/>
              </a:lnSpc>
              <a:spcBef>
                <a:spcPts val="625"/>
              </a:spcBef>
              <a:buFont typeface="Arial"/>
              <a:buChar char="•"/>
              <a:tabLst>
                <a:tab pos="355600" algn="l"/>
                <a:tab pos="356235" algn="l"/>
              </a:tabLst>
            </a:pPr>
            <a:r>
              <a:rPr sz="2700" b="1" spc="-10" dirty="0">
                <a:latin typeface="Calibri"/>
                <a:cs typeface="Calibri"/>
              </a:rPr>
              <a:t>Impaired ventricular </a:t>
            </a:r>
            <a:r>
              <a:rPr sz="2700" b="1" spc="-5" dirty="0">
                <a:latin typeface="Calibri"/>
                <a:cs typeface="Calibri"/>
              </a:rPr>
              <a:t>function, </a:t>
            </a:r>
            <a:r>
              <a:rPr sz="2700" b="1" spc="-10" dirty="0">
                <a:latin typeface="Calibri"/>
                <a:cs typeface="Calibri"/>
              </a:rPr>
              <a:t>remodelling  </a:t>
            </a:r>
            <a:r>
              <a:rPr sz="2700" b="1" dirty="0">
                <a:latin typeface="Calibri"/>
                <a:cs typeface="Calibri"/>
              </a:rPr>
              <a:t>and </a:t>
            </a:r>
            <a:r>
              <a:rPr sz="2700" b="1" spc="-10" dirty="0">
                <a:latin typeface="Calibri"/>
                <a:cs typeface="Calibri"/>
              </a:rPr>
              <a:t>ventricular</a:t>
            </a:r>
            <a:r>
              <a:rPr sz="2700" b="1" spc="5" dirty="0">
                <a:latin typeface="Calibri"/>
                <a:cs typeface="Calibri"/>
              </a:rPr>
              <a:t> </a:t>
            </a:r>
            <a:r>
              <a:rPr sz="2700" b="1" dirty="0">
                <a:latin typeface="Calibri"/>
                <a:cs typeface="Calibri"/>
              </a:rPr>
              <a:t>aneurysm</a:t>
            </a:r>
            <a:endParaRPr sz="2700">
              <a:latin typeface="Calibri"/>
              <a:cs typeface="Calibri"/>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0"/>
            <a:ext cx="8905583" cy="704759"/>
          </a:xfrm>
          <a:custGeom>
            <a:avLst/>
            <a:gdLst/>
            <a:ahLst/>
            <a:cxnLst/>
            <a:rect l="l" t="t" r="r" b="b"/>
            <a:pathLst>
              <a:path w="4032250" h="684530">
                <a:moveTo>
                  <a:pt x="0" y="684009"/>
                </a:moveTo>
                <a:lnTo>
                  <a:pt x="4031996" y="684009"/>
                </a:lnTo>
                <a:lnTo>
                  <a:pt x="4031996" y="0"/>
                </a:lnTo>
                <a:lnTo>
                  <a:pt x="0" y="0"/>
                </a:lnTo>
                <a:lnTo>
                  <a:pt x="0" y="684009"/>
                </a:lnTo>
                <a:close/>
              </a:path>
            </a:pathLst>
          </a:custGeom>
          <a:solidFill>
            <a:srgbClr val="94BDE5"/>
          </a:solidFill>
        </p:spPr>
        <p:txBody>
          <a:bodyPr wrap="square" lIns="0" tIns="0" rIns="0" bIns="0" rtlCol="0"/>
          <a:lstStyle/>
          <a:p>
            <a:endParaRPr/>
          </a:p>
        </p:txBody>
      </p:sp>
      <p:sp>
        <p:nvSpPr>
          <p:cNvPr id="5" name="object 5"/>
          <p:cNvSpPr/>
          <p:nvPr/>
        </p:nvSpPr>
        <p:spPr>
          <a:xfrm>
            <a:off x="0" y="704209"/>
            <a:ext cx="9144000" cy="0"/>
          </a:xfrm>
          <a:custGeom>
            <a:avLst/>
            <a:gdLst/>
            <a:ahLst/>
            <a:cxnLst/>
            <a:rect l="l" t="t" r="r" b="b"/>
            <a:pathLst>
              <a:path w="4140200">
                <a:moveTo>
                  <a:pt x="0" y="0"/>
                </a:moveTo>
                <a:lnTo>
                  <a:pt x="4139996" y="0"/>
                </a:lnTo>
              </a:path>
            </a:pathLst>
          </a:custGeom>
          <a:ln w="12700">
            <a:solidFill>
              <a:srgbClr val="94BDE5"/>
            </a:solidFill>
          </a:ln>
        </p:spPr>
        <p:txBody>
          <a:bodyPr wrap="square" lIns="0" tIns="0" rIns="0" bIns="0" rtlCol="0"/>
          <a:lstStyle/>
          <a:p>
            <a:endParaRPr/>
          </a:p>
        </p:txBody>
      </p:sp>
      <p:sp>
        <p:nvSpPr>
          <p:cNvPr id="6" name="object 6"/>
          <p:cNvSpPr/>
          <p:nvPr/>
        </p:nvSpPr>
        <p:spPr>
          <a:xfrm>
            <a:off x="0" y="0"/>
            <a:ext cx="0" cy="704759"/>
          </a:xfrm>
          <a:custGeom>
            <a:avLst/>
            <a:gdLst/>
            <a:ahLst/>
            <a:cxnLst/>
            <a:rect l="l" t="t" r="r" b="b"/>
            <a:pathLst>
              <a:path h="684530">
                <a:moveTo>
                  <a:pt x="0" y="0"/>
                </a:moveTo>
                <a:lnTo>
                  <a:pt x="0" y="683996"/>
                </a:lnTo>
              </a:path>
            </a:pathLst>
          </a:custGeom>
          <a:ln w="12700">
            <a:solidFill>
              <a:srgbClr val="94BDE5"/>
            </a:solidFill>
          </a:ln>
        </p:spPr>
        <p:txBody>
          <a:bodyPr wrap="square" lIns="0" tIns="0" rIns="0" bIns="0" rtlCol="0"/>
          <a:lstStyle/>
          <a:p>
            <a:endParaRPr/>
          </a:p>
        </p:txBody>
      </p:sp>
      <p:sp>
        <p:nvSpPr>
          <p:cNvPr id="7" name="object 7"/>
          <p:cNvSpPr/>
          <p:nvPr/>
        </p:nvSpPr>
        <p:spPr>
          <a:xfrm>
            <a:off x="8905023" y="0"/>
            <a:ext cx="239820" cy="704759"/>
          </a:xfrm>
          <a:custGeom>
            <a:avLst/>
            <a:gdLst/>
            <a:ahLst/>
            <a:cxnLst/>
            <a:rect l="l" t="t" r="r" b="b"/>
            <a:pathLst>
              <a:path w="108585" h="684530">
                <a:moveTo>
                  <a:pt x="0" y="684009"/>
                </a:moveTo>
                <a:lnTo>
                  <a:pt x="108000" y="684009"/>
                </a:lnTo>
                <a:lnTo>
                  <a:pt x="108000" y="0"/>
                </a:lnTo>
                <a:lnTo>
                  <a:pt x="0" y="0"/>
                </a:lnTo>
                <a:lnTo>
                  <a:pt x="0" y="684009"/>
                </a:lnTo>
                <a:close/>
              </a:path>
            </a:pathLst>
          </a:custGeom>
          <a:solidFill>
            <a:srgbClr val="94BDE5"/>
          </a:solidFill>
        </p:spPr>
        <p:txBody>
          <a:bodyPr wrap="square" lIns="0" tIns="0" rIns="0" bIns="0" rtlCol="0"/>
          <a:lstStyle/>
          <a:p>
            <a:endParaRPr/>
          </a:p>
        </p:txBody>
      </p:sp>
      <p:sp>
        <p:nvSpPr>
          <p:cNvPr id="8" name="object 8"/>
          <p:cNvSpPr/>
          <p:nvPr/>
        </p:nvSpPr>
        <p:spPr>
          <a:xfrm>
            <a:off x="8905023" y="697672"/>
            <a:ext cx="239820" cy="13075"/>
          </a:xfrm>
          <a:custGeom>
            <a:avLst/>
            <a:gdLst/>
            <a:ahLst/>
            <a:cxnLst/>
            <a:rect l="l" t="t" r="r" b="b"/>
            <a:pathLst>
              <a:path w="108585" h="12700">
                <a:moveTo>
                  <a:pt x="0" y="12700"/>
                </a:moveTo>
                <a:lnTo>
                  <a:pt x="108000" y="12700"/>
                </a:lnTo>
                <a:lnTo>
                  <a:pt x="108000" y="0"/>
                </a:lnTo>
                <a:lnTo>
                  <a:pt x="0" y="0"/>
                </a:lnTo>
                <a:lnTo>
                  <a:pt x="0" y="12700"/>
                </a:lnTo>
                <a:close/>
              </a:path>
            </a:pathLst>
          </a:custGeom>
          <a:solidFill>
            <a:srgbClr val="94BDE5"/>
          </a:solidFill>
        </p:spPr>
        <p:txBody>
          <a:bodyPr wrap="square" lIns="0" tIns="0" rIns="0" bIns="0" rtlCol="0"/>
          <a:lstStyle/>
          <a:p>
            <a:endParaRPr/>
          </a:p>
        </p:txBody>
      </p:sp>
      <p:sp>
        <p:nvSpPr>
          <p:cNvPr id="9" name="object 9"/>
          <p:cNvSpPr/>
          <p:nvPr/>
        </p:nvSpPr>
        <p:spPr>
          <a:xfrm>
            <a:off x="8905022" y="0"/>
            <a:ext cx="0" cy="704759"/>
          </a:xfrm>
          <a:custGeom>
            <a:avLst/>
            <a:gdLst/>
            <a:ahLst/>
            <a:cxnLst/>
            <a:rect l="l" t="t" r="r" b="b"/>
            <a:pathLst>
              <a:path h="684530">
                <a:moveTo>
                  <a:pt x="0" y="0"/>
                </a:moveTo>
                <a:lnTo>
                  <a:pt x="0" y="683996"/>
                </a:lnTo>
              </a:path>
            </a:pathLst>
          </a:custGeom>
          <a:ln w="12700">
            <a:solidFill>
              <a:srgbClr val="94BDE5"/>
            </a:solidFill>
          </a:ln>
        </p:spPr>
        <p:txBody>
          <a:bodyPr wrap="square" lIns="0" tIns="0" rIns="0" bIns="0" rtlCol="0"/>
          <a:lstStyle/>
          <a:p>
            <a:endParaRPr/>
          </a:p>
        </p:txBody>
      </p:sp>
      <p:sp>
        <p:nvSpPr>
          <p:cNvPr id="13" name="object 13"/>
          <p:cNvSpPr txBox="1"/>
          <p:nvPr/>
        </p:nvSpPr>
        <p:spPr>
          <a:xfrm>
            <a:off x="0" y="228600"/>
            <a:ext cx="9144000" cy="6702879"/>
          </a:xfrm>
          <a:prstGeom prst="rect">
            <a:avLst/>
          </a:prstGeom>
          <a:solidFill>
            <a:schemeClr val="accent6">
              <a:lumMod val="75000"/>
            </a:schemeClr>
          </a:solidFill>
        </p:spPr>
        <p:txBody>
          <a:bodyPr vert="horz" wrap="square" lIns="0" tIns="18814" rIns="0" bIns="0" rtlCol="0">
            <a:spAutoFit/>
          </a:bodyPr>
          <a:lstStyle/>
          <a:p>
            <a:pPr>
              <a:spcBef>
                <a:spcPts val="81"/>
              </a:spcBef>
            </a:pPr>
            <a:endParaRPr sz="1600">
              <a:latin typeface="Comic Sans MS" pitchFamily="66" charset="0"/>
              <a:cs typeface="Times New Roman"/>
            </a:endParaRPr>
          </a:p>
          <a:p>
            <a:pPr marL="340529" lvl="2" indent="-322655">
              <a:lnSpc>
                <a:spcPts val="1393"/>
              </a:lnSpc>
              <a:buAutoNum type="arabicPeriod"/>
              <a:tabLst>
                <a:tab pos="341469" algn="l"/>
              </a:tabLst>
            </a:pPr>
            <a:r>
              <a:rPr lang="en-US" sz="2800" b="1" spc="-81" dirty="0" smtClean="0">
                <a:solidFill>
                  <a:srgbClr val="0062A8"/>
                </a:solidFill>
                <a:latin typeface="Comic Sans MS" pitchFamily="66" charset="0"/>
                <a:cs typeface="Arial"/>
              </a:rPr>
              <a:t>ARRHYTHMIAS</a:t>
            </a:r>
          </a:p>
          <a:p>
            <a:pPr marL="340529" lvl="2" indent="-322655">
              <a:lnSpc>
                <a:spcPts val="1393"/>
              </a:lnSpc>
              <a:buAutoNum type="arabicPeriod"/>
              <a:tabLst>
                <a:tab pos="341469" algn="l"/>
              </a:tabLst>
            </a:pPr>
            <a:endParaRPr lang="en-US" sz="1600" b="1" spc="-81" dirty="0" smtClean="0">
              <a:solidFill>
                <a:srgbClr val="0062A8"/>
              </a:solidFill>
              <a:latin typeface="Comic Sans MS" pitchFamily="66" charset="0"/>
              <a:cs typeface="Arial"/>
            </a:endParaRPr>
          </a:p>
          <a:p>
            <a:pPr marL="340529" lvl="2" indent="-322655">
              <a:lnSpc>
                <a:spcPts val="1393"/>
              </a:lnSpc>
              <a:buAutoNum type="arabicPeriod"/>
              <a:tabLst>
                <a:tab pos="341469" algn="l"/>
              </a:tabLst>
            </a:pPr>
            <a:endParaRPr sz="1600">
              <a:latin typeface="Comic Sans MS" pitchFamily="66" charset="0"/>
              <a:cs typeface="Arial"/>
            </a:endParaRPr>
          </a:p>
          <a:p>
            <a:pPr marL="285029">
              <a:lnSpc>
                <a:spcPts val="1361"/>
              </a:lnSpc>
            </a:pPr>
            <a:r>
              <a:rPr sz="1600" spc="59" dirty="0">
                <a:solidFill>
                  <a:srgbClr val="231F20"/>
                </a:solidFill>
                <a:latin typeface="Comic Sans MS" pitchFamily="66" charset="0"/>
                <a:cs typeface="Calibri"/>
              </a:rPr>
              <a:t>These</a:t>
            </a:r>
            <a:r>
              <a:rPr sz="1600" spc="52" dirty="0">
                <a:solidFill>
                  <a:srgbClr val="231F20"/>
                </a:solidFill>
                <a:latin typeface="Comic Sans MS" pitchFamily="66" charset="0"/>
                <a:cs typeface="Calibri"/>
              </a:rPr>
              <a:t> </a:t>
            </a:r>
            <a:r>
              <a:rPr sz="1600" spc="59">
                <a:solidFill>
                  <a:srgbClr val="231F20"/>
                </a:solidFill>
                <a:latin typeface="Comic Sans MS" pitchFamily="66" charset="0"/>
                <a:cs typeface="Calibri"/>
              </a:rPr>
              <a:t>include</a:t>
            </a:r>
            <a:r>
              <a:rPr sz="1600" spc="59" smtClean="0">
                <a:solidFill>
                  <a:srgbClr val="231F20"/>
                </a:solidFill>
                <a:latin typeface="Comic Sans MS" pitchFamily="66" charset="0"/>
                <a:cs typeface="Calibri"/>
              </a:rPr>
              <a:t>:</a:t>
            </a:r>
            <a:endParaRPr lang="en-US" sz="1600" spc="59" dirty="0" smtClean="0">
              <a:solidFill>
                <a:srgbClr val="231F20"/>
              </a:solidFill>
              <a:latin typeface="Comic Sans MS" pitchFamily="66" charset="0"/>
              <a:cs typeface="Calibri"/>
            </a:endParaRPr>
          </a:p>
          <a:p>
            <a:pPr marL="285029">
              <a:lnSpc>
                <a:spcPts val="1361"/>
              </a:lnSpc>
            </a:pPr>
            <a:endParaRPr sz="1600">
              <a:latin typeface="Comic Sans MS" pitchFamily="66" charset="0"/>
              <a:cs typeface="Calibri"/>
            </a:endParaRPr>
          </a:p>
          <a:p>
            <a:pPr marL="552184" lvl="3" indent="-268096">
              <a:lnSpc>
                <a:spcPts val="1393"/>
              </a:lnSpc>
              <a:buAutoNum type="alphaUcParenR"/>
              <a:tabLst>
                <a:tab pos="553125" algn="l"/>
              </a:tabLst>
            </a:pPr>
            <a:r>
              <a:rPr sz="2000" b="1" spc="-30" dirty="0">
                <a:solidFill>
                  <a:srgbClr val="231F20"/>
                </a:solidFill>
                <a:latin typeface="Comic Sans MS" pitchFamily="66" charset="0"/>
                <a:cs typeface="Arial"/>
              </a:rPr>
              <a:t>Tachyarrhythmias</a:t>
            </a:r>
            <a:endParaRPr sz="2000">
              <a:latin typeface="Comic Sans MS" pitchFamily="66" charset="0"/>
              <a:cs typeface="Arial"/>
            </a:endParaRPr>
          </a:p>
          <a:p>
            <a:pPr>
              <a:spcBef>
                <a:spcPts val="22"/>
              </a:spcBef>
            </a:pPr>
            <a:endParaRPr sz="2000">
              <a:latin typeface="Comic Sans MS" pitchFamily="66" charset="0"/>
              <a:cs typeface="Times New Roman"/>
            </a:endParaRPr>
          </a:p>
          <a:p>
            <a:pPr marL="551244" indent="-267156">
              <a:lnSpc>
                <a:spcPts val="1393"/>
              </a:lnSpc>
              <a:buFont typeface="Calibri"/>
              <a:buChar char="•"/>
              <a:tabLst>
                <a:tab pos="551244" algn="l"/>
                <a:tab pos="552184" algn="l"/>
              </a:tabLst>
            </a:pPr>
            <a:r>
              <a:rPr sz="2000" b="1" spc="-59" dirty="0">
                <a:solidFill>
                  <a:srgbClr val="231F20"/>
                </a:solidFill>
                <a:latin typeface="Comic Sans MS" pitchFamily="66" charset="0"/>
                <a:cs typeface="Arial"/>
              </a:rPr>
              <a:t>Pulseless </a:t>
            </a:r>
            <a:r>
              <a:rPr sz="2000" b="1" spc="-7">
                <a:solidFill>
                  <a:srgbClr val="231F20"/>
                </a:solidFill>
                <a:latin typeface="Comic Sans MS" pitchFamily="66" charset="0"/>
                <a:cs typeface="Arial"/>
              </a:rPr>
              <a:t>ventricular</a:t>
            </a:r>
            <a:r>
              <a:rPr sz="2000" b="1" spc="52">
                <a:solidFill>
                  <a:srgbClr val="231F20"/>
                </a:solidFill>
                <a:latin typeface="Comic Sans MS" pitchFamily="66" charset="0"/>
                <a:cs typeface="Arial"/>
              </a:rPr>
              <a:t> </a:t>
            </a:r>
            <a:r>
              <a:rPr sz="2000" b="1" spc="-15" smtClean="0">
                <a:solidFill>
                  <a:srgbClr val="231F20"/>
                </a:solidFill>
                <a:latin typeface="Comic Sans MS" pitchFamily="66" charset="0"/>
                <a:cs typeface="Arial"/>
              </a:rPr>
              <a:t>tachyarrythmias</a:t>
            </a:r>
            <a:endParaRPr lang="en-US" sz="2000" b="1" spc="-15" dirty="0" smtClean="0">
              <a:solidFill>
                <a:srgbClr val="231F20"/>
              </a:solidFill>
              <a:latin typeface="Comic Sans MS" pitchFamily="66" charset="0"/>
              <a:cs typeface="Arial"/>
            </a:endParaRPr>
          </a:p>
          <a:p>
            <a:pPr marL="551244" indent="-267156">
              <a:lnSpc>
                <a:spcPts val="1393"/>
              </a:lnSpc>
              <a:buFont typeface="Calibri"/>
              <a:buChar char="•"/>
              <a:tabLst>
                <a:tab pos="551244" algn="l"/>
                <a:tab pos="552184" algn="l"/>
              </a:tabLst>
            </a:pPr>
            <a:endParaRPr sz="2000">
              <a:latin typeface="Comic Sans MS" pitchFamily="66" charset="0"/>
              <a:cs typeface="Arial"/>
            </a:endParaRPr>
          </a:p>
          <a:p>
            <a:pPr marL="551244" marR="7526" algn="just">
              <a:lnSpc>
                <a:spcPts val="1361"/>
              </a:lnSpc>
              <a:spcBef>
                <a:spcPts val="67"/>
              </a:spcBef>
            </a:pPr>
            <a:r>
              <a:rPr sz="2000" spc="59" dirty="0">
                <a:solidFill>
                  <a:srgbClr val="231F20"/>
                </a:solidFill>
                <a:latin typeface="Comic Sans MS" pitchFamily="66" charset="0"/>
                <a:cs typeface="Calibri"/>
              </a:rPr>
              <a:t>This </a:t>
            </a:r>
            <a:r>
              <a:rPr sz="2000" spc="22" dirty="0">
                <a:solidFill>
                  <a:srgbClr val="231F20"/>
                </a:solidFill>
                <a:latin typeface="Comic Sans MS" pitchFamily="66" charset="0"/>
                <a:cs typeface="Calibri"/>
              </a:rPr>
              <a:t>is </a:t>
            </a:r>
            <a:r>
              <a:rPr sz="2000" spc="67" dirty="0">
                <a:solidFill>
                  <a:srgbClr val="231F20"/>
                </a:solidFill>
                <a:latin typeface="Comic Sans MS" pitchFamily="66" charset="0"/>
                <a:cs typeface="Calibri"/>
              </a:rPr>
              <a:t>either </a:t>
            </a:r>
            <a:r>
              <a:rPr sz="2000" spc="44" dirty="0">
                <a:solidFill>
                  <a:srgbClr val="231F20"/>
                </a:solidFill>
                <a:latin typeface="Comic Sans MS" pitchFamily="66" charset="0"/>
                <a:cs typeface="Calibri"/>
              </a:rPr>
              <a:t>pulseless </a:t>
            </a:r>
            <a:r>
              <a:rPr sz="2000" spc="59" dirty="0">
                <a:solidFill>
                  <a:srgbClr val="231F20"/>
                </a:solidFill>
                <a:latin typeface="Comic Sans MS" pitchFamily="66" charset="0"/>
                <a:cs typeface="Calibri"/>
              </a:rPr>
              <a:t>ventricular </a:t>
            </a:r>
            <a:r>
              <a:rPr sz="2000" spc="67" dirty="0">
                <a:solidFill>
                  <a:srgbClr val="231F20"/>
                </a:solidFill>
                <a:latin typeface="Comic Sans MS" pitchFamily="66" charset="0"/>
                <a:cs typeface="Calibri"/>
              </a:rPr>
              <a:t>tachycardia (VT) or </a:t>
            </a:r>
            <a:r>
              <a:rPr sz="2000" spc="59" dirty="0">
                <a:solidFill>
                  <a:srgbClr val="231F20"/>
                </a:solidFill>
                <a:latin typeface="Comic Sans MS" pitchFamily="66" charset="0"/>
                <a:cs typeface="Calibri"/>
              </a:rPr>
              <a:t>ventricular  </a:t>
            </a:r>
            <a:r>
              <a:rPr sz="2000" spc="74" dirty="0">
                <a:solidFill>
                  <a:srgbClr val="231F20"/>
                </a:solidFill>
                <a:latin typeface="Comic Sans MS" pitchFamily="66" charset="0"/>
                <a:cs typeface="Calibri"/>
              </a:rPr>
              <a:t>fibrillation </a:t>
            </a:r>
            <a:r>
              <a:rPr sz="2000" spc="52" dirty="0">
                <a:solidFill>
                  <a:srgbClr val="231F20"/>
                </a:solidFill>
                <a:latin typeface="Comic Sans MS" pitchFamily="66" charset="0"/>
                <a:cs typeface="Calibri"/>
              </a:rPr>
              <a:t>(VF). </a:t>
            </a:r>
            <a:r>
              <a:rPr sz="2000" spc="74" dirty="0">
                <a:solidFill>
                  <a:srgbClr val="231F20"/>
                </a:solidFill>
                <a:latin typeface="Comic Sans MS" pitchFamily="66" charset="0"/>
                <a:cs typeface="Calibri"/>
              </a:rPr>
              <a:t>Defibrillate </a:t>
            </a:r>
            <a:r>
              <a:rPr sz="2000" spc="59" dirty="0">
                <a:solidFill>
                  <a:srgbClr val="231F20"/>
                </a:solidFill>
                <a:latin typeface="Comic Sans MS" pitchFamily="66" charset="0"/>
                <a:cs typeface="Calibri"/>
              </a:rPr>
              <a:t>immediately. </a:t>
            </a:r>
            <a:r>
              <a:rPr sz="2000" spc="67" dirty="0">
                <a:solidFill>
                  <a:srgbClr val="231F20"/>
                </a:solidFill>
                <a:latin typeface="Comic Sans MS" pitchFamily="66" charset="0"/>
                <a:cs typeface="Calibri"/>
              </a:rPr>
              <a:t>Early </a:t>
            </a:r>
            <a:r>
              <a:rPr sz="2000" spc="81" dirty="0">
                <a:solidFill>
                  <a:srgbClr val="231F20"/>
                </a:solidFill>
                <a:latin typeface="Comic Sans MS" pitchFamily="66" charset="0"/>
                <a:cs typeface="Calibri"/>
              </a:rPr>
              <a:t>VF </a:t>
            </a:r>
            <a:r>
              <a:rPr sz="2000" spc="44" dirty="0">
                <a:solidFill>
                  <a:srgbClr val="231F20"/>
                </a:solidFill>
                <a:latin typeface="Comic Sans MS" pitchFamily="66" charset="0"/>
                <a:cs typeface="Calibri"/>
              </a:rPr>
              <a:t>occurs </a:t>
            </a:r>
            <a:r>
              <a:rPr sz="2000" spc="81" dirty="0">
                <a:solidFill>
                  <a:srgbClr val="231F20"/>
                </a:solidFill>
                <a:latin typeface="Comic Sans MS" pitchFamily="66" charset="0"/>
                <a:cs typeface="Calibri"/>
              </a:rPr>
              <a:t>within  </a:t>
            </a:r>
            <a:r>
              <a:rPr sz="2000" spc="74" dirty="0">
                <a:solidFill>
                  <a:srgbClr val="231F20"/>
                </a:solidFill>
                <a:latin typeface="Comic Sans MS" pitchFamily="66" charset="0"/>
                <a:cs typeface="Calibri"/>
              </a:rPr>
              <a:t>the </a:t>
            </a:r>
            <a:r>
              <a:rPr sz="2000" spc="52" dirty="0">
                <a:solidFill>
                  <a:srgbClr val="231F20"/>
                </a:solidFill>
                <a:latin typeface="Comic Sans MS" pitchFamily="66" charset="0"/>
                <a:cs typeface="Calibri"/>
              </a:rPr>
              <a:t>first 48 </a:t>
            </a:r>
            <a:r>
              <a:rPr sz="2000" spc="67" dirty="0">
                <a:solidFill>
                  <a:srgbClr val="231F20"/>
                </a:solidFill>
                <a:latin typeface="Comic Sans MS" pitchFamily="66" charset="0"/>
                <a:cs typeface="Calibri"/>
              </a:rPr>
              <a:t>hours </a:t>
            </a:r>
            <a:r>
              <a:rPr sz="2000" spc="96" dirty="0">
                <a:solidFill>
                  <a:srgbClr val="231F20"/>
                </a:solidFill>
                <a:latin typeface="Comic Sans MS" pitchFamily="66" charset="0"/>
                <a:cs typeface="Calibri"/>
              </a:rPr>
              <a:t>and </a:t>
            </a:r>
            <a:r>
              <a:rPr sz="2000" spc="22" dirty="0">
                <a:solidFill>
                  <a:srgbClr val="231F20"/>
                </a:solidFill>
                <a:latin typeface="Comic Sans MS" pitchFamily="66" charset="0"/>
                <a:cs typeface="Calibri"/>
              </a:rPr>
              <a:t>is </a:t>
            </a:r>
            <a:r>
              <a:rPr sz="2000" spc="89" dirty="0">
                <a:solidFill>
                  <a:srgbClr val="231F20"/>
                </a:solidFill>
                <a:latin typeface="Comic Sans MS" pitchFamily="66" charset="0"/>
                <a:cs typeface="Calibri"/>
              </a:rPr>
              <a:t>due </a:t>
            </a:r>
            <a:r>
              <a:rPr sz="2000" spc="81" dirty="0">
                <a:solidFill>
                  <a:srgbClr val="231F20"/>
                </a:solidFill>
                <a:latin typeface="Comic Sans MS" pitchFamily="66" charset="0"/>
                <a:cs typeface="Calibri"/>
              </a:rPr>
              <a:t>to </a:t>
            </a:r>
            <a:r>
              <a:rPr sz="2000" spc="52" dirty="0">
                <a:solidFill>
                  <a:srgbClr val="231F20"/>
                </a:solidFill>
                <a:latin typeface="Comic Sans MS" pitchFamily="66" charset="0"/>
                <a:cs typeface="Calibri"/>
              </a:rPr>
              <a:t>electrical instability. </a:t>
            </a:r>
            <a:r>
              <a:rPr sz="2000" spc="74" dirty="0">
                <a:solidFill>
                  <a:srgbClr val="231F20"/>
                </a:solidFill>
                <a:latin typeface="Comic Sans MS" pitchFamily="66" charset="0"/>
                <a:cs typeface="Calibri"/>
              </a:rPr>
              <a:t>Late </a:t>
            </a:r>
            <a:r>
              <a:rPr sz="2000" spc="81" dirty="0">
                <a:solidFill>
                  <a:srgbClr val="231F20"/>
                </a:solidFill>
                <a:latin typeface="Comic Sans MS" pitchFamily="66" charset="0"/>
                <a:cs typeface="Calibri"/>
              </a:rPr>
              <a:t>VF </a:t>
            </a:r>
            <a:r>
              <a:rPr sz="2000" spc="22" dirty="0">
                <a:solidFill>
                  <a:srgbClr val="231F20"/>
                </a:solidFill>
                <a:latin typeface="Comic Sans MS" pitchFamily="66" charset="0"/>
                <a:cs typeface="Calibri"/>
              </a:rPr>
              <a:t>is </a:t>
            </a:r>
            <a:r>
              <a:rPr sz="2000" spc="311" dirty="0">
                <a:solidFill>
                  <a:srgbClr val="231F20"/>
                </a:solidFill>
                <a:latin typeface="Comic Sans MS" pitchFamily="66" charset="0"/>
                <a:cs typeface="Calibri"/>
              </a:rPr>
              <a:t> </a:t>
            </a:r>
            <a:r>
              <a:rPr sz="2000" spc="59" dirty="0">
                <a:solidFill>
                  <a:srgbClr val="231F20"/>
                </a:solidFill>
                <a:latin typeface="Comic Sans MS" pitchFamily="66" charset="0"/>
                <a:cs typeface="Calibri"/>
              </a:rPr>
              <a:t>associated </a:t>
            </a:r>
            <a:r>
              <a:rPr sz="2000" spc="89" dirty="0">
                <a:solidFill>
                  <a:srgbClr val="231F20"/>
                </a:solidFill>
                <a:latin typeface="Comic Sans MS" pitchFamily="66" charset="0"/>
                <a:cs typeface="Calibri"/>
              </a:rPr>
              <a:t>with </a:t>
            </a:r>
            <a:r>
              <a:rPr sz="2000" spc="81" dirty="0">
                <a:solidFill>
                  <a:srgbClr val="231F20"/>
                </a:solidFill>
                <a:latin typeface="Comic Sans MS" pitchFamily="66" charset="0"/>
                <a:cs typeface="Calibri"/>
              </a:rPr>
              <a:t>large </a:t>
            </a:r>
            <a:r>
              <a:rPr sz="2000" spc="59" dirty="0">
                <a:solidFill>
                  <a:srgbClr val="231F20"/>
                </a:solidFill>
                <a:latin typeface="Comic Sans MS" pitchFamily="66" charset="0"/>
                <a:cs typeface="Calibri"/>
              </a:rPr>
              <a:t>infarcts </a:t>
            </a:r>
            <a:r>
              <a:rPr sz="2000" spc="96" dirty="0">
                <a:solidFill>
                  <a:srgbClr val="231F20"/>
                </a:solidFill>
                <a:latin typeface="Comic Sans MS" pitchFamily="66" charset="0"/>
                <a:cs typeface="Calibri"/>
              </a:rPr>
              <a:t>and </a:t>
            </a:r>
            <a:r>
              <a:rPr sz="2000" spc="81" dirty="0">
                <a:solidFill>
                  <a:srgbClr val="231F20"/>
                </a:solidFill>
                <a:latin typeface="Comic Sans MS" pitchFamily="66" charset="0"/>
                <a:cs typeface="Calibri"/>
              </a:rPr>
              <a:t>poor </a:t>
            </a:r>
            <a:r>
              <a:rPr sz="2000" spc="96" dirty="0">
                <a:solidFill>
                  <a:srgbClr val="231F20"/>
                </a:solidFill>
                <a:latin typeface="Comic Sans MS" pitchFamily="66" charset="0"/>
                <a:cs typeface="Calibri"/>
              </a:rPr>
              <a:t>pump </a:t>
            </a:r>
            <a:r>
              <a:rPr sz="2000" spc="74" dirty="0">
                <a:solidFill>
                  <a:srgbClr val="231F20"/>
                </a:solidFill>
                <a:latin typeface="Comic Sans MS" pitchFamily="66" charset="0"/>
                <a:cs typeface="Calibri"/>
              </a:rPr>
              <a:t>function </a:t>
            </a:r>
            <a:r>
              <a:rPr sz="2000" spc="96" dirty="0">
                <a:solidFill>
                  <a:srgbClr val="231F20"/>
                </a:solidFill>
                <a:latin typeface="Comic Sans MS" pitchFamily="66" charset="0"/>
                <a:cs typeface="Calibri"/>
              </a:rPr>
              <a:t>and </a:t>
            </a:r>
            <a:r>
              <a:rPr sz="2000" spc="44" dirty="0">
                <a:solidFill>
                  <a:srgbClr val="231F20"/>
                </a:solidFill>
                <a:latin typeface="Comic Sans MS" pitchFamily="66" charset="0"/>
                <a:cs typeface="Calibri"/>
              </a:rPr>
              <a:t>carries  </a:t>
            </a:r>
            <a:r>
              <a:rPr sz="2000" spc="89" dirty="0">
                <a:solidFill>
                  <a:srgbClr val="231F20"/>
                </a:solidFill>
                <a:latin typeface="Comic Sans MS" pitchFamily="66" charset="0"/>
                <a:cs typeface="Calibri"/>
              </a:rPr>
              <a:t>a </a:t>
            </a:r>
            <a:r>
              <a:rPr sz="2000" spc="81">
                <a:solidFill>
                  <a:srgbClr val="231F20"/>
                </a:solidFill>
                <a:latin typeface="Comic Sans MS" pitchFamily="66" charset="0"/>
                <a:cs typeface="Calibri"/>
              </a:rPr>
              <a:t>poor </a:t>
            </a:r>
            <a:r>
              <a:rPr sz="2000" spc="74" smtClean="0">
                <a:solidFill>
                  <a:srgbClr val="231F20"/>
                </a:solidFill>
                <a:latin typeface="Comic Sans MS" pitchFamily="66" charset="0"/>
                <a:cs typeface="Calibri"/>
              </a:rPr>
              <a:t>prognosis</a:t>
            </a:r>
            <a:r>
              <a:rPr lang="en-US" sz="2000" spc="74" dirty="0" smtClean="0">
                <a:solidFill>
                  <a:srgbClr val="231F20"/>
                </a:solidFill>
                <a:latin typeface="Comic Sans MS" pitchFamily="66" charset="0"/>
                <a:cs typeface="Calibri"/>
              </a:rPr>
              <a:t>.</a:t>
            </a:r>
            <a:endParaRPr sz="2000">
              <a:latin typeface="Comic Sans MS" pitchFamily="66" charset="0"/>
              <a:cs typeface="Calibri"/>
            </a:endParaRPr>
          </a:p>
          <a:p>
            <a:pPr>
              <a:spcBef>
                <a:spcPts val="74"/>
              </a:spcBef>
            </a:pPr>
            <a:endParaRPr lang="en-US" sz="2000" dirty="0" smtClean="0">
              <a:latin typeface="Comic Sans MS" pitchFamily="66" charset="0"/>
              <a:cs typeface="Times New Roman"/>
            </a:endParaRPr>
          </a:p>
          <a:p>
            <a:pPr>
              <a:spcBef>
                <a:spcPts val="74"/>
              </a:spcBef>
            </a:pPr>
            <a:endParaRPr sz="2000">
              <a:latin typeface="Comic Sans MS" pitchFamily="66" charset="0"/>
              <a:cs typeface="Times New Roman"/>
            </a:endParaRPr>
          </a:p>
          <a:p>
            <a:pPr marL="551244" indent="-267156">
              <a:lnSpc>
                <a:spcPts val="1393"/>
              </a:lnSpc>
              <a:buFont typeface="Calibri"/>
              <a:buChar char="•"/>
              <a:tabLst>
                <a:tab pos="551244" algn="l"/>
                <a:tab pos="552184" algn="l"/>
              </a:tabLst>
            </a:pPr>
            <a:r>
              <a:rPr sz="2000" b="1" spc="-15" dirty="0">
                <a:solidFill>
                  <a:srgbClr val="231F20"/>
                </a:solidFill>
                <a:latin typeface="Comic Sans MS" pitchFamily="66" charset="0"/>
                <a:cs typeface="Arial"/>
              </a:rPr>
              <a:t>Ventricular </a:t>
            </a:r>
            <a:r>
              <a:rPr sz="2000" b="1" spc="-22" dirty="0">
                <a:solidFill>
                  <a:srgbClr val="231F20"/>
                </a:solidFill>
                <a:latin typeface="Comic Sans MS" pitchFamily="66" charset="0"/>
                <a:cs typeface="Arial"/>
              </a:rPr>
              <a:t>tachycardia</a:t>
            </a:r>
            <a:r>
              <a:rPr sz="2000" b="1" spc="7" dirty="0">
                <a:solidFill>
                  <a:srgbClr val="231F20"/>
                </a:solidFill>
                <a:latin typeface="Comic Sans MS" pitchFamily="66" charset="0"/>
                <a:cs typeface="Arial"/>
              </a:rPr>
              <a:t> </a:t>
            </a:r>
            <a:r>
              <a:rPr sz="2000" b="1" spc="-22" dirty="0">
                <a:solidFill>
                  <a:srgbClr val="231F20"/>
                </a:solidFill>
                <a:latin typeface="Comic Sans MS" pitchFamily="66" charset="0"/>
                <a:cs typeface="Arial"/>
              </a:rPr>
              <a:t>(</a:t>
            </a:r>
            <a:r>
              <a:rPr sz="2000" b="1" spc="-22">
                <a:solidFill>
                  <a:srgbClr val="231F20"/>
                </a:solidFill>
                <a:latin typeface="Comic Sans MS" pitchFamily="66" charset="0"/>
                <a:cs typeface="Arial"/>
              </a:rPr>
              <a:t>VT</a:t>
            </a:r>
            <a:r>
              <a:rPr sz="2000" b="1" spc="-22" smtClean="0">
                <a:solidFill>
                  <a:srgbClr val="231F20"/>
                </a:solidFill>
                <a:latin typeface="Comic Sans MS" pitchFamily="66" charset="0"/>
                <a:cs typeface="Arial"/>
              </a:rPr>
              <a:t>)</a:t>
            </a:r>
            <a:endParaRPr lang="en-US" sz="2000" b="1" spc="-22" dirty="0" smtClean="0">
              <a:solidFill>
                <a:srgbClr val="231F20"/>
              </a:solidFill>
              <a:latin typeface="Comic Sans MS" pitchFamily="66" charset="0"/>
              <a:cs typeface="Arial"/>
            </a:endParaRPr>
          </a:p>
          <a:p>
            <a:pPr marL="551244" indent="-267156">
              <a:lnSpc>
                <a:spcPts val="1393"/>
              </a:lnSpc>
              <a:buFont typeface="Calibri"/>
              <a:buChar char="•"/>
              <a:tabLst>
                <a:tab pos="551244" algn="l"/>
                <a:tab pos="552184" algn="l"/>
              </a:tabLst>
            </a:pPr>
            <a:endParaRPr sz="2000">
              <a:latin typeface="Comic Sans MS" pitchFamily="66" charset="0"/>
              <a:cs typeface="Arial"/>
            </a:endParaRPr>
          </a:p>
          <a:p>
            <a:pPr marL="551244" marR="7526" algn="just">
              <a:lnSpc>
                <a:spcPts val="1361"/>
              </a:lnSpc>
              <a:spcBef>
                <a:spcPts val="67"/>
              </a:spcBef>
            </a:pPr>
            <a:r>
              <a:rPr sz="2000" spc="96" dirty="0">
                <a:solidFill>
                  <a:srgbClr val="231F20"/>
                </a:solidFill>
                <a:latin typeface="Comic Sans MS" pitchFamily="66" charset="0"/>
                <a:cs typeface="Calibri"/>
              </a:rPr>
              <a:t>VT</a:t>
            </a:r>
            <a:r>
              <a:rPr sz="2000" spc="30" dirty="0">
                <a:solidFill>
                  <a:srgbClr val="231F20"/>
                </a:solidFill>
                <a:latin typeface="Comic Sans MS" pitchFamily="66" charset="0"/>
                <a:cs typeface="Calibri"/>
              </a:rPr>
              <a:t> </a:t>
            </a:r>
            <a:r>
              <a:rPr sz="2000" spc="74" dirty="0">
                <a:solidFill>
                  <a:srgbClr val="231F20"/>
                </a:solidFill>
                <a:latin typeface="Comic Sans MS" pitchFamily="66" charset="0"/>
                <a:cs typeface="Calibri"/>
              </a:rPr>
              <a:t>in</a:t>
            </a:r>
            <a:r>
              <a:rPr sz="2000" spc="30" dirty="0">
                <a:solidFill>
                  <a:srgbClr val="231F20"/>
                </a:solidFill>
                <a:latin typeface="Comic Sans MS" pitchFamily="66" charset="0"/>
                <a:cs typeface="Calibri"/>
              </a:rPr>
              <a:t> </a:t>
            </a:r>
            <a:r>
              <a:rPr sz="2000" spc="74" dirty="0">
                <a:solidFill>
                  <a:srgbClr val="231F20"/>
                </a:solidFill>
                <a:latin typeface="Comic Sans MS" pitchFamily="66" charset="0"/>
                <a:cs typeface="Calibri"/>
              </a:rPr>
              <a:t>the</a:t>
            </a:r>
            <a:r>
              <a:rPr sz="2000" spc="37" dirty="0">
                <a:solidFill>
                  <a:srgbClr val="231F20"/>
                </a:solidFill>
                <a:latin typeface="Comic Sans MS" pitchFamily="66" charset="0"/>
                <a:cs typeface="Calibri"/>
              </a:rPr>
              <a:t> </a:t>
            </a:r>
            <a:r>
              <a:rPr sz="2000" spc="74" dirty="0">
                <a:solidFill>
                  <a:srgbClr val="231F20"/>
                </a:solidFill>
                <a:latin typeface="Comic Sans MS" pitchFamily="66" charset="0"/>
                <a:cs typeface="Calibri"/>
              </a:rPr>
              <a:t>setting</a:t>
            </a:r>
            <a:r>
              <a:rPr sz="2000" spc="30" dirty="0">
                <a:solidFill>
                  <a:srgbClr val="231F20"/>
                </a:solidFill>
                <a:latin typeface="Comic Sans MS" pitchFamily="66" charset="0"/>
                <a:cs typeface="Calibri"/>
              </a:rPr>
              <a:t> </a:t>
            </a:r>
            <a:r>
              <a:rPr sz="2000" spc="96" dirty="0">
                <a:solidFill>
                  <a:srgbClr val="231F20"/>
                </a:solidFill>
                <a:latin typeface="Comic Sans MS" pitchFamily="66" charset="0"/>
                <a:cs typeface="Calibri"/>
              </a:rPr>
              <a:t>of</a:t>
            </a:r>
            <a:r>
              <a:rPr sz="2000" spc="37" dirty="0">
                <a:solidFill>
                  <a:srgbClr val="231F20"/>
                </a:solidFill>
                <a:latin typeface="Comic Sans MS" pitchFamily="66" charset="0"/>
                <a:cs typeface="Calibri"/>
              </a:rPr>
              <a:t> </a:t>
            </a:r>
            <a:r>
              <a:rPr sz="2000" spc="67" dirty="0">
                <a:solidFill>
                  <a:srgbClr val="231F20"/>
                </a:solidFill>
                <a:latin typeface="Comic Sans MS" pitchFamily="66" charset="0"/>
                <a:cs typeface="Calibri"/>
              </a:rPr>
              <a:t>STEMI</a:t>
            </a:r>
            <a:r>
              <a:rPr sz="2000" spc="30" dirty="0">
                <a:solidFill>
                  <a:srgbClr val="231F20"/>
                </a:solidFill>
                <a:latin typeface="Comic Sans MS" pitchFamily="66" charset="0"/>
                <a:cs typeface="Calibri"/>
              </a:rPr>
              <a:t> </a:t>
            </a:r>
            <a:r>
              <a:rPr sz="2000" spc="81" dirty="0">
                <a:solidFill>
                  <a:srgbClr val="231F20"/>
                </a:solidFill>
                <a:latin typeface="Comic Sans MS" pitchFamily="66" charset="0"/>
                <a:cs typeface="Calibri"/>
              </a:rPr>
              <a:t>may</a:t>
            </a:r>
            <a:r>
              <a:rPr sz="2000" spc="37" dirty="0">
                <a:solidFill>
                  <a:srgbClr val="231F20"/>
                </a:solidFill>
                <a:latin typeface="Comic Sans MS" pitchFamily="66" charset="0"/>
                <a:cs typeface="Calibri"/>
              </a:rPr>
              <a:t> </a:t>
            </a:r>
            <a:r>
              <a:rPr sz="2000" spc="52" dirty="0">
                <a:solidFill>
                  <a:srgbClr val="231F20"/>
                </a:solidFill>
                <a:latin typeface="Comic Sans MS" pitchFamily="66" charset="0"/>
                <a:cs typeface="Calibri"/>
              </a:rPr>
              <a:t>arise</a:t>
            </a:r>
            <a:r>
              <a:rPr sz="2000" spc="30" dirty="0">
                <a:solidFill>
                  <a:srgbClr val="231F20"/>
                </a:solidFill>
                <a:latin typeface="Comic Sans MS" pitchFamily="66" charset="0"/>
                <a:cs typeface="Calibri"/>
              </a:rPr>
              <a:t> </a:t>
            </a:r>
            <a:r>
              <a:rPr sz="2000" spc="81" dirty="0">
                <a:solidFill>
                  <a:srgbClr val="231F20"/>
                </a:solidFill>
                <a:latin typeface="Comic Sans MS" pitchFamily="66" charset="0"/>
                <a:cs typeface="Calibri"/>
              </a:rPr>
              <a:t>from</a:t>
            </a:r>
            <a:r>
              <a:rPr sz="2000" spc="37" dirty="0">
                <a:solidFill>
                  <a:srgbClr val="231F20"/>
                </a:solidFill>
                <a:latin typeface="Comic Sans MS" pitchFamily="66" charset="0"/>
                <a:cs typeface="Calibri"/>
              </a:rPr>
              <a:t> </a:t>
            </a:r>
            <a:r>
              <a:rPr sz="2000" spc="67" dirty="0">
                <a:solidFill>
                  <a:srgbClr val="231F20"/>
                </a:solidFill>
                <a:latin typeface="Comic Sans MS" pitchFamily="66" charset="0"/>
                <a:cs typeface="Calibri"/>
              </a:rPr>
              <a:t>either</a:t>
            </a:r>
            <a:r>
              <a:rPr sz="2000" spc="30" dirty="0">
                <a:solidFill>
                  <a:srgbClr val="231F20"/>
                </a:solidFill>
                <a:latin typeface="Comic Sans MS" pitchFamily="66" charset="0"/>
                <a:cs typeface="Calibri"/>
              </a:rPr>
              <a:t> </a:t>
            </a:r>
            <a:r>
              <a:rPr sz="2000" spc="59" dirty="0">
                <a:solidFill>
                  <a:srgbClr val="231F20"/>
                </a:solidFill>
                <a:latin typeface="Comic Sans MS" pitchFamily="66" charset="0"/>
                <a:cs typeface="Calibri"/>
              </a:rPr>
              <a:t>ischaemia</a:t>
            </a:r>
            <a:r>
              <a:rPr sz="2000" spc="37" dirty="0">
                <a:solidFill>
                  <a:srgbClr val="231F20"/>
                </a:solidFill>
                <a:latin typeface="Comic Sans MS" pitchFamily="66" charset="0"/>
                <a:cs typeface="Calibri"/>
              </a:rPr>
              <a:t> </a:t>
            </a:r>
            <a:r>
              <a:rPr sz="2000" spc="59" dirty="0">
                <a:solidFill>
                  <a:srgbClr val="231F20"/>
                </a:solidFill>
                <a:latin typeface="Comic Sans MS" pitchFamily="66" charset="0"/>
                <a:cs typeface="Calibri"/>
              </a:rPr>
              <a:t>(usually  </a:t>
            </a:r>
            <a:r>
              <a:rPr sz="2000" spc="81" dirty="0">
                <a:solidFill>
                  <a:srgbClr val="231F20"/>
                </a:solidFill>
                <a:latin typeface="Comic Sans MS" pitchFamily="66" charset="0"/>
                <a:cs typeface="Calibri"/>
              </a:rPr>
              <a:t>within </a:t>
            </a:r>
            <a:r>
              <a:rPr sz="2000" spc="52" dirty="0">
                <a:solidFill>
                  <a:srgbClr val="231F20"/>
                </a:solidFill>
                <a:latin typeface="Comic Sans MS" pitchFamily="66" charset="0"/>
                <a:cs typeface="Calibri"/>
              </a:rPr>
              <a:t>48 </a:t>
            </a:r>
            <a:r>
              <a:rPr sz="2000" spc="59" dirty="0">
                <a:solidFill>
                  <a:srgbClr val="231F20"/>
                </a:solidFill>
                <a:latin typeface="Comic Sans MS" pitchFamily="66" charset="0"/>
                <a:cs typeface="Calibri"/>
              </a:rPr>
              <a:t>hours) </a:t>
            </a:r>
            <a:r>
              <a:rPr sz="2000" spc="67" dirty="0">
                <a:solidFill>
                  <a:srgbClr val="231F20"/>
                </a:solidFill>
                <a:latin typeface="Comic Sans MS" pitchFamily="66" charset="0"/>
                <a:cs typeface="Calibri"/>
              </a:rPr>
              <a:t>or </a:t>
            </a:r>
            <a:r>
              <a:rPr sz="2000" spc="81" dirty="0">
                <a:solidFill>
                  <a:srgbClr val="231F20"/>
                </a:solidFill>
                <a:latin typeface="Comic Sans MS" pitchFamily="66" charset="0"/>
                <a:cs typeface="Calibri"/>
              </a:rPr>
              <a:t>from </a:t>
            </a:r>
            <a:r>
              <a:rPr sz="2000" spc="67" dirty="0">
                <a:solidFill>
                  <a:srgbClr val="231F20"/>
                </a:solidFill>
                <a:latin typeface="Comic Sans MS" pitchFamily="66" charset="0"/>
                <a:cs typeface="Calibri"/>
              </a:rPr>
              <a:t>myocardial </a:t>
            </a:r>
            <a:r>
              <a:rPr sz="2000" spc="37" dirty="0">
                <a:solidFill>
                  <a:srgbClr val="231F20"/>
                </a:solidFill>
                <a:latin typeface="Comic Sans MS" pitchFamily="66" charset="0"/>
                <a:cs typeface="Calibri"/>
              </a:rPr>
              <a:t>scar </a:t>
            </a:r>
            <a:r>
              <a:rPr sz="2000" spc="89" dirty="0">
                <a:solidFill>
                  <a:srgbClr val="231F20"/>
                </a:solidFill>
                <a:latin typeface="Comic Sans MS" pitchFamily="66" charset="0"/>
                <a:cs typeface="Calibri"/>
              </a:rPr>
              <a:t>due </a:t>
            </a:r>
            <a:r>
              <a:rPr sz="2000" spc="81" dirty="0">
                <a:solidFill>
                  <a:srgbClr val="231F20"/>
                </a:solidFill>
                <a:latin typeface="Comic Sans MS" pitchFamily="66" charset="0"/>
                <a:cs typeface="Calibri"/>
              </a:rPr>
              <a:t>to </a:t>
            </a:r>
            <a:r>
              <a:rPr sz="2000" spc="74" dirty="0">
                <a:solidFill>
                  <a:srgbClr val="231F20"/>
                </a:solidFill>
                <a:latin typeface="Comic Sans MS" pitchFamily="66" charset="0"/>
                <a:cs typeface="Calibri"/>
              </a:rPr>
              <a:t>the </a:t>
            </a:r>
            <a:r>
              <a:rPr sz="2000" spc="67" dirty="0">
                <a:solidFill>
                  <a:srgbClr val="231F20"/>
                </a:solidFill>
                <a:latin typeface="Comic Sans MS" pitchFamily="66" charset="0"/>
                <a:cs typeface="Calibri"/>
              </a:rPr>
              <a:t>infarct </a:t>
            </a:r>
            <a:r>
              <a:rPr sz="2000" spc="59" dirty="0">
                <a:solidFill>
                  <a:srgbClr val="231F20"/>
                </a:solidFill>
                <a:latin typeface="Comic Sans MS" pitchFamily="66" charset="0"/>
                <a:cs typeface="Calibri"/>
              </a:rPr>
              <a:t>(late  </a:t>
            </a:r>
            <a:r>
              <a:rPr sz="2000" spc="52" dirty="0">
                <a:solidFill>
                  <a:srgbClr val="231F20"/>
                </a:solidFill>
                <a:latin typeface="Comic Sans MS" pitchFamily="66" charset="0"/>
                <a:cs typeface="Calibri"/>
              </a:rPr>
              <a:t>onset). </a:t>
            </a:r>
            <a:r>
              <a:rPr sz="2000" spc="67" dirty="0">
                <a:solidFill>
                  <a:srgbClr val="231F20"/>
                </a:solidFill>
                <a:latin typeface="Comic Sans MS" pitchFamily="66" charset="0"/>
                <a:cs typeface="Calibri"/>
              </a:rPr>
              <a:t>Treatment </a:t>
            </a:r>
            <a:r>
              <a:rPr sz="2000" spc="96" dirty="0">
                <a:solidFill>
                  <a:srgbClr val="231F20"/>
                </a:solidFill>
                <a:latin typeface="Comic Sans MS" pitchFamily="66" charset="0"/>
                <a:cs typeface="Calibri"/>
              </a:rPr>
              <a:t>of </a:t>
            </a:r>
            <a:r>
              <a:rPr sz="2000" spc="59" dirty="0">
                <a:solidFill>
                  <a:srgbClr val="231F20"/>
                </a:solidFill>
                <a:latin typeface="Comic Sans MS" pitchFamily="66" charset="0"/>
                <a:cs typeface="Calibri"/>
              </a:rPr>
              <a:t>ischaemia </a:t>
            </a:r>
            <a:r>
              <a:rPr sz="2000" spc="81" dirty="0">
                <a:solidFill>
                  <a:srgbClr val="231F20"/>
                </a:solidFill>
                <a:latin typeface="Comic Sans MS" pitchFamily="66" charset="0"/>
                <a:cs typeface="Calibri"/>
              </a:rPr>
              <a:t>may </a:t>
            </a:r>
            <a:r>
              <a:rPr sz="2000" spc="52" dirty="0">
                <a:solidFill>
                  <a:srgbClr val="231F20"/>
                </a:solidFill>
                <a:latin typeface="Comic Sans MS" pitchFamily="66" charset="0"/>
                <a:cs typeface="Calibri"/>
              </a:rPr>
              <a:t>result </a:t>
            </a:r>
            <a:r>
              <a:rPr sz="2000" spc="74" dirty="0">
                <a:solidFill>
                  <a:srgbClr val="231F20"/>
                </a:solidFill>
                <a:latin typeface="Comic Sans MS" pitchFamily="66" charset="0"/>
                <a:cs typeface="Calibri"/>
              </a:rPr>
              <a:t>in the termination </a:t>
            </a:r>
            <a:r>
              <a:rPr sz="2000" spc="96" dirty="0">
                <a:solidFill>
                  <a:srgbClr val="231F20"/>
                </a:solidFill>
                <a:latin typeface="Comic Sans MS" pitchFamily="66" charset="0"/>
                <a:cs typeface="Calibri"/>
              </a:rPr>
              <a:t>of  </a:t>
            </a:r>
            <a:r>
              <a:rPr sz="2000" spc="74">
                <a:solidFill>
                  <a:srgbClr val="231F20"/>
                </a:solidFill>
                <a:latin typeface="Comic Sans MS" pitchFamily="66" charset="0"/>
                <a:cs typeface="Calibri"/>
              </a:rPr>
              <a:t>the </a:t>
            </a:r>
            <a:r>
              <a:rPr sz="2000" spc="67" smtClean="0">
                <a:solidFill>
                  <a:srgbClr val="231F20"/>
                </a:solidFill>
                <a:latin typeface="Comic Sans MS" pitchFamily="66" charset="0"/>
                <a:cs typeface="Calibri"/>
              </a:rPr>
              <a:t>tachycardia</a:t>
            </a:r>
            <a:r>
              <a:rPr sz="2000" spc="44" smtClean="0">
                <a:solidFill>
                  <a:srgbClr val="231F20"/>
                </a:solidFill>
                <a:latin typeface="Comic Sans MS" pitchFamily="66" charset="0"/>
                <a:cs typeface="Calibri"/>
              </a:rPr>
              <a:t>).</a:t>
            </a:r>
            <a:endParaRPr sz="2000">
              <a:latin typeface="Comic Sans MS" pitchFamily="66" charset="0"/>
              <a:cs typeface="Calibri"/>
            </a:endParaRPr>
          </a:p>
          <a:p>
            <a:pPr>
              <a:spcBef>
                <a:spcPts val="74"/>
              </a:spcBef>
            </a:pPr>
            <a:endParaRPr lang="en-US" sz="2000" dirty="0" smtClean="0">
              <a:latin typeface="Comic Sans MS" pitchFamily="66" charset="0"/>
              <a:cs typeface="Times New Roman"/>
            </a:endParaRPr>
          </a:p>
          <a:p>
            <a:pPr>
              <a:spcBef>
                <a:spcPts val="74"/>
              </a:spcBef>
            </a:pPr>
            <a:endParaRPr lang="en-US" sz="2000" dirty="0" smtClean="0">
              <a:latin typeface="Comic Sans MS" pitchFamily="66" charset="0"/>
              <a:cs typeface="Times New Roman"/>
            </a:endParaRPr>
          </a:p>
          <a:p>
            <a:pPr>
              <a:spcBef>
                <a:spcPts val="74"/>
              </a:spcBef>
            </a:pPr>
            <a:endParaRPr sz="2000">
              <a:latin typeface="Comic Sans MS" pitchFamily="66" charset="0"/>
              <a:cs typeface="Times New Roman"/>
            </a:endParaRPr>
          </a:p>
          <a:p>
            <a:pPr marL="551244" indent="-267156">
              <a:lnSpc>
                <a:spcPts val="1393"/>
              </a:lnSpc>
              <a:buFont typeface="Calibri"/>
              <a:buChar char="•"/>
              <a:tabLst>
                <a:tab pos="551244" algn="l"/>
                <a:tab pos="552184" algn="l"/>
              </a:tabLst>
            </a:pPr>
            <a:r>
              <a:rPr sz="2000" b="1" spc="-15" dirty="0">
                <a:solidFill>
                  <a:srgbClr val="231F20"/>
                </a:solidFill>
                <a:latin typeface="Comic Sans MS" pitchFamily="66" charset="0"/>
                <a:cs typeface="Arial"/>
              </a:rPr>
              <a:t>Ventricular </a:t>
            </a:r>
            <a:r>
              <a:rPr sz="2000" b="1" dirty="0">
                <a:solidFill>
                  <a:srgbClr val="231F20"/>
                </a:solidFill>
                <a:latin typeface="Comic Sans MS" pitchFamily="66" charset="0"/>
                <a:cs typeface="Arial"/>
              </a:rPr>
              <a:t>premature </a:t>
            </a:r>
            <a:r>
              <a:rPr sz="2000" b="1" spc="-22" dirty="0">
                <a:solidFill>
                  <a:srgbClr val="231F20"/>
                </a:solidFill>
                <a:latin typeface="Comic Sans MS" pitchFamily="66" charset="0"/>
                <a:cs typeface="Arial"/>
              </a:rPr>
              <a:t>contractions</a:t>
            </a:r>
            <a:r>
              <a:rPr sz="2000" b="1" spc="7" dirty="0">
                <a:solidFill>
                  <a:srgbClr val="231F20"/>
                </a:solidFill>
                <a:latin typeface="Comic Sans MS" pitchFamily="66" charset="0"/>
                <a:cs typeface="Arial"/>
              </a:rPr>
              <a:t> </a:t>
            </a:r>
            <a:r>
              <a:rPr sz="2000" b="1" spc="-59" dirty="0">
                <a:solidFill>
                  <a:srgbClr val="231F20"/>
                </a:solidFill>
                <a:latin typeface="Comic Sans MS" pitchFamily="66" charset="0"/>
                <a:cs typeface="Arial"/>
              </a:rPr>
              <a:t>(</a:t>
            </a:r>
            <a:r>
              <a:rPr sz="2000" b="1" spc="-59">
                <a:solidFill>
                  <a:srgbClr val="231F20"/>
                </a:solidFill>
                <a:latin typeface="Comic Sans MS" pitchFamily="66" charset="0"/>
                <a:cs typeface="Arial"/>
              </a:rPr>
              <a:t>VPC</a:t>
            </a:r>
            <a:r>
              <a:rPr sz="2000" b="1" spc="-59" smtClean="0">
                <a:solidFill>
                  <a:srgbClr val="231F20"/>
                </a:solidFill>
                <a:latin typeface="Comic Sans MS" pitchFamily="66" charset="0"/>
                <a:cs typeface="Arial"/>
              </a:rPr>
              <a:t>)</a:t>
            </a:r>
            <a:endParaRPr lang="en-US" sz="2000" b="1" spc="-59" dirty="0" smtClean="0">
              <a:solidFill>
                <a:srgbClr val="231F20"/>
              </a:solidFill>
              <a:latin typeface="Comic Sans MS" pitchFamily="66" charset="0"/>
              <a:cs typeface="Arial"/>
            </a:endParaRPr>
          </a:p>
          <a:p>
            <a:pPr marL="551244" indent="-267156">
              <a:lnSpc>
                <a:spcPts val="1393"/>
              </a:lnSpc>
              <a:buFont typeface="Calibri"/>
              <a:buChar char="•"/>
              <a:tabLst>
                <a:tab pos="551244" algn="l"/>
                <a:tab pos="552184" algn="l"/>
              </a:tabLst>
            </a:pPr>
            <a:endParaRPr sz="2000">
              <a:latin typeface="Comic Sans MS" pitchFamily="66" charset="0"/>
              <a:cs typeface="Arial"/>
            </a:endParaRPr>
          </a:p>
          <a:p>
            <a:pPr marL="551244" marR="7526" algn="just">
              <a:lnSpc>
                <a:spcPts val="1361"/>
              </a:lnSpc>
              <a:spcBef>
                <a:spcPts val="67"/>
              </a:spcBef>
            </a:pPr>
            <a:r>
              <a:rPr sz="2000" spc="59" dirty="0">
                <a:solidFill>
                  <a:srgbClr val="231F20"/>
                </a:solidFill>
                <a:latin typeface="Comic Sans MS" pitchFamily="66" charset="0"/>
                <a:cs typeface="Calibri"/>
              </a:rPr>
              <a:t>These </a:t>
            </a:r>
            <a:r>
              <a:rPr sz="2000" spc="67" dirty="0">
                <a:solidFill>
                  <a:srgbClr val="231F20"/>
                </a:solidFill>
                <a:latin typeface="Comic Sans MS" pitchFamily="66" charset="0"/>
                <a:cs typeface="Calibri"/>
              </a:rPr>
              <a:t>are </a:t>
            </a:r>
            <a:r>
              <a:rPr sz="2000" spc="81" dirty="0">
                <a:solidFill>
                  <a:srgbClr val="231F20"/>
                </a:solidFill>
                <a:latin typeface="Comic Sans MS" pitchFamily="66" charset="0"/>
                <a:cs typeface="Calibri"/>
              </a:rPr>
              <a:t>often </a:t>
            </a:r>
            <a:r>
              <a:rPr sz="2000" spc="96" dirty="0">
                <a:solidFill>
                  <a:srgbClr val="231F20"/>
                </a:solidFill>
                <a:latin typeface="Comic Sans MS" pitchFamily="66" charset="0"/>
                <a:cs typeface="Calibri"/>
              </a:rPr>
              <a:t>benign and do </a:t>
            </a:r>
            <a:r>
              <a:rPr sz="2000" spc="81" dirty="0">
                <a:solidFill>
                  <a:srgbClr val="231F20"/>
                </a:solidFill>
                <a:latin typeface="Comic Sans MS" pitchFamily="66" charset="0"/>
                <a:cs typeface="Calibri"/>
              </a:rPr>
              <a:t>not </a:t>
            </a:r>
            <a:r>
              <a:rPr sz="2000" spc="67" dirty="0">
                <a:solidFill>
                  <a:srgbClr val="231F20"/>
                </a:solidFill>
                <a:latin typeface="Comic Sans MS" pitchFamily="66" charset="0"/>
                <a:cs typeface="Calibri"/>
              </a:rPr>
              <a:t>require treatment. </a:t>
            </a:r>
            <a:r>
              <a:rPr sz="2000" spc="59" dirty="0">
                <a:solidFill>
                  <a:srgbClr val="231F20"/>
                </a:solidFill>
                <a:latin typeface="Comic Sans MS" pitchFamily="66" charset="0"/>
                <a:cs typeface="Calibri"/>
              </a:rPr>
              <a:t>Correct  </a:t>
            </a:r>
            <a:r>
              <a:rPr sz="2000" spc="81" dirty="0">
                <a:solidFill>
                  <a:srgbClr val="231F20"/>
                </a:solidFill>
                <a:latin typeface="Comic Sans MS" pitchFamily="66" charset="0"/>
                <a:cs typeface="Calibri"/>
              </a:rPr>
              <a:t>underlying </a:t>
            </a:r>
            <a:r>
              <a:rPr sz="2000" spc="59" dirty="0">
                <a:solidFill>
                  <a:srgbClr val="231F20"/>
                </a:solidFill>
                <a:latin typeface="Comic Sans MS" pitchFamily="66" charset="0"/>
                <a:cs typeface="Calibri"/>
              </a:rPr>
              <a:t>ischaemia, </a:t>
            </a:r>
            <a:r>
              <a:rPr sz="2000" spc="81" dirty="0">
                <a:solidFill>
                  <a:srgbClr val="231F20"/>
                </a:solidFill>
                <a:latin typeface="Comic Sans MS" pitchFamily="66" charset="0"/>
                <a:cs typeface="Calibri"/>
              </a:rPr>
              <a:t>hypoxia </a:t>
            </a:r>
            <a:r>
              <a:rPr sz="2000" spc="96" dirty="0">
                <a:solidFill>
                  <a:srgbClr val="231F20"/>
                </a:solidFill>
                <a:latin typeface="Comic Sans MS" pitchFamily="66" charset="0"/>
                <a:cs typeface="Calibri"/>
              </a:rPr>
              <a:t>and </a:t>
            </a:r>
            <a:r>
              <a:rPr sz="2000" spc="59" dirty="0">
                <a:solidFill>
                  <a:srgbClr val="231F20"/>
                </a:solidFill>
                <a:latin typeface="Comic Sans MS" pitchFamily="66" charset="0"/>
                <a:cs typeface="Calibri"/>
              </a:rPr>
              <a:t>electrolyte</a:t>
            </a:r>
            <a:r>
              <a:rPr sz="2000" spc="-22" dirty="0">
                <a:solidFill>
                  <a:srgbClr val="231F20"/>
                </a:solidFill>
                <a:latin typeface="Comic Sans MS" pitchFamily="66" charset="0"/>
                <a:cs typeface="Calibri"/>
              </a:rPr>
              <a:t> </a:t>
            </a:r>
            <a:r>
              <a:rPr sz="2000" spc="59" dirty="0">
                <a:solidFill>
                  <a:srgbClr val="231F20"/>
                </a:solidFill>
                <a:latin typeface="Comic Sans MS" pitchFamily="66" charset="0"/>
                <a:cs typeface="Calibri"/>
              </a:rPr>
              <a:t>disturbances.</a:t>
            </a:r>
            <a:endParaRPr sz="2000">
              <a:latin typeface="Comic Sans MS" pitchFamily="66" charset="0"/>
              <a:cs typeface="Calibri"/>
            </a:endParaRPr>
          </a:p>
          <a:p>
            <a:pPr algn="ctr">
              <a:spcBef>
                <a:spcPts val="422"/>
              </a:spcBef>
            </a:pPr>
            <a:r>
              <a:rPr sz="2000" dirty="0">
                <a:solidFill>
                  <a:srgbClr val="231F20"/>
                </a:solidFill>
                <a:latin typeface="Comic Sans MS" pitchFamily="66" charset="0"/>
                <a:cs typeface="Times New Roman"/>
              </a:rPr>
              <a:t>28</a:t>
            </a:r>
            <a:endParaRPr sz="2000">
              <a:latin typeface="Comic Sans MS" pitchFamily="66" charset="0"/>
              <a:cs typeface="Times New Roman"/>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239820" cy="704759"/>
          </a:xfrm>
          <a:custGeom>
            <a:avLst/>
            <a:gdLst/>
            <a:ahLst/>
            <a:cxnLst/>
            <a:rect l="l" t="t" r="r" b="b"/>
            <a:pathLst>
              <a:path w="108585" h="684530">
                <a:moveTo>
                  <a:pt x="0" y="683996"/>
                </a:moveTo>
                <a:lnTo>
                  <a:pt x="108000" y="683996"/>
                </a:lnTo>
                <a:lnTo>
                  <a:pt x="108000" y="0"/>
                </a:lnTo>
              </a:path>
            </a:pathLst>
          </a:custGeom>
          <a:ln w="12700">
            <a:solidFill>
              <a:srgbClr val="94BDE5"/>
            </a:solidFill>
          </a:ln>
        </p:spPr>
        <p:txBody>
          <a:bodyPr wrap="square" lIns="0" tIns="0" rIns="0" bIns="0" rtlCol="0"/>
          <a:lstStyle/>
          <a:p>
            <a:endParaRPr/>
          </a:p>
        </p:txBody>
      </p:sp>
      <p:sp>
        <p:nvSpPr>
          <p:cNvPr id="3" name="object 3"/>
          <p:cNvSpPr txBox="1"/>
          <p:nvPr/>
        </p:nvSpPr>
        <p:spPr>
          <a:xfrm>
            <a:off x="4698110" y="6504644"/>
            <a:ext cx="224393" cy="157497"/>
          </a:xfrm>
          <a:prstGeom prst="rect">
            <a:avLst/>
          </a:prstGeom>
        </p:spPr>
        <p:txBody>
          <a:bodyPr vert="horz" wrap="square" lIns="0" tIns="18814" rIns="0" bIns="0" rtlCol="0">
            <a:spAutoFit/>
          </a:bodyPr>
          <a:lstStyle/>
          <a:p>
            <a:pPr marL="18814">
              <a:spcBef>
                <a:spcPts val="148"/>
              </a:spcBef>
            </a:pPr>
            <a:r>
              <a:rPr sz="900" dirty="0">
                <a:solidFill>
                  <a:srgbClr val="231F20"/>
                </a:solidFill>
                <a:latin typeface="Times New Roman"/>
                <a:cs typeface="Times New Roman"/>
              </a:rPr>
              <a:t>29</a:t>
            </a:r>
            <a:endParaRPr sz="900">
              <a:latin typeface="Times New Roman"/>
              <a:cs typeface="Times New Roman"/>
            </a:endParaRPr>
          </a:p>
        </p:txBody>
      </p:sp>
      <p:sp>
        <p:nvSpPr>
          <p:cNvPr id="4" name="object 4"/>
          <p:cNvSpPr/>
          <p:nvPr/>
        </p:nvSpPr>
        <p:spPr>
          <a:xfrm>
            <a:off x="0" y="0"/>
            <a:ext cx="9144000" cy="704759"/>
          </a:xfrm>
          <a:custGeom>
            <a:avLst/>
            <a:gdLst/>
            <a:ahLst/>
            <a:cxnLst/>
            <a:rect l="l" t="t" r="r" b="b"/>
            <a:pathLst>
              <a:path w="4140200" h="684530">
                <a:moveTo>
                  <a:pt x="0" y="684009"/>
                </a:moveTo>
                <a:lnTo>
                  <a:pt x="4139996" y="684009"/>
                </a:lnTo>
                <a:lnTo>
                  <a:pt x="4139996" y="0"/>
                </a:lnTo>
                <a:lnTo>
                  <a:pt x="0" y="0"/>
                </a:lnTo>
                <a:lnTo>
                  <a:pt x="0" y="684009"/>
                </a:lnTo>
                <a:close/>
              </a:path>
            </a:pathLst>
          </a:custGeom>
          <a:solidFill>
            <a:srgbClr val="94BDE5"/>
          </a:solidFill>
        </p:spPr>
        <p:txBody>
          <a:bodyPr wrap="square" lIns="0" tIns="0" rIns="0" bIns="0" rtlCol="0"/>
          <a:lstStyle/>
          <a:p>
            <a:endParaRPr/>
          </a:p>
        </p:txBody>
      </p:sp>
      <p:sp>
        <p:nvSpPr>
          <p:cNvPr id="5" name="object 5"/>
          <p:cNvSpPr/>
          <p:nvPr/>
        </p:nvSpPr>
        <p:spPr>
          <a:xfrm>
            <a:off x="0" y="0"/>
            <a:ext cx="9144000" cy="704759"/>
          </a:xfrm>
          <a:custGeom>
            <a:avLst/>
            <a:gdLst/>
            <a:ahLst/>
            <a:cxnLst/>
            <a:rect l="l" t="t" r="r" b="b"/>
            <a:pathLst>
              <a:path w="4140200" h="684530">
                <a:moveTo>
                  <a:pt x="0" y="683996"/>
                </a:moveTo>
                <a:lnTo>
                  <a:pt x="4139996" y="683996"/>
                </a:lnTo>
                <a:lnTo>
                  <a:pt x="4139996" y="0"/>
                </a:lnTo>
              </a:path>
            </a:pathLst>
          </a:custGeom>
          <a:ln w="12700">
            <a:solidFill>
              <a:srgbClr val="94BDE5"/>
            </a:solidFill>
          </a:ln>
        </p:spPr>
        <p:txBody>
          <a:bodyPr wrap="square" lIns="0" tIns="0" rIns="0" bIns="0" rtlCol="0"/>
          <a:lstStyle/>
          <a:p>
            <a:endParaRPr/>
          </a:p>
        </p:txBody>
      </p:sp>
      <p:sp>
        <p:nvSpPr>
          <p:cNvPr id="6" name="object 6"/>
          <p:cNvSpPr txBox="1"/>
          <p:nvPr/>
        </p:nvSpPr>
        <p:spPr>
          <a:xfrm>
            <a:off x="152399" y="838200"/>
            <a:ext cx="8686801" cy="5576929"/>
          </a:xfrm>
          <a:prstGeom prst="rect">
            <a:avLst/>
          </a:prstGeom>
          <a:solidFill>
            <a:schemeClr val="accent6">
              <a:lumMod val="75000"/>
            </a:schemeClr>
          </a:solidFill>
        </p:spPr>
        <p:txBody>
          <a:bodyPr vert="horz" wrap="square" lIns="0" tIns="18814" rIns="0" bIns="0" rtlCol="0">
            <a:spAutoFit/>
          </a:bodyPr>
          <a:lstStyle/>
          <a:p>
            <a:pPr marL="285029" indent="-267156">
              <a:lnSpc>
                <a:spcPts val="1393"/>
              </a:lnSpc>
              <a:spcBef>
                <a:spcPts val="148"/>
              </a:spcBef>
              <a:buChar char="•"/>
              <a:tabLst>
                <a:tab pos="285029" algn="l"/>
                <a:tab pos="285969" algn="l"/>
              </a:tabLst>
            </a:pPr>
            <a:r>
              <a:rPr sz="1400" b="1" spc="-22" dirty="0">
                <a:solidFill>
                  <a:srgbClr val="231F20"/>
                </a:solidFill>
                <a:latin typeface="Comic Sans MS" pitchFamily="66" charset="0"/>
                <a:cs typeface="Arial"/>
              </a:rPr>
              <a:t>Accelerated </a:t>
            </a:r>
            <a:r>
              <a:rPr sz="1400" b="1" spc="-7" dirty="0">
                <a:solidFill>
                  <a:srgbClr val="231F20"/>
                </a:solidFill>
                <a:latin typeface="Comic Sans MS" pitchFamily="66" charset="0"/>
                <a:cs typeface="Arial"/>
              </a:rPr>
              <a:t>idioventricular</a:t>
            </a:r>
            <a:r>
              <a:rPr sz="1400" b="1" spc="15" dirty="0">
                <a:solidFill>
                  <a:srgbClr val="231F20"/>
                </a:solidFill>
                <a:latin typeface="Comic Sans MS" pitchFamily="66" charset="0"/>
                <a:cs typeface="Arial"/>
              </a:rPr>
              <a:t> </a:t>
            </a:r>
            <a:r>
              <a:rPr sz="1400" b="1" spc="7" dirty="0">
                <a:solidFill>
                  <a:srgbClr val="231F20"/>
                </a:solidFill>
                <a:latin typeface="Comic Sans MS" pitchFamily="66" charset="0"/>
                <a:cs typeface="Arial"/>
              </a:rPr>
              <a:t>rhythm</a:t>
            </a:r>
            <a:endParaRPr sz="1400">
              <a:latin typeface="Comic Sans MS" pitchFamily="66" charset="0"/>
              <a:cs typeface="Arial"/>
            </a:endParaRPr>
          </a:p>
          <a:p>
            <a:pPr marL="285029" marR="7526" algn="just">
              <a:lnSpc>
                <a:spcPts val="1361"/>
              </a:lnSpc>
              <a:spcBef>
                <a:spcPts val="67"/>
              </a:spcBef>
            </a:pPr>
            <a:r>
              <a:rPr sz="1400" spc="59" dirty="0">
                <a:solidFill>
                  <a:srgbClr val="231F20"/>
                </a:solidFill>
                <a:latin typeface="Comic Sans MS" pitchFamily="66" charset="0"/>
                <a:cs typeface="Calibri"/>
              </a:rPr>
              <a:t>These </a:t>
            </a:r>
            <a:r>
              <a:rPr sz="1400" spc="96" dirty="0">
                <a:solidFill>
                  <a:srgbClr val="231F20"/>
                </a:solidFill>
                <a:latin typeface="Comic Sans MS" pitchFamily="66" charset="0"/>
                <a:cs typeface="Calibri"/>
              </a:rPr>
              <a:t>do </a:t>
            </a:r>
            <a:r>
              <a:rPr sz="1400" spc="81" dirty="0">
                <a:solidFill>
                  <a:srgbClr val="231F20"/>
                </a:solidFill>
                <a:latin typeface="Comic Sans MS" pitchFamily="66" charset="0"/>
                <a:cs typeface="Calibri"/>
              </a:rPr>
              <a:t>not </a:t>
            </a:r>
            <a:r>
              <a:rPr sz="1400" spc="67" dirty="0">
                <a:solidFill>
                  <a:srgbClr val="231F20"/>
                </a:solidFill>
                <a:latin typeface="Comic Sans MS" pitchFamily="66" charset="0"/>
                <a:cs typeface="Calibri"/>
              </a:rPr>
              <a:t>require </a:t>
            </a:r>
            <a:r>
              <a:rPr sz="1400" spc="81" dirty="0">
                <a:solidFill>
                  <a:srgbClr val="231F20"/>
                </a:solidFill>
                <a:latin typeface="Comic Sans MS" pitchFamily="66" charset="0"/>
                <a:cs typeface="Calibri"/>
              </a:rPr>
              <a:t>any </a:t>
            </a:r>
            <a:r>
              <a:rPr sz="1400" spc="67" dirty="0">
                <a:solidFill>
                  <a:srgbClr val="231F20"/>
                </a:solidFill>
                <a:latin typeface="Comic Sans MS" pitchFamily="66" charset="0"/>
                <a:cs typeface="Calibri"/>
              </a:rPr>
              <a:t>treatment. </a:t>
            </a:r>
            <a:r>
              <a:rPr sz="1400" spc="59" dirty="0">
                <a:solidFill>
                  <a:srgbClr val="231F20"/>
                </a:solidFill>
                <a:latin typeface="Comic Sans MS" pitchFamily="66" charset="0"/>
                <a:cs typeface="Calibri"/>
              </a:rPr>
              <a:t>This </a:t>
            </a:r>
            <a:r>
              <a:rPr sz="1400" spc="22" dirty="0">
                <a:solidFill>
                  <a:srgbClr val="231F20"/>
                </a:solidFill>
                <a:latin typeface="Comic Sans MS" pitchFamily="66" charset="0"/>
                <a:cs typeface="Calibri"/>
              </a:rPr>
              <a:t>is </a:t>
            </a:r>
            <a:r>
              <a:rPr sz="1400" spc="89" dirty="0">
                <a:solidFill>
                  <a:srgbClr val="231F20"/>
                </a:solidFill>
                <a:latin typeface="Comic Sans MS" pitchFamily="66" charset="0"/>
                <a:cs typeface="Calibri"/>
              </a:rPr>
              <a:t>a </a:t>
            </a:r>
            <a:r>
              <a:rPr sz="1400" spc="74" dirty="0">
                <a:solidFill>
                  <a:srgbClr val="231F20"/>
                </a:solidFill>
                <a:latin typeface="Comic Sans MS" pitchFamily="66" charset="0"/>
                <a:cs typeface="Calibri"/>
              </a:rPr>
              <a:t>sign suggestive </a:t>
            </a:r>
            <a:r>
              <a:rPr sz="1400" spc="96" dirty="0">
                <a:solidFill>
                  <a:srgbClr val="231F20"/>
                </a:solidFill>
                <a:latin typeface="Comic Sans MS" pitchFamily="66" charset="0"/>
                <a:cs typeface="Calibri"/>
              </a:rPr>
              <a:t>of  </a:t>
            </a:r>
            <a:r>
              <a:rPr sz="1400" spc="44" dirty="0">
                <a:solidFill>
                  <a:srgbClr val="231F20"/>
                </a:solidFill>
                <a:latin typeface="Comic Sans MS" pitchFamily="66" charset="0"/>
                <a:cs typeface="Calibri"/>
              </a:rPr>
              <a:t>successful</a:t>
            </a:r>
            <a:r>
              <a:rPr sz="1400" spc="52" dirty="0">
                <a:solidFill>
                  <a:srgbClr val="231F20"/>
                </a:solidFill>
                <a:latin typeface="Comic Sans MS" pitchFamily="66" charset="0"/>
                <a:cs typeface="Calibri"/>
              </a:rPr>
              <a:t> </a:t>
            </a:r>
            <a:r>
              <a:rPr sz="1400" spc="67" dirty="0">
                <a:solidFill>
                  <a:srgbClr val="231F20"/>
                </a:solidFill>
                <a:latin typeface="Comic Sans MS" pitchFamily="66" charset="0"/>
                <a:cs typeface="Calibri"/>
              </a:rPr>
              <a:t>reperfusion.</a:t>
            </a:r>
            <a:endParaRPr sz="1400">
              <a:latin typeface="Comic Sans MS" pitchFamily="66" charset="0"/>
              <a:cs typeface="Calibri"/>
            </a:endParaRPr>
          </a:p>
          <a:p>
            <a:pPr>
              <a:spcBef>
                <a:spcPts val="74"/>
              </a:spcBef>
            </a:pPr>
            <a:endParaRPr sz="1400">
              <a:latin typeface="Comic Sans MS" pitchFamily="66" charset="0"/>
              <a:cs typeface="Times New Roman"/>
            </a:endParaRPr>
          </a:p>
          <a:p>
            <a:pPr marL="285029" indent="-267156">
              <a:lnSpc>
                <a:spcPts val="1393"/>
              </a:lnSpc>
              <a:buChar char="•"/>
              <a:tabLst>
                <a:tab pos="285029" algn="l"/>
                <a:tab pos="285969" algn="l"/>
              </a:tabLst>
            </a:pPr>
            <a:r>
              <a:rPr sz="1400" b="1" spc="7" dirty="0">
                <a:solidFill>
                  <a:srgbClr val="231F20"/>
                </a:solidFill>
                <a:latin typeface="Comic Sans MS" pitchFamily="66" charset="0"/>
                <a:cs typeface="Arial"/>
              </a:rPr>
              <a:t>Atrial fibrillation</a:t>
            </a:r>
            <a:r>
              <a:rPr sz="1400" b="1" spc="-15" dirty="0">
                <a:solidFill>
                  <a:srgbClr val="231F20"/>
                </a:solidFill>
                <a:latin typeface="Comic Sans MS" pitchFamily="66" charset="0"/>
                <a:cs typeface="Arial"/>
              </a:rPr>
              <a:t> </a:t>
            </a:r>
            <a:r>
              <a:rPr sz="1400" b="1" spc="-37" dirty="0">
                <a:solidFill>
                  <a:srgbClr val="231F20"/>
                </a:solidFill>
                <a:latin typeface="Comic Sans MS" pitchFamily="66" charset="0"/>
                <a:cs typeface="Arial"/>
              </a:rPr>
              <a:t>(AF)</a:t>
            </a:r>
            <a:endParaRPr sz="1400">
              <a:latin typeface="Comic Sans MS" pitchFamily="66" charset="0"/>
              <a:cs typeface="Arial"/>
            </a:endParaRPr>
          </a:p>
          <a:p>
            <a:pPr marL="285029" marR="8466" algn="just">
              <a:lnSpc>
                <a:spcPts val="1361"/>
              </a:lnSpc>
              <a:spcBef>
                <a:spcPts val="67"/>
              </a:spcBef>
            </a:pPr>
            <a:r>
              <a:rPr sz="1400" spc="59" dirty="0">
                <a:solidFill>
                  <a:srgbClr val="231F20"/>
                </a:solidFill>
                <a:latin typeface="Comic Sans MS" pitchFamily="66" charset="0"/>
                <a:cs typeface="Calibri"/>
              </a:rPr>
              <a:t>This </a:t>
            </a:r>
            <a:r>
              <a:rPr sz="1400" spc="22" dirty="0">
                <a:solidFill>
                  <a:srgbClr val="231F20"/>
                </a:solidFill>
                <a:latin typeface="Comic Sans MS" pitchFamily="66" charset="0"/>
                <a:cs typeface="Calibri"/>
              </a:rPr>
              <a:t>is </a:t>
            </a:r>
            <a:r>
              <a:rPr sz="1400" spc="74" dirty="0">
                <a:solidFill>
                  <a:srgbClr val="231F20"/>
                </a:solidFill>
                <a:latin typeface="Comic Sans MS" pitchFamily="66" charset="0"/>
                <a:cs typeface="Calibri"/>
              </a:rPr>
              <a:t>more </a:t>
            </a:r>
            <a:r>
              <a:rPr sz="1400" spc="81" dirty="0">
                <a:solidFill>
                  <a:srgbClr val="231F20"/>
                </a:solidFill>
                <a:latin typeface="Comic Sans MS" pitchFamily="66" charset="0"/>
                <a:cs typeface="Calibri"/>
              </a:rPr>
              <a:t>commonly </a:t>
            </a:r>
            <a:r>
              <a:rPr sz="1400" spc="59" dirty="0">
                <a:solidFill>
                  <a:srgbClr val="231F20"/>
                </a:solidFill>
                <a:latin typeface="Comic Sans MS" pitchFamily="66" charset="0"/>
                <a:cs typeface="Calibri"/>
              </a:rPr>
              <a:t>seen </a:t>
            </a:r>
            <a:r>
              <a:rPr sz="1400" spc="74" dirty="0">
                <a:solidFill>
                  <a:srgbClr val="231F20"/>
                </a:solidFill>
                <a:latin typeface="Comic Sans MS" pitchFamily="66" charset="0"/>
                <a:cs typeface="Calibri"/>
              </a:rPr>
              <a:t>in the </a:t>
            </a:r>
            <a:r>
              <a:rPr sz="1400" spc="59" dirty="0">
                <a:solidFill>
                  <a:srgbClr val="231F20"/>
                </a:solidFill>
                <a:latin typeface="Comic Sans MS" pitchFamily="66" charset="0"/>
                <a:cs typeface="Calibri"/>
              </a:rPr>
              <a:t>elderly </a:t>
            </a:r>
            <a:r>
              <a:rPr sz="1400" spc="96" dirty="0">
                <a:solidFill>
                  <a:srgbClr val="231F20"/>
                </a:solidFill>
                <a:latin typeface="Comic Sans MS" pitchFamily="66" charset="0"/>
                <a:cs typeface="Calibri"/>
              </a:rPr>
              <a:t>and </a:t>
            </a:r>
            <a:r>
              <a:rPr sz="1400" spc="22" dirty="0">
                <a:solidFill>
                  <a:srgbClr val="231F20"/>
                </a:solidFill>
                <a:latin typeface="Comic Sans MS" pitchFamily="66" charset="0"/>
                <a:cs typeface="Calibri"/>
              </a:rPr>
              <a:t>is </a:t>
            </a:r>
            <a:r>
              <a:rPr sz="1400" spc="59" dirty="0">
                <a:solidFill>
                  <a:srgbClr val="231F20"/>
                </a:solidFill>
                <a:latin typeface="Comic Sans MS" pitchFamily="66" charset="0"/>
                <a:cs typeface="Calibri"/>
              </a:rPr>
              <a:t>associated </a:t>
            </a:r>
            <a:r>
              <a:rPr sz="1400" spc="89" dirty="0">
                <a:solidFill>
                  <a:srgbClr val="231F20"/>
                </a:solidFill>
                <a:latin typeface="Comic Sans MS" pitchFamily="66" charset="0"/>
                <a:cs typeface="Calibri"/>
              </a:rPr>
              <a:t>with  </a:t>
            </a:r>
            <a:r>
              <a:rPr sz="1400" spc="81" dirty="0">
                <a:solidFill>
                  <a:srgbClr val="231F20"/>
                </a:solidFill>
                <a:latin typeface="Comic Sans MS" pitchFamily="66" charset="0"/>
                <a:cs typeface="Calibri"/>
              </a:rPr>
              <a:t>large</a:t>
            </a:r>
            <a:r>
              <a:rPr sz="1400" spc="-67" dirty="0">
                <a:solidFill>
                  <a:srgbClr val="231F20"/>
                </a:solidFill>
                <a:latin typeface="Comic Sans MS" pitchFamily="66" charset="0"/>
                <a:cs typeface="Calibri"/>
              </a:rPr>
              <a:t> </a:t>
            </a:r>
            <a:r>
              <a:rPr sz="1400" spc="52" dirty="0">
                <a:solidFill>
                  <a:srgbClr val="231F20"/>
                </a:solidFill>
                <a:latin typeface="Comic Sans MS" pitchFamily="66" charset="0"/>
                <a:cs typeface="Calibri"/>
              </a:rPr>
              <a:t>infarcts.</a:t>
            </a:r>
            <a:r>
              <a:rPr sz="1400" spc="-59" dirty="0">
                <a:solidFill>
                  <a:srgbClr val="231F20"/>
                </a:solidFill>
                <a:latin typeface="Comic Sans MS" pitchFamily="66" charset="0"/>
                <a:cs typeface="Calibri"/>
              </a:rPr>
              <a:t> </a:t>
            </a:r>
            <a:r>
              <a:rPr sz="1400" spc="44" dirty="0">
                <a:solidFill>
                  <a:srgbClr val="231F20"/>
                </a:solidFill>
                <a:latin typeface="Comic Sans MS" pitchFamily="66" charset="0"/>
                <a:cs typeface="Calibri"/>
              </a:rPr>
              <a:t>It</a:t>
            </a:r>
            <a:r>
              <a:rPr sz="1400" spc="-67" dirty="0">
                <a:solidFill>
                  <a:srgbClr val="231F20"/>
                </a:solidFill>
                <a:latin typeface="Comic Sans MS" pitchFamily="66" charset="0"/>
                <a:cs typeface="Calibri"/>
              </a:rPr>
              <a:t> </a:t>
            </a:r>
            <a:r>
              <a:rPr sz="1400" spc="67" dirty="0">
                <a:solidFill>
                  <a:srgbClr val="231F20"/>
                </a:solidFill>
                <a:latin typeface="Comic Sans MS" pitchFamily="66" charset="0"/>
                <a:cs typeface="Calibri"/>
              </a:rPr>
              <a:t>denotes</a:t>
            </a:r>
            <a:r>
              <a:rPr sz="1400" spc="-59" dirty="0">
                <a:solidFill>
                  <a:srgbClr val="231F20"/>
                </a:solidFill>
                <a:latin typeface="Comic Sans MS" pitchFamily="66" charset="0"/>
                <a:cs typeface="Calibri"/>
              </a:rPr>
              <a:t> </a:t>
            </a:r>
            <a:r>
              <a:rPr sz="1400" spc="89" dirty="0">
                <a:solidFill>
                  <a:srgbClr val="231F20"/>
                </a:solidFill>
                <a:latin typeface="Comic Sans MS" pitchFamily="66" charset="0"/>
                <a:cs typeface="Calibri"/>
              </a:rPr>
              <a:t>a</a:t>
            </a:r>
            <a:r>
              <a:rPr sz="1400" spc="-59" dirty="0">
                <a:solidFill>
                  <a:srgbClr val="231F20"/>
                </a:solidFill>
                <a:latin typeface="Comic Sans MS" pitchFamily="66" charset="0"/>
                <a:cs typeface="Calibri"/>
              </a:rPr>
              <a:t> </a:t>
            </a:r>
            <a:r>
              <a:rPr sz="1400" spc="74" dirty="0">
                <a:solidFill>
                  <a:srgbClr val="231F20"/>
                </a:solidFill>
                <a:latin typeface="Comic Sans MS" pitchFamily="66" charset="0"/>
                <a:cs typeface="Calibri"/>
              </a:rPr>
              <a:t>poorer</a:t>
            </a:r>
            <a:r>
              <a:rPr sz="1400" spc="-67" dirty="0">
                <a:solidFill>
                  <a:srgbClr val="231F20"/>
                </a:solidFill>
                <a:latin typeface="Comic Sans MS" pitchFamily="66" charset="0"/>
                <a:cs typeface="Calibri"/>
              </a:rPr>
              <a:t> </a:t>
            </a:r>
            <a:r>
              <a:rPr sz="1400" spc="74" dirty="0">
                <a:solidFill>
                  <a:srgbClr val="231F20"/>
                </a:solidFill>
                <a:latin typeface="Comic Sans MS" pitchFamily="66" charset="0"/>
                <a:cs typeface="Calibri"/>
              </a:rPr>
              <a:t>prognosis</a:t>
            </a:r>
            <a:r>
              <a:rPr sz="1400" spc="-59" dirty="0">
                <a:solidFill>
                  <a:srgbClr val="231F20"/>
                </a:solidFill>
                <a:latin typeface="Comic Sans MS" pitchFamily="66" charset="0"/>
                <a:cs typeface="Calibri"/>
              </a:rPr>
              <a:t> </a:t>
            </a:r>
            <a:r>
              <a:rPr sz="1400" spc="96" dirty="0">
                <a:solidFill>
                  <a:srgbClr val="231F20"/>
                </a:solidFill>
                <a:latin typeface="Comic Sans MS" pitchFamily="66" charset="0"/>
                <a:cs typeface="Calibri"/>
              </a:rPr>
              <a:t>and</a:t>
            </a:r>
            <a:r>
              <a:rPr sz="1400" spc="-67" dirty="0">
                <a:solidFill>
                  <a:srgbClr val="231F20"/>
                </a:solidFill>
                <a:latin typeface="Comic Sans MS" pitchFamily="66" charset="0"/>
                <a:cs typeface="Calibri"/>
              </a:rPr>
              <a:t> </a:t>
            </a:r>
            <a:r>
              <a:rPr sz="1400" spc="44" dirty="0">
                <a:solidFill>
                  <a:srgbClr val="231F20"/>
                </a:solidFill>
                <a:latin typeface="Comic Sans MS" pitchFamily="66" charset="0"/>
                <a:cs typeface="Calibri"/>
              </a:rPr>
              <a:t>carries</a:t>
            </a:r>
            <a:r>
              <a:rPr sz="1400" spc="-59" dirty="0">
                <a:solidFill>
                  <a:srgbClr val="231F20"/>
                </a:solidFill>
                <a:latin typeface="Comic Sans MS" pitchFamily="66" charset="0"/>
                <a:cs typeface="Calibri"/>
              </a:rPr>
              <a:t> </a:t>
            </a:r>
            <a:r>
              <a:rPr sz="1400" spc="96" dirty="0">
                <a:solidFill>
                  <a:srgbClr val="231F20"/>
                </a:solidFill>
                <a:latin typeface="Comic Sans MS" pitchFamily="66" charset="0"/>
                <a:cs typeface="Calibri"/>
              </a:rPr>
              <a:t>an</a:t>
            </a:r>
            <a:r>
              <a:rPr sz="1400" spc="-59" dirty="0">
                <a:solidFill>
                  <a:srgbClr val="231F20"/>
                </a:solidFill>
                <a:latin typeface="Comic Sans MS" pitchFamily="66" charset="0"/>
                <a:cs typeface="Calibri"/>
              </a:rPr>
              <a:t> </a:t>
            </a:r>
            <a:r>
              <a:rPr sz="1400" spc="59" dirty="0">
                <a:solidFill>
                  <a:srgbClr val="231F20"/>
                </a:solidFill>
                <a:latin typeface="Comic Sans MS" pitchFamily="66" charset="0"/>
                <a:cs typeface="Calibri"/>
              </a:rPr>
              <a:t>increased  </a:t>
            </a:r>
            <a:r>
              <a:rPr sz="1400" spc="52" dirty="0">
                <a:solidFill>
                  <a:srgbClr val="231F20"/>
                </a:solidFill>
                <a:latin typeface="Comic Sans MS" pitchFamily="66" charset="0"/>
                <a:cs typeface="Calibri"/>
              </a:rPr>
              <a:t>risk </a:t>
            </a:r>
            <a:r>
              <a:rPr sz="1400" spc="96">
                <a:solidFill>
                  <a:srgbClr val="231F20"/>
                </a:solidFill>
                <a:latin typeface="Comic Sans MS" pitchFamily="66" charset="0"/>
                <a:cs typeface="Calibri"/>
              </a:rPr>
              <a:t>of </a:t>
            </a:r>
            <a:r>
              <a:rPr sz="1400" spc="74" smtClean="0">
                <a:solidFill>
                  <a:srgbClr val="231F20"/>
                </a:solidFill>
                <a:latin typeface="Comic Sans MS" pitchFamily="66" charset="0"/>
                <a:cs typeface="Calibri"/>
              </a:rPr>
              <a:t>thromboembolism</a:t>
            </a:r>
            <a:endParaRPr sz="1400">
              <a:latin typeface="Comic Sans MS" pitchFamily="66" charset="0"/>
              <a:cs typeface="Calibri"/>
            </a:endParaRPr>
          </a:p>
          <a:p>
            <a:pPr>
              <a:lnSpc>
                <a:spcPct val="100000"/>
              </a:lnSpc>
            </a:pPr>
            <a:endParaRPr sz="1400">
              <a:latin typeface="Comic Sans MS" pitchFamily="66" charset="0"/>
              <a:cs typeface="Times New Roman"/>
            </a:endParaRPr>
          </a:p>
          <a:p>
            <a:pPr marL="18814">
              <a:spcBef>
                <a:spcPts val="1096"/>
              </a:spcBef>
            </a:pPr>
            <a:r>
              <a:rPr sz="1400" b="1" spc="-67" dirty="0">
                <a:solidFill>
                  <a:srgbClr val="231F20"/>
                </a:solidFill>
                <a:latin typeface="Comic Sans MS" pitchFamily="66" charset="0"/>
                <a:cs typeface="Arial"/>
              </a:rPr>
              <a:t>B)</a:t>
            </a:r>
            <a:r>
              <a:rPr sz="1400" b="1" spc="119" dirty="0">
                <a:solidFill>
                  <a:srgbClr val="231F20"/>
                </a:solidFill>
                <a:latin typeface="Comic Sans MS" pitchFamily="66" charset="0"/>
                <a:cs typeface="Arial"/>
              </a:rPr>
              <a:t> </a:t>
            </a:r>
            <a:r>
              <a:rPr sz="1400" b="1" spc="-15" dirty="0">
                <a:solidFill>
                  <a:srgbClr val="231F20"/>
                </a:solidFill>
                <a:latin typeface="Comic Sans MS" pitchFamily="66" charset="0"/>
                <a:cs typeface="Arial"/>
              </a:rPr>
              <a:t>Bradyarrhythmias</a:t>
            </a:r>
            <a:endParaRPr sz="1400">
              <a:latin typeface="Comic Sans MS" pitchFamily="66" charset="0"/>
              <a:cs typeface="Arial"/>
            </a:endParaRPr>
          </a:p>
          <a:p>
            <a:pPr>
              <a:spcBef>
                <a:spcPts val="22"/>
              </a:spcBef>
            </a:pPr>
            <a:endParaRPr sz="1400">
              <a:latin typeface="Comic Sans MS" pitchFamily="66" charset="0"/>
              <a:cs typeface="Times New Roman"/>
            </a:endParaRPr>
          </a:p>
          <a:p>
            <a:pPr marL="285029" indent="-267156">
              <a:lnSpc>
                <a:spcPts val="1393"/>
              </a:lnSpc>
              <a:buChar char="•"/>
              <a:tabLst>
                <a:tab pos="285029" algn="l"/>
                <a:tab pos="285969" algn="l"/>
              </a:tabLst>
            </a:pPr>
            <a:r>
              <a:rPr sz="1400" b="1" spc="-59" dirty="0">
                <a:solidFill>
                  <a:srgbClr val="231F20"/>
                </a:solidFill>
                <a:latin typeface="Comic Sans MS" pitchFamily="66" charset="0"/>
                <a:cs typeface="Arial"/>
              </a:rPr>
              <a:t>Sinus</a:t>
            </a:r>
            <a:r>
              <a:rPr sz="1400" b="1" spc="-7" dirty="0">
                <a:solidFill>
                  <a:srgbClr val="231F20"/>
                </a:solidFill>
                <a:latin typeface="Comic Sans MS" pitchFamily="66" charset="0"/>
                <a:cs typeface="Arial"/>
              </a:rPr>
              <a:t> </a:t>
            </a:r>
            <a:r>
              <a:rPr sz="1400" b="1" spc="-15" dirty="0">
                <a:solidFill>
                  <a:srgbClr val="231F20"/>
                </a:solidFill>
                <a:latin typeface="Comic Sans MS" pitchFamily="66" charset="0"/>
                <a:cs typeface="Arial"/>
              </a:rPr>
              <a:t>bradycardia</a:t>
            </a:r>
            <a:endParaRPr sz="1400">
              <a:latin typeface="Comic Sans MS" pitchFamily="66" charset="0"/>
              <a:cs typeface="Arial"/>
            </a:endParaRPr>
          </a:p>
          <a:p>
            <a:pPr marL="285029" marR="7526" algn="just">
              <a:lnSpc>
                <a:spcPts val="1361"/>
              </a:lnSpc>
              <a:spcBef>
                <a:spcPts val="67"/>
              </a:spcBef>
            </a:pPr>
            <a:r>
              <a:rPr sz="1400" spc="59" dirty="0">
                <a:solidFill>
                  <a:srgbClr val="231F20"/>
                </a:solidFill>
                <a:latin typeface="Comic Sans MS" pitchFamily="66" charset="0"/>
                <a:cs typeface="Calibri"/>
              </a:rPr>
              <a:t>This </a:t>
            </a:r>
            <a:r>
              <a:rPr sz="1400" spc="67" dirty="0">
                <a:solidFill>
                  <a:srgbClr val="231F20"/>
                </a:solidFill>
                <a:latin typeface="Comic Sans MS" pitchFamily="66" charset="0"/>
                <a:cs typeface="Calibri"/>
              </a:rPr>
              <a:t>does </a:t>
            </a:r>
            <a:r>
              <a:rPr sz="1400" spc="81" dirty="0">
                <a:solidFill>
                  <a:srgbClr val="231F20"/>
                </a:solidFill>
                <a:latin typeface="Comic Sans MS" pitchFamily="66" charset="0"/>
                <a:cs typeface="Calibri"/>
              </a:rPr>
              <a:t>not </a:t>
            </a:r>
            <a:r>
              <a:rPr sz="1400" spc="67" dirty="0">
                <a:solidFill>
                  <a:srgbClr val="231F20"/>
                </a:solidFill>
                <a:latin typeface="Comic Sans MS" pitchFamily="66" charset="0"/>
                <a:cs typeface="Calibri"/>
              </a:rPr>
              <a:t>require </a:t>
            </a:r>
            <a:r>
              <a:rPr sz="1400" spc="74" dirty="0">
                <a:solidFill>
                  <a:srgbClr val="231F20"/>
                </a:solidFill>
                <a:latin typeface="Comic Sans MS" pitchFamily="66" charset="0"/>
                <a:cs typeface="Calibri"/>
              </a:rPr>
              <a:t>treatment </a:t>
            </a:r>
            <a:r>
              <a:rPr sz="1400" spc="52" dirty="0">
                <a:solidFill>
                  <a:srgbClr val="231F20"/>
                </a:solidFill>
                <a:latin typeface="Comic Sans MS" pitchFamily="66" charset="0"/>
                <a:cs typeface="Calibri"/>
              </a:rPr>
              <a:t>unless </a:t>
            </a:r>
            <a:r>
              <a:rPr sz="1400" spc="59" dirty="0">
                <a:solidFill>
                  <a:srgbClr val="231F20"/>
                </a:solidFill>
                <a:latin typeface="Comic Sans MS" pitchFamily="66" charset="0"/>
                <a:cs typeface="Calibri"/>
              </a:rPr>
              <a:t>associated </a:t>
            </a:r>
            <a:r>
              <a:rPr sz="1400" spc="89" dirty="0">
                <a:solidFill>
                  <a:srgbClr val="231F20"/>
                </a:solidFill>
                <a:latin typeface="Comic Sans MS" pitchFamily="66" charset="0"/>
                <a:cs typeface="Calibri"/>
              </a:rPr>
              <a:t>with </a:t>
            </a:r>
            <a:r>
              <a:rPr sz="1400" spc="59" dirty="0">
                <a:solidFill>
                  <a:srgbClr val="231F20"/>
                </a:solidFill>
                <a:latin typeface="Comic Sans MS" pitchFamily="66" charset="0"/>
                <a:cs typeface="Calibri"/>
              </a:rPr>
              <a:t>symptoms  </a:t>
            </a:r>
            <a:r>
              <a:rPr sz="1400" spc="52" dirty="0">
                <a:solidFill>
                  <a:srgbClr val="231F20"/>
                </a:solidFill>
                <a:latin typeface="Comic Sans MS" pitchFamily="66" charset="0"/>
                <a:cs typeface="Calibri"/>
              </a:rPr>
              <a:t>and/or </a:t>
            </a:r>
            <a:r>
              <a:rPr sz="1400" spc="67" dirty="0">
                <a:solidFill>
                  <a:srgbClr val="231F20"/>
                </a:solidFill>
                <a:latin typeface="Comic Sans MS" pitchFamily="66" charset="0"/>
                <a:cs typeface="Calibri"/>
              </a:rPr>
              <a:t>hypotension.</a:t>
            </a:r>
            <a:endParaRPr sz="1400">
              <a:latin typeface="Comic Sans MS" pitchFamily="66" charset="0"/>
              <a:cs typeface="Calibri"/>
            </a:endParaRPr>
          </a:p>
          <a:p>
            <a:pPr>
              <a:spcBef>
                <a:spcPts val="74"/>
              </a:spcBef>
            </a:pPr>
            <a:endParaRPr sz="1400">
              <a:latin typeface="Comic Sans MS" pitchFamily="66" charset="0"/>
              <a:cs typeface="Times New Roman"/>
            </a:endParaRPr>
          </a:p>
          <a:p>
            <a:pPr marL="285029" indent="-267156">
              <a:lnSpc>
                <a:spcPts val="1393"/>
              </a:lnSpc>
              <a:buFont typeface="Calibri"/>
              <a:buChar char="•"/>
              <a:tabLst>
                <a:tab pos="285029" algn="l"/>
                <a:tab pos="285969" algn="l"/>
              </a:tabLst>
            </a:pPr>
            <a:r>
              <a:rPr sz="1400" b="1" dirty="0">
                <a:solidFill>
                  <a:srgbClr val="231F20"/>
                </a:solidFill>
                <a:latin typeface="Comic Sans MS" pitchFamily="66" charset="0"/>
                <a:cs typeface="Arial"/>
              </a:rPr>
              <a:t>Atrio-ventricular </a:t>
            </a:r>
            <a:r>
              <a:rPr sz="1400" b="1" spc="-15" dirty="0">
                <a:solidFill>
                  <a:srgbClr val="231F20"/>
                </a:solidFill>
                <a:latin typeface="Comic Sans MS" pitchFamily="66" charset="0"/>
                <a:cs typeface="Arial"/>
              </a:rPr>
              <a:t>(AV)</a:t>
            </a:r>
            <a:r>
              <a:rPr sz="1400" b="1" spc="-7" dirty="0">
                <a:solidFill>
                  <a:srgbClr val="231F20"/>
                </a:solidFill>
                <a:latin typeface="Comic Sans MS" pitchFamily="66" charset="0"/>
                <a:cs typeface="Arial"/>
              </a:rPr>
              <a:t> </a:t>
            </a:r>
            <a:r>
              <a:rPr sz="1400" b="1" spc="-30" dirty="0">
                <a:solidFill>
                  <a:srgbClr val="231F20"/>
                </a:solidFill>
                <a:latin typeface="Comic Sans MS" pitchFamily="66" charset="0"/>
                <a:cs typeface="Arial"/>
              </a:rPr>
              <a:t>block</a:t>
            </a:r>
            <a:endParaRPr sz="1400">
              <a:latin typeface="Comic Sans MS" pitchFamily="66" charset="0"/>
              <a:cs typeface="Arial"/>
            </a:endParaRPr>
          </a:p>
          <a:p>
            <a:pPr marL="285029" marR="7526" algn="just">
              <a:lnSpc>
                <a:spcPts val="1361"/>
              </a:lnSpc>
              <a:spcBef>
                <a:spcPts val="67"/>
              </a:spcBef>
            </a:pPr>
            <a:r>
              <a:rPr sz="1400" spc="37" dirty="0">
                <a:solidFill>
                  <a:srgbClr val="231F20"/>
                </a:solidFill>
                <a:latin typeface="Comic Sans MS" pitchFamily="66" charset="0"/>
                <a:cs typeface="Calibri"/>
              </a:rPr>
              <a:t>First </a:t>
            </a:r>
            <a:r>
              <a:rPr sz="1400" spc="81" dirty="0">
                <a:solidFill>
                  <a:srgbClr val="231F20"/>
                </a:solidFill>
                <a:latin typeface="Comic Sans MS" pitchFamily="66" charset="0"/>
                <a:cs typeface="Calibri"/>
              </a:rPr>
              <a:t>degree </a:t>
            </a:r>
            <a:r>
              <a:rPr sz="1400" spc="96" dirty="0">
                <a:solidFill>
                  <a:srgbClr val="231F20"/>
                </a:solidFill>
                <a:latin typeface="Comic Sans MS" pitchFamily="66" charset="0"/>
                <a:cs typeface="Calibri"/>
              </a:rPr>
              <a:t>and </a:t>
            </a:r>
            <a:r>
              <a:rPr sz="1400" spc="59" dirty="0">
                <a:solidFill>
                  <a:srgbClr val="231F20"/>
                </a:solidFill>
                <a:latin typeface="Comic Sans MS" pitchFamily="66" charset="0"/>
                <a:cs typeface="Calibri"/>
              </a:rPr>
              <a:t>second </a:t>
            </a:r>
            <a:r>
              <a:rPr sz="1400" spc="81" dirty="0">
                <a:solidFill>
                  <a:srgbClr val="231F20"/>
                </a:solidFill>
                <a:latin typeface="Comic Sans MS" pitchFamily="66" charset="0"/>
                <a:cs typeface="Calibri"/>
              </a:rPr>
              <a:t>degree </a:t>
            </a:r>
            <a:r>
              <a:rPr sz="1400" spc="67" dirty="0">
                <a:solidFill>
                  <a:srgbClr val="231F20"/>
                </a:solidFill>
                <a:latin typeface="Comic Sans MS" pitchFamily="66" charset="0"/>
                <a:cs typeface="Calibri"/>
              </a:rPr>
              <a:t>type </a:t>
            </a:r>
            <a:r>
              <a:rPr sz="1400" spc="52" dirty="0">
                <a:solidFill>
                  <a:srgbClr val="231F20"/>
                </a:solidFill>
                <a:latin typeface="Comic Sans MS" pitchFamily="66" charset="0"/>
                <a:cs typeface="Calibri"/>
              </a:rPr>
              <a:t>1 </a:t>
            </a:r>
            <a:r>
              <a:rPr sz="1400" spc="81" dirty="0">
                <a:solidFill>
                  <a:srgbClr val="231F20"/>
                </a:solidFill>
                <a:latin typeface="Comic Sans MS" pitchFamily="66" charset="0"/>
                <a:cs typeface="Calibri"/>
              </a:rPr>
              <a:t>(Mobitz </a:t>
            </a:r>
            <a:r>
              <a:rPr sz="1400" spc="44" dirty="0">
                <a:solidFill>
                  <a:srgbClr val="231F20"/>
                </a:solidFill>
                <a:latin typeface="Comic Sans MS" pitchFamily="66" charset="0"/>
                <a:cs typeface="Calibri"/>
              </a:rPr>
              <a:t>1) </a:t>
            </a:r>
            <a:r>
              <a:rPr sz="1400" spc="96" dirty="0">
                <a:solidFill>
                  <a:srgbClr val="231F20"/>
                </a:solidFill>
                <a:latin typeface="Comic Sans MS" pitchFamily="66" charset="0"/>
                <a:cs typeface="Calibri"/>
              </a:rPr>
              <a:t>do </a:t>
            </a:r>
            <a:r>
              <a:rPr sz="1400" spc="81" dirty="0">
                <a:solidFill>
                  <a:srgbClr val="231F20"/>
                </a:solidFill>
                <a:latin typeface="Comic Sans MS" pitchFamily="66" charset="0"/>
                <a:cs typeface="Calibri"/>
              </a:rPr>
              <a:t>not need  </a:t>
            </a:r>
            <a:r>
              <a:rPr sz="1400" spc="67" dirty="0">
                <a:solidFill>
                  <a:srgbClr val="231F20"/>
                </a:solidFill>
                <a:latin typeface="Comic Sans MS" pitchFamily="66" charset="0"/>
                <a:cs typeface="Calibri"/>
              </a:rPr>
              <a:t>treatment. </a:t>
            </a:r>
            <a:r>
              <a:rPr sz="1400" spc="59" dirty="0">
                <a:solidFill>
                  <a:srgbClr val="231F20"/>
                </a:solidFill>
                <a:latin typeface="Comic Sans MS" pitchFamily="66" charset="0"/>
                <a:cs typeface="Calibri"/>
              </a:rPr>
              <a:t>Patients </a:t>
            </a:r>
            <a:r>
              <a:rPr sz="1400" spc="89" dirty="0">
                <a:solidFill>
                  <a:srgbClr val="231F20"/>
                </a:solidFill>
                <a:latin typeface="Comic Sans MS" pitchFamily="66" charset="0"/>
                <a:cs typeface="Calibri"/>
              </a:rPr>
              <a:t>with </a:t>
            </a:r>
            <a:r>
              <a:rPr sz="1400" spc="59" dirty="0">
                <a:solidFill>
                  <a:srgbClr val="231F20"/>
                </a:solidFill>
                <a:latin typeface="Comic Sans MS" pitchFamily="66" charset="0"/>
                <a:cs typeface="Calibri"/>
              </a:rPr>
              <a:t>second </a:t>
            </a:r>
            <a:r>
              <a:rPr sz="1400" spc="81" dirty="0">
                <a:solidFill>
                  <a:srgbClr val="231F20"/>
                </a:solidFill>
                <a:latin typeface="Comic Sans MS" pitchFamily="66" charset="0"/>
                <a:cs typeface="Calibri"/>
              </a:rPr>
              <a:t>degree </a:t>
            </a:r>
            <a:r>
              <a:rPr sz="1400" spc="67" dirty="0">
                <a:solidFill>
                  <a:srgbClr val="231F20"/>
                </a:solidFill>
                <a:latin typeface="Comic Sans MS" pitchFamily="66" charset="0"/>
                <a:cs typeface="Calibri"/>
              </a:rPr>
              <a:t>type </a:t>
            </a:r>
            <a:r>
              <a:rPr sz="1400" spc="52" dirty="0">
                <a:solidFill>
                  <a:srgbClr val="231F20"/>
                </a:solidFill>
                <a:latin typeface="Comic Sans MS" pitchFamily="66" charset="0"/>
                <a:cs typeface="Calibri"/>
              </a:rPr>
              <a:t>2 </a:t>
            </a:r>
            <a:r>
              <a:rPr sz="1400" spc="81" dirty="0">
                <a:solidFill>
                  <a:srgbClr val="231F20"/>
                </a:solidFill>
                <a:latin typeface="Comic Sans MS" pitchFamily="66" charset="0"/>
                <a:cs typeface="Calibri"/>
              </a:rPr>
              <a:t>(Mobitz </a:t>
            </a:r>
            <a:r>
              <a:rPr sz="1400" spc="44" dirty="0">
                <a:solidFill>
                  <a:srgbClr val="231F20"/>
                </a:solidFill>
                <a:latin typeface="Comic Sans MS" pitchFamily="66" charset="0"/>
                <a:cs typeface="Calibri"/>
              </a:rPr>
              <a:t>2) </a:t>
            </a:r>
            <a:r>
              <a:rPr sz="1400" spc="96" dirty="0">
                <a:solidFill>
                  <a:srgbClr val="231F20"/>
                </a:solidFill>
                <a:latin typeface="Comic Sans MS" pitchFamily="66" charset="0"/>
                <a:cs typeface="Calibri"/>
              </a:rPr>
              <a:t>and  </a:t>
            </a:r>
            <a:r>
              <a:rPr sz="1400" spc="74" dirty="0">
                <a:solidFill>
                  <a:srgbClr val="231F20"/>
                </a:solidFill>
                <a:latin typeface="Comic Sans MS" pitchFamily="66" charset="0"/>
                <a:cs typeface="Calibri"/>
              </a:rPr>
              <a:t>complete</a:t>
            </a:r>
            <a:r>
              <a:rPr sz="1400" spc="-37" dirty="0">
                <a:solidFill>
                  <a:srgbClr val="231F20"/>
                </a:solidFill>
                <a:latin typeface="Comic Sans MS" pitchFamily="66" charset="0"/>
                <a:cs typeface="Calibri"/>
              </a:rPr>
              <a:t> </a:t>
            </a:r>
            <a:r>
              <a:rPr sz="1400" spc="119" dirty="0">
                <a:solidFill>
                  <a:srgbClr val="231F20"/>
                </a:solidFill>
                <a:latin typeface="Comic Sans MS" pitchFamily="66" charset="0"/>
                <a:cs typeface="Calibri"/>
              </a:rPr>
              <a:t>AV</a:t>
            </a:r>
            <a:r>
              <a:rPr sz="1400" spc="-30" dirty="0">
                <a:solidFill>
                  <a:srgbClr val="231F20"/>
                </a:solidFill>
                <a:latin typeface="Comic Sans MS" pitchFamily="66" charset="0"/>
                <a:cs typeface="Calibri"/>
              </a:rPr>
              <a:t> </a:t>
            </a:r>
            <a:r>
              <a:rPr sz="1400" spc="74" dirty="0">
                <a:solidFill>
                  <a:srgbClr val="231F20"/>
                </a:solidFill>
                <a:latin typeface="Comic Sans MS" pitchFamily="66" charset="0"/>
                <a:cs typeface="Calibri"/>
              </a:rPr>
              <a:t>block</a:t>
            </a:r>
            <a:r>
              <a:rPr sz="1400" spc="-30" dirty="0">
                <a:solidFill>
                  <a:srgbClr val="231F20"/>
                </a:solidFill>
                <a:latin typeface="Comic Sans MS" pitchFamily="66" charset="0"/>
                <a:cs typeface="Calibri"/>
              </a:rPr>
              <a:t> </a:t>
            </a:r>
            <a:r>
              <a:rPr sz="1400" spc="81" dirty="0">
                <a:solidFill>
                  <a:srgbClr val="231F20"/>
                </a:solidFill>
                <a:latin typeface="Comic Sans MS" pitchFamily="66" charset="0"/>
                <a:cs typeface="Calibri"/>
              </a:rPr>
              <a:t>may</a:t>
            </a:r>
            <a:r>
              <a:rPr sz="1400" spc="-30" dirty="0">
                <a:solidFill>
                  <a:srgbClr val="231F20"/>
                </a:solidFill>
                <a:latin typeface="Comic Sans MS" pitchFamily="66" charset="0"/>
                <a:cs typeface="Calibri"/>
              </a:rPr>
              <a:t> </a:t>
            </a:r>
            <a:r>
              <a:rPr sz="1400" spc="81" dirty="0">
                <a:solidFill>
                  <a:srgbClr val="231F20"/>
                </a:solidFill>
                <a:latin typeface="Comic Sans MS" pitchFamily="66" charset="0"/>
                <a:cs typeface="Calibri"/>
              </a:rPr>
              <a:t>not</a:t>
            </a:r>
            <a:r>
              <a:rPr sz="1400" spc="-30" dirty="0">
                <a:solidFill>
                  <a:srgbClr val="231F20"/>
                </a:solidFill>
                <a:latin typeface="Comic Sans MS" pitchFamily="66" charset="0"/>
                <a:cs typeface="Calibri"/>
              </a:rPr>
              <a:t> </a:t>
            </a:r>
            <a:r>
              <a:rPr sz="1400" spc="67" dirty="0">
                <a:solidFill>
                  <a:srgbClr val="231F20"/>
                </a:solidFill>
                <a:latin typeface="Comic Sans MS" pitchFamily="66" charset="0"/>
                <a:cs typeface="Calibri"/>
              </a:rPr>
              <a:t>require</a:t>
            </a:r>
            <a:r>
              <a:rPr sz="1400" spc="-30" dirty="0">
                <a:solidFill>
                  <a:srgbClr val="231F20"/>
                </a:solidFill>
                <a:latin typeface="Comic Sans MS" pitchFamily="66" charset="0"/>
                <a:cs typeface="Calibri"/>
              </a:rPr>
              <a:t> </a:t>
            </a:r>
            <a:r>
              <a:rPr sz="1400" spc="74" dirty="0">
                <a:solidFill>
                  <a:srgbClr val="231F20"/>
                </a:solidFill>
                <a:latin typeface="Comic Sans MS" pitchFamily="66" charset="0"/>
                <a:cs typeface="Calibri"/>
              </a:rPr>
              <a:t>treatment</a:t>
            </a:r>
            <a:r>
              <a:rPr sz="1400" spc="-30" dirty="0">
                <a:solidFill>
                  <a:srgbClr val="231F20"/>
                </a:solidFill>
                <a:latin typeface="Comic Sans MS" pitchFamily="66" charset="0"/>
                <a:cs typeface="Calibri"/>
              </a:rPr>
              <a:t> </a:t>
            </a:r>
            <a:r>
              <a:rPr sz="1400" spc="74" dirty="0">
                <a:solidFill>
                  <a:srgbClr val="231F20"/>
                </a:solidFill>
                <a:latin typeface="Comic Sans MS" pitchFamily="66" charset="0"/>
                <a:cs typeface="Calibri"/>
              </a:rPr>
              <a:t>if</a:t>
            </a:r>
            <a:r>
              <a:rPr sz="1400" spc="-30" dirty="0">
                <a:solidFill>
                  <a:srgbClr val="231F20"/>
                </a:solidFill>
                <a:latin typeface="Comic Sans MS" pitchFamily="66" charset="0"/>
                <a:cs typeface="Calibri"/>
              </a:rPr>
              <a:t> </a:t>
            </a:r>
            <a:r>
              <a:rPr sz="1400" spc="74" dirty="0">
                <a:solidFill>
                  <a:srgbClr val="231F20"/>
                </a:solidFill>
                <a:latin typeface="Comic Sans MS" pitchFamily="66" charset="0"/>
                <a:cs typeface="Calibri"/>
              </a:rPr>
              <a:t>haemodynamically  </a:t>
            </a:r>
            <a:r>
              <a:rPr sz="1400" spc="52" dirty="0">
                <a:solidFill>
                  <a:srgbClr val="231F20"/>
                </a:solidFill>
                <a:latin typeface="Comic Sans MS" pitchFamily="66" charset="0"/>
                <a:cs typeface="Calibri"/>
              </a:rPr>
              <a:t>stable. </a:t>
            </a:r>
            <a:r>
              <a:rPr sz="1400" spc="59" dirty="0">
                <a:solidFill>
                  <a:srgbClr val="231F20"/>
                </a:solidFill>
                <a:latin typeface="Comic Sans MS" pitchFamily="66" charset="0"/>
                <a:cs typeface="Calibri"/>
              </a:rPr>
              <a:t>If </a:t>
            </a:r>
            <a:r>
              <a:rPr sz="1400" spc="67" dirty="0">
                <a:solidFill>
                  <a:srgbClr val="231F20"/>
                </a:solidFill>
                <a:latin typeface="Comic Sans MS" pitchFamily="66" charset="0"/>
                <a:cs typeface="Calibri"/>
              </a:rPr>
              <a:t>unstable, </a:t>
            </a:r>
            <a:r>
              <a:rPr sz="1400" spc="89" dirty="0">
                <a:solidFill>
                  <a:srgbClr val="231F20"/>
                </a:solidFill>
                <a:latin typeface="Comic Sans MS" pitchFamily="66" charset="0"/>
                <a:cs typeface="Calibri"/>
              </a:rPr>
              <a:t>urgent </a:t>
            </a:r>
            <a:r>
              <a:rPr sz="1400" spc="74" dirty="0">
                <a:solidFill>
                  <a:srgbClr val="231F20"/>
                </a:solidFill>
                <a:latin typeface="Comic Sans MS" pitchFamily="66" charset="0"/>
                <a:cs typeface="Calibri"/>
              </a:rPr>
              <a:t>temporary </a:t>
            </a:r>
            <a:r>
              <a:rPr sz="1400" spc="89" dirty="0">
                <a:solidFill>
                  <a:srgbClr val="231F20"/>
                </a:solidFill>
                <a:latin typeface="Comic Sans MS" pitchFamily="66" charset="0"/>
                <a:cs typeface="Calibri"/>
              </a:rPr>
              <a:t>pacing </a:t>
            </a:r>
            <a:r>
              <a:rPr sz="1400" spc="22" dirty="0">
                <a:solidFill>
                  <a:srgbClr val="231F20"/>
                </a:solidFill>
                <a:latin typeface="Comic Sans MS" pitchFamily="66" charset="0"/>
                <a:cs typeface="Calibri"/>
              </a:rPr>
              <a:t>is </a:t>
            </a:r>
            <a:r>
              <a:rPr sz="1400" spc="37" dirty="0">
                <a:solidFill>
                  <a:srgbClr val="231F20"/>
                </a:solidFill>
                <a:latin typeface="Comic Sans MS" pitchFamily="66" charset="0"/>
                <a:cs typeface="Calibri"/>
              </a:rPr>
              <a:t>necessary. </a:t>
            </a:r>
            <a:r>
              <a:rPr sz="1400" spc="89" dirty="0">
                <a:solidFill>
                  <a:srgbClr val="231F20"/>
                </a:solidFill>
                <a:latin typeface="Comic Sans MS" pitchFamily="66" charset="0"/>
                <a:cs typeface="Calibri"/>
              </a:rPr>
              <a:t>Atropine  </a:t>
            </a:r>
            <a:r>
              <a:rPr sz="1400" spc="81" dirty="0">
                <a:solidFill>
                  <a:srgbClr val="231F20"/>
                </a:solidFill>
                <a:latin typeface="Comic Sans MS" pitchFamily="66" charset="0"/>
                <a:cs typeface="Calibri"/>
              </a:rPr>
              <a:t>may</a:t>
            </a:r>
            <a:r>
              <a:rPr sz="1400" spc="15" dirty="0">
                <a:solidFill>
                  <a:srgbClr val="231F20"/>
                </a:solidFill>
                <a:latin typeface="Comic Sans MS" pitchFamily="66" charset="0"/>
                <a:cs typeface="Calibri"/>
              </a:rPr>
              <a:t> </a:t>
            </a:r>
            <a:r>
              <a:rPr sz="1400" spc="81" dirty="0">
                <a:solidFill>
                  <a:srgbClr val="231F20"/>
                </a:solidFill>
                <a:latin typeface="Comic Sans MS" pitchFamily="66" charset="0"/>
                <a:cs typeface="Calibri"/>
              </a:rPr>
              <a:t>be</a:t>
            </a:r>
            <a:r>
              <a:rPr sz="1400" spc="22" dirty="0">
                <a:solidFill>
                  <a:srgbClr val="231F20"/>
                </a:solidFill>
                <a:latin typeface="Comic Sans MS" pitchFamily="66" charset="0"/>
                <a:cs typeface="Calibri"/>
              </a:rPr>
              <a:t> </a:t>
            </a:r>
            <a:r>
              <a:rPr sz="1400" spc="89" dirty="0">
                <a:solidFill>
                  <a:srgbClr val="231F20"/>
                </a:solidFill>
                <a:latin typeface="Comic Sans MS" pitchFamily="66" charset="0"/>
                <a:cs typeface="Calibri"/>
              </a:rPr>
              <a:t>given</a:t>
            </a:r>
            <a:r>
              <a:rPr sz="1400" spc="22" dirty="0">
                <a:solidFill>
                  <a:srgbClr val="231F20"/>
                </a:solidFill>
                <a:latin typeface="Comic Sans MS" pitchFamily="66" charset="0"/>
                <a:cs typeface="Calibri"/>
              </a:rPr>
              <a:t> </a:t>
            </a:r>
            <a:r>
              <a:rPr sz="1400" spc="74" dirty="0">
                <a:solidFill>
                  <a:srgbClr val="231F20"/>
                </a:solidFill>
                <a:latin typeface="Comic Sans MS" pitchFamily="66" charset="0"/>
                <a:cs typeface="Calibri"/>
              </a:rPr>
              <a:t>in</a:t>
            </a:r>
            <a:r>
              <a:rPr sz="1400" spc="22" dirty="0">
                <a:solidFill>
                  <a:srgbClr val="231F20"/>
                </a:solidFill>
                <a:latin typeface="Comic Sans MS" pitchFamily="66" charset="0"/>
                <a:cs typeface="Calibri"/>
              </a:rPr>
              <a:t> </a:t>
            </a:r>
            <a:r>
              <a:rPr sz="1400" spc="74" dirty="0">
                <a:solidFill>
                  <a:srgbClr val="231F20"/>
                </a:solidFill>
                <a:latin typeface="Comic Sans MS" pitchFamily="66" charset="0"/>
                <a:cs typeface="Calibri"/>
              </a:rPr>
              <a:t>the</a:t>
            </a:r>
            <a:r>
              <a:rPr sz="1400" spc="15" dirty="0">
                <a:solidFill>
                  <a:srgbClr val="231F20"/>
                </a:solidFill>
                <a:latin typeface="Comic Sans MS" pitchFamily="66" charset="0"/>
                <a:cs typeface="Calibri"/>
              </a:rPr>
              <a:t> </a:t>
            </a:r>
            <a:r>
              <a:rPr sz="1400" spc="67" dirty="0">
                <a:solidFill>
                  <a:srgbClr val="231F20"/>
                </a:solidFill>
                <a:latin typeface="Comic Sans MS" pitchFamily="66" charset="0"/>
                <a:cs typeface="Calibri"/>
              </a:rPr>
              <a:t>interim</a:t>
            </a:r>
            <a:r>
              <a:rPr sz="1400" spc="22" dirty="0">
                <a:solidFill>
                  <a:srgbClr val="231F20"/>
                </a:solidFill>
                <a:latin typeface="Comic Sans MS" pitchFamily="66" charset="0"/>
                <a:cs typeface="Calibri"/>
              </a:rPr>
              <a:t> </a:t>
            </a:r>
            <a:r>
              <a:rPr sz="1400" spc="81" dirty="0">
                <a:solidFill>
                  <a:srgbClr val="231F20"/>
                </a:solidFill>
                <a:latin typeface="Comic Sans MS" pitchFamily="66" charset="0"/>
                <a:cs typeface="Calibri"/>
              </a:rPr>
              <a:t>(maximum</a:t>
            </a:r>
            <a:r>
              <a:rPr sz="1400" spc="22" dirty="0">
                <a:solidFill>
                  <a:srgbClr val="231F20"/>
                </a:solidFill>
                <a:latin typeface="Comic Sans MS" pitchFamily="66" charset="0"/>
                <a:cs typeface="Calibri"/>
              </a:rPr>
              <a:t> </a:t>
            </a:r>
            <a:r>
              <a:rPr sz="1400" spc="52" dirty="0">
                <a:solidFill>
                  <a:srgbClr val="231F20"/>
                </a:solidFill>
                <a:latin typeface="Comic Sans MS" pitchFamily="66" charset="0"/>
                <a:cs typeface="Calibri"/>
              </a:rPr>
              <a:t>3</a:t>
            </a:r>
            <a:r>
              <a:rPr sz="1400" spc="22" dirty="0">
                <a:solidFill>
                  <a:srgbClr val="231F20"/>
                </a:solidFill>
                <a:latin typeface="Comic Sans MS" pitchFamily="66" charset="0"/>
                <a:cs typeface="Calibri"/>
              </a:rPr>
              <a:t> </a:t>
            </a:r>
            <a:r>
              <a:rPr sz="1400" spc="96">
                <a:solidFill>
                  <a:srgbClr val="231F20"/>
                </a:solidFill>
                <a:latin typeface="Comic Sans MS" pitchFamily="66" charset="0"/>
                <a:cs typeface="Calibri"/>
              </a:rPr>
              <a:t>mg</a:t>
            </a:r>
            <a:r>
              <a:rPr sz="1400" spc="96" smtClean="0">
                <a:solidFill>
                  <a:srgbClr val="231F20"/>
                </a:solidFill>
                <a:latin typeface="Comic Sans MS" pitchFamily="66" charset="0"/>
                <a:cs typeface="Calibri"/>
              </a:rPr>
              <a:t>)</a:t>
            </a:r>
            <a:endParaRPr sz="1400">
              <a:latin typeface="Comic Sans MS" pitchFamily="66" charset="0"/>
              <a:cs typeface="Calibri"/>
            </a:endParaRPr>
          </a:p>
          <a:p>
            <a:pPr>
              <a:lnSpc>
                <a:spcPct val="100000"/>
              </a:lnSpc>
            </a:pPr>
            <a:endParaRPr sz="1400">
              <a:latin typeface="Comic Sans MS" pitchFamily="66" charset="0"/>
              <a:cs typeface="Times New Roman"/>
            </a:endParaRPr>
          </a:p>
          <a:p>
            <a:pPr marL="285029" marR="7526" algn="just">
              <a:lnSpc>
                <a:spcPts val="1361"/>
              </a:lnSpc>
            </a:pPr>
            <a:r>
              <a:rPr sz="1400" spc="59" dirty="0">
                <a:solidFill>
                  <a:srgbClr val="231F20"/>
                </a:solidFill>
                <a:latin typeface="Comic Sans MS" pitchFamily="66" charset="0"/>
                <a:cs typeface="Calibri"/>
              </a:rPr>
              <a:t>Patients </a:t>
            </a:r>
            <a:r>
              <a:rPr sz="1400" spc="89" dirty="0">
                <a:solidFill>
                  <a:srgbClr val="231F20"/>
                </a:solidFill>
                <a:latin typeface="Comic Sans MS" pitchFamily="66" charset="0"/>
                <a:cs typeface="Calibri"/>
              </a:rPr>
              <a:t>with </a:t>
            </a:r>
            <a:r>
              <a:rPr sz="1400" spc="67" dirty="0">
                <a:solidFill>
                  <a:srgbClr val="231F20"/>
                </a:solidFill>
                <a:latin typeface="Comic Sans MS" pitchFamily="66" charset="0"/>
                <a:cs typeface="Calibri"/>
              </a:rPr>
              <a:t>anterior </a:t>
            </a:r>
            <a:r>
              <a:rPr sz="1400" spc="59" dirty="0">
                <a:solidFill>
                  <a:srgbClr val="231F20"/>
                </a:solidFill>
                <a:latin typeface="Comic Sans MS" pitchFamily="66" charset="0"/>
                <a:cs typeface="Calibri"/>
              </a:rPr>
              <a:t>infarcts </a:t>
            </a:r>
            <a:r>
              <a:rPr sz="1400" spc="111" dirty="0">
                <a:solidFill>
                  <a:srgbClr val="231F20"/>
                </a:solidFill>
                <a:latin typeface="Comic Sans MS" pitchFamily="66" charset="0"/>
                <a:cs typeface="Calibri"/>
              </a:rPr>
              <a:t>who </a:t>
            </a:r>
            <a:r>
              <a:rPr sz="1400" spc="74" dirty="0">
                <a:solidFill>
                  <a:srgbClr val="231F20"/>
                </a:solidFill>
                <a:latin typeface="Comic Sans MS" pitchFamily="66" charset="0"/>
                <a:cs typeface="Calibri"/>
              </a:rPr>
              <a:t>develop </a:t>
            </a:r>
            <a:r>
              <a:rPr sz="1400" spc="59" dirty="0">
                <a:solidFill>
                  <a:srgbClr val="231F20"/>
                </a:solidFill>
                <a:latin typeface="Comic Sans MS" pitchFamily="66" charset="0"/>
                <a:cs typeface="Calibri"/>
              </a:rPr>
              <a:t>second </a:t>
            </a:r>
            <a:r>
              <a:rPr sz="1400" spc="81" dirty="0">
                <a:solidFill>
                  <a:srgbClr val="231F20"/>
                </a:solidFill>
                <a:latin typeface="Comic Sans MS" pitchFamily="66" charset="0"/>
                <a:cs typeface="Calibri"/>
              </a:rPr>
              <a:t>degree  (Mobitz </a:t>
            </a:r>
            <a:r>
              <a:rPr sz="1400" spc="44" dirty="0">
                <a:solidFill>
                  <a:srgbClr val="231F20"/>
                </a:solidFill>
                <a:latin typeface="Comic Sans MS" pitchFamily="66" charset="0"/>
                <a:cs typeface="Calibri"/>
              </a:rPr>
              <a:t>2) </a:t>
            </a:r>
            <a:r>
              <a:rPr sz="1400" spc="96" dirty="0">
                <a:solidFill>
                  <a:srgbClr val="231F20"/>
                </a:solidFill>
                <a:latin typeface="Comic Sans MS" pitchFamily="66" charset="0"/>
                <a:cs typeface="Calibri"/>
              </a:rPr>
              <a:t>and </a:t>
            </a:r>
            <a:r>
              <a:rPr sz="1400" spc="74" dirty="0">
                <a:solidFill>
                  <a:srgbClr val="231F20"/>
                </a:solidFill>
                <a:latin typeface="Comic Sans MS" pitchFamily="66" charset="0"/>
                <a:cs typeface="Calibri"/>
              </a:rPr>
              <a:t>complete </a:t>
            </a:r>
            <a:r>
              <a:rPr sz="1400" spc="119" dirty="0">
                <a:solidFill>
                  <a:srgbClr val="231F20"/>
                </a:solidFill>
                <a:latin typeface="Comic Sans MS" pitchFamily="66" charset="0"/>
                <a:cs typeface="Calibri"/>
              </a:rPr>
              <a:t>AV </a:t>
            </a:r>
            <a:r>
              <a:rPr sz="1400" spc="74" dirty="0">
                <a:solidFill>
                  <a:srgbClr val="231F20"/>
                </a:solidFill>
                <a:latin typeface="Comic Sans MS" pitchFamily="66" charset="0"/>
                <a:cs typeface="Calibri"/>
              </a:rPr>
              <a:t>block </a:t>
            </a:r>
            <a:r>
              <a:rPr sz="1400" spc="52" dirty="0">
                <a:solidFill>
                  <a:srgbClr val="231F20"/>
                </a:solidFill>
                <a:latin typeface="Comic Sans MS" pitchFamily="66" charset="0"/>
                <a:cs typeface="Calibri"/>
              </a:rPr>
              <a:t>carry </a:t>
            </a:r>
            <a:r>
              <a:rPr sz="1400" spc="89" dirty="0">
                <a:solidFill>
                  <a:srgbClr val="231F20"/>
                </a:solidFill>
                <a:latin typeface="Comic Sans MS" pitchFamily="66" charset="0"/>
                <a:cs typeface="Calibri"/>
              </a:rPr>
              <a:t>a </a:t>
            </a:r>
            <a:r>
              <a:rPr sz="1400" spc="67" dirty="0">
                <a:solidFill>
                  <a:srgbClr val="231F20"/>
                </a:solidFill>
                <a:latin typeface="Comic Sans MS" pitchFamily="66" charset="0"/>
                <a:cs typeface="Calibri"/>
              </a:rPr>
              <a:t>worse prognosis. </a:t>
            </a:r>
            <a:r>
              <a:rPr sz="1400" spc="74" dirty="0">
                <a:solidFill>
                  <a:srgbClr val="231F20"/>
                </a:solidFill>
                <a:latin typeface="Comic Sans MS" pitchFamily="66" charset="0"/>
                <a:cs typeface="Calibri"/>
              </a:rPr>
              <a:t>Even  if haemodynamically </a:t>
            </a:r>
            <a:r>
              <a:rPr sz="1400" spc="59" dirty="0">
                <a:solidFill>
                  <a:srgbClr val="231F20"/>
                </a:solidFill>
                <a:latin typeface="Comic Sans MS" pitchFamily="66" charset="0"/>
                <a:cs typeface="Calibri"/>
              </a:rPr>
              <a:t>stable, these </a:t>
            </a:r>
            <a:r>
              <a:rPr sz="1400" spc="67" dirty="0">
                <a:solidFill>
                  <a:srgbClr val="231F20"/>
                </a:solidFill>
                <a:latin typeface="Comic Sans MS" pitchFamily="66" charset="0"/>
                <a:cs typeface="Calibri"/>
              </a:rPr>
              <a:t>patients require </a:t>
            </a:r>
            <a:r>
              <a:rPr sz="1400" spc="74" dirty="0">
                <a:solidFill>
                  <a:srgbClr val="231F20"/>
                </a:solidFill>
                <a:latin typeface="Comic Sans MS" pitchFamily="66" charset="0"/>
                <a:cs typeface="Calibri"/>
              </a:rPr>
              <a:t>temporary  </a:t>
            </a:r>
            <a:r>
              <a:rPr sz="1400" spc="81" dirty="0">
                <a:solidFill>
                  <a:srgbClr val="231F20"/>
                </a:solidFill>
                <a:latin typeface="Comic Sans MS" pitchFamily="66" charset="0"/>
                <a:cs typeface="Calibri"/>
              </a:rPr>
              <a:t>pacing.</a:t>
            </a:r>
            <a:endParaRPr sz="1400">
              <a:latin typeface="Comic Sans MS" pitchFamily="66" charset="0"/>
              <a:cs typeface="Calibri"/>
            </a:endParaRPr>
          </a:p>
          <a:p>
            <a:pPr>
              <a:lnSpc>
                <a:spcPct val="100000"/>
              </a:lnSpc>
            </a:pPr>
            <a:endParaRPr sz="1400">
              <a:latin typeface="Comic Sans MS" pitchFamily="66" charset="0"/>
              <a:cs typeface="Times New Roman"/>
            </a:endParaRPr>
          </a:p>
          <a:p>
            <a:pPr marL="285029" marR="7526" algn="just">
              <a:lnSpc>
                <a:spcPts val="1361"/>
              </a:lnSpc>
            </a:pPr>
            <a:r>
              <a:rPr sz="1400" spc="59" dirty="0">
                <a:solidFill>
                  <a:srgbClr val="231F20"/>
                </a:solidFill>
                <a:latin typeface="Comic Sans MS" pitchFamily="66" charset="0"/>
                <a:cs typeface="Calibri"/>
              </a:rPr>
              <a:t>In </a:t>
            </a:r>
            <a:r>
              <a:rPr sz="1400" spc="67" dirty="0">
                <a:solidFill>
                  <a:srgbClr val="231F20"/>
                </a:solidFill>
                <a:latin typeface="Comic Sans MS" pitchFamily="66" charset="0"/>
                <a:cs typeface="Calibri"/>
              </a:rPr>
              <a:t>inferior </a:t>
            </a:r>
            <a:r>
              <a:rPr sz="1400" spc="52" dirty="0">
                <a:solidFill>
                  <a:srgbClr val="231F20"/>
                </a:solidFill>
                <a:latin typeface="Comic Sans MS" pitchFamily="66" charset="0"/>
                <a:cs typeface="Calibri"/>
              </a:rPr>
              <a:t>MI, </a:t>
            </a:r>
            <a:r>
              <a:rPr sz="1400" spc="74" dirty="0">
                <a:solidFill>
                  <a:srgbClr val="231F20"/>
                </a:solidFill>
                <a:latin typeface="Comic Sans MS" pitchFamily="66" charset="0"/>
                <a:cs typeface="Calibri"/>
              </a:rPr>
              <a:t>the </a:t>
            </a:r>
            <a:r>
              <a:rPr sz="1400" spc="67" dirty="0">
                <a:solidFill>
                  <a:srgbClr val="231F20"/>
                </a:solidFill>
                <a:latin typeface="Comic Sans MS" pitchFamily="66" charset="0"/>
                <a:cs typeface="Calibri"/>
              </a:rPr>
              <a:t>inferior </a:t>
            </a:r>
            <a:r>
              <a:rPr sz="1400" spc="81" dirty="0">
                <a:solidFill>
                  <a:srgbClr val="231F20"/>
                </a:solidFill>
                <a:latin typeface="Comic Sans MS" pitchFamily="66" charset="0"/>
                <a:cs typeface="Calibri"/>
              </a:rPr>
              <a:t>wall </a:t>
            </a:r>
            <a:r>
              <a:rPr sz="1400" spc="96" dirty="0">
                <a:solidFill>
                  <a:srgbClr val="231F20"/>
                </a:solidFill>
                <a:latin typeface="Comic Sans MS" pitchFamily="66" charset="0"/>
                <a:cs typeface="Calibri"/>
              </a:rPr>
              <a:t>of </a:t>
            </a:r>
            <a:r>
              <a:rPr sz="1400" spc="74" dirty="0">
                <a:solidFill>
                  <a:srgbClr val="231F20"/>
                </a:solidFill>
                <a:latin typeface="Comic Sans MS" pitchFamily="66" charset="0"/>
                <a:cs typeface="Calibri"/>
              </a:rPr>
              <a:t>the </a:t>
            </a:r>
            <a:r>
              <a:rPr sz="1400" spc="81" dirty="0">
                <a:solidFill>
                  <a:srgbClr val="231F20"/>
                </a:solidFill>
                <a:latin typeface="Comic Sans MS" pitchFamily="66" charset="0"/>
                <a:cs typeface="Calibri"/>
              </a:rPr>
              <a:t>RV may be </a:t>
            </a:r>
            <a:r>
              <a:rPr sz="1400" spc="67" dirty="0">
                <a:solidFill>
                  <a:srgbClr val="231F20"/>
                </a:solidFill>
                <a:latin typeface="Comic Sans MS" pitchFamily="66" charset="0"/>
                <a:cs typeface="Calibri"/>
              </a:rPr>
              <a:t>friable. </a:t>
            </a:r>
            <a:r>
              <a:rPr sz="1400" spc="59" dirty="0">
                <a:solidFill>
                  <a:srgbClr val="231F20"/>
                </a:solidFill>
                <a:latin typeface="Comic Sans MS" pitchFamily="66" charset="0"/>
                <a:cs typeface="Calibri"/>
              </a:rPr>
              <a:t>Insertion  </a:t>
            </a:r>
            <a:r>
              <a:rPr sz="1400" spc="96" dirty="0">
                <a:solidFill>
                  <a:srgbClr val="231F20"/>
                </a:solidFill>
                <a:latin typeface="Comic Sans MS" pitchFamily="66" charset="0"/>
                <a:cs typeface="Calibri"/>
              </a:rPr>
              <a:t>of </a:t>
            </a:r>
            <a:r>
              <a:rPr sz="1400" spc="89" dirty="0">
                <a:solidFill>
                  <a:srgbClr val="231F20"/>
                </a:solidFill>
                <a:latin typeface="Comic Sans MS" pitchFamily="66" charset="0"/>
                <a:cs typeface="Calibri"/>
              </a:rPr>
              <a:t>a</a:t>
            </a:r>
            <a:r>
              <a:rPr sz="1400" spc="-169" dirty="0">
                <a:solidFill>
                  <a:srgbClr val="231F20"/>
                </a:solidFill>
                <a:latin typeface="Comic Sans MS" pitchFamily="66" charset="0"/>
                <a:cs typeface="Calibri"/>
              </a:rPr>
              <a:t> </a:t>
            </a:r>
            <a:r>
              <a:rPr sz="1400" spc="74" dirty="0">
                <a:solidFill>
                  <a:srgbClr val="231F20"/>
                </a:solidFill>
                <a:latin typeface="Comic Sans MS" pitchFamily="66" charset="0"/>
                <a:cs typeface="Calibri"/>
              </a:rPr>
              <a:t>temporary wire </a:t>
            </a:r>
            <a:r>
              <a:rPr sz="1400" spc="81" dirty="0">
                <a:solidFill>
                  <a:srgbClr val="231F20"/>
                </a:solidFill>
                <a:latin typeface="Comic Sans MS" pitchFamily="66" charset="0"/>
                <a:cs typeface="Calibri"/>
              </a:rPr>
              <a:t>may </a:t>
            </a:r>
            <a:r>
              <a:rPr sz="1400" spc="74" dirty="0">
                <a:solidFill>
                  <a:srgbClr val="231F20"/>
                </a:solidFill>
                <a:latin typeface="Comic Sans MS" pitchFamily="66" charset="0"/>
                <a:cs typeface="Calibri"/>
              </a:rPr>
              <a:t>lead </a:t>
            </a:r>
            <a:r>
              <a:rPr sz="1400" spc="81" dirty="0">
                <a:solidFill>
                  <a:srgbClr val="231F20"/>
                </a:solidFill>
                <a:latin typeface="Comic Sans MS" pitchFamily="66" charset="0"/>
                <a:cs typeface="Calibri"/>
              </a:rPr>
              <a:t>to RV </a:t>
            </a:r>
            <a:r>
              <a:rPr sz="1400" spc="74" dirty="0">
                <a:solidFill>
                  <a:srgbClr val="231F20"/>
                </a:solidFill>
                <a:latin typeface="Comic Sans MS" pitchFamily="66" charset="0"/>
                <a:cs typeface="Calibri"/>
              </a:rPr>
              <a:t>perforation. </a:t>
            </a:r>
            <a:r>
              <a:rPr sz="1400" spc="67" dirty="0">
                <a:solidFill>
                  <a:srgbClr val="231F20"/>
                </a:solidFill>
                <a:latin typeface="Comic Sans MS" pitchFamily="66" charset="0"/>
                <a:cs typeface="Calibri"/>
              </a:rPr>
              <a:t>Thus extra </a:t>
            </a:r>
            <a:r>
              <a:rPr sz="1400" spc="52" dirty="0">
                <a:solidFill>
                  <a:srgbClr val="231F20"/>
                </a:solidFill>
                <a:latin typeface="Comic Sans MS" pitchFamily="66" charset="0"/>
                <a:cs typeface="Calibri"/>
              </a:rPr>
              <a:t>care </a:t>
            </a:r>
            <a:r>
              <a:rPr sz="1400" spc="22" dirty="0">
                <a:solidFill>
                  <a:srgbClr val="231F20"/>
                </a:solidFill>
                <a:latin typeface="Comic Sans MS" pitchFamily="66" charset="0"/>
                <a:cs typeface="Calibri"/>
              </a:rPr>
              <a:t>is  </a:t>
            </a:r>
            <a:r>
              <a:rPr sz="1400" spc="74" dirty="0">
                <a:solidFill>
                  <a:srgbClr val="231F20"/>
                </a:solidFill>
                <a:latin typeface="Comic Sans MS" pitchFamily="66" charset="0"/>
                <a:cs typeface="Calibri"/>
              </a:rPr>
              <a:t>equired </a:t>
            </a:r>
            <a:r>
              <a:rPr sz="1400" spc="81" dirty="0">
                <a:solidFill>
                  <a:srgbClr val="231F20"/>
                </a:solidFill>
                <a:latin typeface="Comic Sans MS" pitchFamily="66" charset="0"/>
                <a:cs typeface="Calibri"/>
              </a:rPr>
              <a:t>to </a:t>
            </a:r>
            <a:r>
              <a:rPr sz="1400" spc="67" dirty="0">
                <a:solidFill>
                  <a:srgbClr val="231F20"/>
                </a:solidFill>
                <a:latin typeface="Comic Sans MS" pitchFamily="66" charset="0"/>
                <a:cs typeface="Calibri"/>
              </a:rPr>
              <a:t>prevent </a:t>
            </a:r>
            <a:r>
              <a:rPr sz="1400" spc="52" dirty="0">
                <a:solidFill>
                  <a:srgbClr val="231F20"/>
                </a:solidFill>
                <a:latin typeface="Comic Sans MS" pitchFamily="66" charset="0"/>
                <a:cs typeface="Calibri"/>
              </a:rPr>
              <a:t>this</a:t>
            </a:r>
            <a:r>
              <a:rPr sz="1400" spc="7" dirty="0">
                <a:solidFill>
                  <a:srgbClr val="231F20"/>
                </a:solidFill>
                <a:latin typeface="Comic Sans MS" pitchFamily="66" charset="0"/>
                <a:cs typeface="Calibri"/>
              </a:rPr>
              <a:t> </a:t>
            </a:r>
            <a:r>
              <a:rPr sz="1400" spc="67" dirty="0">
                <a:solidFill>
                  <a:srgbClr val="231F20"/>
                </a:solidFill>
                <a:latin typeface="Comic Sans MS" pitchFamily="66" charset="0"/>
                <a:cs typeface="Calibri"/>
              </a:rPr>
              <a:t>complication.</a:t>
            </a:r>
            <a:endParaRPr sz="1400">
              <a:latin typeface="Comic Sans MS" pitchFamily="66" charset="0"/>
              <a:cs typeface="Calibri"/>
            </a:endParaRPr>
          </a:p>
          <a:p>
            <a:pPr>
              <a:spcBef>
                <a:spcPts val="74"/>
              </a:spcBef>
            </a:pPr>
            <a:endParaRPr sz="1400">
              <a:latin typeface="Comic Sans MS" pitchFamily="66" charset="0"/>
              <a:cs typeface="Times New Roman"/>
            </a:endParaRPr>
          </a:p>
          <a:p>
            <a:pPr marL="285029" indent="-267156">
              <a:lnSpc>
                <a:spcPts val="1393"/>
              </a:lnSpc>
              <a:buFont typeface="Calibri"/>
              <a:buChar char="•"/>
              <a:tabLst>
                <a:tab pos="285029" algn="l"/>
                <a:tab pos="285969" algn="l"/>
              </a:tabLst>
            </a:pPr>
            <a:r>
              <a:rPr sz="1400" b="1" spc="-30" dirty="0">
                <a:solidFill>
                  <a:srgbClr val="231F20"/>
                </a:solidFill>
                <a:latin typeface="Comic Sans MS" pitchFamily="66" charset="0"/>
                <a:cs typeface="Arial"/>
              </a:rPr>
              <a:t>Asystole </a:t>
            </a:r>
            <a:r>
              <a:rPr sz="1400" b="1" dirty="0">
                <a:solidFill>
                  <a:srgbClr val="231F20"/>
                </a:solidFill>
                <a:latin typeface="Comic Sans MS" pitchFamily="66" charset="0"/>
                <a:cs typeface="Arial"/>
              </a:rPr>
              <a:t>and </a:t>
            </a:r>
            <a:r>
              <a:rPr sz="1400" b="1" spc="-44" dirty="0">
                <a:solidFill>
                  <a:srgbClr val="231F20"/>
                </a:solidFill>
                <a:latin typeface="Comic Sans MS" pitchFamily="66" charset="0"/>
                <a:cs typeface="Arial"/>
              </a:rPr>
              <a:t>pulseless </a:t>
            </a:r>
            <a:r>
              <a:rPr sz="1400" b="1" spc="-22" dirty="0">
                <a:solidFill>
                  <a:srgbClr val="231F20"/>
                </a:solidFill>
                <a:latin typeface="Comic Sans MS" pitchFamily="66" charset="0"/>
                <a:cs typeface="Arial"/>
              </a:rPr>
              <a:t>electrical </a:t>
            </a:r>
            <a:r>
              <a:rPr sz="1400" b="1" dirty="0">
                <a:solidFill>
                  <a:srgbClr val="231F20"/>
                </a:solidFill>
                <a:latin typeface="Comic Sans MS" pitchFamily="66" charset="0"/>
                <a:cs typeface="Arial"/>
              </a:rPr>
              <a:t>activity</a:t>
            </a:r>
            <a:r>
              <a:rPr sz="1400" b="1" spc="81" dirty="0">
                <a:solidFill>
                  <a:srgbClr val="231F20"/>
                </a:solidFill>
                <a:latin typeface="Comic Sans MS" pitchFamily="66" charset="0"/>
                <a:cs typeface="Arial"/>
              </a:rPr>
              <a:t> </a:t>
            </a:r>
            <a:r>
              <a:rPr sz="1400" b="1" spc="-59" dirty="0">
                <a:solidFill>
                  <a:srgbClr val="231F20"/>
                </a:solidFill>
                <a:latin typeface="Comic Sans MS" pitchFamily="66" charset="0"/>
                <a:cs typeface="Arial"/>
              </a:rPr>
              <a:t>(PEA)</a:t>
            </a:r>
            <a:endParaRPr sz="1400">
              <a:latin typeface="Comic Sans MS" pitchFamily="66" charset="0"/>
              <a:cs typeface="Arial"/>
            </a:endParaRPr>
          </a:p>
          <a:p>
            <a:pPr marL="285029" marR="7526" algn="just">
              <a:lnSpc>
                <a:spcPts val="1361"/>
              </a:lnSpc>
              <a:spcBef>
                <a:spcPts val="67"/>
              </a:spcBef>
            </a:pPr>
            <a:r>
              <a:rPr sz="1400" spc="67" dirty="0">
                <a:solidFill>
                  <a:srgbClr val="231F20"/>
                </a:solidFill>
                <a:latin typeface="Comic Sans MS" pitchFamily="66" charset="0"/>
                <a:cs typeface="Calibri"/>
              </a:rPr>
              <a:t>Rhythms </a:t>
            </a:r>
            <a:r>
              <a:rPr sz="1400" spc="81" dirty="0">
                <a:solidFill>
                  <a:srgbClr val="231F20"/>
                </a:solidFill>
                <a:latin typeface="Comic Sans MS" pitchFamily="66" charset="0"/>
                <a:cs typeface="Calibri"/>
              </a:rPr>
              <a:t>which </a:t>
            </a:r>
            <a:r>
              <a:rPr sz="1400" spc="67" dirty="0">
                <a:solidFill>
                  <a:srgbClr val="231F20"/>
                </a:solidFill>
                <a:latin typeface="Comic Sans MS" pitchFamily="66" charset="0"/>
                <a:cs typeface="Calibri"/>
              </a:rPr>
              <a:t>require </a:t>
            </a:r>
            <a:r>
              <a:rPr sz="1400" spc="74" dirty="0">
                <a:solidFill>
                  <a:srgbClr val="231F20"/>
                </a:solidFill>
                <a:latin typeface="Comic Sans MS" pitchFamily="66" charset="0"/>
                <a:cs typeface="Calibri"/>
              </a:rPr>
              <a:t>defibrillation </a:t>
            </a:r>
            <a:r>
              <a:rPr sz="1400" spc="44" dirty="0">
                <a:solidFill>
                  <a:srgbClr val="231F20"/>
                </a:solidFill>
                <a:latin typeface="Comic Sans MS" pitchFamily="66" charset="0"/>
                <a:cs typeface="Calibri"/>
              </a:rPr>
              <a:t>(pulseless VT/VF) </a:t>
            </a:r>
            <a:r>
              <a:rPr sz="1400" spc="67" dirty="0">
                <a:solidFill>
                  <a:srgbClr val="231F20"/>
                </a:solidFill>
                <a:latin typeface="Comic Sans MS" pitchFamily="66" charset="0"/>
                <a:cs typeface="Calibri"/>
              </a:rPr>
              <a:t>are called  shockable rhythms </a:t>
            </a:r>
            <a:r>
              <a:rPr sz="1400" spc="81" dirty="0">
                <a:solidFill>
                  <a:srgbClr val="231F20"/>
                </a:solidFill>
                <a:latin typeface="Comic Sans MS" pitchFamily="66" charset="0"/>
                <a:cs typeface="Calibri"/>
              </a:rPr>
              <a:t>while </a:t>
            </a:r>
            <a:r>
              <a:rPr sz="1400" spc="52" dirty="0">
                <a:solidFill>
                  <a:srgbClr val="231F20"/>
                </a:solidFill>
                <a:latin typeface="Comic Sans MS" pitchFamily="66" charset="0"/>
                <a:cs typeface="Calibri"/>
              </a:rPr>
              <a:t>asystole </a:t>
            </a:r>
            <a:r>
              <a:rPr sz="1400" spc="96" dirty="0">
                <a:solidFill>
                  <a:srgbClr val="231F20"/>
                </a:solidFill>
                <a:latin typeface="Comic Sans MS" pitchFamily="66" charset="0"/>
                <a:cs typeface="Calibri"/>
              </a:rPr>
              <a:t>and PEA </a:t>
            </a:r>
            <a:r>
              <a:rPr sz="1400" spc="67" dirty="0">
                <a:solidFill>
                  <a:srgbClr val="231F20"/>
                </a:solidFill>
                <a:latin typeface="Comic Sans MS" pitchFamily="66" charset="0"/>
                <a:cs typeface="Calibri"/>
              </a:rPr>
              <a:t>are </a:t>
            </a:r>
            <a:r>
              <a:rPr sz="1400" spc="74" dirty="0">
                <a:solidFill>
                  <a:srgbClr val="231F20"/>
                </a:solidFill>
                <a:latin typeface="Comic Sans MS" pitchFamily="66" charset="0"/>
                <a:cs typeface="Calibri"/>
              </a:rPr>
              <a:t>non-shockable  </a:t>
            </a:r>
            <a:r>
              <a:rPr sz="1400" spc="59">
                <a:solidFill>
                  <a:srgbClr val="231F20"/>
                </a:solidFill>
                <a:latin typeface="Comic Sans MS" pitchFamily="66" charset="0"/>
                <a:cs typeface="Calibri"/>
              </a:rPr>
              <a:t>rhythms</a:t>
            </a:r>
            <a:r>
              <a:rPr sz="1400" spc="59" smtClean="0">
                <a:solidFill>
                  <a:srgbClr val="231F20"/>
                </a:solidFill>
                <a:latin typeface="Comic Sans MS" pitchFamily="66" charset="0"/>
                <a:cs typeface="Calibri"/>
              </a:rPr>
              <a:t>.</a:t>
            </a:r>
            <a:endParaRPr sz="1400">
              <a:latin typeface="Comic Sans MS" pitchFamily="66" charset="0"/>
              <a:cs typeface="Calibri"/>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905583" cy="704759"/>
          </a:xfrm>
          <a:custGeom>
            <a:avLst/>
            <a:gdLst/>
            <a:ahLst/>
            <a:cxnLst/>
            <a:rect l="l" t="t" r="r" b="b"/>
            <a:pathLst>
              <a:path w="4032250" h="684530">
                <a:moveTo>
                  <a:pt x="0" y="683983"/>
                </a:moveTo>
                <a:lnTo>
                  <a:pt x="4031996" y="683983"/>
                </a:lnTo>
                <a:lnTo>
                  <a:pt x="4031996" y="0"/>
                </a:lnTo>
                <a:lnTo>
                  <a:pt x="0" y="0"/>
                </a:lnTo>
                <a:lnTo>
                  <a:pt x="0" y="683983"/>
                </a:lnTo>
                <a:close/>
              </a:path>
            </a:pathLst>
          </a:custGeom>
          <a:solidFill>
            <a:srgbClr val="94BDE5"/>
          </a:solidFill>
        </p:spPr>
        <p:txBody>
          <a:bodyPr wrap="square" lIns="0" tIns="0" rIns="0" bIns="0" rtlCol="0"/>
          <a:lstStyle/>
          <a:p>
            <a:endParaRPr/>
          </a:p>
        </p:txBody>
      </p:sp>
      <p:sp>
        <p:nvSpPr>
          <p:cNvPr id="3" name="object 3"/>
          <p:cNvSpPr/>
          <p:nvPr/>
        </p:nvSpPr>
        <p:spPr>
          <a:xfrm>
            <a:off x="0" y="704196"/>
            <a:ext cx="9144000" cy="0"/>
          </a:xfrm>
          <a:custGeom>
            <a:avLst/>
            <a:gdLst/>
            <a:ahLst/>
            <a:cxnLst/>
            <a:rect l="l" t="t" r="r" b="b"/>
            <a:pathLst>
              <a:path w="4140200">
                <a:moveTo>
                  <a:pt x="0" y="0"/>
                </a:moveTo>
                <a:lnTo>
                  <a:pt x="4139996" y="0"/>
                </a:lnTo>
              </a:path>
            </a:pathLst>
          </a:custGeom>
          <a:ln w="12700">
            <a:solidFill>
              <a:srgbClr val="94BDE5"/>
            </a:solidFill>
          </a:ln>
        </p:spPr>
        <p:txBody>
          <a:bodyPr wrap="square" lIns="0" tIns="0" rIns="0" bIns="0" rtlCol="0"/>
          <a:lstStyle/>
          <a:p>
            <a:endParaRPr/>
          </a:p>
        </p:txBody>
      </p:sp>
      <p:sp>
        <p:nvSpPr>
          <p:cNvPr id="4" name="object 4"/>
          <p:cNvSpPr/>
          <p:nvPr/>
        </p:nvSpPr>
        <p:spPr>
          <a:xfrm>
            <a:off x="0" y="0"/>
            <a:ext cx="0" cy="704759"/>
          </a:xfrm>
          <a:custGeom>
            <a:avLst/>
            <a:gdLst/>
            <a:ahLst/>
            <a:cxnLst/>
            <a:rect l="l" t="t" r="r" b="b"/>
            <a:pathLst>
              <a:path h="684530">
                <a:moveTo>
                  <a:pt x="0" y="0"/>
                </a:moveTo>
                <a:lnTo>
                  <a:pt x="0" y="683983"/>
                </a:lnTo>
              </a:path>
            </a:pathLst>
          </a:custGeom>
          <a:ln w="12700">
            <a:solidFill>
              <a:srgbClr val="94BDE5"/>
            </a:solidFill>
          </a:ln>
        </p:spPr>
        <p:txBody>
          <a:bodyPr wrap="square" lIns="0" tIns="0" rIns="0" bIns="0" rtlCol="0"/>
          <a:lstStyle/>
          <a:p>
            <a:endParaRPr/>
          </a:p>
        </p:txBody>
      </p:sp>
      <p:sp>
        <p:nvSpPr>
          <p:cNvPr id="5" name="object 5"/>
          <p:cNvSpPr/>
          <p:nvPr/>
        </p:nvSpPr>
        <p:spPr>
          <a:xfrm>
            <a:off x="8905023" y="0"/>
            <a:ext cx="239820" cy="704759"/>
          </a:xfrm>
          <a:custGeom>
            <a:avLst/>
            <a:gdLst/>
            <a:ahLst/>
            <a:cxnLst/>
            <a:rect l="l" t="t" r="r" b="b"/>
            <a:pathLst>
              <a:path w="108585" h="684530">
                <a:moveTo>
                  <a:pt x="0" y="683983"/>
                </a:moveTo>
                <a:lnTo>
                  <a:pt x="108000" y="683983"/>
                </a:lnTo>
                <a:lnTo>
                  <a:pt x="108000" y="0"/>
                </a:lnTo>
                <a:lnTo>
                  <a:pt x="0" y="0"/>
                </a:lnTo>
                <a:lnTo>
                  <a:pt x="0" y="683983"/>
                </a:lnTo>
                <a:close/>
              </a:path>
            </a:pathLst>
          </a:custGeom>
          <a:solidFill>
            <a:srgbClr val="94BDE5"/>
          </a:solidFill>
        </p:spPr>
        <p:txBody>
          <a:bodyPr wrap="square" lIns="0" tIns="0" rIns="0" bIns="0" rtlCol="0"/>
          <a:lstStyle/>
          <a:p>
            <a:endParaRPr/>
          </a:p>
        </p:txBody>
      </p:sp>
      <p:sp>
        <p:nvSpPr>
          <p:cNvPr id="6" name="object 6"/>
          <p:cNvSpPr/>
          <p:nvPr/>
        </p:nvSpPr>
        <p:spPr>
          <a:xfrm>
            <a:off x="8905023" y="697659"/>
            <a:ext cx="239820" cy="13075"/>
          </a:xfrm>
          <a:custGeom>
            <a:avLst/>
            <a:gdLst/>
            <a:ahLst/>
            <a:cxnLst/>
            <a:rect l="l" t="t" r="r" b="b"/>
            <a:pathLst>
              <a:path w="108585" h="12700">
                <a:moveTo>
                  <a:pt x="0" y="12700"/>
                </a:moveTo>
                <a:lnTo>
                  <a:pt x="108000" y="12700"/>
                </a:lnTo>
                <a:lnTo>
                  <a:pt x="108000" y="0"/>
                </a:lnTo>
                <a:lnTo>
                  <a:pt x="0" y="0"/>
                </a:lnTo>
                <a:lnTo>
                  <a:pt x="0" y="12700"/>
                </a:lnTo>
                <a:close/>
              </a:path>
            </a:pathLst>
          </a:custGeom>
          <a:solidFill>
            <a:srgbClr val="94BDE5"/>
          </a:solidFill>
        </p:spPr>
        <p:txBody>
          <a:bodyPr wrap="square" lIns="0" tIns="0" rIns="0" bIns="0" rtlCol="0"/>
          <a:lstStyle/>
          <a:p>
            <a:endParaRPr/>
          </a:p>
        </p:txBody>
      </p:sp>
      <p:sp>
        <p:nvSpPr>
          <p:cNvPr id="7" name="object 7"/>
          <p:cNvSpPr/>
          <p:nvPr/>
        </p:nvSpPr>
        <p:spPr>
          <a:xfrm>
            <a:off x="8905022" y="0"/>
            <a:ext cx="0" cy="704759"/>
          </a:xfrm>
          <a:custGeom>
            <a:avLst/>
            <a:gdLst/>
            <a:ahLst/>
            <a:cxnLst/>
            <a:rect l="l" t="t" r="r" b="b"/>
            <a:pathLst>
              <a:path h="684530">
                <a:moveTo>
                  <a:pt x="0" y="0"/>
                </a:moveTo>
                <a:lnTo>
                  <a:pt x="0" y="683983"/>
                </a:lnTo>
              </a:path>
            </a:pathLst>
          </a:custGeom>
          <a:ln w="12700">
            <a:solidFill>
              <a:srgbClr val="94BDE5"/>
            </a:solidFill>
          </a:ln>
        </p:spPr>
        <p:txBody>
          <a:bodyPr wrap="square" lIns="0" tIns="0" rIns="0" bIns="0" rtlCol="0"/>
          <a:lstStyle/>
          <a:p>
            <a:endParaRPr/>
          </a:p>
        </p:txBody>
      </p:sp>
      <p:sp>
        <p:nvSpPr>
          <p:cNvPr id="8" name="object 8"/>
          <p:cNvSpPr txBox="1"/>
          <p:nvPr/>
        </p:nvSpPr>
        <p:spPr>
          <a:xfrm>
            <a:off x="152400" y="0"/>
            <a:ext cx="8763000" cy="2622274"/>
          </a:xfrm>
          <a:prstGeom prst="rect">
            <a:avLst/>
          </a:prstGeom>
          <a:solidFill>
            <a:schemeClr val="accent6">
              <a:lumMod val="75000"/>
            </a:schemeClr>
          </a:solidFill>
        </p:spPr>
        <p:txBody>
          <a:bodyPr vert="horz" wrap="square" lIns="0" tIns="18814" rIns="0" bIns="0" rtlCol="0">
            <a:spAutoFit/>
          </a:bodyPr>
          <a:lstStyle/>
          <a:p>
            <a:pPr marL="588871" lvl="2" indent="-533371">
              <a:lnSpc>
                <a:spcPts val="1393"/>
              </a:lnSpc>
              <a:spcBef>
                <a:spcPts val="148"/>
              </a:spcBef>
              <a:buAutoNum type="arabicPeriod" startAt="2"/>
              <a:tabLst>
                <a:tab pos="588871" algn="l"/>
                <a:tab pos="589812" algn="l"/>
              </a:tabLst>
            </a:pPr>
            <a:r>
              <a:rPr sz="1200" b="1" spc="-163" dirty="0">
                <a:solidFill>
                  <a:srgbClr val="0062A8"/>
                </a:solidFill>
                <a:latin typeface="Comic Sans MS" pitchFamily="66" charset="0"/>
                <a:cs typeface="Arial"/>
              </a:rPr>
              <a:t>LV </a:t>
            </a:r>
            <a:r>
              <a:rPr sz="1200" b="1" spc="-81" dirty="0">
                <a:solidFill>
                  <a:srgbClr val="0062A8"/>
                </a:solidFill>
                <a:latin typeface="Comic Sans MS" pitchFamily="66" charset="0"/>
                <a:cs typeface="Arial"/>
              </a:rPr>
              <a:t>dysfunction </a:t>
            </a:r>
            <a:r>
              <a:rPr sz="1200" b="1" spc="-52" dirty="0">
                <a:solidFill>
                  <a:srgbClr val="0062A8"/>
                </a:solidFill>
                <a:latin typeface="Comic Sans MS" pitchFamily="66" charset="0"/>
                <a:cs typeface="Arial"/>
              </a:rPr>
              <a:t>and</a:t>
            </a:r>
            <a:r>
              <a:rPr sz="1200" b="1" spc="-259" dirty="0">
                <a:solidFill>
                  <a:srgbClr val="0062A8"/>
                </a:solidFill>
                <a:latin typeface="Comic Sans MS" pitchFamily="66" charset="0"/>
                <a:cs typeface="Arial"/>
              </a:rPr>
              <a:t> </a:t>
            </a:r>
            <a:r>
              <a:rPr sz="1200" b="1" spc="-96" dirty="0">
                <a:solidFill>
                  <a:srgbClr val="0062A8"/>
                </a:solidFill>
                <a:latin typeface="Comic Sans MS" pitchFamily="66" charset="0"/>
                <a:cs typeface="Arial"/>
              </a:rPr>
              <a:t>cardiogenic </a:t>
            </a:r>
            <a:r>
              <a:rPr sz="1200" b="1" spc="-119" dirty="0">
                <a:solidFill>
                  <a:srgbClr val="0062A8"/>
                </a:solidFill>
                <a:latin typeface="Comic Sans MS" pitchFamily="66" charset="0"/>
                <a:cs typeface="Arial"/>
              </a:rPr>
              <a:t>shock</a:t>
            </a:r>
            <a:endParaRPr sz="1200">
              <a:latin typeface="Comic Sans MS" pitchFamily="66" charset="0"/>
              <a:cs typeface="Arial"/>
            </a:endParaRPr>
          </a:p>
          <a:p>
            <a:pPr marL="364986" marR="45153" indent="-941">
              <a:lnSpc>
                <a:spcPts val="1361"/>
              </a:lnSpc>
              <a:spcBef>
                <a:spcPts val="67"/>
              </a:spcBef>
            </a:pPr>
            <a:r>
              <a:rPr sz="1200" b="1" spc="59" dirty="0">
                <a:solidFill>
                  <a:srgbClr val="002060"/>
                </a:solidFill>
                <a:latin typeface="Comic Sans MS" pitchFamily="66" charset="0"/>
                <a:cs typeface="Calibri"/>
              </a:rPr>
              <a:t>LV </a:t>
            </a:r>
            <a:r>
              <a:rPr sz="1200" b="1" spc="67" dirty="0">
                <a:solidFill>
                  <a:srgbClr val="002060"/>
                </a:solidFill>
                <a:latin typeface="Comic Sans MS" pitchFamily="66" charset="0"/>
                <a:cs typeface="Calibri"/>
              </a:rPr>
              <a:t>dysfunction </a:t>
            </a:r>
            <a:r>
              <a:rPr sz="1200" b="1" spc="22" dirty="0">
                <a:solidFill>
                  <a:srgbClr val="002060"/>
                </a:solidFill>
                <a:latin typeface="Comic Sans MS" pitchFamily="66" charset="0"/>
                <a:cs typeface="Calibri"/>
              </a:rPr>
              <a:t>is </a:t>
            </a:r>
            <a:r>
              <a:rPr sz="1200" b="1" spc="74" dirty="0">
                <a:solidFill>
                  <a:srgbClr val="002060"/>
                </a:solidFill>
                <a:latin typeface="Comic Sans MS" pitchFamily="66" charset="0"/>
                <a:cs typeface="Calibri"/>
              </a:rPr>
              <a:t>the single </a:t>
            </a:r>
            <a:r>
              <a:rPr sz="1200" b="1" spc="67" dirty="0">
                <a:solidFill>
                  <a:srgbClr val="002060"/>
                </a:solidFill>
                <a:latin typeface="Comic Sans MS" pitchFamily="66" charset="0"/>
                <a:cs typeface="Calibri"/>
              </a:rPr>
              <a:t>strongest predictor </a:t>
            </a:r>
            <a:r>
              <a:rPr sz="1200" b="1" spc="96" dirty="0">
                <a:solidFill>
                  <a:srgbClr val="002060"/>
                </a:solidFill>
                <a:latin typeface="Comic Sans MS" pitchFamily="66" charset="0"/>
                <a:cs typeface="Calibri"/>
              </a:rPr>
              <a:t>of </a:t>
            </a:r>
            <a:r>
              <a:rPr sz="1200" b="1" spc="67" dirty="0">
                <a:solidFill>
                  <a:srgbClr val="002060"/>
                </a:solidFill>
                <a:latin typeface="Comic Sans MS" pitchFamily="66" charset="0"/>
                <a:cs typeface="Calibri"/>
              </a:rPr>
              <a:t>mortality</a:t>
            </a:r>
            <a:r>
              <a:rPr sz="1200" b="1" spc="-22" dirty="0">
                <a:solidFill>
                  <a:srgbClr val="002060"/>
                </a:solidFill>
                <a:latin typeface="Comic Sans MS" pitchFamily="66" charset="0"/>
                <a:cs typeface="Calibri"/>
              </a:rPr>
              <a:t> </a:t>
            </a:r>
            <a:r>
              <a:rPr sz="1200" b="1" spc="96" dirty="0">
                <a:solidFill>
                  <a:srgbClr val="002060"/>
                </a:solidFill>
                <a:latin typeface="Comic Sans MS" pitchFamily="66" charset="0"/>
                <a:cs typeface="Calibri"/>
              </a:rPr>
              <a:t>following  </a:t>
            </a:r>
            <a:r>
              <a:rPr sz="1200" b="1" spc="59" dirty="0">
                <a:solidFill>
                  <a:srgbClr val="002060"/>
                </a:solidFill>
                <a:latin typeface="Comic Sans MS" pitchFamily="66" charset="0"/>
                <a:cs typeface="Calibri"/>
              </a:rPr>
              <a:t>STEMI. </a:t>
            </a:r>
            <a:r>
              <a:rPr sz="1200" b="1" spc="81" dirty="0">
                <a:solidFill>
                  <a:srgbClr val="002060"/>
                </a:solidFill>
                <a:latin typeface="Comic Sans MS" pitchFamily="66" charset="0"/>
                <a:cs typeface="Calibri"/>
              </a:rPr>
              <a:t>The </a:t>
            </a:r>
            <a:r>
              <a:rPr sz="1200" b="1" spc="59" dirty="0">
                <a:solidFill>
                  <a:srgbClr val="002060"/>
                </a:solidFill>
                <a:latin typeface="Comic Sans MS" pitchFamily="66" charset="0"/>
                <a:cs typeface="Calibri"/>
              </a:rPr>
              <a:t>mechanisms responsible </a:t>
            </a:r>
            <a:r>
              <a:rPr sz="1200" b="1" spc="81" dirty="0">
                <a:solidFill>
                  <a:srgbClr val="002060"/>
                </a:solidFill>
                <a:latin typeface="Comic Sans MS" pitchFamily="66" charset="0"/>
                <a:cs typeface="Calibri"/>
              </a:rPr>
              <a:t>for </a:t>
            </a:r>
            <a:r>
              <a:rPr sz="1200" b="1" spc="67" dirty="0">
                <a:solidFill>
                  <a:srgbClr val="002060"/>
                </a:solidFill>
                <a:latin typeface="Comic Sans MS" pitchFamily="66" charset="0"/>
                <a:cs typeface="Calibri"/>
              </a:rPr>
              <a:t>acute </a:t>
            </a:r>
            <a:r>
              <a:rPr sz="1200" b="1" spc="59" dirty="0">
                <a:solidFill>
                  <a:srgbClr val="002060"/>
                </a:solidFill>
                <a:latin typeface="Comic Sans MS" pitchFamily="66" charset="0"/>
                <a:cs typeface="Calibri"/>
              </a:rPr>
              <a:t>LV </a:t>
            </a:r>
            <a:r>
              <a:rPr sz="1200" b="1" spc="67" dirty="0">
                <a:solidFill>
                  <a:srgbClr val="002060"/>
                </a:solidFill>
                <a:latin typeface="Comic Sans MS" pitchFamily="66" charset="0"/>
                <a:cs typeface="Calibri"/>
              </a:rPr>
              <a:t>dysfunction</a:t>
            </a:r>
            <a:r>
              <a:rPr sz="1200" b="1" spc="111" dirty="0">
                <a:solidFill>
                  <a:srgbClr val="002060"/>
                </a:solidFill>
                <a:latin typeface="Comic Sans MS" pitchFamily="66" charset="0"/>
                <a:cs typeface="Calibri"/>
              </a:rPr>
              <a:t> </a:t>
            </a:r>
            <a:r>
              <a:rPr sz="1200" b="1" spc="67" dirty="0">
                <a:solidFill>
                  <a:srgbClr val="002060"/>
                </a:solidFill>
                <a:latin typeface="Comic Sans MS" pitchFamily="66" charset="0"/>
                <a:cs typeface="Calibri"/>
              </a:rPr>
              <a:t>include</a:t>
            </a:r>
            <a:endParaRPr sz="1200" b="1">
              <a:solidFill>
                <a:srgbClr val="002060"/>
              </a:solidFill>
              <a:latin typeface="Comic Sans MS" pitchFamily="66" charset="0"/>
              <a:cs typeface="Calibri"/>
            </a:endParaRPr>
          </a:p>
          <a:p>
            <a:pPr marL="364986" marR="393208">
              <a:lnSpc>
                <a:spcPts val="1361"/>
              </a:lnSpc>
            </a:pPr>
            <a:r>
              <a:rPr sz="1200" b="1" spc="-133" dirty="0">
                <a:solidFill>
                  <a:srgbClr val="002060"/>
                </a:solidFill>
                <a:latin typeface="Comic Sans MS" pitchFamily="66" charset="0"/>
                <a:cs typeface="Calibri"/>
              </a:rPr>
              <a:t>\ </a:t>
            </a:r>
            <a:r>
              <a:rPr sz="1200" b="1" spc="67" dirty="0">
                <a:solidFill>
                  <a:srgbClr val="002060"/>
                </a:solidFill>
                <a:latin typeface="Comic Sans MS" pitchFamily="66" charset="0"/>
                <a:cs typeface="Calibri"/>
              </a:rPr>
              <a:t>myocardial </a:t>
            </a:r>
            <a:r>
              <a:rPr sz="1200" b="1" spc="44" dirty="0">
                <a:solidFill>
                  <a:srgbClr val="002060"/>
                </a:solidFill>
                <a:latin typeface="Comic Sans MS" pitchFamily="66" charset="0"/>
                <a:cs typeface="Calibri"/>
              </a:rPr>
              <a:t>necrosis, </a:t>
            </a:r>
            <a:r>
              <a:rPr sz="1200" b="1" spc="67" dirty="0">
                <a:solidFill>
                  <a:srgbClr val="002060"/>
                </a:solidFill>
                <a:latin typeface="Comic Sans MS" pitchFamily="66" charset="0"/>
                <a:cs typeface="Calibri"/>
              </a:rPr>
              <a:t>myocardial </a:t>
            </a:r>
            <a:r>
              <a:rPr sz="1200" b="1" spc="74" dirty="0">
                <a:solidFill>
                  <a:srgbClr val="002060"/>
                </a:solidFill>
                <a:latin typeface="Comic Sans MS" pitchFamily="66" charset="0"/>
                <a:cs typeface="Calibri"/>
              </a:rPr>
              <a:t>stunning, </a:t>
            </a:r>
            <a:r>
              <a:rPr sz="1200" b="1" spc="67" dirty="0">
                <a:solidFill>
                  <a:srgbClr val="002060"/>
                </a:solidFill>
                <a:latin typeface="Comic Sans MS" pitchFamily="66" charset="0"/>
                <a:cs typeface="Calibri"/>
              </a:rPr>
              <a:t>atrial </a:t>
            </a:r>
            <a:r>
              <a:rPr sz="1200" b="1" spc="96" dirty="0">
                <a:solidFill>
                  <a:srgbClr val="002060"/>
                </a:solidFill>
                <a:latin typeface="Comic Sans MS" pitchFamily="66" charset="0"/>
                <a:cs typeface="Calibri"/>
              </a:rPr>
              <a:t>and </a:t>
            </a:r>
            <a:r>
              <a:rPr sz="1200" b="1" spc="59" dirty="0">
                <a:solidFill>
                  <a:srgbClr val="002060"/>
                </a:solidFill>
                <a:latin typeface="Comic Sans MS" pitchFamily="66" charset="0"/>
                <a:cs typeface="Calibri"/>
              </a:rPr>
              <a:t>ventricular  </a:t>
            </a:r>
            <a:r>
              <a:rPr sz="1200" b="1" spc="67" dirty="0">
                <a:solidFill>
                  <a:srgbClr val="002060"/>
                </a:solidFill>
                <a:latin typeface="Comic Sans MS" pitchFamily="66" charset="0"/>
                <a:cs typeface="Calibri"/>
              </a:rPr>
              <a:t>arrhythmias </a:t>
            </a:r>
            <a:r>
              <a:rPr sz="1200" b="1" spc="96" dirty="0">
                <a:solidFill>
                  <a:srgbClr val="002060"/>
                </a:solidFill>
                <a:latin typeface="Comic Sans MS" pitchFamily="66" charset="0"/>
                <a:cs typeface="Calibri"/>
              </a:rPr>
              <a:t>and </a:t>
            </a:r>
            <a:r>
              <a:rPr sz="1200" b="1" spc="67" dirty="0">
                <a:solidFill>
                  <a:srgbClr val="002060"/>
                </a:solidFill>
                <a:latin typeface="Comic Sans MS" pitchFamily="66" charset="0"/>
                <a:cs typeface="Calibri"/>
              </a:rPr>
              <a:t>valvular dysfunction (pre-existing </a:t>
            </a:r>
            <a:r>
              <a:rPr sz="1200" b="1" spc="52" dirty="0">
                <a:solidFill>
                  <a:srgbClr val="002060"/>
                </a:solidFill>
                <a:latin typeface="Comic Sans MS" pitchFamily="66" charset="0"/>
                <a:cs typeface="Calibri"/>
              </a:rPr>
              <a:t>and/or</a:t>
            </a:r>
            <a:r>
              <a:rPr sz="1200" b="1" spc="-7" dirty="0">
                <a:solidFill>
                  <a:srgbClr val="002060"/>
                </a:solidFill>
                <a:latin typeface="Comic Sans MS" pitchFamily="66" charset="0"/>
                <a:cs typeface="Calibri"/>
              </a:rPr>
              <a:t> </a:t>
            </a:r>
            <a:r>
              <a:rPr sz="1200" b="1" spc="74" dirty="0">
                <a:solidFill>
                  <a:srgbClr val="002060"/>
                </a:solidFill>
                <a:latin typeface="Comic Sans MS" pitchFamily="66" charset="0"/>
                <a:cs typeface="Calibri"/>
              </a:rPr>
              <a:t>new).</a:t>
            </a:r>
            <a:endParaRPr sz="1200" b="1">
              <a:solidFill>
                <a:srgbClr val="002060"/>
              </a:solidFill>
              <a:latin typeface="Comic Sans MS" pitchFamily="66" charset="0"/>
              <a:cs typeface="Calibri"/>
            </a:endParaRPr>
          </a:p>
          <a:p>
            <a:pPr>
              <a:spcBef>
                <a:spcPts val="81"/>
              </a:spcBef>
            </a:pPr>
            <a:endParaRPr sz="1200">
              <a:latin typeface="Comic Sans MS" pitchFamily="66" charset="0"/>
              <a:cs typeface="Times New Roman"/>
            </a:endParaRPr>
          </a:p>
          <a:p>
            <a:pPr>
              <a:spcBef>
                <a:spcPts val="74"/>
              </a:spcBef>
            </a:pPr>
            <a:endParaRPr sz="1200">
              <a:latin typeface="Comic Sans MS" pitchFamily="66" charset="0"/>
              <a:cs typeface="Times New Roman"/>
            </a:endParaRPr>
          </a:p>
          <a:p>
            <a:pPr marL="588871" lvl="3" indent="-533371">
              <a:lnSpc>
                <a:spcPts val="1393"/>
              </a:lnSpc>
              <a:buAutoNum type="arabicPeriod"/>
              <a:tabLst>
                <a:tab pos="589812" algn="l"/>
              </a:tabLst>
            </a:pPr>
            <a:r>
              <a:rPr sz="1200" b="1" spc="-22" dirty="0">
                <a:solidFill>
                  <a:srgbClr val="0062A8"/>
                </a:solidFill>
                <a:latin typeface="Comic Sans MS" pitchFamily="66" charset="0"/>
                <a:cs typeface="Calibri"/>
              </a:rPr>
              <a:t>Presentation</a:t>
            </a:r>
            <a:endParaRPr sz="1200">
              <a:latin typeface="Comic Sans MS" pitchFamily="66" charset="0"/>
              <a:cs typeface="Calibri"/>
            </a:endParaRPr>
          </a:p>
          <a:p>
            <a:pPr marL="322655" marR="45153">
              <a:lnSpc>
                <a:spcPts val="1361"/>
              </a:lnSpc>
              <a:spcBef>
                <a:spcPts val="67"/>
              </a:spcBef>
            </a:pPr>
            <a:r>
              <a:rPr sz="1200" b="1" spc="81" dirty="0">
                <a:solidFill>
                  <a:srgbClr val="231F20"/>
                </a:solidFill>
                <a:latin typeface="Comic Sans MS" pitchFamily="66" charset="0"/>
                <a:cs typeface="Calibri"/>
              </a:rPr>
              <a:t>The </a:t>
            </a:r>
            <a:r>
              <a:rPr sz="1200" b="1" spc="52" dirty="0">
                <a:solidFill>
                  <a:srgbClr val="231F20"/>
                </a:solidFill>
                <a:latin typeface="Comic Sans MS" pitchFamily="66" charset="0"/>
                <a:cs typeface="Calibri"/>
              </a:rPr>
              <a:t>clinical </a:t>
            </a:r>
            <a:r>
              <a:rPr sz="1200" b="1" spc="74" dirty="0">
                <a:solidFill>
                  <a:srgbClr val="231F20"/>
                </a:solidFill>
                <a:latin typeface="Comic Sans MS" pitchFamily="66" charset="0"/>
                <a:cs typeface="Calibri"/>
              </a:rPr>
              <a:t>manifestation </a:t>
            </a:r>
            <a:r>
              <a:rPr sz="1200" b="1" spc="96" dirty="0">
                <a:solidFill>
                  <a:srgbClr val="231F20"/>
                </a:solidFill>
                <a:latin typeface="Comic Sans MS" pitchFamily="66" charset="0"/>
                <a:cs typeface="Calibri"/>
              </a:rPr>
              <a:t>of </a:t>
            </a:r>
            <a:r>
              <a:rPr sz="1200" b="1" spc="59" dirty="0">
                <a:solidFill>
                  <a:srgbClr val="231F20"/>
                </a:solidFill>
                <a:latin typeface="Comic Sans MS" pitchFamily="66" charset="0"/>
                <a:cs typeface="Calibri"/>
              </a:rPr>
              <a:t>LV </a:t>
            </a:r>
            <a:r>
              <a:rPr sz="1200" b="1" spc="67" dirty="0">
                <a:solidFill>
                  <a:srgbClr val="231F20"/>
                </a:solidFill>
                <a:latin typeface="Comic Sans MS" pitchFamily="66" charset="0"/>
                <a:cs typeface="Calibri"/>
              </a:rPr>
              <a:t>dysfunction </a:t>
            </a:r>
            <a:r>
              <a:rPr sz="1200" b="1" spc="52" dirty="0">
                <a:solidFill>
                  <a:srgbClr val="231F20"/>
                </a:solidFill>
                <a:latin typeface="Comic Sans MS" pitchFamily="66" charset="0"/>
                <a:cs typeface="Calibri"/>
              </a:rPr>
              <a:t>varies </a:t>
            </a:r>
            <a:r>
              <a:rPr sz="1200" b="1" spc="81" dirty="0">
                <a:solidFill>
                  <a:srgbClr val="231F20"/>
                </a:solidFill>
                <a:latin typeface="Comic Sans MS" pitchFamily="66" charset="0"/>
                <a:cs typeface="Calibri"/>
              </a:rPr>
              <a:t>from </a:t>
            </a:r>
            <a:r>
              <a:rPr sz="1200" b="1" spc="67" dirty="0">
                <a:solidFill>
                  <a:srgbClr val="231F20"/>
                </a:solidFill>
                <a:latin typeface="Comic Sans MS" pitchFamily="66" charset="0"/>
                <a:cs typeface="Calibri"/>
              </a:rPr>
              <a:t>asymptomatic  </a:t>
            </a:r>
            <a:r>
              <a:rPr sz="1200" b="1" spc="81" dirty="0">
                <a:solidFill>
                  <a:srgbClr val="231F20"/>
                </a:solidFill>
                <a:latin typeface="Comic Sans MS" pitchFamily="66" charset="0"/>
                <a:cs typeface="Calibri"/>
              </a:rPr>
              <a:t>to </a:t>
            </a:r>
            <a:r>
              <a:rPr sz="1200" b="1" spc="74" dirty="0">
                <a:solidFill>
                  <a:srgbClr val="231F20"/>
                </a:solidFill>
                <a:latin typeface="Comic Sans MS" pitchFamily="66" charset="0"/>
                <a:cs typeface="Calibri"/>
              </a:rPr>
              <a:t>cardiogenic </a:t>
            </a:r>
            <a:r>
              <a:rPr sz="1200" b="1" spc="59" dirty="0">
                <a:solidFill>
                  <a:srgbClr val="231F20"/>
                </a:solidFill>
                <a:latin typeface="Comic Sans MS" pitchFamily="66" charset="0"/>
                <a:cs typeface="Calibri"/>
              </a:rPr>
              <a:t>shock. </a:t>
            </a:r>
            <a:r>
              <a:rPr sz="1200" b="1" spc="133" dirty="0">
                <a:solidFill>
                  <a:srgbClr val="231F20"/>
                </a:solidFill>
                <a:latin typeface="Comic Sans MS" pitchFamily="66" charset="0"/>
                <a:cs typeface="Calibri"/>
              </a:rPr>
              <a:t>An </a:t>
            </a:r>
            <a:r>
              <a:rPr sz="1200" b="1" spc="81" dirty="0">
                <a:solidFill>
                  <a:srgbClr val="231F20"/>
                </a:solidFill>
                <a:latin typeface="Comic Sans MS" pitchFamily="66" charset="0"/>
                <a:cs typeface="Calibri"/>
              </a:rPr>
              <a:t>important </a:t>
            </a:r>
            <a:r>
              <a:rPr sz="1200" b="1" spc="74" dirty="0">
                <a:solidFill>
                  <a:srgbClr val="231F20"/>
                </a:solidFill>
                <a:latin typeface="Comic Sans MS" pitchFamily="66" charset="0"/>
                <a:cs typeface="Calibri"/>
              </a:rPr>
              <a:t>prognostic </a:t>
            </a:r>
            <a:r>
              <a:rPr sz="1200" b="1" spc="67" dirty="0">
                <a:solidFill>
                  <a:srgbClr val="231F20"/>
                </a:solidFill>
                <a:latin typeface="Comic Sans MS" pitchFamily="66" charset="0"/>
                <a:cs typeface="Calibri"/>
              </a:rPr>
              <a:t>indicator </a:t>
            </a:r>
            <a:r>
              <a:rPr sz="1200" b="1" spc="22">
                <a:solidFill>
                  <a:srgbClr val="231F20"/>
                </a:solidFill>
                <a:latin typeface="Comic Sans MS" pitchFamily="66" charset="0"/>
                <a:cs typeface="Calibri"/>
              </a:rPr>
              <a:t>is</a:t>
            </a:r>
            <a:r>
              <a:rPr sz="1200" b="1" spc="-104">
                <a:solidFill>
                  <a:srgbClr val="231F20"/>
                </a:solidFill>
                <a:latin typeface="Comic Sans MS" pitchFamily="66" charset="0"/>
                <a:cs typeface="Calibri"/>
              </a:rPr>
              <a:t> </a:t>
            </a:r>
            <a:r>
              <a:rPr sz="1200" b="1" spc="59" smtClean="0">
                <a:solidFill>
                  <a:srgbClr val="231F20"/>
                </a:solidFill>
                <a:latin typeface="Comic Sans MS" pitchFamily="66" charset="0"/>
                <a:cs typeface="Calibri"/>
              </a:rPr>
              <a:t>LVEF</a:t>
            </a:r>
            <a:r>
              <a:rPr sz="1200" b="1" spc="81" smtClean="0">
                <a:solidFill>
                  <a:srgbClr val="231F20"/>
                </a:solidFill>
                <a:latin typeface="Comic Sans MS" pitchFamily="66" charset="0"/>
                <a:cs typeface="Calibri"/>
              </a:rPr>
              <a:t>which </a:t>
            </a:r>
            <a:r>
              <a:rPr sz="1200" b="1" spc="67" dirty="0">
                <a:solidFill>
                  <a:srgbClr val="231F20"/>
                </a:solidFill>
                <a:latin typeface="Comic Sans MS" pitchFamily="66" charset="0"/>
                <a:cs typeface="Calibri"/>
              </a:rPr>
              <a:t>can </a:t>
            </a:r>
            <a:r>
              <a:rPr sz="1200" b="1" spc="81" dirty="0">
                <a:solidFill>
                  <a:srgbClr val="231F20"/>
                </a:solidFill>
                <a:latin typeface="Comic Sans MS" pitchFamily="66" charset="0"/>
                <a:cs typeface="Calibri"/>
              </a:rPr>
              <a:t>be </a:t>
            </a:r>
            <a:r>
              <a:rPr sz="1200" b="1" spc="37" dirty="0">
                <a:solidFill>
                  <a:srgbClr val="231F20"/>
                </a:solidFill>
                <a:latin typeface="Comic Sans MS" pitchFamily="66" charset="0"/>
                <a:cs typeface="Calibri"/>
              </a:rPr>
              <a:t>assessed </a:t>
            </a:r>
            <a:r>
              <a:rPr sz="1200" b="1" spc="59" dirty="0">
                <a:solidFill>
                  <a:srgbClr val="231F20"/>
                </a:solidFill>
                <a:latin typeface="Comic Sans MS" pitchFamily="66" charset="0"/>
                <a:cs typeface="Calibri"/>
              </a:rPr>
              <a:t>objectively </a:t>
            </a:r>
            <a:r>
              <a:rPr sz="1200" b="1" spc="81" dirty="0">
                <a:solidFill>
                  <a:srgbClr val="231F20"/>
                </a:solidFill>
                <a:latin typeface="Comic Sans MS" pitchFamily="66" charset="0"/>
                <a:cs typeface="Calibri"/>
              </a:rPr>
              <a:t>using</a:t>
            </a:r>
            <a:r>
              <a:rPr sz="1200" b="1" spc="44" dirty="0">
                <a:solidFill>
                  <a:srgbClr val="231F20"/>
                </a:solidFill>
                <a:latin typeface="Comic Sans MS" pitchFamily="66" charset="0"/>
                <a:cs typeface="Calibri"/>
              </a:rPr>
              <a:t> </a:t>
            </a:r>
            <a:r>
              <a:rPr sz="1200" b="1" spc="67" dirty="0">
                <a:solidFill>
                  <a:srgbClr val="231F20"/>
                </a:solidFill>
                <a:latin typeface="Comic Sans MS" pitchFamily="66" charset="0"/>
                <a:cs typeface="Calibri"/>
              </a:rPr>
              <a:t>echocardiography</a:t>
            </a:r>
            <a:r>
              <a:rPr sz="1200" spc="67" dirty="0">
                <a:solidFill>
                  <a:srgbClr val="231F20"/>
                </a:solidFill>
                <a:latin typeface="Comic Sans MS" pitchFamily="66" charset="0"/>
                <a:cs typeface="Calibri"/>
              </a:rPr>
              <a:t>.</a:t>
            </a:r>
            <a:endParaRPr sz="1200">
              <a:latin typeface="Comic Sans MS" pitchFamily="66" charset="0"/>
              <a:cs typeface="Calibri"/>
            </a:endParaRPr>
          </a:p>
          <a:p>
            <a:pPr>
              <a:spcBef>
                <a:spcPts val="37"/>
              </a:spcBef>
            </a:pPr>
            <a:endParaRPr sz="1200">
              <a:latin typeface="Comic Sans MS" pitchFamily="66" charset="0"/>
              <a:cs typeface="Times New Roman"/>
            </a:endParaRPr>
          </a:p>
          <a:p>
            <a:pPr marL="322655" marR="755373">
              <a:lnSpc>
                <a:spcPts val="1361"/>
              </a:lnSpc>
            </a:pPr>
            <a:r>
              <a:rPr sz="1200" spc="163" dirty="0">
                <a:solidFill>
                  <a:srgbClr val="231F20"/>
                </a:solidFill>
                <a:latin typeface="Comic Sans MS" pitchFamily="66" charset="0"/>
                <a:cs typeface="Calibri"/>
              </a:rPr>
              <a:t>A </a:t>
            </a:r>
            <a:r>
              <a:rPr sz="1200" spc="67" dirty="0">
                <a:solidFill>
                  <a:srgbClr val="231F20"/>
                </a:solidFill>
                <a:latin typeface="Comic Sans MS" pitchFamily="66" charset="0"/>
                <a:cs typeface="Calibri"/>
              </a:rPr>
              <a:t>useful </a:t>
            </a:r>
            <a:r>
              <a:rPr sz="1200" spc="52" dirty="0">
                <a:solidFill>
                  <a:srgbClr val="231F20"/>
                </a:solidFill>
                <a:latin typeface="Comic Sans MS" pitchFamily="66" charset="0"/>
                <a:cs typeface="Calibri"/>
              </a:rPr>
              <a:t>clinical classification </a:t>
            </a:r>
            <a:r>
              <a:rPr sz="1200" spc="96" dirty="0">
                <a:solidFill>
                  <a:srgbClr val="231F20"/>
                </a:solidFill>
                <a:latin typeface="Comic Sans MS" pitchFamily="66" charset="0"/>
                <a:cs typeface="Calibri"/>
              </a:rPr>
              <a:t>of </a:t>
            </a:r>
            <a:r>
              <a:rPr sz="1200" spc="59" dirty="0">
                <a:solidFill>
                  <a:srgbClr val="231F20"/>
                </a:solidFill>
                <a:latin typeface="Comic Sans MS" pitchFamily="66" charset="0"/>
                <a:cs typeface="Calibri"/>
              </a:rPr>
              <a:t>LV </a:t>
            </a:r>
            <a:r>
              <a:rPr sz="1200" spc="67" dirty="0">
                <a:solidFill>
                  <a:srgbClr val="231F20"/>
                </a:solidFill>
                <a:latin typeface="Comic Sans MS" pitchFamily="66" charset="0"/>
                <a:cs typeface="Calibri"/>
              </a:rPr>
              <a:t>dysfunction </a:t>
            </a:r>
            <a:r>
              <a:rPr sz="1200" spc="22" dirty="0">
                <a:solidFill>
                  <a:srgbClr val="231F20"/>
                </a:solidFill>
                <a:latin typeface="Comic Sans MS" pitchFamily="66" charset="0"/>
                <a:cs typeface="Calibri"/>
              </a:rPr>
              <a:t>is </a:t>
            </a:r>
            <a:r>
              <a:rPr sz="1200" spc="74" dirty="0">
                <a:solidFill>
                  <a:srgbClr val="231F20"/>
                </a:solidFill>
                <a:latin typeface="Comic Sans MS" pitchFamily="66" charset="0"/>
                <a:cs typeface="Calibri"/>
              </a:rPr>
              <a:t>the </a:t>
            </a:r>
            <a:r>
              <a:rPr sz="1200" spc="52" dirty="0">
                <a:solidFill>
                  <a:srgbClr val="231F20"/>
                </a:solidFill>
                <a:latin typeface="Comic Sans MS" pitchFamily="66" charset="0"/>
                <a:cs typeface="Calibri"/>
              </a:rPr>
              <a:t>Killip’s  </a:t>
            </a:r>
            <a:r>
              <a:rPr sz="1200" spc="59" dirty="0">
                <a:solidFill>
                  <a:srgbClr val="231F20"/>
                </a:solidFill>
                <a:latin typeface="Comic Sans MS" pitchFamily="66" charset="0"/>
                <a:cs typeface="Calibri"/>
              </a:rPr>
              <a:t>Classification</a:t>
            </a:r>
            <a:r>
              <a:rPr sz="1200" spc="59">
                <a:solidFill>
                  <a:srgbClr val="231F20"/>
                </a:solidFill>
                <a:latin typeface="Comic Sans MS" pitchFamily="66" charset="0"/>
                <a:cs typeface="Calibri"/>
              </a:rPr>
              <a:t>. </a:t>
            </a:r>
            <a:endParaRPr sz="1200">
              <a:latin typeface="Comic Sans MS" pitchFamily="66" charset="0"/>
              <a:cs typeface="Calibri"/>
            </a:endParaRPr>
          </a:p>
          <a:p>
            <a:pPr>
              <a:spcBef>
                <a:spcPts val="74"/>
              </a:spcBef>
            </a:pPr>
            <a:endParaRPr sz="1200">
              <a:latin typeface="Comic Sans MS" pitchFamily="66" charset="0"/>
              <a:cs typeface="Times New Roman"/>
            </a:endParaRPr>
          </a:p>
          <a:p>
            <a:pPr marL="56441"/>
            <a:r>
              <a:rPr sz="1200" b="1" spc="37" dirty="0">
                <a:solidFill>
                  <a:srgbClr val="231F20"/>
                </a:solidFill>
                <a:latin typeface="Comic Sans MS" pitchFamily="66" charset="0"/>
                <a:cs typeface="Calibri"/>
              </a:rPr>
              <a:t>Table 12: </a:t>
            </a:r>
            <a:r>
              <a:rPr sz="1200" b="1" spc="-74" dirty="0">
                <a:solidFill>
                  <a:srgbClr val="231F20"/>
                </a:solidFill>
                <a:latin typeface="Comic Sans MS" pitchFamily="66" charset="0"/>
                <a:cs typeface="Arial"/>
              </a:rPr>
              <a:t>Clinical classification </a:t>
            </a:r>
            <a:r>
              <a:rPr sz="1200" b="1" spc="-15" dirty="0">
                <a:solidFill>
                  <a:srgbClr val="231F20"/>
                </a:solidFill>
                <a:latin typeface="Comic Sans MS" pitchFamily="66" charset="0"/>
                <a:cs typeface="Arial"/>
              </a:rPr>
              <a:t>of </a:t>
            </a:r>
            <a:r>
              <a:rPr sz="1200" b="1" spc="-178" dirty="0">
                <a:solidFill>
                  <a:srgbClr val="231F20"/>
                </a:solidFill>
                <a:latin typeface="Comic Sans MS" pitchFamily="66" charset="0"/>
                <a:cs typeface="Arial"/>
              </a:rPr>
              <a:t>LV </a:t>
            </a:r>
            <a:r>
              <a:rPr sz="1200" b="1" spc="-67" dirty="0">
                <a:solidFill>
                  <a:srgbClr val="231F20"/>
                </a:solidFill>
                <a:latin typeface="Comic Sans MS" pitchFamily="66" charset="0"/>
                <a:cs typeface="Arial"/>
              </a:rPr>
              <a:t>dysfunction </a:t>
            </a:r>
            <a:r>
              <a:rPr sz="1200" b="1" spc="-44" dirty="0">
                <a:solidFill>
                  <a:srgbClr val="231F20"/>
                </a:solidFill>
                <a:latin typeface="Comic Sans MS" pitchFamily="66" charset="0"/>
                <a:cs typeface="Arial"/>
              </a:rPr>
              <a:t>in </a:t>
            </a:r>
            <a:r>
              <a:rPr sz="1200" b="1" spc="-96" dirty="0">
                <a:solidFill>
                  <a:srgbClr val="231F20"/>
                </a:solidFill>
                <a:latin typeface="Comic Sans MS" pitchFamily="66" charset="0"/>
                <a:cs typeface="Arial"/>
              </a:rPr>
              <a:t>STEMI </a:t>
            </a:r>
            <a:r>
              <a:rPr sz="1200" b="1" spc="-44" dirty="0">
                <a:solidFill>
                  <a:srgbClr val="231F20"/>
                </a:solidFill>
                <a:latin typeface="Comic Sans MS" pitchFamily="66" charset="0"/>
                <a:cs typeface="Arial"/>
              </a:rPr>
              <a:t>(Killip’</a:t>
            </a:r>
            <a:r>
              <a:rPr sz="1200" b="1" spc="104" dirty="0">
                <a:solidFill>
                  <a:srgbClr val="231F20"/>
                </a:solidFill>
                <a:latin typeface="Comic Sans MS" pitchFamily="66" charset="0"/>
                <a:cs typeface="Arial"/>
              </a:rPr>
              <a:t> </a:t>
            </a:r>
            <a:r>
              <a:rPr sz="1200" b="1" spc="-74" dirty="0">
                <a:solidFill>
                  <a:srgbClr val="231F20"/>
                </a:solidFill>
                <a:latin typeface="Comic Sans MS" pitchFamily="66" charset="0"/>
                <a:cs typeface="Arial"/>
              </a:rPr>
              <a:t>Classification)</a:t>
            </a:r>
            <a:endParaRPr sz="1200">
              <a:latin typeface="Comic Sans MS" pitchFamily="66" charset="0"/>
              <a:cs typeface="Arial"/>
            </a:endParaRPr>
          </a:p>
        </p:txBody>
      </p:sp>
      <p:sp>
        <p:nvSpPr>
          <p:cNvPr id="9" name="object 9"/>
          <p:cNvSpPr txBox="1"/>
          <p:nvPr/>
        </p:nvSpPr>
        <p:spPr>
          <a:xfrm>
            <a:off x="0" y="3962400"/>
            <a:ext cx="9144000" cy="3263476"/>
          </a:xfrm>
          <a:prstGeom prst="rect">
            <a:avLst/>
          </a:prstGeom>
          <a:solidFill>
            <a:schemeClr val="accent6">
              <a:lumMod val="75000"/>
            </a:schemeClr>
          </a:solidFill>
        </p:spPr>
        <p:txBody>
          <a:bodyPr vert="horz" wrap="square" lIns="0" tIns="18814" rIns="0" bIns="0" rtlCol="0">
            <a:spAutoFit/>
          </a:bodyPr>
          <a:lstStyle/>
          <a:p>
            <a:pPr marL="18814">
              <a:lnSpc>
                <a:spcPts val="1393"/>
              </a:lnSpc>
              <a:spcBef>
                <a:spcPts val="148"/>
              </a:spcBef>
            </a:pPr>
            <a:r>
              <a:rPr sz="1200" b="1" spc="-7" smtClean="0">
                <a:solidFill>
                  <a:srgbClr val="0062A8"/>
                </a:solidFill>
                <a:latin typeface="Calibri"/>
                <a:cs typeface="Calibri"/>
              </a:rPr>
              <a:t>Investigations</a:t>
            </a:r>
            <a:endParaRPr sz="1200">
              <a:latin typeface="Calibri"/>
              <a:cs typeface="Calibri"/>
            </a:endParaRPr>
          </a:p>
          <a:p>
            <a:pPr marL="285029" marR="190019">
              <a:lnSpc>
                <a:spcPts val="1361"/>
              </a:lnSpc>
              <a:spcBef>
                <a:spcPts val="59"/>
              </a:spcBef>
            </a:pPr>
            <a:r>
              <a:rPr sz="1200" b="1" spc="30" dirty="0">
                <a:solidFill>
                  <a:srgbClr val="231F20"/>
                </a:solidFill>
                <a:latin typeface="Comic Sans MS" pitchFamily="66" charset="0"/>
                <a:cs typeface="Calibri"/>
              </a:rPr>
              <a:t>Echocardiography </a:t>
            </a:r>
            <a:r>
              <a:rPr sz="1200" b="1" spc="-7" dirty="0">
                <a:solidFill>
                  <a:srgbClr val="231F20"/>
                </a:solidFill>
                <a:latin typeface="Comic Sans MS" pitchFamily="66" charset="0"/>
                <a:cs typeface="Calibri"/>
              </a:rPr>
              <a:t>is </a:t>
            </a:r>
            <a:r>
              <a:rPr sz="1200" b="1" spc="37" dirty="0">
                <a:solidFill>
                  <a:srgbClr val="231F20"/>
                </a:solidFill>
                <a:latin typeface="Comic Sans MS" pitchFamily="66" charset="0"/>
                <a:cs typeface="Calibri"/>
              </a:rPr>
              <a:t>an </a:t>
            </a:r>
            <a:r>
              <a:rPr sz="1200" b="1" spc="7" dirty="0">
                <a:solidFill>
                  <a:srgbClr val="231F20"/>
                </a:solidFill>
                <a:latin typeface="Comic Sans MS" pitchFamily="66" charset="0"/>
                <a:cs typeface="Calibri"/>
              </a:rPr>
              <a:t>essential </a:t>
            </a:r>
            <a:r>
              <a:rPr sz="1200" b="1" spc="30" dirty="0">
                <a:solidFill>
                  <a:srgbClr val="231F20"/>
                </a:solidFill>
                <a:latin typeface="Comic Sans MS" pitchFamily="66" charset="0"/>
                <a:cs typeface="Calibri"/>
              </a:rPr>
              <a:t>tool </a:t>
            </a:r>
            <a:r>
              <a:rPr sz="1200" b="1" spc="37" dirty="0">
                <a:solidFill>
                  <a:srgbClr val="231F20"/>
                </a:solidFill>
                <a:latin typeface="Comic Sans MS" pitchFamily="66" charset="0"/>
                <a:cs typeface="Calibri"/>
              </a:rPr>
              <a:t>and </a:t>
            </a:r>
            <a:r>
              <a:rPr sz="1200" b="1" spc="15" dirty="0">
                <a:solidFill>
                  <a:srgbClr val="231F20"/>
                </a:solidFill>
                <a:latin typeface="Comic Sans MS" pitchFamily="66" charset="0"/>
                <a:cs typeface="Calibri"/>
              </a:rPr>
              <a:t>needs </a:t>
            </a:r>
            <a:r>
              <a:rPr sz="1200" b="1" spc="30" dirty="0">
                <a:solidFill>
                  <a:srgbClr val="231F20"/>
                </a:solidFill>
                <a:latin typeface="Comic Sans MS" pitchFamily="66" charset="0"/>
                <a:cs typeface="Calibri"/>
              </a:rPr>
              <a:t>to be performed </a:t>
            </a:r>
            <a:r>
              <a:rPr sz="1200" b="1" spc="15" dirty="0">
                <a:solidFill>
                  <a:srgbClr val="231F20"/>
                </a:solidFill>
                <a:latin typeface="Comic Sans MS" pitchFamily="66" charset="0"/>
                <a:cs typeface="Calibri"/>
              </a:rPr>
              <a:t>early </a:t>
            </a:r>
            <a:r>
              <a:rPr sz="1200" b="1" spc="30" dirty="0">
                <a:solidFill>
                  <a:srgbClr val="231F20"/>
                </a:solidFill>
                <a:latin typeface="Comic Sans MS" pitchFamily="66" charset="0"/>
                <a:cs typeface="Calibri"/>
              </a:rPr>
              <a:t>to  </a:t>
            </a:r>
            <a:r>
              <a:rPr sz="1200" b="1" spc="-22" dirty="0">
                <a:solidFill>
                  <a:srgbClr val="231F20"/>
                </a:solidFill>
                <a:latin typeface="Comic Sans MS" pitchFamily="66" charset="0"/>
                <a:cs typeface="Calibri"/>
              </a:rPr>
              <a:t>assess </a:t>
            </a:r>
            <a:r>
              <a:rPr sz="1200" b="1" spc="7" dirty="0">
                <a:solidFill>
                  <a:srgbClr val="231F20"/>
                </a:solidFill>
                <a:latin typeface="Comic Sans MS" pitchFamily="66" charset="0"/>
                <a:cs typeface="Calibri"/>
              </a:rPr>
              <a:t>LV </a:t>
            </a:r>
            <a:r>
              <a:rPr sz="1200" b="1" spc="30" dirty="0">
                <a:solidFill>
                  <a:srgbClr val="231F20"/>
                </a:solidFill>
                <a:latin typeface="Comic Sans MS" pitchFamily="66" charset="0"/>
                <a:cs typeface="Calibri"/>
              </a:rPr>
              <a:t>function </a:t>
            </a:r>
            <a:r>
              <a:rPr sz="1200" b="1" spc="37" dirty="0">
                <a:solidFill>
                  <a:srgbClr val="231F20"/>
                </a:solidFill>
                <a:latin typeface="Comic Sans MS" pitchFamily="66" charset="0"/>
                <a:cs typeface="Calibri"/>
              </a:rPr>
              <a:t>and </a:t>
            </a:r>
            <a:r>
              <a:rPr sz="1200" b="1" spc="15" dirty="0">
                <a:solidFill>
                  <a:srgbClr val="231F20"/>
                </a:solidFill>
                <a:latin typeface="Comic Sans MS" pitchFamily="66" charset="0"/>
                <a:cs typeface="Calibri"/>
              </a:rPr>
              <a:t>volumes, </a:t>
            </a:r>
            <a:r>
              <a:rPr sz="1200" b="1" spc="22" dirty="0">
                <a:solidFill>
                  <a:srgbClr val="231F20"/>
                </a:solidFill>
                <a:latin typeface="Comic Sans MS" pitchFamily="66" charset="0"/>
                <a:cs typeface="Calibri"/>
              </a:rPr>
              <a:t>valvular </a:t>
            </a:r>
            <a:r>
              <a:rPr sz="1200" b="1" spc="30" dirty="0">
                <a:solidFill>
                  <a:srgbClr val="231F20"/>
                </a:solidFill>
                <a:latin typeface="Comic Sans MS" pitchFamily="66" charset="0"/>
                <a:cs typeface="Calibri"/>
              </a:rPr>
              <a:t>function, </a:t>
            </a:r>
            <a:r>
              <a:rPr sz="1600" b="1" spc="22" dirty="0">
                <a:solidFill>
                  <a:srgbClr val="231F20"/>
                </a:solidFill>
                <a:latin typeface="Comic Sans MS" pitchFamily="66" charset="0"/>
                <a:cs typeface="Calibri"/>
              </a:rPr>
              <a:t>extent </a:t>
            </a:r>
            <a:r>
              <a:rPr sz="1600" b="1" spc="52" dirty="0">
                <a:solidFill>
                  <a:srgbClr val="231F20"/>
                </a:solidFill>
                <a:latin typeface="Comic Sans MS" pitchFamily="66" charset="0"/>
                <a:cs typeface="Calibri"/>
              </a:rPr>
              <a:t>of </a:t>
            </a:r>
            <a:r>
              <a:rPr sz="1600" b="1" spc="22" dirty="0">
                <a:solidFill>
                  <a:srgbClr val="231F20"/>
                </a:solidFill>
                <a:latin typeface="Comic Sans MS" pitchFamily="66" charset="0"/>
                <a:cs typeface="Calibri"/>
              </a:rPr>
              <a:t>myocardial  </a:t>
            </a:r>
            <a:r>
              <a:rPr sz="1600" b="1" spc="44" dirty="0">
                <a:solidFill>
                  <a:srgbClr val="231F20"/>
                </a:solidFill>
                <a:latin typeface="Comic Sans MS" pitchFamily="66" charset="0"/>
                <a:cs typeface="Calibri"/>
              </a:rPr>
              <a:t>damage </a:t>
            </a:r>
            <a:r>
              <a:rPr sz="1600" b="1" spc="37" dirty="0">
                <a:solidFill>
                  <a:srgbClr val="231F20"/>
                </a:solidFill>
                <a:latin typeface="Comic Sans MS" pitchFamily="66" charset="0"/>
                <a:cs typeface="Calibri"/>
              </a:rPr>
              <a:t>and </a:t>
            </a:r>
            <a:r>
              <a:rPr sz="1600" b="1" spc="30" dirty="0">
                <a:solidFill>
                  <a:srgbClr val="231F20"/>
                </a:solidFill>
                <a:latin typeface="Comic Sans MS" pitchFamily="66" charset="0"/>
                <a:cs typeface="Calibri"/>
              </a:rPr>
              <a:t>to </a:t>
            </a:r>
            <a:r>
              <a:rPr sz="1600" b="1" spc="15" dirty="0">
                <a:solidFill>
                  <a:srgbClr val="231F20"/>
                </a:solidFill>
                <a:latin typeface="Comic Sans MS" pitchFamily="66" charset="0"/>
                <a:cs typeface="Calibri"/>
              </a:rPr>
              <a:t>detect </a:t>
            </a:r>
            <a:r>
              <a:rPr sz="1600" b="1" spc="22" dirty="0">
                <a:solidFill>
                  <a:srgbClr val="231F20"/>
                </a:solidFill>
                <a:latin typeface="Comic Sans MS" pitchFamily="66" charset="0"/>
                <a:cs typeface="Calibri"/>
              </a:rPr>
              <a:t>mechanical</a:t>
            </a:r>
            <a:r>
              <a:rPr sz="1600" b="1" spc="15" dirty="0">
                <a:solidFill>
                  <a:srgbClr val="231F20"/>
                </a:solidFill>
                <a:latin typeface="Comic Sans MS" pitchFamily="66" charset="0"/>
                <a:cs typeface="Calibri"/>
              </a:rPr>
              <a:t> complications.</a:t>
            </a:r>
            <a:endParaRPr sz="1600" b="1">
              <a:latin typeface="Comic Sans MS" pitchFamily="66" charset="0"/>
              <a:cs typeface="Calibri"/>
            </a:endParaRPr>
          </a:p>
          <a:p>
            <a:pPr>
              <a:spcBef>
                <a:spcPts val="81"/>
              </a:spcBef>
            </a:pPr>
            <a:endParaRPr sz="1000">
              <a:latin typeface="Comic Sans MS" pitchFamily="66" charset="0"/>
              <a:cs typeface="Times New Roman"/>
            </a:endParaRPr>
          </a:p>
          <a:p>
            <a:pPr marL="285029"/>
            <a:r>
              <a:rPr sz="1200" spc="30" dirty="0">
                <a:solidFill>
                  <a:srgbClr val="231F20"/>
                </a:solidFill>
                <a:latin typeface="Comic Sans MS" pitchFamily="66" charset="0"/>
                <a:cs typeface="Calibri"/>
              </a:rPr>
              <a:t>Other </a:t>
            </a:r>
            <a:r>
              <a:rPr sz="1200" spc="22" dirty="0">
                <a:solidFill>
                  <a:srgbClr val="231F20"/>
                </a:solidFill>
                <a:latin typeface="Comic Sans MS" pitchFamily="66" charset="0"/>
                <a:cs typeface="Calibri"/>
              </a:rPr>
              <a:t>investigations </a:t>
            </a:r>
            <a:r>
              <a:rPr sz="1200" spc="30" dirty="0">
                <a:solidFill>
                  <a:srgbClr val="231F20"/>
                </a:solidFill>
                <a:latin typeface="Comic Sans MS" pitchFamily="66" charset="0"/>
                <a:cs typeface="Calibri"/>
              </a:rPr>
              <a:t>that </a:t>
            </a:r>
            <a:r>
              <a:rPr sz="1200" spc="22" dirty="0">
                <a:solidFill>
                  <a:srgbClr val="231F20"/>
                </a:solidFill>
                <a:latin typeface="Comic Sans MS" pitchFamily="66" charset="0"/>
                <a:cs typeface="Calibri"/>
              </a:rPr>
              <a:t>may </a:t>
            </a:r>
            <a:r>
              <a:rPr sz="1200" spc="30" dirty="0">
                <a:solidFill>
                  <a:srgbClr val="231F20"/>
                </a:solidFill>
                <a:latin typeface="Comic Sans MS" pitchFamily="66" charset="0"/>
                <a:cs typeface="Calibri"/>
              </a:rPr>
              <a:t>be </a:t>
            </a:r>
            <a:r>
              <a:rPr sz="1200" spc="37" dirty="0">
                <a:solidFill>
                  <a:srgbClr val="231F20"/>
                </a:solidFill>
                <a:latin typeface="Comic Sans MS" pitchFamily="66" charset="0"/>
                <a:cs typeface="Calibri"/>
              </a:rPr>
              <a:t>helpful in </a:t>
            </a:r>
            <a:r>
              <a:rPr sz="1200" spc="22" dirty="0">
                <a:solidFill>
                  <a:srgbClr val="231F20"/>
                </a:solidFill>
                <a:latin typeface="Comic Sans MS" pitchFamily="66" charset="0"/>
                <a:cs typeface="Calibri"/>
              </a:rPr>
              <a:t>the </a:t>
            </a:r>
            <a:r>
              <a:rPr sz="1200" spc="37" dirty="0">
                <a:solidFill>
                  <a:srgbClr val="231F20"/>
                </a:solidFill>
                <a:latin typeface="Comic Sans MS" pitchFamily="66" charset="0"/>
                <a:cs typeface="Calibri"/>
              </a:rPr>
              <a:t>management</a:t>
            </a:r>
            <a:r>
              <a:rPr sz="1200" spc="30" dirty="0">
                <a:solidFill>
                  <a:srgbClr val="231F20"/>
                </a:solidFill>
                <a:latin typeface="Comic Sans MS" pitchFamily="66" charset="0"/>
                <a:cs typeface="Calibri"/>
              </a:rPr>
              <a:t> </a:t>
            </a:r>
            <a:r>
              <a:rPr sz="1200" spc="22" dirty="0">
                <a:solidFill>
                  <a:srgbClr val="231F20"/>
                </a:solidFill>
                <a:latin typeface="Comic Sans MS" pitchFamily="66" charset="0"/>
                <a:cs typeface="Calibri"/>
              </a:rPr>
              <a:t>include:</a:t>
            </a:r>
            <a:endParaRPr sz="1200">
              <a:latin typeface="Comic Sans MS" pitchFamily="66" charset="0"/>
              <a:cs typeface="Calibri"/>
            </a:endParaRPr>
          </a:p>
          <a:p>
            <a:pPr>
              <a:spcBef>
                <a:spcPts val="22"/>
              </a:spcBef>
            </a:pPr>
            <a:endParaRPr sz="1100">
              <a:latin typeface="Comic Sans MS" pitchFamily="66" charset="0"/>
              <a:cs typeface="Times New Roman"/>
            </a:endParaRPr>
          </a:p>
          <a:p>
            <a:pPr marL="552184" indent="-268096">
              <a:lnSpc>
                <a:spcPts val="1393"/>
              </a:lnSpc>
              <a:buChar char="•"/>
              <a:tabLst>
                <a:tab pos="551244" algn="l"/>
                <a:tab pos="553125" algn="l"/>
              </a:tabLst>
            </a:pPr>
            <a:r>
              <a:rPr sz="1200" b="1" spc="15" dirty="0">
                <a:solidFill>
                  <a:srgbClr val="231F20"/>
                </a:solidFill>
                <a:latin typeface="Comic Sans MS" pitchFamily="66" charset="0"/>
                <a:cs typeface="Calibri"/>
              </a:rPr>
              <a:t>Chest </a:t>
            </a:r>
            <a:r>
              <a:rPr sz="1200" b="1" spc="37" dirty="0">
                <a:solidFill>
                  <a:srgbClr val="231F20"/>
                </a:solidFill>
                <a:latin typeface="Comic Sans MS" pitchFamily="66" charset="0"/>
                <a:cs typeface="Calibri"/>
              </a:rPr>
              <a:t>radiograph </a:t>
            </a:r>
            <a:r>
              <a:rPr sz="1200" b="1" spc="22" dirty="0">
                <a:solidFill>
                  <a:srgbClr val="231F20"/>
                </a:solidFill>
                <a:latin typeface="Comic Sans MS" pitchFamily="66" charset="0"/>
                <a:cs typeface="Calibri"/>
              </a:rPr>
              <a:t>(to </a:t>
            </a:r>
            <a:r>
              <a:rPr sz="1200" b="1" spc="-22" dirty="0">
                <a:solidFill>
                  <a:srgbClr val="231F20"/>
                </a:solidFill>
                <a:latin typeface="Comic Sans MS" pitchFamily="66" charset="0"/>
                <a:cs typeface="Calibri"/>
              </a:rPr>
              <a:t>assess </a:t>
            </a:r>
            <a:r>
              <a:rPr sz="1200" b="1" spc="22" dirty="0">
                <a:solidFill>
                  <a:srgbClr val="231F20"/>
                </a:solidFill>
                <a:latin typeface="Comic Sans MS" pitchFamily="66" charset="0"/>
                <a:cs typeface="Calibri"/>
              </a:rPr>
              <a:t>extent </a:t>
            </a:r>
            <a:r>
              <a:rPr sz="1200" b="1" spc="52" dirty="0">
                <a:solidFill>
                  <a:srgbClr val="231F20"/>
                </a:solidFill>
                <a:latin typeface="Comic Sans MS" pitchFamily="66" charset="0"/>
                <a:cs typeface="Calibri"/>
              </a:rPr>
              <a:t>of </a:t>
            </a:r>
            <a:r>
              <a:rPr sz="1200" b="1" spc="30" dirty="0">
                <a:solidFill>
                  <a:srgbClr val="231F20"/>
                </a:solidFill>
                <a:latin typeface="Comic Sans MS" pitchFamily="66" charset="0"/>
                <a:cs typeface="Calibri"/>
              </a:rPr>
              <a:t>pulmonary</a:t>
            </a:r>
            <a:r>
              <a:rPr sz="1200" b="1" spc="81" dirty="0">
                <a:solidFill>
                  <a:srgbClr val="231F20"/>
                </a:solidFill>
                <a:latin typeface="Comic Sans MS" pitchFamily="66" charset="0"/>
                <a:cs typeface="Calibri"/>
              </a:rPr>
              <a:t> </a:t>
            </a:r>
            <a:r>
              <a:rPr sz="1200" b="1" spc="22" dirty="0">
                <a:solidFill>
                  <a:srgbClr val="231F20"/>
                </a:solidFill>
                <a:latin typeface="Comic Sans MS" pitchFamily="66" charset="0"/>
                <a:cs typeface="Calibri"/>
              </a:rPr>
              <a:t>congestion).</a:t>
            </a:r>
            <a:endParaRPr sz="1200" b="1">
              <a:latin typeface="Comic Sans MS" pitchFamily="66" charset="0"/>
              <a:cs typeface="Calibri"/>
            </a:endParaRPr>
          </a:p>
          <a:p>
            <a:pPr marL="552184" indent="-268096">
              <a:lnSpc>
                <a:spcPts val="1361"/>
              </a:lnSpc>
              <a:buChar char="•"/>
              <a:tabLst>
                <a:tab pos="551244" algn="l"/>
                <a:tab pos="553125" algn="l"/>
              </a:tabLst>
            </a:pPr>
            <a:r>
              <a:rPr sz="1200" b="1" spc="30" dirty="0">
                <a:solidFill>
                  <a:srgbClr val="231F20"/>
                </a:solidFill>
                <a:latin typeface="Comic Sans MS" pitchFamily="66" charset="0"/>
                <a:cs typeface="Calibri"/>
              </a:rPr>
              <a:t>ECG (for </a:t>
            </a:r>
            <a:r>
              <a:rPr sz="1200" b="1" spc="22" dirty="0">
                <a:solidFill>
                  <a:srgbClr val="231F20"/>
                </a:solidFill>
                <a:latin typeface="Comic Sans MS" pitchFamily="66" charset="0"/>
                <a:cs typeface="Calibri"/>
              </a:rPr>
              <a:t>the detection </a:t>
            </a:r>
            <a:r>
              <a:rPr sz="1200" b="1" spc="52" dirty="0">
                <a:solidFill>
                  <a:srgbClr val="231F20"/>
                </a:solidFill>
                <a:latin typeface="Comic Sans MS" pitchFamily="66" charset="0"/>
                <a:cs typeface="Calibri"/>
              </a:rPr>
              <a:t>of </a:t>
            </a:r>
            <a:r>
              <a:rPr sz="1200" b="1" spc="15" dirty="0">
                <a:solidFill>
                  <a:srgbClr val="231F20"/>
                </a:solidFill>
                <a:latin typeface="Comic Sans MS" pitchFamily="66" charset="0"/>
                <a:cs typeface="Calibri"/>
              </a:rPr>
              <a:t>arrhythmias, ischaemia </a:t>
            </a:r>
            <a:r>
              <a:rPr sz="1200" b="1" spc="22" dirty="0">
                <a:solidFill>
                  <a:srgbClr val="231F20"/>
                </a:solidFill>
                <a:latin typeface="Comic Sans MS" pitchFamily="66" charset="0"/>
                <a:cs typeface="Calibri"/>
              </a:rPr>
              <a:t>or</a:t>
            </a:r>
            <a:r>
              <a:rPr sz="1200" b="1" spc="74" dirty="0">
                <a:solidFill>
                  <a:srgbClr val="231F20"/>
                </a:solidFill>
                <a:latin typeface="Comic Sans MS" pitchFamily="66" charset="0"/>
                <a:cs typeface="Calibri"/>
              </a:rPr>
              <a:t> </a:t>
            </a:r>
            <a:r>
              <a:rPr sz="1200" b="1" spc="22" dirty="0">
                <a:solidFill>
                  <a:srgbClr val="231F20"/>
                </a:solidFill>
                <a:latin typeface="Comic Sans MS" pitchFamily="66" charset="0"/>
                <a:cs typeface="Calibri"/>
              </a:rPr>
              <a:t>reinfarction).</a:t>
            </a:r>
            <a:endParaRPr sz="1200" b="1">
              <a:latin typeface="Comic Sans MS" pitchFamily="66" charset="0"/>
              <a:cs typeface="Calibri"/>
            </a:endParaRPr>
          </a:p>
          <a:p>
            <a:pPr marL="552184" indent="-268096">
              <a:lnSpc>
                <a:spcPts val="1393"/>
              </a:lnSpc>
              <a:buChar char="•"/>
              <a:tabLst>
                <a:tab pos="551244" algn="l"/>
                <a:tab pos="553125" algn="l"/>
              </a:tabLst>
            </a:pPr>
            <a:r>
              <a:rPr sz="1200" b="1" spc="30" dirty="0">
                <a:solidFill>
                  <a:srgbClr val="231F20"/>
                </a:solidFill>
                <a:latin typeface="Comic Sans MS" pitchFamily="66" charset="0"/>
                <a:cs typeface="Calibri"/>
              </a:rPr>
              <a:t>Arterial </a:t>
            </a:r>
            <a:r>
              <a:rPr sz="1200" b="1" spc="37" dirty="0">
                <a:solidFill>
                  <a:srgbClr val="231F20"/>
                </a:solidFill>
                <a:latin typeface="Comic Sans MS" pitchFamily="66" charset="0"/>
                <a:cs typeface="Calibri"/>
              </a:rPr>
              <a:t>blood</a:t>
            </a:r>
            <a:r>
              <a:rPr sz="1200" b="1" spc="22" dirty="0">
                <a:solidFill>
                  <a:srgbClr val="231F20"/>
                </a:solidFill>
                <a:latin typeface="Comic Sans MS" pitchFamily="66" charset="0"/>
                <a:cs typeface="Calibri"/>
              </a:rPr>
              <a:t> </a:t>
            </a:r>
            <a:r>
              <a:rPr sz="1200" b="1" spc="15" dirty="0">
                <a:solidFill>
                  <a:srgbClr val="231F20"/>
                </a:solidFill>
                <a:latin typeface="Comic Sans MS" pitchFamily="66" charset="0"/>
                <a:cs typeface="Calibri"/>
              </a:rPr>
              <a:t>gases.</a:t>
            </a:r>
            <a:endParaRPr sz="1200" b="1">
              <a:latin typeface="Comic Sans MS" pitchFamily="66" charset="0"/>
              <a:cs typeface="Calibri"/>
            </a:endParaRPr>
          </a:p>
          <a:p>
            <a:pPr>
              <a:spcBef>
                <a:spcPts val="30"/>
              </a:spcBef>
            </a:pPr>
            <a:r>
              <a:rPr sz="1200" b="1" spc="-59" smtClean="0">
                <a:solidFill>
                  <a:srgbClr val="0062A8"/>
                </a:solidFill>
                <a:latin typeface="Comic Sans MS" pitchFamily="66" charset="0"/>
                <a:cs typeface="Arial"/>
              </a:rPr>
              <a:t>Management</a:t>
            </a:r>
            <a:endParaRPr sz="1200">
              <a:latin typeface="Comic Sans MS" pitchFamily="66" charset="0"/>
              <a:cs typeface="Arial"/>
            </a:endParaRPr>
          </a:p>
          <a:p>
            <a:pPr marL="285029">
              <a:lnSpc>
                <a:spcPts val="1361"/>
              </a:lnSpc>
            </a:pPr>
            <a:r>
              <a:rPr sz="1200" b="1" spc="-7" dirty="0">
                <a:solidFill>
                  <a:srgbClr val="231F20"/>
                </a:solidFill>
                <a:latin typeface="Comic Sans MS" pitchFamily="66" charset="0"/>
                <a:cs typeface="Arial"/>
              </a:rPr>
              <a:t>A) </a:t>
            </a:r>
            <a:r>
              <a:rPr sz="1200" b="1" spc="-15" dirty="0">
                <a:solidFill>
                  <a:srgbClr val="231F20"/>
                </a:solidFill>
                <a:latin typeface="Comic Sans MS" pitchFamily="66" charset="0"/>
                <a:cs typeface="Arial"/>
              </a:rPr>
              <a:t>Acute </a:t>
            </a:r>
            <a:r>
              <a:rPr sz="1200" b="1" spc="7" dirty="0">
                <a:solidFill>
                  <a:srgbClr val="231F20"/>
                </a:solidFill>
                <a:latin typeface="Comic Sans MS" pitchFamily="66" charset="0"/>
                <a:cs typeface="Arial"/>
              </a:rPr>
              <a:t>Heart</a:t>
            </a:r>
            <a:r>
              <a:rPr sz="1200" b="1" spc="-111" dirty="0">
                <a:solidFill>
                  <a:srgbClr val="231F20"/>
                </a:solidFill>
                <a:latin typeface="Comic Sans MS" pitchFamily="66" charset="0"/>
                <a:cs typeface="Arial"/>
              </a:rPr>
              <a:t> </a:t>
            </a:r>
            <a:r>
              <a:rPr sz="1200" b="1" spc="-22" dirty="0">
                <a:solidFill>
                  <a:srgbClr val="231F20"/>
                </a:solidFill>
                <a:latin typeface="Comic Sans MS" pitchFamily="66" charset="0"/>
                <a:cs typeface="Arial"/>
              </a:rPr>
              <a:t>Failure</a:t>
            </a:r>
            <a:endParaRPr sz="1200">
              <a:latin typeface="Comic Sans MS" pitchFamily="66" charset="0"/>
              <a:cs typeface="Arial"/>
            </a:endParaRPr>
          </a:p>
          <a:p>
            <a:pPr marL="285029">
              <a:lnSpc>
                <a:spcPts val="1393"/>
              </a:lnSpc>
            </a:pPr>
            <a:r>
              <a:rPr sz="1200" spc="30" dirty="0">
                <a:solidFill>
                  <a:srgbClr val="231F20"/>
                </a:solidFill>
                <a:latin typeface="Comic Sans MS" pitchFamily="66" charset="0"/>
                <a:cs typeface="Calibri"/>
              </a:rPr>
              <a:t>Acute </a:t>
            </a:r>
            <a:r>
              <a:rPr sz="1200" spc="37" dirty="0">
                <a:solidFill>
                  <a:srgbClr val="231F20"/>
                </a:solidFill>
                <a:latin typeface="Comic Sans MS" pitchFamily="66" charset="0"/>
                <a:cs typeface="Calibri"/>
              </a:rPr>
              <a:t>management </a:t>
            </a:r>
            <a:r>
              <a:rPr sz="1200" spc="15" dirty="0">
                <a:solidFill>
                  <a:srgbClr val="231F20"/>
                </a:solidFill>
                <a:latin typeface="Comic Sans MS" pitchFamily="66" charset="0"/>
                <a:cs typeface="Calibri"/>
              </a:rPr>
              <a:t>includes </a:t>
            </a:r>
            <a:r>
              <a:rPr sz="1200" spc="22" dirty="0">
                <a:solidFill>
                  <a:srgbClr val="231F20"/>
                </a:solidFill>
                <a:latin typeface="Comic Sans MS" pitchFamily="66" charset="0"/>
                <a:cs typeface="Calibri"/>
              </a:rPr>
              <a:t>the</a:t>
            </a:r>
            <a:r>
              <a:rPr sz="1200" spc="37" dirty="0">
                <a:solidFill>
                  <a:srgbClr val="231F20"/>
                </a:solidFill>
                <a:latin typeface="Comic Sans MS" pitchFamily="66" charset="0"/>
                <a:cs typeface="Calibri"/>
              </a:rPr>
              <a:t> following:</a:t>
            </a:r>
            <a:endParaRPr sz="1200">
              <a:latin typeface="Comic Sans MS" pitchFamily="66" charset="0"/>
              <a:cs typeface="Calibri"/>
            </a:endParaRPr>
          </a:p>
          <a:p>
            <a:pPr>
              <a:spcBef>
                <a:spcPts val="30"/>
              </a:spcBef>
            </a:pPr>
            <a:endParaRPr sz="1200">
              <a:latin typeface="Comic Sans MS" pitchFamily="66" charset="0"/>
              <a:cs typeface="Times New Roman"/>
            </a:endParaRPr>
          </a:p>
          <a:p>
            <a:pPr marL="552184" marR="7526" indent="-267156" algn="just">
              <a:lnSpc>
                <a:spcPts val="1361"/>
              </a:lnSpc>
              <a:spcBef>
                <a:spcPts val="7"/>
              </a:spcBef>
              <a:buChar char="•"/>
              <a:tabLst>
                <a:tab pos="553125" algn="l"/>
              </a:tabLst>
            </a:pPr>
            <a:r>
              <a:rPr sz="1200" b="1" spc="44" dirty="0">
                <a:solidFill>
                  <a:srgbClr val="231F20"/>
                </a:solidFill>
                <a:latin typeface="Comic Sans MS" pitchFamily="66" charset="0"/>
                <a:cs typeface="Calibri"/>
              </a:rPr>
              <a:t>Oxygen </a:t>
            </a:r>
            <a:r>
              <a:rPr sz="1200" b="1" spc="-52" dirty="0">
                <a:solidFill>
                  <a:srgbClr val="231F20"/>
                </a:solidFill>
                <a:latin typeface="Comic Sans MS" pitchFamily="66" charset="0"/>
                <a:cs typeface="Calibri"/>
              </a:rPr>
              <a:t>– </a:t>
            </a:r>
            <a:r>
              <a:rPr sz="1200" b="1" spc="22" dirty="0">
                <a:solidFill>
                  <a:srgbClr val="231F20"/>
                </a:solidFill>
                <a:latin typeface="Comic Sans MS" pitchFamily="66" charset="0"/>
                <a:cs typeface="Calibri"/>
              </a:rPr>
              <a:t>by nasal </a:t>
            </a:r>
            <a:r>
              <a:rPr sz="1200" b="1" spc="7" dirty="0">
                <a:solidFill>
                  <a:srgbClr val="231F20"/>
                </a:solidFill>
                <a:latin typeface="Comic Sans MS" pitchFamily="66" charset="0"/>
                <a:cs typeface="Calibri"/>
              </a:rPr>
              <a:t>prongs/face </a:t>
            </a:r>
            <a:r>
              <a:rPr sz="1200" b="1" spc="22" dirty="0">
                <a:solidFill>
                  <a:srgbClr val="231F20"/>
                </a:solidFill>
                <a:latin typeface="Comic Sans MS" pitchFamily="66" charset="0"/>
                <a:cs typeface="Calibri"/>
              </a:rPr>
              <a:t>mask </a:t>
            </a:r>
            <a:r>
              <a:rPr sz="1200" b="1" spc="30" dirty="0">
                <a:solidFill>
                  <a:srgbClr val="231F20"/>
                </a:solidFill>
                <a:latin typeface="Comic Sans MS" pitchFamily="66" charset="0"/>
                <a:cs typeface="Calibri"/>
              </a:rPr>
              <a:t>to maintain </a:t>
            </a:r>
            <a:r>
              <a:rPr sz="1200" b="1" spc="22" dirty="0">
                <a:solidFill>
                  <a:srgbClr val="231F20"/>
                </a:solidFill>
                <a:latin typeface="Comic Sans MS" pitchFamily="66" charset="0"/>
                <a:cs typeface="Calibri"/>
              </a:rPr>
              <a:t>SpO2 </a:t>
            </a:r>
            <a:r>
              <a:rPr sz="1200" b="1" spc="30" dirty="0">
                <a:solidFill>
                  <a:srgbClr val="231F20"/>
                </a:solidFill>
                <a:latin typeface="Comic Sans MS" pitchFamily="66" charset="0"/>
                <a:cs typeface="Calibri"/>
              </a:rPr>
              <a:t>above </a:t>
            </a:r>
            <a:r>
              <a:rPr sz="1200" b="1" spc="59" dirty="0">
                <a:solidFill>
                  <a:srgbClr val="231F20"/>
                </a:solidFill>
                <a:latin typeface="Comic Sans MS" pitchFamily="66" charset="0"/>
                <a:cs typeface="Calibri"/>
              </a:rPr>
              <a:t>95%.  </a:t>
            </a:r>
            <a:r>
              <a:rPr sz="1200" spc="22" dirty="0">
                <a:solidFill>
                  <a:srgbClr val="231F20"/>
                </a:solidFill>
                <a:latin typeface="Comic Sans MS" pitchFamily="66" charset="0"/>
                <a:cs typeface="Calibri"/>
              </a:rPr>
              <a:t>Consider non-invasive </a:t>
            </a:r>
            <a:r>
              <a:rPr sz="1200" spc="30" dirty="0">
                <a:solidFill>
                  <a:srgbClr val="231F20"/>
                </a:solidFill>
                <a:latin typeface="Comic Sans MS" pitchFamily="66" charset="0"/>
                <a:cs typeface="Calibri"/>
              </a:rPr>
              <a:t>ventilation </a:t>
            </a:r>
            <a:r>
              <a:rPr sz="1200" spc="15" dirty="0">
                <a:solidFill>
                  <a:srgbClr val="231F20"/>
                </a:solidFill>
                <a:latin typeface="Comic Sans MS" pitchFamily="66" charset="0"/>
                <a:cs typeface="Calibri"/>
              </a:rPr>
              <a:t>[bi-level positive </a:t>
            </a:r>
            <a:r>
              <a:rPr sz="1200" spc="30" dirty="0">
                <a:solidFill>
                  <a:srgbClr val="231F20"/>
                </a:solidFill>
                <a:latin typeface="Comic Sans MS" pitchFamily="66" charset="0"/>
                <a:cs typeface="Calibri"/>
              </a:rPr>
              <a:t>airway </a:t>
            </a:r>
            <a:r>
              <a:rPr sz="1200" spc="7" dirty="0">
                <a:solidFill>
                  <a:srgbClr val="231F20"/>
                </a:solidFill>
                <a:latin typeface="Comic Sans MS" pitchFamily="66" charset="0"/>
                <a:cs typeface="Calibri"/>
              </a:rPr>
              <a:t>pressure  </a:t>
            </a:r>
            <a:r>
              <a:rPr sz="1200" spc="15" dirty="0">
                <a:solidFill>
                  <a:srgbClr val="231F20"/>
                </a:solidFill>
                <a:latin typeface="Comic Sans MS" pitchFamily="66" charset="0"/>
                <a:cs typeface="Calibri"/>
              </a:rPr>
              <a:t>(BiPAP) </a:t>
            </a:r>
            <a:r>
              <a:rPr sz="1200" spc="22" dirty="0">
                <a:solidFill>
                  <a:srgbClr val="231F20"/>
                </a:solidFill>
                <a:latin typeface="Comic Sans MS" pitchFamily="66" charset="0"/>
                <a:cs typeface="Calibri"/>
              </a:rPr>
              <a:t>or continuous </a:t>
            </a:r>
            <a:r>
              <a:rPr sz="1200" spc="15" dirty="0">
                <a:solidFill>
                  <a:srgbClr val="231F20"/>
                </a:solidFill>
                <a:latin typeface="Comic Sans MS" pitchFamily="66" charset="0"/>
                <a:cs typeface="Calibri"/>
              </a:rPr>
              <a:t>positive </a:t>
            </a:r>
            <a:r>
              <a:rPr sz="1200" spc="30" dirty="0">
                <a:solidFill>
                  <a:srgbClr val="231F20"/>
                </a:solidFill>
                <a:latin typeface="Comic Sans MS" pitchFamily="66" charset="0"/>
                <a:cs typeface="Calibri"/>
              </a:rPr>
              <a:t>airway </a:t>
            </a:r>
            <a:r>
              <a:rPr sz="1200" spc="7" dirty="0">
                <a:solidFill>
                  <a:srgbClr val="231F20"/>
                </a:solidFill>
                <a:latin typeface="Comic Sans MS" pitchFamily="66" charset="0"/>
                <a:cs typeface="Calibri"/>
              </a:rPr>
              <a:t>pressure (CPAP)] </a:t>
            </a:r>
            <a:r>
              <a:rPr sz="1200" spc="15" dirty="0">
                <a:solidFill>
                  <a:srgbClr val="231F20"/>
                </a:solidFill>
                <a:latin typeface="Comic Sans MS" pitchFamily="66" charset="0"/>
                <a:cs typeface="Calibri"/>
              </a:rPr>
              <a:t>early </a:t>
            </a:r>
            <a:r>
              <a:rPr sz="1200" spc="44" dirty="0">
                <a:solidFill>
                  <a:srgbClr val="231F20"/>
                </a:solidFill>
                <a:latin typeface="Comic Sans MS" pitchFamily="66" charset="0"/>
                <a:cs typeface="Calibri"/>
              </a:rPr>
              <a:t>if </a:t>
            </a:r>
            <a:r>
              <a:rPr sz="1200" spc="22" dirty="0">
                <a:solidFill>
                  <a:srgbClr val="231F20"/>
                </a:solidFill>
                <a:latin typeface="Comic Sans MS" pitchFamily="66" charset="0"/>
                <a:cs typeface="Calibri"/>
              </a:rPr>
              <a:t>SpO2  cannot </a:t>
            </a:r>
            <a:r>
              <a:rPr sz="1200" spc="30" dirty="0">
                <a:solidFill>
                  <a:srgbClr val="231F20"/>
                </a:solidFill>
                <a:latin typeface="Comic Sans MS" pitchFamily="66" charset="0"/>
                <a:cs typeface="Calibri"/>
              </a:rPr>
              <a:t>be maintained </a:t>
            </a:r>
            <a:r>
              <a:rPr sz="1200" spc="37" dirty="0">
                <a:solidFill>
                  <a:srgbClr val="231F20"/>
                </a:solidFill>
                <a:latin typeface="Comic Sans MS" pitchFamily="66" charset="0"/>
                <a:cs typeface="Calibri"/>
              </a:rPr>
              <a:t>with </a:t>
            </a:r>
            <a:r>
              <a:rPr sz="1200" spc="52" dirty="0">
                <a:solidFill>
                  <a:srgbClr val="231F20"/>
                </a:solidFill>
                <a:latin typeface="Comic Sans MS" pitchFamily="66" charset="0"/>
                <a:cs typeface="Calibri"/>
              </a:rPr>
              <a:t>high </a:t>
            </a:r>
            <a:r>
              <a:rPr sz="1200" spc="44" dirty="0">
                <a:solidFill>
                  <a:srgbClr val="231F20"/>
                </a:solidFill>
                <a:latin typeface="Comic Sans MS" pitchFamily="66" charset="0"/>
                <a:cs typeface="Calibri"/>
              </a:rPr>
              <a:t>flow </a:t>
            </a:r>
            <a:r>
              <a:rPr sz="1200" spc="22" dirty="0">
                <a:solidFill>
                  <a:srgbClr val="231F20"/>
                </a:solidFill>
                <a:latin typeface="Comic Sans MS" pitchFamily="66" charset="0"/>
                <a:cs typeface="Calibri"/>
              </a:rPr>
              <a:t>face</a:t>
            </a:r>
            <a:r>
              <a:rPr sz="1200" spc="-7" dirty="0">
                <a:solidFill>
                  <a:srgbClr val="231F20"/>
                </a:solidFill>
                <a:latin typeface="Comic Sans MS" pitchFamily="66" charset="0"/>
                <a:cs typeface="Calibri"/>
              </a:rPr>
              <a:t> </a:t>
            </a:r>
            <a:r>
              <a:rPr sz="1200" spc="15" dirty="0">
                <a:solidFill>
                  <a:srgbClr val="231F20"/>
                </a:solidFill>
                <a:latin typeface="Comic Sans MS" pitchFamily="66" charset="0"/>
                <a:cs typeface="Calibri"/>
              </a:rPr>
              <a:t>mask.</a:t>
            </a:r>
            <a:endParaRPr sz="1200">
              <a:latin typeface="Comic Sans MS" pitchFamily="66" charset="0"/>
              <a:cs typeface="Calibri"/>
            </a:endParaRPr>
          </a:p>
          <a:p>
            <a:pPr>
              <a:spcBef>
                <a:spcPts val="74"/>
              </a:spcBef>
            </a:pPr>
            <a:endParaRPr sz="1400">
              <a:latin typeface="Times New Roman"/>
              <a:cs typeface="Times New Roman"/>
            </a:endParaRPr>
          </a:p>
          <a:p>
            <a:pPr algn="ctr">
              <a:lnSpc>
                <a:spcPct val="100000"/>
              </a:lnSpc>
            </a:pPr>
            <a:r>
              <a:rPr sz="900" dirty="0">
                <a:solidFill>
                  <a:srgbClr val="231F20"/>
                </a:solidFill>
                <a:latin typeface="Times New Roman"/>
                <a:cs typeface="Times New Roman"/>
              </a:rPr>
              <a:t>30</a:t>
            </a:r>
            <a:endParaRPr sz="900">
              <a:latin typeface="Times New Roman"/>
              <a:cs typeface="Times New Roman"/>
            </a:endParaRPr>
          </a:p>
        </p:txBody>
      </p:sp>
      <p:graphicFrame>
        <p:nvGraphicFramePr>
          <p:cNvPr id="10" name="object 10"/>
          <p:cNvGraphicFramePr>
            <a:graphicFrameLocks noGrp="1"/>
          </p:cNvGraphicFramePr>
          <p:nvPr/>
        </p:nvGraphicFramePr>
        <p:xfrm>
          <a:off x="477002" y="2667000"/>
          <a:ext cx="7698068" cy="1320727"/>
        </p:xfrm>
        <a:graphic>
          <a:graphicData uri="http://schemas.openxmlformats.org/drawingml/2006/table">
            <a:tbl>
              <a:tblPr firstRow="1" bandRow="1">
                <a:tableStyleId>{2D5ABB26-0587-4C30-8999-92F81FD0307C}</a:tableStyleId>
              </a:tblPr>
              <a:tblGrid>
                <a:gridCol w="1033609"/>
                <a:gridCol w="2347708"/>
                <a:gridCol w="2734785"/>
                <a:gridCol w="1581966"/>
              </a:tblGrid>
              <a:tr h="436857">
                <a:tc>
                  <a:txBody>
                    <a:bodyPr/>
                    <a:lstStyle/>
                    <a:p>
                      <a:pPr marL="38100" marR="32384" indent="57150">
                        <a:lnSpc>
                          <a:spcPts val="790"/>
                        </a:lnSpc>
                        <a:spcBef>
                          <a:spcPts val="15"/>
                        </a:spcBef>
                      </a:pPr>
                      <a:r>
                        <a:rPr sz="1000" b="1" spc="10" dirty="0">
                          <a:solidFill>
                            <a:srgbClr val="231F20"/>
                          </a:solidFill>
                          <a:latin typeface="Arial"/>
                          <a:cs typeface="Arial"/>
                        </a:rPr>
                        <a:t>KILLIP  </a:t>
                      </a:r>
                      <a:r>
                        <a:rPr sz="1000" b="1" spc="-5" dirty="0">
                          <a:solidFill>
                            <a:srgbClr val="231F20"/>
                          </a:solidFill>
                          <a:latin typeface="Arial"/>
                          <a:cs typeface="Arial"/>
                        </a:rPr>
                        <a:t>C</a:t>
                      </a:r>
                      <a:r>
                        <a:rPr sz="1000" b="1" spc="10" dirty="0">
                          <a:solidFill>
                            <a:srgbClr val="231F20"/>
                          </a:solidFill>
                          <a:latin typeface="Arial"/>
                          <a:cs typeface="Arial"/>
                        </a:rPr>
                        <a:t>L</a:t>
                      </a:r>
                      <a:r>
                        <a:rPr sz="1000" b="1" spc="-25" dirty="0">
                          <a:solidFill>
                            <a:srgbClr val="231F20"/>
                          </a:solidFill>
                          <a:latin typeface="Arial"/>
                          <a:cs typeface="Arial"/>
                        </a:rPr>
                        <a:t>A</a:t>
                      </a:r>
                      <a:r>
                        <a:rPr sz="1000" b="1" dirty="0">
                          <a:solidFill>
                            <a:srgbClr val="231F20"/>
                          </a:solidFill>
                          <a:latin typeface="Arial"/>
                          <a:cs typeface="Arial"/>
                        </a:rPr>
                        <a:t>SS</a:t>
                      </a:r>
                      <a:r>
                        <a:rPr sz="1000" b="1" spc="-7" baseline="37037" dirty="0">
                          <a:solidFill>
                            <a:srgbClr val="231F20"/>
                          </a:solidFill>
                          <a:latin typeface="Arial"/>
                          <a:cs typeface="Arial"/>
                        </a:rPr>
                        <a:t>16</a:t>
                      </a:r>
                      <a:r>
                        <a:rPr sz="1000" b="1" baseline="37037" dirty="0">
                          <a:solidFill>
                            <a:srgbClr val="231F20"/>
                          </a:solidFill>
                          <a:latin typeface="Arial"/>
                          <a:cs typeface="Arial"/>
                        </a:rPr>
                        <a:t>0</a:t>
                      </a:r>
                      <a:endParaRPr sz="1000" baseline="37037">
                        <a:latin typeface="Arial"/>
                        <a:cs typeface="Arial"/>
                      </a:endParaRPr>
                    </a:p>
                  </a:txBody>
                  <a:tcPr marL="0" marR="0" marT="196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DCDDDE"/>
                    </a:solidFill>
                  </a:tcPr>
                </a:tc>
                <a:tc>
                  <a:txBody>
                    <a:bodyPr/>
                    <a:lstStyle/>
                    <a:p>
                      <a:pPr marR="75565" algn="r">
                        <a:lnSpc>
                          <a:spcPts val="780"/>
                        </a:lnSpc>
                      </a:pPr>
                      <a:r>
                        <a:rPr sz="1000" b="1" spc="15" dirty="0">
                          <a:solidFill>
                            <a:srgbClr val="231F20"/>
                          </a:solidFill>
                          <a:latin typeface="Arial"/>
                          <a:cs typeface="Arial"/>
                        </a:rPr>
                        <a:t>CLINICAL</a:t>
                      </a:r>
                      <a:r>
                        <a:rPr sz="1000" b="1" spc="-45" dirty="0">
                          <a:solidFill>
                            <a:srgbClr val="231F20"/>
                          </a:solidFill>
                          <a:latin typeface="Arial"/>
                          <a:cs typeface="Arial"/>
                        </a:rPr>
                        <a:t> </a:t>
                      </a:r>
                      <a:r>
                        <a:rPr sz="1000" b="1" spc="15" dirty="0">
                          <a:solidFill>
                            <a:srgbClr val="231F20"/>
                          </a:solidFill>
                          <a:latin typeface="Arial"/>
                          <a:cs typeface="Arial"/>
                        </a:rPr>
                        <a:t>FEATURES</a:t>
                      </a:r>
                      <a:endParaRPr sz="1000">
                        <a:latin typeface="Arial"/>
                        <a:cs typeface="Arial"/>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DCDDDE"/>
                    </a:solidFill>
                  </a:tcPr>
                </a:tc>
                <a:tc>
                  <a:txBody>
                    <a:bodyPr/>
                    <a:lstStyle/>
                    <a:p>
                      <a:pPr marL="77470" marR="71755" algn="ctr">
                        <a:lnSpc>
                          <a:spcPts val="790"/>
                        </a:lnSpc>
                        <a:spcBef>
                          <a:spcPts val="15"/>
                        </a:spcBef>
                      </a:pPr>
                      <a:r>
                        <a:rPr sz="1000" b="1" spc="15" dirty="0">
                          <a:solidFill>
                            <a:srgbClr val="231F20"/>
                          </a:solidFill>
                          <a:latin typeface="Arial"/>
                          <a:cs typeface="Arial"/>
                        </a:rPr>
                        <a:t>APPROXIMATE  </a:t>
                      </a:r>
                      <a:r>
                        <a:rPr sz="1000" b="1" spc="20" dirty="0">
                          <a:solidFill>
                            <a:srgbClr val="231F20"/>
                          </a:solidFill>
                          <a:latin typeface="Arial"/>
                          <a:cs typeface="Arial"/>
                        </a:rPr>
                        <a:t>PROPORTION OF  </a:t>
                      </a:r>
                      <a:r>
                        <a:rPr sz="1000" b="1" spc="15" dirty="0">
                          <a:solidFill>
                            <a:srgbClr val="231F20"/>
                          </a:solidFill>
                          <a:latin typeface="Arial"/>
                          <a:cs typeface="Arial"/>
                        </a:rPr>
                        <a:t>PATIENTS WITH </a:t>
                      </a:r>
                      <a:r>
                        <a:rPr sz="1000" b="1" spc="10" dirty="0">
                          <a:solidFill>
                            <a:srgbClr val="231F20"/>
                          </a:solidFill>
                          <a:latin typeface="Arial"/>
                          <a:cs typeface="Arial"/>
                        </a:rPr>
                        <a:t>AMI</a:t>
                      </a:r>
                      <a:r>
                        <a:rPr sz="1000" b="1" spc="-35" dirty="0">
                          <a:solidFill>
                            <a:srgbClr val="231F20"/>
                          </a:solidFill>
                          <a:latin typeface="Arial"/>
                          <a:cs typeface="Arial"/>
                        </a:rPr>
                        <a:t> </a:t>
                      </a:r>
                      <a:r>
                        <a:rPr sz="1000" b="1" spc="5" dirty="0">
                          <a:solidFill>
                            <a:srgbClr val="231F20"/>
                          </a:solidFill>
                          <a:latin typeface="Arial"/>
                          <a:cs typeface="Arial"/>
                        </a:rPr>
                        <a:t>(%)</a:t>
                      </a:r>
                      <a:r>
                        <a:rPr sz="1000" b="1" spc="7" baseline="37037" dirty="0">
                          <a:solidFill>
                            <a:srgbClr val="231F20"/>
                          </a:solidFill>
                          <a:latin typeface="Arial"/>
                          <a:cs typeface="Arial"/>
                        </a:rPr>
                        <a:t>42</a:t>
                      </a:r>
                      <a:endParaRPr sz="1000" baseline="37037">
                        <a:latin typeface="Arial"/>
                        <a:cs typeface="Arial"/>
                      </a:endParaRPr>
                    </a:p>
                  </a:txBody>
                  <a:tcPr marL="0" marR="0" marT="196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DCDDDE"/>
                    </a:solidFill>
                  </a:tcPr>
                </a:tc>
                <a:tc>
                  <a:txBody>
                    <a:bodyPr/>
                    <a:lstStyle/>
                    <a:p>
                      <a:pPr marL="105410" marR="97155" indent="-635" algn="ctr">
                        <a:lnSpc>
                          <a:spcPts val="790"/>
                        </a:lnSpc>
                        <a:spcBef>
                          <a:spcPts val="15"/>
                        </a:spcBef>
                      </a:pPr>
                      <a:r>
                        <a:rPr sz="1000" b="1" spc="15" dirty="0">
                          <a:solidFill>
                            <a:srgbClr val="231F20"/>
                          </a:solidFill>
                          <a:latin typeface="Arial"/>
                          <a:cs typeface="Arial"/>
                        </a:rPr>
                        <a:t>30 DAY-  </a:t>
                      </a:r>
                      <a:r>
                        <a:rPr sz="1000" b="1" spc="-5" dirty="0">
                          <a:solidFill>
                            <a:srgbClr val="231F20"/>
                          </a:solidFill>
                          <a:latin typeface="Arial"/>
                          <a:cs typeface="Arial"/>
                        </a:rPr>
                        <a:t>M</a:t>
                      </a:r>
                      <a:r>
                        <a:rPr sz="1000" b="1" dirty="0">
                          <a:solidFill>
                            <a:srgbClr val="231F20"/>
                          </a:solidFill>
                          <a:latin typeface="Arial"/>
                          <a:cs typeface="Arial"/>
                        </a:rPr>
                        <a:t>O</a:t>
                      </a:r>
                      <a:r>
                        <a:rPr sz="1000" b="1" spc="-5" dirty="0">
                          <a:solidFill>
                            <a:srgbClr val="231F20"/>
                          </a:solidFill>
                          <a:latin typeface="Arial"/>
                          <a:cs typeface="Arial"/>
                        </a:rPr>
                        <a:t>R</a:t>
                      </a:r>
                      <a:r>
                        <a:rPr sz="1000" b="1" spc="10" dirty="0">
                          <a:solidFill>
                            <a:srgbClr val="231F20"/>
                          </a:solidFill>
                          <a:latin typeface="Arial"/>
                          <a:cs typeface="Arial"/>
                        </a:rPr>
                        <a:t>T</a:t>
                      </a:r>
                      <a:r>
                        <a:rPr sz="1000" b="1" spc="-20" dirty="0">
                          <a:solidFill>
                            <a:srgbClr val="231F20"/>
                          </a:solidFill>
                          <a:latin typeface="Arial"/>
                          <a:cs typeface="Arial"/>
                        </a:rPr>
                        <a:t>A</a:t>
                      </a:r>
                      <a:r>
                        <a:rPr sz="1000" b="1" spc="-5" dirty="0">
                          <a:solidFill>
                            <a:srgbClr val="231F20"/>
                          </a:solidFill>
                          <a:latin typeface="Arial"/>
                          <a:cs typeface="Arial"/>
                        </a:rPr>
                        <a:t>L</a:t>
                      </a:r>
                      <a:r>
                        <a:rPr sz="1000" b="1" dirty="0">
                          <a:solidFill>
                            <a:srgbClr val="231F20"/>
                          </a:solidFill>
                          <a:latin typeface="Arial"/>
                          <a:cs typeface="Arial"/>
                        </a:rPr>
                        <a:t>I</a:t>
                      </a:r>
                      <a:r>
                        <a:rPr sz="1000" b="1" spc="-5" dirty="0">
                          <a:solidFill>
                            <a:srgbClr val="231F20"/>
                          </a:solidFill>
                          <a:latin typeface="Arial"/>
                          <a:cs typeface="Arial"/>
                        </a:rPr>
                        <a:t>T</a:t>
                      </a:r>
                      <a:r>
                        <a:rPr sz="1000" b="1" dirty="0">
                          <a:solidFill>
                            <a:srgbClr val="231F20"/>
                          </a:solidFill>
                          <a:latin typeface="Arial"/>
                          <a:cs typeface="Arial"/>
                        </a:rPr>
                        <a:t>Y  </a:t>
                      </a:r>
                      <a:r>
                        <a:rPr sz="1000" b="1" spc="5" dirty="0">
                          <a:solidFill>
                            <a:srgbClr val="231F20"/>
                          </a:solidFill>
                          <a:latin typeface="Arial"/>
                          <a:cs typeface="Arial"/>
                        </a:rPr>
                        <a:t>(%)</a:t>
                      </a:r>
                      <a:r>
                        <a:rPr sz="1000" b="1" spc="7" baseline="37037" dirty="0">
                          <a:solidFill>
                            <a:srgbClr val="231F20"/>
                          </a:solidFill>
                          <a:latin typeface="Arial"/>
                          <a:cs typeface="Arial"/>
                        </a:rPr>
                        <a:t>42</a:t>
                      </a:r>
                      <a:endParaRPr sz="1000" baseline="37037">
                        <a:latin typeface="Arial"/>
                        <a:cs typeface="Arial"/>
                      </a:endParaRPr>
                    </a:p>
                  </a:txBody>
                  <a:tcPr marL="0" marR="0" marT="196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DCDDDE"/>
                    </a:solidFill>
                  </a:tcPr>
                </a:tc>
              </a:tr>
              <a:tr h="150702">
                <a:tc>
                  <a:txBody>
                    <a:bodyPr/>
                    <a:lstStyle/>
                    <a:p>
                      <a:pPr marL="226695">
                        <a:lnSpc>
                          <a:spcPts val="735"/>
                        </a:lnSpc>
                      </a:pPr>
                      <a:r>
                        <a:rPr sz="1000" dirty="0">
                          <a:solidFill>
                            <a:srgbClr val="231F20"/>
                          </a:solidFill>
                          <a:latin typeface="Arial"/>
                          <a:cs typeface="Arial"/>
                        </a:rPr>
                        <a:t>I</a:t>
                      </a:r>
                      <a:endParaRPr sz="1000">
                        <a:latin typeface="Arial"/>
                        <a:cs typeface="Arial"/>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99695" algn="r">
                        <a:lnSpc>
                          <a:spcPts val="735"/>
                        </a:lnSpc>
                      </a:pPr>
                      <a:r>
                        <a:rPr sz="1000" spc="15" dirty="0">
                          <a:solidFill>
                            <a:srgbClr val="231F20"/>
                          </a:solidFill>
                          <a:latin typeface="Arial"/>
                          <a:cs typeface="Arial"/>
                        </a:rPr>
                        <a:t>No </a:t>
                      </a:r>
                      <a:r>
                        <a:rPr sz="1000" spc="10" dirty="0">
                          <a:solidFill>
                            <a:srgbClr val="231F20"/>
                          </a:solidFill>
                          <a:latin typeface="Arial"/>
                          <a:cs typeface="Arial"/>
                        </a:rPr>
                        <a:t>signs of </a:t>
                      </a:r>
                      <a:r>
                        <a:rPr sz="1000" spc="15" dirty="0">
                          <a:solidFill>
                            <a:srgbClr val="231F20"/>
                          </a:solidFill>
                          <a:latin typeface="Arial"/>
                          <a:cs typeface="Arial"/>
                        </a:rPr>
                        <a:t>LV</a:t>
                      </a:r>
                      <a:r>
                        <a:rPr sz="1000" spc="-55" dirty="0">
                          <a:solidFill>
                            <a:srgbClr val="231F20"/>
                          </a:solidFill>
                          <a:latin typeface="Arial"/>
                          <a:cs typeface="Arial"/>
                        </a:rPr>
                        <a:t> </a:t>
                      </a:r>
                      <a:r>
                        <a:rPr sz="1000" spc="10" dirty="0">
                          <a:solidFill>
                            <a:srgbClr val="231F20"/>
                          </a:solidFill>
                          <a:latin typeface="Arial"/>
                          <a:cs typeface="Arial"/>
                        </a:rPr>
                        <a:t>failure</a:t>
                      </a:r>
                      <a:endParaRPr sz="1000">
                        <a:latin typeface="Arial"/>
                        <a:cs typeface="Arial"/>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556895" algn="r">
                        <a:lnSpc>
                          <a:spcPts val="735"/>
                        </a:lnSpc>
                      </a:pPr>
                      <a:r>
                        <a:rPr sz="1000" dirty="0">
                          <a:solidFill>
                            <a:srgbClr val="231F20"/>
                          </a:solidFill>
                          <a:latin typeface="Arial"/>
                          <a:cs typeface="Arial"/>
                        </a:rPr>
                        <a:t>71</a:t>
                      </a:r>
                      <a:endParaRPr sz="1000">
                        <a:latin typeface="Arial"/>
                        <a:cs typeface="Arial"/>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7305" algn="ctr">
                        <a:lnSpc>
                          <a:spcPts val="735"/>
                        </a:lnSpc>
                      </a:pPr>
                      <a:r>
                        <a:rPr sz="1000" dirty="0">
                          <a:solidFill>
                            <a:srgbClr val="231F20"/>
                          </a:solidFill>
                          <a:latin typeface="Arial"/>
                          <a:cs typeface="Arial"/>
                        </a:rPr>
                        <a:t>7</a:t>
                      </a:r>
                      <a:endParaRPr sz="1000">
                        <a:latin typeface="Arial"/>
                        <a:cs typeface="Arial"/>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r>
              <a:tr h="291237">
                <a:tc>
                  <a:txBody>
                    <a:bodyPr/>
                    <a:lstStyle/>
                    <a:p>
                      <a:pPr marL="214629">
                        <a:lnSpc>
                          <a:spcPct val="100000"/>
                        </a:lnSpc>
                        <a:spcBef>
                          <a:spcPts val="380"/>
                        </a:spcBef>
                      </a:pPr>
                      <a:r>
                        <a:rPr sz="1000" spc="5" dirty="0">
                          <a:solidFill>
                            <a:srgbClr val="231F20"/>
                          </a:solidFill>
                          <a:latin typeface="Arial"/>
                          <a:cs typeface="Arial"/>
                        </a:rPr>
                        <a:t>II</a:t>
                      </a:r>
                      <a:endParaRPr sz="1000">
                        <a:latin typeface="Arial"/>
                        <a:cs typeface="Arial"/>
                      </a:endParaRPr>
                    </a:p>
                  </a:txBody>
                  <a:tcPr marL="0" marR="0" marT="4968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82905" marR="169545" indent="-183515">
                        <a:lnSpc>
                          <a:spcPts val="790"/>
                        </a:lnSpc>
                        <a:spcBef>
                          <a:spcPts val="10"/>
                        </a:spcBef>
                      </a:pPr>
                      <a:r>
                        <a:rPr sz="1000" spc="20" dirty="0">
                          <a:solidFill>
                            <a:srgbClr val="231F20"/>
                          </a:solidFill>
                          <a:latin typeface="Arial"/>
                          <a:cs typeface="Arial"/>
                        </a:rPr>
                        <a:t>S3 </a:t>
                      </a:r>
                      <a:r>
                        <a:rPr sz="1000" spc="10" dirty="0">
                          <a:solidFill>
                            <a:srgbClr val="231F20"/>
                          </a:solidFill>
                          <a:latin typeface="Arial"/>
                          <a:cs typeface="Arial"/>
                        </a:rPr>
                        <a:t>gallop,</a:t>
                      </a:r>
                      <a:r>
                        <a:rPr sz="1000" spc="-65" dirty="0">
                          <a:solidFill>
                            <a:srgbClr val="231F20"/>
                          </a:solidFill>
                          <a:latin typeface="Arial"/>
                          <a:cs typeface="Arial"/>
                        </a:rPr>
                        <a:t> </a:t>
                      </a:r>
                      <a:r>
                        <a:rPr sz="1000" spc="10" dirty="0">
                          <a:solidFill>
                            <a:srgbClr val="231F20"/>
                          </a:solidFill>
                          <a:latin typeface="Arial"/>
                          <a:cs typeface="Arial"/>
                        </a:rPr>
                        <a:t>bibasal  crackles</a:t>
                      </a:r>
                      <a:endParaRPr sz="1000">
                        <a:latin typeface="Arial"/>
                        <a:cs typeface="Arial"/>
                      </a:endParaRPr>
                    </a:p>
                  </a:txBody>
                  <a:tcPr marL="0" marR="0" marT="1308"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556895" algn="r">
                        <a:lnSpc>
                          <a:spcPct val="100000"/>
                        </a:lnSpc>
                        <a:spcBef>
                          <a:spcPts val="380"/>
                        </a:spcBef>
                      </a:pPr>
                      <a:r>
                        <a:rPr sz="1000" dirty="0">
                          <a:solidFill>
                            <a:srgbClr val="231F20"/>
                          </a:solidFill>
                          <a:latin typeface="Arial"/>
                          <a:cs typeface="Arial"/>
                        </a:rPr>
                        <a:t>23</a:t>
                      </a:r>
                      <a:endParaRPr sz="1000">
                        <a:latin typeface="Arial"/>
                        <a:cs typeface="Arial"/>
                      </a:endParaRPr>
                    </a:p>
                  </a:txBody>
                  <a:tcPr marL="0" marR="0" marT="4968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8575" algn="ctr">
                        <a:lnSpc>
                          <a:spcPct val="100000"/>
                        </a:lnSpc>
                        <a:spcBef>
                          <a:spcPts val="380"/>
                        </a:spcBef>
                      </a:pPr>
                      <a:r>
                        <a:rPr sz="1000" spc="15" dirty="0">
                          <a:solidFill>
                            <a:srgbClr val="231F20"/>
                          </a:solidFill>
                          <a:latin typeface="Arial"/>
                          <a:cs typeface="Arial"/>
                        </a:rPr>
                        <a:t>20</a:t>
                      </a:r>
                      <a:endParaRPr sz="1000">
                        <a:latin typeface="Arial"/>
                        <a:cs typeface="Arial"/>
                      </a:endParaRPr>
                    </a:p>
                  </a:txBody>
                  <a:tcPr marL="0" marR="0" marT="4968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r>
              <a:tr h="291237">
                <a:tc>
                  <a:txBody>
                    <a:bodyPr/>
                    <a:lstStyle/>
                    <a:p>
                      <a:pPr marL="202565">
                        <a:lnSpc>
                          <a:spcPct val="100000"/>
                        </a:lnSpc>
                        <a:spcBef>
                          <a:spcPts val="380"/>
                        </a:spcBef>
                      </a:pPr>
                      <a:r>
                        <a:rPr sz="1000" spc="5" dirty="0">
                          <a:solidFill>
                            <a:srgbClr val="231F20"/>
                          </a:solidFill>
                          <a:latin typeface="Arial"/>
                          <a:cs typeface="Arial"/>
                        </a:rPr>
                        <a:t>III</a:t>
                      </a:r>
                      <a:endParaRPr sz="1000">
                        <a:latin typeface="Arial"/>
                        <a:cs typeface="Arial"/>
                      </a:endParaRPr>
                    </a:p>
                  </a:txBody>
                  <a:tcPr marL="0" marR="0" marT="4968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85445" marR="186055" indent="-168275">
                        <a:lnSpc>
                          <a:spcPts val="790"/>
                        </a:lnSpc>
                        <a:spcBef>
                          <a:spcPts val="10"/>
                        </a:spcBef>
                      </a:pPr>
                      <a:r>
                        <a:rPr sz="1000" spc="15" dirty="0">
                          <a:solidFill>
                            <a:srgbClr val="231F20"/>
                          </a:solidFill>
                          <a:latin typeface="Arial"/>
                          <a:cs typeface="Arial"/>
                        </a:rPr>
                        <a:t>Acute</a:t>
                      </a:r>
                      <a:r>
                        <a:rPr sz="1000" spc="-35" dirty="0">
                          <a:solidFill>
                            <a:srgbClr val="231F20"/>
                          </a:solidFill>
                          <a:latin typeface="Arial"/>
                          <a:cs typeface="Arial"/>
                        </a:rPr>
                        <a:t> </a:t>
                      </a:r>
                      <a:r>
                        <a:rPr sz="1000" spc="10" dirty="0">
                          <a:solidFill>
                            <a:srgbClr val="231F20"/>
                          </a:solidFill>
                          <a:latin typeface="Arial"/>
                          <a:cs typeface="Arial"/>
                        </a:rPr>
                        <a:t>pulmonary  </a:t>
                      </a:r>
                      <a:r>
                        <a:rPr sz="1000" spc="15" dirty="0">
                          <a:solidFill>
                            <a:srgbClr val="231F20"/>
                          </a:solidFill>
                          <a:latin typeface="Arial"/>
                          <a:cs typeface="Arial"/>
                        </a:rPr>
                        <a:t>oedema</a:t>
                      </a:r>
                      <a:endParaRPr sz="1000">
                        <a:latin typeface="Arial"/>
                        <a:cs typeface="Arial"/>
                      </a:endParaRPr>
                    </a:p>
                  </a:txBody>
                  <a:tcPr marL="0" marR="0" marT="1308"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544830" algn="r">
                        <a:lnSpc>
                          <a:spcPct val="100000"/>
                        </a:lnSpc>
                        <a:spcBef>
                          <a:spcPts val="380"/>
                        </a:spcBef>
                      </a:pPr>
                      <a:r>
                        <a:rPr sz="1000" dirty="0">
                          <a:solidFill>
                            <a:srgbClr val="231F20"/>
                          </a:solidFill>
                          <a:latin typeface="Arial"/>
                          <a:cs typeface="Arial"/>
                        </a:rPr>
                        <a:t>3.7</a:t>
                      </a:r>
                      <a:endParaRPr sz="1000">
                        <a:latin typeface="Arial"/>
                        <a:cs typeface="Arial"/>
                      </a:endParaRPr>
                    </a:p>
                  </a:txBody>
                  <a:tcPr marL="0" marR="0" marT="4968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8575" algn="ctr">
                        <a:lnSpc>
                          <a:spcPct val="100000"/>
                        </a:lnSpc>
                        <a:spcBef>
                          <a:spcPts val="380"/>
                        </a:spcBef>
                      </a:pPr>
                      <a:r>
                        <a:rPr sz="1000" spc="15" dirty="0">
                          <a:solidFill>
                            <a:srgbClr val="231F20"/>
                          </a:solidFill>
                          <a:latin typeface="Arial"/>
                          <a:cs typeface="Arial"/>
                        </a:rPr>
                        <a:t>39</a:t>
                      </a:r>
                      <a:endParaRPr sz="1000">
                        <a:latin typeface="Arial"/>
                        <a:cs typeface="Arial"/>
                      </a:endParaRPr>
                    </a:p>
                  </a:txBody>
                  <a:tcPr marL="0" marR="0" marT="4968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r>
              <a:tr h="150694">
                <a:tc>
                  <a:txBody>
                    <a:bodyPr/>
                    <a:lstStyle/>
                    <a:p>
                      <a:pPr marL="198120">
                        <a:lnSpc>
                          <a:spcPts val="730"/>
                        </a:lnSpc>
                        <a:spcBef>
                          <a:spcPts val="5"/>
                        </a:spcBef>
                      </a:pPr>
                      <a:r>
                        <a:rPr sz="1000" spc="15" dirty="0">
                          <a:solidFill>
                            <a:srgbClr val="231F20"/>
                          </a:solidFill>
                          <a:latin typeface="Arial"/>
                          <a:cs typeface="Arial"/>
                        </a:rPr>
                        <a:t>IV</a:t>
                      </a:r>
                      <a:endParaRPr sz="1000">
                        <a:latin typeface="Arial"/>
                        <a:cs typeface="Arial"/>
                      </a:endParaRPr>
                    </a:p>
                  </a:txBody>
                  <a:tcPr marL="0" marR="0" marT="65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85420">
                        <a:lnSpc>
                          <a:spcPts val="730"/>
                        </a:lnSpc>
                        <a:spcBef>
                          <a:spcPts val="5"/>
                        </a:spcBef>
                      </a:pPr>
                      <a:r>
                        <a:rPr sz="1000" spc="10" dirty="0">
                          <a:solidFill>
                            <a:srgbClr val="231F20"/>
                          </a:solidFill>
                          <a:latin typeface="Arial"/>
                          <a:cs typeface="Arial"/>
                        </a:rPr>
                        <a:t>Cardiogenic</a:t>
                      </a:r>
                      <a:r>
                        <a:rPr sz="1000" dirty="0">
                          <a:solidFill>
                            <a:srgbClr val="231F20"/>
                          </a:solidFill>
                          <a:latin typeface="Arial"/>
                          <a:cs typeface="Arial"/>
                        </a:rPr>
                        <a:t> </a:t>
                      </a:r>
                      <a:r>
                        <a:rPr sz="1000" spc="15" dirty="0">
                          <a:solidFill>
                            <a:srgbClr val="231F20"/>
                          </a:solidFill>
                          <a:latin typeface="Arial"/>
                          <a:cs typeface="Arial"/>
                        </a:rPr>
                        <a:t>shock</a:t>
                      </a:r>
                      <a:endParaRPr sz="1000">
                        <a:latin typeface="Arial"/>
                        <a:cs typeface="Arial"/>
                      </a:endParaRPr>
                    </a:p>
                  </a:txBody>
                  <a:tcPr marL="0" marR="0" marT="65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544830" algn="r">
                        <a:lnSpc>
                          <a:spcPts val="730"/>
                        </a:lnSpc>
                        <a:spcBef>
                          <a:spcPts val="5"/>
                        </a:spcBef>
                      </a:pPr>
                      <a:r>
                        <a:rPr sz="1000" dirty="0">
                          <a:solidFill>
                            <a:srgbClr val="231F20"/>
                          </a:solidFill>
                          <a:latin typeface="Arial"/>
                          <a:cs typeface="Arial"/>
                        </a:rPr>
                        <a:t>2.4</a:t>
                      </a:r>
                      <a:endParaRPr sz="1000">
                        <a:latin typeface="Arial"/>
                        <a:cs typeface="Arial"/>
                      </a:endParaRPr>
                    </a:p>
                  </a:txBody>
                  <a:tcPr marL="0" marR="0" marT="65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8575" algn="ctr">
                        <a:lnSpc>
                          <a:spcPts val="730"/>
                        </a:lnSpc>
                        <a:spcBef>
                          <a:spcPts val="5"/>
                        </a:spcBef>
                      </a:pPr>
                      <a:r>
                        <a:rPr sz="1000" spc="15" dirty="0">
                          <a:solidFill>
                            <a:srgbClr val="231F20"/>
                          </a:solidFill>
                          <a:latin typeface="Arial"/>
                          <a:cs typeface="Arial"/>
                        </a:rPr>
                        <a:t>70</a:t>
                      </a:r>
                      <a:endParaRPr sz="1000">
                        <a:latin typeface="Arial"/>
                        <a:cs typeface="Arial"/>
                      </a:endParaRPr>
                    </a:p>
                  </a:txBody>
                  <a:tcPr marL="0" marR="0" marT="65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r>
            </a:tbl>
          </a:graphicData>
        </a:graphic>
      </p:graphicFrame>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239820" cy="704759"/>
          </a:xfrm>
          <a:custGeom>
            <a:avLst/>
            <a:gdLst/>
            <a:ahLst/>
            <a:cxnLst/>
            <a:rect l="l" t="t" r="r" b="b"/>
            <a:pathLst>
              <a:path w="108585" h="684530">
                <a:moveTo>
                  <a:pt x="0" y="683983"/>
                </a:moveTo>
                <a:lnTo>
                  <a:pt x="108000" y="683983"/>
                </a:lnTo>
                <a:lnTo>
                  <a:pt x="108000" y="0"/>
                </a:lnTo>
              </a:path>
            </a:pathLst>
          </a:custGeom>
          <a:ln w="12700">
            <a:solidFill>
              <a:srgbClr val="94BDE5"/>
            </a:solidFill>
          </a:ln>
        </p:spPr>
        <p:txBody>
          <a:bodyPr wrap="square" lIns="0" tIns="0" rIns="0" bIns="0" rtlCol="0"/>
          <a:lstStyle/>
          <a:p>
            <a:endParaRPr/>
          </a:p>
        </p:txBody>
      </p:sp>
      <p:sp>
        <p:nvSpPr>
          <p:cNvPr id="3" name="object 3"/>
          <p:cNvSpPr/>
          <p:nvPr/>
        </p:nvSpPr>
        <p:spPr>
          <a:xfrm>
            <a:off x="0" y="0"/>
            <a:ext cx="9144000" cy="704759"/>
          </a:xfrm>
          <a:custGeom>
            <a:avLst/>
            <a:gdLst/>
            <a:ahLst/>
            <a:cxnLst/>
            <a:rect l="l" t="t" r="r" b="b"/>
            <a:pathLst>
              <a:path w="4140200" h="684530">
                <a:moveTo>
                  <a:pt x="0" y="683983"/>
                </a:moveTo>
                <a:lnTo>
                  <a:pt x="4139996" y="683983"/>
                </a:lnTo>
                <a:lnTo>
                  <a:pt x="4139996" y="0"/>
                </a:lnTo>
                <a:lnTo>
                  <a:pt x="0" y="0"/>
                </a:lnTo>
                <a:lnTo>
                  <a:pt x="0" y="683983"/>
                </a:lnTo>
                <a:close/>
              </a:path>
            </a:pathLst>
          </a:custGeom>
          <a:solidFill>
            <a:srgbClr val="94BDE5"/>
          </a:solidFill>
        </p:spPr>
        <p:txBody>
          <a:bodyPr wrap="square" lIns="0" tIns="0" rIns="0" bIns="0" rtlCol="0"/>
          <a:lstStyle/>
          <a:p>
            <a:endParaRPr/>
          </a:p>
        </p:txBody>
      </p:sp>
      <p:sp>
        <p:nvSpPr>
          <p:cNvPr id="4" name="object 4"/>
          <p:cNvSpPr/>
          <p:nvPr/>
        </p:nvSpPr>
        <p:spPr>
          <a:xfrm>
            <a:off x="0" y="0"/>
            <a:ext cx="9144000" cy="704759"/>
          </a:xfrm>
          <a:custGeom>
            <a:avLst/>
            <a:gdLst/>
            <a:ahLst/>
            <a:cxnLst/>
            <a:rect l="l" t="t" r="r" b="b"/>
            <a:pathLst>
              <a:path w="4140200" h="684530">
                <a:moveTo>
                  <a:pt x="0" y="683983"/>
                </a:moveTo>
                <a:lnTo>
                  <a:pt x="4139996" y="683983"/>
                </a:lnTo>
                <a:lnTo>
                  <a:pt x="4139996" y="0"/>
                </a:lnTo>
              </a:path>
            </a:pathLst>
          </a:custGeom>
          <a:ln w="12700">
            <a:solidFill>
              <a:srgbClr val="94BDE5"/>
            </a:solidFill>
          </a:ln>
        </p:spPr>
        <p:txBody>
          <a:bodyPr wrap="square" lIns="0" tIns="0" rIns="0" bIns="0" rtlCol="0"/>
          <a:lstStyle/>
          <a:p>
            <a:endParaRPr/>
          </a:p>
        </p:txBody>
      </p:sp>
      <p:sp>
        <p:nvSpPr>
          <p:cNvPr id="5" name="object 5"/>
          <p:cNvSpPr txBox="1"/>
          <p:nvPr/>
        </p:nvSpPr>
        <p:spPr>
          <a:xfrm>
            <a:off x="0" y="685800"/>
            <a:ext cx="9116391" cy="6120668"/>
          </a:xfrm>
          <a:prstGeom prst="rect">
            <a:avLst/>
          </a:prstGeom>
          <a:solidFill>
            <a:schemeClr val="accent6">
              <a:lumMod val="75000"/>
            </a:schemeClr>
          </a:solidFill>
        </p:spPr>
        <p:txBody>
          <a:bodyPr vert="horz" wrap="square" lIns="0" tIns="18814" rIns="0" bIns="0" rtlCol="0">
            <a:spAutoFit/>
          </a:bodyPr>
          <a:lstStyle/>
          <a:p>
            <a:pPr marL="627440" indent="-268096">
              <a:lnSpc>
                <a:spcPts val="1393"/>
              </a:lnSpc>
              <a:spcBef>
                <a:spcPts val="148"/>
              </a:spcBef>
              <a:buChar char="•"/>
              <a:tabLst>
                <a:tab pos="626497" algn="l"/>
                <a:tab pos="628380" algn="l"/>
              </a:tabLst>
            </a:pPr>
            <a:r>
              <a:rPr sz="1400" b="1" spc="15" dirty="0">
                <a:solidFill>
                  <a:srgbClr val="002060"/>
                </a:solidFill>
                <a:latin typeface="Comic Sans MS" pitchFamily="66" charset="0"/>
                <a:cs typeface="Calibri"/>
              </a:rPr>
              <a:t>Diuretics </a:t>
            </a:r>
            <a:r>
              <a:rPr sz="1400" b="1" spc="-52" dirty="0">
                <a:solidFill>
                  <a:srgbClr val="002060"/>
                </a:solidFill>
                <a:latin typeface="Comic Sans MS" pitchFamily="66" charset="0"/>
                <a:cs typeface="Calibri"/>
              </a:rPr>
              <a:t>– </a:t>
            </a:r>
            <a:r>
              <a:rPr sz="1400" b="1" spc="30" dirty="0">
                <a:solidFill>
                  <a:srgbClr val="002060"/>
                </a:solidFill>
                <a:latin typeface="Comic Sans MS" pitchFamily="66" charset="0"/>
                <a:cs typeface="Calibri"/>
              </a:rPr>
              <a:t>IV</a:t>
            </a:r>
            <a:r>
              <a:rPr sz="1400" b="1" spc="-96" dirty="0">
                <a:solidFill>
                  <a:srgbClr val="002060"/>
                </a:solidFill>
                <a:latin typeface="Comic Sans MS" pitchFamily="66" charset="0"/>
                <a:cs typeface="Calibri"/>
              </a:rPr>
              <a:t> </a:t>
            </a:r>
            <a:r>
              <a:rPr sz="1400" b="1" spc="15" dirty="0">
                <a:solidFill>
                  <a:srgbClr val="002060"/>
                </a:solidFill>
                <a:latin typeface="Comic Sans MS" pitchFamily="66" charset="0"/>
                <a:cs typeface="Calibri"/>
              </a:rPr>
              <a:t>frusemide.</a:t>
            </a:r>
            <a:endParaRPr sz="1400" b="1">
              <a:solidFill>
                <a:srgbClr val="002060"/>
              </a:solidFill>
              <a:latin typeface="Comic Sans MS" pitchFamily="66" charset="0"/>
              <a:cs typeface="Calibri"/>
            </a:endParaRPr>
          </a:p>
          <a:p>
            <a:pPr marL="627440" indent="-268096">
              <a:lnSpc>
                <a:spcPts val="1361"/>
              </a:lnSpc>
              <a:buChar char="•"/>
              <a:tabLst>
                <a:tab pos="626497" algn="l"/>
                <a:tab pos="628380" algn="l"/>
              </a:tabLst>
            </a:pPr>
            <a:r>
              <a:rPr sz="1400" b="1" spc="30" dirty="0">
                <a:solidFill>
                  <a:srgbClr val="002060"/>
                </a:solidFill>
                <a:latin typeface="Comic Sans MS" pitchFamily="66" charset="0"/>
                <a:cs typeface="Calibri"/>
              </a:rPr>
              <a:t>IV</a:t>
            </a:r>
            <a:r>
              <a:rPr sz="1400" b="1" spc="22" dirty="0">
                <a:solidFill>
                  <a:srgbClr val="002060"/>
                </a:solidFill>
                <a:latin typeface="Comic Sans MS" pitchFamily="66" charset="0"/>
                <a:cs typeface="Calibri"/>
              </a:rPr>
              <a:t> </a:t>
            </a:r>
            <a:r>
              <a:rPr sz="1400" b="1" spc="15" dirty="0">
                <a:solidFill>
                  <a:srgbClr val="002060"/>
                </a:solidFill>
                <a:latin typeface="Comic Sans MS" pitchFamily="66" charset="0"/>
                <a:cs typeface="Calibri"/>
              </a:rPr>
              <a:t>nitrates.</a:t>
            </a:r>
            <a:endParaRPr sz="1400" b="1">
              <a:solidFill>
                <a:srgbClr val="002060"/>
              </a:solidFill>
              <a:latin typeface="Comic Sans MS" pitchFamily="66" charset="0"/>
              <a:cs typeface="Calibri"/>
            </a:endParaRPr>
          </a:p>
          <a:p>
            <a:pPr marL="627440" indent="-268096">
              <a:lnSpc>
                <a:spcPts val="1361"/>
              </a:lnSpc>
              <a:buChar char="•"/>
              <a:tabLst>
                <a:tab pos="626497" algn="l"/>
                <a:tab pos="628380" algn="l"/>
              </a:tabLst>
            </a:pPr>
            <a:r>
              <a:rPr sz="1400" b="1" spc="15" dirty="0">
                <a:solidFill>
                  <a:srgbClr val="002060"/>
                </a:solidFill>
                <a:latin typeface="Comic Sans MS" pitchFamily="66" charset="0"/>
                <a:cs typeface="Calibri"/>
              </a:rPr>
              <a:t>Inotropes </a:t>
            </a:r>
            <a:r>
              <a:rPr sz="1400" b="1" spc="44" dirty="0">
                <a:solidFill>
                  <a:srgbClr val="002060"/>
                </a:solidFill>
                <a:latin typeface="Comic Sans MS" pitchFamily="66" charset="0"/>
                <a:cs typeface="Calibri"/>
              </a:rPr>
              <a:t>if</a:t>
            </a:r>
            <a:r>
              <a:rPr sz="1400" b="1" spc="37" dirty="0">
                <a:solidFill>
                  <a:srgbClr val="002060"/>
                </a:solidFill>
                <a:latin typeface="Comic Sans MS" pitchFamily="66" charset="0"/>
                <a:cs typeface="Calibri"/>
              </a:rPr>
              <a:t> </a:t>
            </a:r>
            <a:r>
              <a:rPr sz="1400" b="1" spc="15" dirty="0">
                <a:solidFill>
                  <a:srgbClr val="002060"/>
                </a:solidFill>
                <a:latin typeface="Comic Sans MS" pitchFamily="66" charset="0"/>
                <a:cs typeface="Calibri"/>
              </a:rPr>
              <a:t>hypotensive.</a:t>
            </a:r>
            <a:endParaRPr sz="1400" b="1">
              <a:solidFill>
                <a:srgbClr val="002060"/>
              </a:solidFill>
              <a:latin typeface="Comic Sans MS" pitchFamily="66" charset="0"/>
              <a:cs typeface="Calibri"/>
            </a:endParaRPr>
          </a:p>
          <a:p>
            <a:pPr marL="770424" marR="560651" lvl="1" indent="-144866">
              <a:lnSpc>
                <a:spcPts val="1361"/>
              </a:lnSpc>
              <a:spcBef>
                <a:spcPts val="67"/>
              </a:spcBef>
              <a:buChar char="o"/>
              <a:tabLst>
                <a:tab pos="771365" algn="l"/>
              </a:tabLst>
            </a:pPr>
            <a:r>
              <a:rPr sz="1400" b="1" spc="30" dirty="0">
                <a:solidFill>
                  <a:srgbClr val="002060"/>
                </a:solidFill>
                <a:latin typeface="Comic Sans MS" pitchFamily="66" charset="0"/>
                <a:cs typeface="Calibri"/>
              </a:rPr>
              <a:t>Noradrenaline </a:t>
            </a:r>
            <a:r>
              <a:rPr sz="1400" b="1" spc="22" dirty="0">
                <a:solidFill>
                  <a:srgbClr val="002060"/>
                </a:solidFill>
                <a:latin typeface="Comic Sans MS" pitchFamily="66" charset="0"/>
                <a:cs typeface="Calibri"/>
              </a:rPr>
              <a:t>should </a:t>
            </a:r>
            <a:r>
              <a:rPr sz="1400" b="1" spc="30" dirty="0">
                <a:solidFill>
                  <a:srgbClr val="002060"/>
                </a:solidFill>
                <a:latin typeface="Comic Sans MS" pitchFamily="66" charset="0"/>
                <a:cs typeface="Calibri"/>
              </a:rPr>
              <a:t>be </a:t>
            </a:r>
            <a:r>
              <a:rPr sz="1400" b="1" spc="22" dirty="0">
                <a:solidFill>
                  <a:srgbClr val="002060"/>
                </a:solidFill>
                <a:latin typeface="Comic Sans MS" pitchFamily="66" charset="0"/>
                <a:cs typeface="Calibri"/>
              </a:rPr>
              <a:t>the </a:t>
            </a:r>
            <a:r>
              <a:rPr sz="1400" b="1" spc="15" dirty="0">
                <a:solidFill>
                  <a:srgbClr val="002060"/>
                </a:solidFill>
                <a:latin typeface="Comic Sans MS" pitchFamily="66" charset="0"/>
                <a:cs typeface="Calibri"/>
              </a:rPr>
              <a:t>first choice </a:t>
            </a:r>
            <a:r>
              <a:rPr sz="1400" b="1" spc="37" dirty="0">
                <a:solidFill>
                  <a:srgbClr val="002060"/>
                </a:solidFill>
                <a:latin typeface="Comic Sans MS" pitchFamily="66" charset="0"/>
                <a:cs typeface="Calibri"/>
              </a:rPr>
              <a:t>agent. </a:t>
            </a:r>
            <a:r>
              <a:rPr sz="1400" b="1" spc="15" dirty="0">
                <a:solidFill>
                  <a:srgbClr val="002060"/>
                </a:solidFill>
                <a:latin typeface="Comic Sans MS" pitchFamily="66" charset="0"/>
                <a:cs typeface="Calibri"/>
              </a:rPr>
              <a:t>It </a:t>
            </a:r>
            <a:r>
              <a:rPr sz="1400" b="1" spc="-7" dirty="0">
                <a:solidFill>
                  <a:srgbClr val="002060"/>
                </a:solidFill>
                <a:latin typeface="Comic Sans MS" pitchFamily="66" charset="0"/>
                <a:cs typeface="Calibri"/>
              </a:rPr>
              <a:t>is </a:t>
            </a:r>
            <a:r>
              <a:rPr sz="1400" b="1" spc="15" dirty="0">
                <a:solidFill>
                  <a:srgbClr val="002060"/>
                </a:solidFill>
                <a:latin typeface="Comic Sans MS" pitchFamily="66" charset="0"/>
                <a:cs typeface="Calibri"/>
              </a:rPr>
              <a:t>started </a:t>
            </a:r>
            <a:r>
              <a:rPr sz="1400" b="1" spc="30" dirty="0">
                <a:solidFill>
                  <a:srgbClr val="002060"/>
                </a:solidFill>
                <a:latin typeface="Comic Sans MS" pitchFamily="66" charset="0"/>
                <a:cs typeface="Calibri"/>
              </a:rPr>
              <a:t>at </a:t>
            </a:r>
            <a:r>
              <a:rPr sz="1400" b="1" spc="22" dirty="0">
                <a:solidFill>
                  <a:srgbClr val="002060"/>
                </a:solidFill>
                <a:latin typeface="Comic Sans MS" pitchFamily="66" charset="0"/>
                <a:cs typeface="Calibri"/>
              </a:rPr>
              <a:t>the  lowest </a:t>
            </a:r>
            <a:r>
              <a:rPr sz="1400" b="1" spc="15" dirty="0">
                <a:solidFill>
                  <a:srgbClr val="002060"/>
                </a:solidFill>
                <a:latin typeface="Comic Sans MS" pitchFamily="66" charset="0"/>
                <a:cs typeface="Calibri"/>
              </a:rPr>
              <a:t>dose </a:t>
            </a:r>
            <a:r>
              <a:rPr sz="1400" b="1" spc="37" dirty="0">
                <a:solidFill>
                  <a:srgbClr val="002060"/>
                </a:solidFill>
                <a:latin typeface="Comic Sans MS" pitchFamily="66" charset="0"/>
                <a:cs typeface="Calibri"/>
              </a:rPr>
              <a:t>and </a:t>
            </a:r>
            <a:r>
              <a:rPr sz="1400" b="1" spc="22" dirty="0">
                <a:solidFill>
                  <a:srgbClr val="002060"/>
                </a:solidFill>
                <a:latin typeface="Comic Sans MS" pitchFamily="66" charset="0"/>
                <a:cs typeface="Calibri"/>
              </a:rPr>
              <a:t>titrated </a:t>
            </a:r>
            <a:r>
              <a:rPr sz="1400" b="1" spc="30" dirty="0">
                <a:solidFill>
                  <a:srgbClr val="002060"/>
                </a:solidFill>
                <a:latin typeface="Comic Sans MS" pitchFamily="66" charset="0"/>
                <a:cs typeface="Calibri"/>
              </a:rPr>
              <a:t>till </a:t>
            </a:r>
            <a:r>
              <a:rPr sz="1400" b="1" spc="22" dirty="0">
                <a:solidFill>
                  <a:srgbClr val="002060"/>
                </a:solidFill>
                <a:latin typeface="Comic Sans MS" pitchFamily="66" charset="0"/>
                <a:cs typeface="Calibri"/>
              </a:rPr>
              <a:t>the </a:t>
            </a:r>
            <a:r>
              <a:rPr sz="1400" b="1" dirty="0">
                <a:solidFill>
                  <a:srgbClr val="002060"/>
                </a:solidFill>
                <a:latin typeface="Comic Sans MS" pitchFamily="66" charset="0"/>
                <a:cs typeface="Calibri"/>
              </a:rPr>
              <a:t>SBP </a:t>
            </a:r>
            <a:r>
              <a:rPr sz="1400" b="1" spc="-7" dirty="0">
                <a:solidFill>
                  <a:srgbClr val="002060"/>
                </a:solidFill>
                <a:latin typeface="Comic Sans MS" pitchFamily="66" charset="0"/>
                <a:cs typeface="Calibri"/>
              </a:rPr>
              <a:t>is </a:t>
            </a:r>
            <a:r>
              <a:rPr sz="1400" b="1" spc="22" dirty="0">
                <a:solidFill>
                  <a:srgbClr val="002060"/>
                </a:solidFill>
                <a:latin typeface="Comic Sans MS" pitchFamily="66" charset="0"/>
                <a:cs typeface="Calibri"/>
              </a:rPr>
              <a:t>more </a:t>
            </a:r>
            <a:r>
              <a:rPr sz="1400" b="1" spc="37" dirty="0">
                <a:solidFill>
                  <a:srgbClr val="002060"/>
                </a:solidFill>
                <a:latin typeface="Comic Sans MS" pitchFamily="66" charset="0"/>
                <a:cs typeface="Calibri"/>
              </a:rPr>
              <a:t>than </a:t>
            </a:r>
            <a:r>
              <a:rPr sz="1400" b="1" dirty="0">
                <a:solidFill>
                  <a:srgbClr val="002060"/>
                </a:solidFill>
                <a:latin typeface="Comic Sans MS" pitchFamily="66" charset="0"/>
                <a:cs typeface="Calibri"/>
              </a:rPr>
              <a:t>80</a:t>
            </a:r>
            <a:r>
              <a:rPr sz="1400" b="1" spc="119" dirty="0">
                <a:solidFill>
                  <a:srgbClr val="002060"/>
                </a:solidFill>
                <a:latin typeface="Comic Sans MS" pitchFamily="66" charset="0"/>
                <a:cs typeface="Calibri"/>
              </a:rPr>
              <a:t> </a:t>
            </a:r>
            <a:r>
              <a:rPr sz="1400" b="1" spc="30">
                <a:solidFill>
                  <a:srgbClr val="002060"/>
                </a:solidFill>
                <a:latin typeface="Comic Sans MS" pitchFamily="66" charset="0"/>
                <a:cs typeface="Calibri"/>
              </a:rPr>
              <a:t>mmHg</a:t>
            </a:r>
            <a:r>
              <a:rPr sz="1200" b="1" spc="30" smtClean="0">
                <a:solidFill>
                  <a:srgbClr val="002060"/>
                </a:solidFill>
                <a:latin typeface="Calibri"/>
                <a:cs typeface="Calibri"/>
              </a:rPr>
              <a:t>.</a:t>
            </a:r>
            <a:endParaRPr sz="1000" b="1" baseline="30864">
              <a:solidFill>
                <a:srgbClr val="002060"/>
              </a:solidFill>
              <a:latin typeface="Calibri"/>
              <a:cs typeface="Calibri"/>
            </a:endParaRPr>
          </a:p>
          <a:p>
            <a:pPr marL="770424" marR="289732" lvl="1" indent="-144866">
              <a:lnSpc>
                <a:spcPts val="1361"/>
              </a:lnSpc>
              <a:buChar char="o"/>
              <a:tabLst>
                <a:tab pos="771365" algn="l"/>
              </a:tabLst>
            </a:pPr>
            <a:r>
              <a:rPr sz="1200" b="1" spc="30" dirty="0">
                <a:solidFill>
                  <a:srgbClr val="002060"/>
                </a:solidFill>
                <a:latin typeface="Calibri"/>
                <a:cs typeface="Calibri"/>
              </a:rPr>
              <a:t>Dopamine </a:t>
            </a:r>
            <a:r>
              <a:rPr sz="1200" b="1" spc="22" dirty="0">
                <a:solidFill>
                  <a:srgbClr val="002060"/>
                </a:solidFill>
                <a:latin typeface="Calibri"/>
                <a:cs typeface="Calibri"/>
              </a:rPr>
              <a:t>should </a:t>
            </a:r>
            <a:r>
              <a:rPr sz="1200" b="1" spc="30" dirty="0">
                <a:solidFill>
                  <a:srgbClr val="002060"/>
                </a:solidFill>
                <a:latin typeface="Calibri"/>
                <a:cs typeface="Calibri"/>
              </a:rPr>
              <a:t>be refrained </a:t>
            </a:r>
            <a:r>
              <a:rPr sz="1200" b="1" spc="-7" dirty="0">
                <a:solidFill>
                  <a:srgbClr val="002060"/>
                </a:solidFill>
                <a:latin typeface="Calibri"/>
                <a:cs typeface="Calibri"/>
              </a:rPr>
              <a:t>as </a:t>
            </a:r>
            <a:r>
              <a:rPr sz="1200" b="1" spc="22" dirty="0">
                <a:solidFill>
                  <a:srgbClr val="002060"/>
                </a:solidFill>
                <a:latin typeface="Calibri"/>
                <a:cs typeface="Calibri"/>
              </a:rPr>
              <a:t>it </a:t>
            </a:r>
            <a:r>
              <a:rPr sz="1200" b="1" spc="7" dirty="0">
                <a:solidFill>
                  <a:srgbClr val="002060"/>
                </a:solidFill>
                <a:latin typeface="Calibri"/>
                <a:cs typeface="Calibri"/>
              </a:rPr>
              <a:t>has </a:t>
            </a:r>
            <a:r>
              <a:rPr sz="1200" b="1" spc="30" dirty="0">
                <a:solidFill>
                  <a:srgbClr val="002060"/>
                </a:solidFill>
                <a:latin typeface="Calibri"/>
                <a:cs typeface="Calibri"/>
              </a:rPr>
              <a:t>been </a:t>
            </a:r>
            <a:r>
              <a:rPr sz="1200" b="1" spc="7" dirty="0">
                <a:solidFill>
                  <a:srgbClr val="002060"/>
                </a:solidFill>
                <a:latin typeface="Calibri"/>
                <a:cs typeface="Calibri"/>
              </a:rPr>
              <a:t>associated </a:t>
            </a:r>
            <a:r>
              <a:rPr sz="1200" b="1" spc="37" dirty="0">
                <a:solidFill>
                  <a:srgbClr val="002060"/>
                </a:solidFill>
                <a:latin typeface="Calibri"/>
                <a:cs typeface="Calibri"/>
              </a:rPr>
              <a:t>with a higher  </a:t>
            </a:r>
            <a:r>
              <a:rPr sz="1200" b="1" spc="22" dirty="0">
                <a:solidFill>
                  <a:srgbClr val="002060"/>
                </a:solidFill>
                <a:latin typeface="Calibri"/>
                <a:cs typeface="Calibri"/>
              </a:rPr>
              <a:t>mortality </a:t>
            </a:r>
            <a:r>
              <a:rPr sz="1200" b="1" spc="37" dirty="0">
                <a:solidFill>
                  <a:srgbClr val="002060"/>
                </a:solidFill>
                <a:latin typeface="Calibri"/>
                <a:cs typeface="Calibri"/>
              </a:rPr>
              <a:t>when </a:t>
            </a:r>
            <a:r>
              <a:rPr sz="1200" b="1" spc="15" dirty="0">
                <a:solidFill>
                  <a:srgbClr val="002060"/>
                </a:solidFill>
                <a:latin typeface="Calibri"/>
                <a:cs typeface="Calibri"/>
              </a:rPr>
              <a:t>used </a:t>
            </a:r>
            <a:r>
              <a:rPr sz="1200" b="1" spc="37" dirty="0">
                <a:solidFill>
                  <a:srgbClr val="002060"/>
                </a:solidFill>
                <a:latin typeface="Calibri"/>
                <a:cs typeface="Calibri"/>
              </a:rPr>
              <a:t>in </a:t>
            </a:r>
            <a:r>
              <a:rPr sz="1200" b="1" spc="22" dirty="0">
                <a:solidFill>
                  <a:srgbClr val="002060"/>
                </a:solidFill>
                <a:latin typeface="Calibri"/>
                <a:cs typeface="Calibri"/>
              </a:rPr>
              <a:t>patients </a:t>
            </a:r>
            <a:r>
              <a:rPr sz="1200" b="1" spc="37" dirty="0">
                <a:solidFill>
                  <a:srgbClr val="002060"/>
                </a:solidFill>
                <a:latin typeface="Calibri"/>
                <a:cs typeface="Calibri"/>
              </a:rPr>
              <a:t>with </a:t>
            </a:r>
            <a:r>
              <a:rPr sz="1200" b="1" spc="30" dirty="0">
                <a:solidFill>
                  <a:srgbClr val="002060"/>
                </a:solidFill>
                <a:latin typeface="Calibri"/>
                <a:cs typeface="Calibri"/>
              </a:rPr>
              <a:t>cardiogenic</a:t>
            </a:r>
            <a:r>
              <a:rPr sz="1200" b="1" spc="22" dirty="0">
                <a:solidFill>
                  <a:srgbClr val="002060"/>
                </a:solidFill>
                <a:latin typeface="Calibri"/>
                <a:cs typeface="Calibri"/>
              </a:rPr>
              <a:t> </a:t>
            </a:r>
            <a:r>
              <a:rPr sz="1200" b="1" spc="15">
                <a:solidFill>
                  <a:srgbClr val="002060"/>
                </a:solidFill>
                <a:latin typeface="Calibri"/>
                <a:cs typeface="Calibri"/>
              </a:rPr>
              <a:t>shock</a:t>
            </a:r>
            <a:r>
              <a:rPr sz="1200" b="1" spc="15" smtClean="0">
                <a:solidFill>
                  <a:srgbClr val="002060"/>
                </a:solidFill>
                <a:latin typeface="Calibri"/>
                <a:cs typeface="Calibri"/>
              </a:rPr>
              <a:t>.</a:t>
            </a:r>
            <a:endParaRPr sz="1000" b="1" baseline="30864">
              <a:solidFill>
                <a:srgbClr val="002060"/>
              </a:solidFill>
              <a:latin typeface="Calibri"/>
              <a:cs typeface="Calibri"/>
            </a:endParaRPr>
          </a:p>
          <a:p>
            <a:pPr marL="627440" marR="289732" indent="-267156" algn="just">
              <a:lnSpc>
                <a:spcPts val="1361"/>
              </a:lnSpc>
              <a:buChar char="•"/>
              <a:tabLst>
                <a:tab pos="628380" algn="l"/>
              </a:tabLst>
            </a:pPr>
            <a:r>
              <a:rPr sz="1200" b="1" spc="22" dirty="0">
                <a:solidFill>
                  <a:srgbClr val="002060"/>
                </a:solidFill>
                <a:latin typeface="Calibri"/>
                <a:cs typeface="Calibri"/>
              </a:rPr>
              <a:t>In patients </a:t>
            </a:r>
            <a:r>
              <a:rPr sz="1200" b="1" spc="44" dirty="0">
                <a:solidFill>
                  <a:srgbClr val="002060"/>
                </a:solidFill>
                <a:latin typeface="Calibri"/>
                <a:cs typeface="Calibri"/>
              </a:rPr>
              <a:t>who </a:t>
            </a:r>
            <a:r>
              <a:rPr sz="1200" b="1" spc="15" dirty="0">
                <a:solidFill>
                  <a:srgbClr val="002060"/>
                </a:solidFill>
                <a:latin typeface="Calibri"/>
                <a:cs typeface="Calibri"/>
              </a:rPr>
              <a:t>are </a:t>
            </a:r>
            <a:r>
              <a:rPr sz="1200" b="1" spc="22" dirty="0">
                <a:solidFill>
                  <a:srgbClr val="002060"/>
                </a:solidFill>
                <a:latin typeface="Calibri"/>
                <a:cs typeface="Calibri"/>
              </a:rPr>
              <a:t>hypoxic or exhausted </a:t>
            </a:r>
            <a:r>
              <a:rPr sz="1200" b="1" spc="37" dirty="0">
                <a:solidFill>
                  <a:srgbClr val="002060"/>
                </a:solidFill>
                <a:latin typeface="Calibri"/>
                <a:cs typeface="Calibri"/>
              </a:rPr>
              <a:t>and </a:t>
            </a:r>
            <a:r>
              <a:rPr sz="1200" b="1" spc="15" dirty="0">
                <a:solidFill>
                  <a:srgbClr val="002060"/>
                </a:solidFill>
                <a:latin typeface="Calibri"/>
                <a:cs typeface="Calibri"/>
              </a:rPr>
              <a:t>are </a:t>
            </a:r>
            <a:r>
              <a:rPr sz="1200" b="1" spc="30" dirty="0">
                <a:solidFill>
                  <a:srgbClr val="002060"/>
                </a:solidFill>
                <a:latin typeface="Calibri"/>
                <a:cs typeface="Calibri"/>
              </a:rPr>
              <a:t>unable to </a:t>
            </a:r>
            <a:r>
              <a:rPr sz="1200" b="1" spc="15" dirty="0">
                <a:solidFill>
                  <a:srgbClr val="002060"/>
                </a:solidFill>
                <a:latin typeface="Calibri"/>
                <a:cs typeface="Calibri"/>
              </a:rPr>
              <a:t>achieve  satisfactory </a:t>
            </a:r>
            <a:r>
              <a:rPr sz="1200" b="1" spc="22" dirty="0">
                <a:solidFill>
                  <a:srgbClr val="002060"/>
                </a:solidFill>
                <a:latin typeface="Calibri"/>
                <a:cs typeface="Calibri"/>
              </a:rPr>
              <a:t>SpO2  </a:t>
            </a:r>
            <a:r>
              <a:rPr sz="1200" b="1" spc="15" dirty="0">
                <a:solidFill>
                  <a:srgbClr val="002060"/>
                </a:solidFill>
                <a:latin typeface="Calibri"/>
                <a:cs typeface="Calibri"/>
              </a:rPr>
              <a:t>despite </a:t>
            </a:r>
            <a:r>
              <a:rPr sz="1200" b="1" spc="22" dirty="0">
                <a:solidFill>
                  <a:srgbClr val="002060"/>
                </a:solidFill>
                <a:latin typeface="Calibri"/>
                <a:cs typeface="Calibri"/>
              </a:rPr>
              <a:t>non-invasive  ventilation,  endotracheal   </a:t>
            </a:r>
            <a:r>
              <a:rPr sz="1200" b="1" spc="37" dirty="0">
                <a:solidFill>
                  <a:srgbClr val="002060"/>
                </a:solidFill>
                <a:latin typeface="Calibri"/>
                <a:cs typeface="Calibri"/>
              </a:rPr>
              <a:t>intubation and </a:t>
            </a:r>
            <a:r>
              <a:rPr sz="1200" b="1" spc="22" dirty="0">
                <a:solidFill>
                  <a:srgbClr val="002060"/>
                </a:solidFill>
                <a:latin typeface="Calibri"/>
                <a:cs typeface="Calibri"/>
              </a:rPr>
              <a:t>ventilato</a:t>
            </a:r>
            <a:r>
              <a:rPr sz="1200" spc="22" dirty="0">
                <a:solidFill>
                  <a:srgbClr val="231F20"/>
                </a:solidFill>
                <a:latin typeface="Calibri"/>
                <a:cs typeface="Calibri"/>
              </a:rPr>
              <a:t>ry support may </a:t>
            </a:r>
            <a:r>
              <a:rPr sz="1200" spc="30" dirty="0">
                <a:solidFill>
                  <a:srgbClr val="231F20"/>
                </a:solidFill>
                <a:latin typeface="Calibri"/>
                <a:cs typeface="Calibri"/>
              </a:rPr>
              <a:t>be</a:t>
            </a:r>
            <a:r>
              <a:rPr sz="1200" spc="22" dirty="0">
                <a:solidFill>
                  <a:srgbClr val="231F20"/>
                </a:solidFill>
                <a:latin typeface="Calibri"/>
                <a:cs typeface="Calibri"/>
              </a:rPr>
              <a:t> required.</a:t>
            </a:r>
            <a:endParaRPr sz="1200">
              <a:latin typeface="Calibri"/>
              <a:cs typeface="Calibri"/>
            </a:endParaRPr>
          </a:p>
          <a:p>
            <a:pPr>
              <a:spcBef>
                <a:spcPts val="74"/>
              </a:spcBef>
            </a:pPr>
            <a:endParaRPr sz="1000">
              <a:latin typeface="Times New Roman"/>
              <a:cs typeface="Times New Roman"/>
            </a:endParaRPr>
          </a:p>
          <a:p>
            <a:pPr marL="360282"/>
            <a:r>
              <a:rPr sz="1200" b="1" spc="-67" dirty="0">
                <a:solidFill>
                  <a:srgbClr val="231F20"/>
                </a:solidFill>
                <a:latin typeface="Arial"/>
                <a:cs typeface="Arial"/>
              </a:rPr>
              <a:t>B) </a:t>
            </a:r>
            <a:r>
              <a:rPr sz="1200" b="1" spc="-30" dirty="0">
                <a:solidFill>
                  <a:srgbClr val="231F20"/>
                </a:solidFill>
                <a:latin typeface="Arial"/>
                <a:cs typeface="Arial"/>
              </a:rPr>
              <a:t>Cardiogenic</a:t>
            </a:r>
            <a:r>
              <a:rPr sz="1200" b="1" spc="-74" dirty="0">
                <a:solidFill>
                  <a:srgbClr val="231F20"/>
                </a:solidFill>
                <a:latin typeface="Arial"/>
                <a:cs typeface="Arial"/>
              </a:rPr>
              <a:t> </a:t>
            </a:r>
            <a:r>
              <a:rPr sz="1200" b="1" spc="-59" dirty="0">
                <a:solidFill>
                  <a:srgbClr val="231F20"/>
                </a:solidFill>
                <a:latin typeface="Arial"/>
                <a:cs typeface="Arial"/>
              </a:rPr>
              <a:t>shock</a:t>
            </a:r>
            <a:endParaRPr sz="1200">
              <a:latin typeface="Arial"/>
              <a:cs typeface="Arial"/>
            </a:endParaRPr>
          </a:p>
          <a:p>
            <a:pPr>
              <a:spcBef>
                <a:spcPts val="30"/>
              </a:spcBef>
            </a:pPr>
            <a:endParaRPr sz="1200">
              <a:latin typeface="Times New Roman"/>
              <a:cs typeface="Times New Roman"/>
            </a:endParaRPr>
          </a:p>
          <a:p>
            <a:pPr marL="360282" marR="402615">
              <a:lnSpc>
                <a:spcPts val="1361"/>
              </a:lnSpc>
              <a:spcBef>
                <a:spcPts val="7"/>
              </a:spcBef>
            </a:pPr>
            <a:r>
              <a:rPr sz="1400" b="1" spc="15" dirty="0">
                <a:solidFill>
                  <a:srgbClr val="231F20"/>
                </a:solidFill>
                <a:latin typeface="Comic Sans MS" pitchFamily="66" charset="0"/>
                <a:cs typeface="Calibri"/>
              </a:rPr>
              <a:t>This </a:t>
            </a:r>
            <a:r>
              <a:rPr sz="1400" b="1" spc="30" dirty="0">
                <a:solidFill>
                  <a:srgbClr val="231F20"/>
                </a:solidFill>
                <a:latin typeface="Comic Sans MS" pitchFamily="66" charset="0"/>
                <a:cs typeface="Calibri"/>
              </a:rPr>
              <a:t>condition </a:t>
            </a:r>
            <a:r>
              <a:rPr sz="1400" b="1" dirty="0">
                <a:solidFill>
                  <a:srgbClr val="231F20"/>
                </a:solidFill>
                <a:latin typeface="Comic Sans MS" pitchFamily="66" charset="0"/>
                <a:cs typeface="Calibri"/>
              </a:rPr>
              <a:t>occurs </a:t>
            </a:r>
            <a:r>
              <a:rPr sz="1400" b="1" spc="37" dirty="0">
                <a:solidFill>
                  <a:srgbClr val="231F20"/>
                </a:solidFill>
                <a:latin typeface="Comic Sans MS" pitchFamily="66" charset="0"/>
                <a:cs typeface="Calibri"/>
              </a:rPr>
              <a:t>in 6–10% </a:t>
            </a:r>
            <a:r>
              <a:rPr sz="1400" b="1" spc="52" dirty="0">
                <a:solidFill>
                  <a:srgbClr val="231F20"/>
                </a:solidFill>
                <a:latin typeface="Comic Sans MS" pitchFamily="66" charset="0"/>
                <a:cs typeface="Calibri"/>
              </a:rPr>
              <a:t>of </a:t>
            </a:r>
            <a:r>
              <a:rPr sz="1400" b="1" spc="30" dirty="0">
                <a:solidFill>
                  <a:srgbClr val="231F20"/>
                </a:solidFill>
                <a:latin typeface="Comic Sans MS" pitchFamily="66" charset="0"/>
                <a:cs typeface="Calibri"/>
              </a:rPr>
              <a:t>all </a:t>
            </a:r>
            <a:r>
              <a:rPr sz="1400" b="1" spc="-15" dirty="0">
                <a:solidFill>
                  <a:srgbClr val="231F20"/>
                </a:solidFill>
                <a:latin typeface="Comic Sans MS" pitchFamily="66" charset="0"/>
                <a:cs typeface="Calibri"/>
              </a:rPr>
              <a:t>cases </a:t>
            </a:r>
            <a:r>
              <a:rPr sz="1400" b="1" spc="52" dirty="0">
                <a:solidFill>
                  <a:srgbClr val="231F20"/>
                </a:solidFill>
                <a:latin typeface="Comic Sans MS" pitchFamily="66" charset="0"/>
                <a:cs typeface="Calibri"/>
              </a:rPr>
              <a:t>of </a:t>
            </a:r>
            <a:r>
              <a:rPr sz="1400" b="1" spc="15" dirty="0">
                <a:solidFill>
                  <a:srgbClr val="231F20"/>
                </a:solidFill>
                <a:latin typeface="Comic Sans MS" pitchFamily="66" charset="0"/>
                <a:cs typeface="Calibri"/>
              </a:rPr>
              <a:t>STEMI </a:t>
            </a:r>
            <a:r>
              <a:rPr sz="1400" b="1" spc="37" dirty="0">
                <a:solidFill>
                  <a:srgbClr val="231F20"/>
                </a:solidFill>
                <a:latin typeface="Comic Sans MS" pitchFamily="66" charset="0"/>
                <a:cs typeface="Calibri"/>
              </a:rPr>
              <a:t>and </a:t>
            </a:r>
            <a:r>
              <a:rPr sz="1400" b="1" spc="15" dirty="0">
                <a:solidFill>
                  <a:srgbClr val="231F20"/>
                </a:solidFill>
                <a:latin typeface="Comic Sans MS" pitchFamily="66" charset="0"/>
                <a:cs typeface="Calibri"/>
              </a:rPr>
              <a:t>remains </a:t>
            </a:r>
            <a:r>
              <a:rPr sz="1400" b="1" spc="37" dirty="0">
                <a:solidFill>
                  <a:srgbClr val="231F20"/>
                </a:solidFill>
                <a:latin typeface="Comic Sans MS" pitchFamily="66" charset="0"/>
                <a:cs typeface="Calibri"/>
              </a:rPr>
              <a:t>a </a:t>
            </a:r>
            <a:r>
              <a:rPr sz="1400" b="1" spc="44" dirty="0">
                <a:solidFill>
                  <a:srgbClr val="231F20"/>
                </a:solidFill>
                <a:latin typeface="Comic Sans MS" pitchFamily="66" charset="0"/>
                <a:cs typeface="Calibri"/>
              </a:rPr>
              <a:t>leading  </a:t>
            </a:r>
            <a:r>
              <a:rPr sz="1400" b="1" spc="7" dirty="0">
                <a:solidFill>
                  <a:srgbClr val="231F20"/>
                </a:solidFill>
                <a:latin typeface="Comic Sans MS" pitchFamily="66" charset="0"/>
                <a:cs typeface="Calibri"/>
              </a:rPr>
              <a:t>cause </a:t>
            </a:r>
            <a:r>
              <a:rPr sz="1400" b="1" spc="52" dirty="0">
                <a:solidFill>
                  <a:srgbClr val="231F20"/>
                </a:solidFill>
                <a:latin typeface="Comic Sans MS" pitchFamily="66" charset="0"/>
                <a:cs typeface="Calibri"/>
              </a:rPr>
              <a:t>of </a:t>
            </a:r>
            <a:r>
              <a:rPr sz="1400" b="1" spc="22" dirty="0">
                <a:solidFill>
                  <a:srgbClr val="231F20"/>
                </a:solidFill>
                <a:latin typeface="Comic Sans MS" pitchFamily="66" charset="0"/>
                <a:cs typeface="Calibri"/>
              </a:rPr>
              <a:t>death, </a:t>
            </a:r>
            <a:r>
              <a:rPr sz="1400" b="1" spc="37" dirty="0">
                <a:solidFill>
                  <a:srgbClr val="231F20"/>
                </a:solidFill>
                <a:latin typeface="Comic Sans MS" pitchFamily="66" charset="0"/>
                <a:cs typeface="Calibri"/>
              </a:rPr>
              <a:t>with </a:t>
            </a:r>
            <a:r>
              <a:rPr sz="1400" b="1" spc="22" dirty="0">
                <a:solidFill>
                  <a:srgbClr val="231F20"/>
                </a:solidFill>
                <a:latin typeface="Comic Sans MS" pitchFamily="66" charset="0"/>
                <a:cs typeface="Calibri"/>
              </a:rPr>
              <a:t>hospital mortality </a:t>
            </a:r>
            <a:r>
              <a:rPr sz="1400" b="1" spc="7" dirty="0">
                <a:solidFill>
                  <a:srgbClr val="231F20"/>
                </a:solidFill>
                <a:latin typeface="Comic Sans MS" pitchFamily="66" charset="0"/>
                <a:cs typeface="Calibri"/>
              </a:rPr>
              <a:t>rates </a:t>
            </a:r>
            <a:r>
              <a:rPr sz="1400" b="1" spc="37" dirty="0">
                <a:solidFill>
                  <a:srgbClr val="231F20"/>
                </a:solidFill>
                <a:latin typeface="Comic Sans MS" pitchFamily="66" charset="0"/>
                <a:cs typeface="Calibri"/>
              </a:rPr>
              <a:t>approaching</a:t>
            </a:r>
            <a:r>
              <a:rPr sz="1400" b="1" spc="89" dirty="0">
                <a:solidFill>
                  <a:srgbClr val="231F20"/>
                </a:solidFill>
                <a:latin typeface="Comic Sans MS" pitchFamily="66" charset="0"/>
                <a:cs typeface="Calibri"/>
              </a:rPr>
              <a:t> </a:t>
            </a:r>
            <a:r>
              <a:rPr sz="1400" b="1" spc="37">
                <a:solidFill>
                  <a:srgbClr val="231F20"/>
                </a:solidFill>
                <a:latin typeface="Comic Sans MS" pitchFamily="66" charset="0"/>
                <a:cs typeface="Calibri"/>
              </a:rPr>
              <a:t>70</a:t>
            </a:r>
            <a:r>
              <a:rPr sz="1400" b="1" spc="37" smtClean="0">
                <a:solidFill>
                  <a:srgbClr val="231F20"/>
                </a:solidFill>
                <a:latin typeface="Comic Sans MS" pitchFamily="66" charset="0"/>
                <a:cs typeface="Calibri"/>
              </a:rPr>
              <a:t>%.</a:t>
            </a:r>
            <a:endParaRPr sz="1400" b="1" baseline="30864">
              <a:latin typeface="Comic Sans MS" pitchFamily="66" charset="0"/>
              <a:cs typeface="Calibri"/>
            </a:endParaRPr>
          </a:p>
          <a:p>
            <a:pPr>
              <a:spcBef>
                <a:spcPts val="81"/>
              </a:spcBef>
            </a:pPr>
            <a:endParaRPr sz="1400">
              <a:latin typeface="Comic Sans MS" pitchFamily="66" charset="0"/>
              <a:cs typeface="Times New Roman"/>
            </a:endParaRPr>
          </a:p>
          <a:p>
            <a:pPr marL="360282" marR="379096">
              <a:lnSpc>
                <a:spcPts val="1361"/>
              </a:lnSpc>
            </a:pPr>
            <a:r>
              <a:rPr sz="1400" b="1" spc="30" dirty="0">
                <a:solidFill>
                  <a:srgbClr val="231F20"/>
                </a:solidFill>
                <a:latin typeface="Comic Sans MS" pitchFamily="66" charset="0"/>
                <a:cs typeface="Calibri"/>
              </a:rPr>
              <a:t>The </a:t>
            </a:r>
            <a:r>
              <a:rPr sz="1400" b="1" spc="22" dirty="0">
                <a:solidFill>
                  <a:srgbClr val="231F20"/>
                </a:solidFill>
                <a:latin typeface="Comic Sans MS" pitchFamily="66" charset="0"/>
                <a:cs typeface="Calibri"/>
              </a:rPr>
              <a:t>typical presentation </a:t>
            </a:r>
            <a:r>
              <a:rPr sz="1400" b="1" spc="-7" dirty="0">
                <a:solidFill>
                  <a:srgbClr val="231F20"/>
                </a:solidFill>
                <a:latin typeface="Comic Sans MS" pitchFamily="66" charset="0"/>
                <a:cs typeface="Calibri"/>
              </a:rPr>
              <a:t>is </a:t>
            </a:r>
            <a:r>
              <a:rPr sz="1400" b="1" spc="52" dirty="0">
                <a:solidFill>
                  <a:srgbClr val="231F20"/>
                </a:solidFill>
                <a:latin typeface="Comic Sans MS" pitchFamily="66" charset="0"/>
                <a:cs typeface="Calibri"/>
              </a:rPr>
              <a:t>of </a:t>
            </a:r>
            <a:r>
              <a:rPr sz="1400" b="1" spc="37" dirty="0">
                <a:solidFill>
                  <a:srgbClr val="231F20"/>
                </a:solidFill>
                <a:latin typeface="Comic Sans MS" pitchFamily="66" charset="0"/>
                <a:cs typeface="Calibri"/>
              </a:rPr>
              <a:t>a </a:t>
            </a:r>
            <a:r>
              <a:rPr sz="1400" b="1" spc="44" dirty="0">
                <a:solidFill>
                  <a:srgbClr val="231F20"/>
                </a:solidFill>
                <a:latin typeface="Comic Sans MS" pitchFamily="66" charset="0"/>
                <a:cs typeface="Calibri"/>
              </a:rPr>
              <a:t>low </a:t>
            </a:r>
            <a:r>
              <a:rPr sz="1400" b="1" spc="15" dirty="0">
                <a:solidFill>
                  <a:srgbClr val="231F20"/>
                </a:solidFill>
                <a:latin typeface="Comic Sans MS" pitchFamily="66" charset="0"/>
                <a:cs typeface="Calibri"/>
              </a:rPr>
              <a:t>cardiac </a:t>
            </a:r>
            <a:r>
              <a:rPr sz="1400" b="1" spc="37" dirty="0">
                <a:solidFill>
                  <a:srgbClr val="231F20"/>
                </a:solidFill>
                <a:latin typeface="Comic Sans MS" pitchFamily="66" charset="0"/>
                <a:cs typeface="Calibri"/>
              </a:rPr>
              <a:t>output </a:t>
            </a:r>
            <a:r>
              <a:rPr sz="1400" b="1" spc="7" dirty="0">
                <a:solidFill>
                  <a:srgbClr val="231F20"/>
                </a:solidFill>
                <a:latin typeface="Comic Sans MS" pitchFamily="66" charset="0"/>
                <a:cs typeface="Calibri"/>
              </a:rPr>
              <a:t>state </a:t>
            </a:r>
            <a:r>
              <a:rPr sz="1400" b="1" spc="22" dirty="0">
                <a:solidFill>
                  <a:srgbClr val="231F20"/>
                </a:solidFill>
                <a:latin typeface="Comic Sans MS" pitchFamily="66" charset="0"/>
                <a:cs typeface="Calibri"/>
              </a:rPr>
              <a:t>(hypotension </a:t>
            </a:r>
            <a:r>
              <a:rPr sz="1400" b="1" spc="37" dirty="0">
                <a:solidFill>
                  <a:srgbClr val="231F20"/>
                </a:solidFill>
                <a:latin typeface="Comic Sans MS" pitchFamily="66" charset="0"/>
                <a:cs typeface="Calibri"/>
              </a:rPr>
              <a:t>with  </a:t>
            </a:r>
            <a:r>
              <a:rPr sz="1400" b="1" dirty="0">
                <a:solidFill>
                  <a:srgbClr val="231F20"/>
                </a:solidFill>
                <a:latin typeface="Comic Sans MS" pitchFamily="66" charset="0"/>
                <a:cs typeface="Calibri"/>
              </a:rPr>
              <a:t>SBP </a:t>
            </a:r>
            <a:r>
              <a:rPr sz="1400" b="1" spc="59" dirty="0">
                <a:solidFill>
                  <a:srgbClr val="231F20"/>
                </a:solidFill>
                <a:latin typeface="Comic Sans MS" pitchFamily="66" charset="0"/>
                <a:cs typeface="Calibri"/>
              </a:rPr>
              <a:t>&lt; </a:t>
            </a:r>
            <a:r>
              <a:rPr sz="1400" b="1" dirty="0">
                <a:solidFill>
                  <a:srgbClr val="231F20"/>
                </a:solidFill>
                <a:latin typeface="Comic Sans MS" pitchFamily="66" charset="0"/>
                <a:cs typeface="Calibri"/>
              </a:rPr>
              <a:t>90 </a:t>
            </a:r>
            <a:r>
              <a:rPr sz="1400" b="1" spc="37" dirty="0">
                <a:solidFill>
                  <a:srgbClr val="231F20"/>
                </a:solidFill>
                <a:latin typeface="Comic Sans MS" pitchFamily="66" charset="0"/>
                <a:cs typeface="Calibri"/>
              </a:rPr>
              <a:t>mmHg, </a:t>
            </a:r>
            <a:r>
              <a:rPr sz="1400" b="1" spc="22" dirty="0">
                <a:solidFill>
                  <a:srgbClr val="231F20"/>
                </a:solidFill>
                <a:latin typeface="Comic Sans MS" pitchFamily="66" charset="0"/>
                <a:cs typeface="Calibri"/>
              </a:rPr>
              <a:t>resting </a:t>
            </a:r>
            <a:r>
              <a:rPr sz="1400" b="1" spc="15" dirty="0">
                <a:solidFill>
                  <a:srgbClr val="231F20"/>
                </a:solidFill>
                <a:latin typeface="Comic Sans MS" pitchFamily="66" charset="0"/>
                <a:cs typeface="Calibri"/>
              </a:rPr>
              <a:t>tachycardia, </a:t>
            </a:r>
            <a:r>
              <a:rPr sz="1400" b="1" spc="22" dirty="0">
                <a:solidFill>
                  <a:srgbClr val="231F20"/>
                </a:solidFill>
                <a:latin typeface="Comic Sans MS" pitchFamily="66" charset="0"/>
                <a:cs typeface="Calibri"/>
              </a:rPr>
              <a:t>altered </a:t>
            </a:r>
            <a:r>
              <a:rPr sz="1400" b="1" spc="30" dirty="0">
                <a:solidFill>
                  <a:srgbClr val="231F20"/>
                </a:solidFill>
                <a:latin typeface="Comic Sans MS" pitchFamily="66" charset="0"/>
                <a:cs typeface="Calibri"/>
              </a:rPr>
              <a:t>mental </a:t>
            </a:r>
            <a:r>
              <a:rPr sz="1400" b="1" spc="7" dirty="0">
                <a:solidFill>
                  <a:srgbClr val="231F20"/>
                </a:solidFill>
                <a:latin typeface="Comic Sans MS" pitchFamily="66" charset="0"/>
                <a:cs typeface="Calibri"/>
              </a:rPr>
              <a:t>status, </a:t>
            </a:r>
            <a:r>
              <a:rPr sz="1400" b="1" spc="37" dirty="0">
                <a:solidFill>
                  <a:srgbClr val="231F20"/>
                </a:solidFill>
                <a:latin typeface="Comic Sans MS" pitchFamily="66" charset="0"/>
                <a:cs typeface="Calibri"/>
              </a:rPr>
              <a:t>oliguria, </a:t>
            </a:r>
            <a:r>
              <a:rPr sz="1400" b="1" spc="22" dirty="0">
                <a:solidFill>
                  <a:srgbClr val="231F20"/>
                </a:solidFill>
                <a:latin typeface="Comic Sans MS" pitchFamily="66" charset="0"/>
                <a:cs typeface="Calibri"/>
              </a:rPr>
              <a:t>cool  </a:t>
            </a:r>
            <a:r>
              <a:rPr sz="1400" b="1" spc="15" dirty="0">
                <a:solidFill>
                  <a:srgbClr val="231F20"/>
                </a:solidFill>
                <a:latin typeface="Comic Sans MS" pitchFamily="66" charset="0"/>
                <a:cs typeface="Calibri"/>
              </a:rPr>
              <a:t>peripheries) </a:t>
            </a:r>
            <a:r>
              <a:rPr sz="1400" b="1" spc="37" dirty="0">
                <a:solidFill>
                  <a:srgbClr val="231F20"/>
                </a:solidFill>
                <a:latin typeface="Comic Sans MS" pitchFamily="66" charset="0"/>
                <a:cs typeface="Calibri"/>
              </a:rPr>
              <a:t>and </a:t>
            </a:r>
            <a:r>
              <a:rPr sz="1400" b="1" spc="30" dirty="0">
                <a:solidFill>
                  <a:srgbClr val="231F20"/>
                </a:solidFill>
                <a:latin typeface="Comic Sans MS" pitchFamily="66" charset="0"/>
                <a:cs typeface="Calibri"/>
              </a:rPr>
              <a:t>pulmonary </a:t>
            </a:r>
            <a:r>
              <a:rPr sz="1400" b="1" spc="22" dirty="0">
                <a:solidFill>
                  <a:srgbClr val="231F20"/>
                </a:solidFill>
                <a:latin typeface="Comic Sans MS" pitchFamily="66" charset="0"/>
                <a:cs typeface="Calibri"/>
              </a:rPr>
              <a:t>congestion. </a:t>
            </a:r>
            <a:r>
              <a:rPr sz="1400" b="1" spc="30" dirty="0">
                <a:solidFill>
                  <a:srgbClr val="231F20"/>
                </a:solidFill>
                <a:latin typeface="Comic Sans MS" pitchFamily="66" charset="0"/>
                <a:cs typeface="Calibri"/>
              </a:rPr>
              <a:t>The </a:t>
            </a:r>
            <a:r>
              <a:rPr sz="1400" b="1" spc="22" dirty="0">
                <a:solidFill>
                  <a:srgbClr val="231F20"/>
                </a:solidFill>
                <a:latin typeface="Comic Sans MS" pitchFamily="66" charset="0"/>
                <a:cs typeface="Calibri"/>
              </a:rPr>
              <a:t>haemodynamic </a:t>
            </a:r>
            <a:r>
              <a:rPr sz="1400" b="1" spc="15" dirty="0">
                <a:solidFill>
                  <a:srgbClr val="231F20"/>
                </a:solidFill>
                <a:latin typeface="Comic Sans MS" pitchFamily="66" charset="0"/>
                <a:cs typeface="Calibri"/>
              </a:rPr>
              <a:t>criteria are</a:t>
            </a:r>
            <a:r>
              <a:rPr sz="1400" b="1" spc="178" dirty="0">
                <a:solidFill>
                  <a:srgbClr val="231F20"/>
                </a:solidFill>
                <a:latin typeface="Comic Sans MS" pitchFamily="66" charset="0"/>
                <a:cs typeface="Calibri"/>
              </a:rPr>
              <a:t> </a:t>
            </a:r>
            <a:r>
              <a:rPr sz="1400" b="1" spc="37" dirty="0">
                <a:solidFill>
                  <a:srgbClr val="231F20"/>
                </a:solidFill>
                <a:latin typeface="Comic Sans MS" pitchFamily="66" charset="0"/>
                <a:cs typeface="Calibri"/>
              </a:rPr>
              <a:t>an</a:t>
            </a:r>
            <a:endParaRPr sz="1400" b="1">
              <a:latin typeface="Comic Sans MS" pitchFamily="66" charset="0"/>
              <a:cs typeface="Calibri"/>
            </a:endParaRPr>
          </a:p>
          <a:p>
            <a:pPr>
              <a:lnSpc>
                <a:spcPct val="100000"/>
              </a:lnSpc>
            </a:pPr>
            <a:endParaRPr sz="1400">
              <a:latin typeface="Comic Sans MS" pitchFamily="66" charset="0"/>
              <a:cs typeface="Times New Roman"/>
            </a:endParaRPr>
          </a:p>
          <a:p>
            <a:pPr marL="360282" marR="613329">
              <a:lnSpc>
                <a:spcPts val="1361"/>
              </a:lnSpc>
            </a:pPr>
            <a:r>
              <a:rPr sz="1400" b="1" spc="22" dirty="0">
                <a:solidFill>
                  <a:srgbClr val="231F20"/>
                </a:solidFill>
                <a:latin typeface="Comic Sans MS" pitchFamily="66" charset="0"/>
                <a:cs typeface="Calibri"/>
              </a:rPr>
              <a:t>elevated </a:t>
            </a:r>
            <a:r>
              <a:rPr sz="1400" b="1" spc="15" dirty="0">
                <a:solidFill>
                  <a:srgbClr val="231F20"/>
                </a:solidFill>
                <a:latin typeface="Comic Sans MS" pitchFamily="66" charset="0"/>
                <a:cs typeface="Calibri"/>
              </a:rPr>
              <a:t>central </a:t>
            </a:r>
            <a:r>
              <a:rPr sz="1400" b="1" spc="44" dirty="0">
                <a:solidFill>
                  <a:srgbClr val="231F20"/>
                </a:solidFill>
                <a:latin typeface="Comic Sans MS" pitchFamily="66" charset="0"/>
                <a:cs typeface="Calibri"/>
              </a:rPr>
              <a:t>filling </a:t>
            </a:r>
            <a:r>
              <a:rPr sz="1400" b="1" spc="7" dirty="0">
                <a:solidFill>
                  <a:srgbClr val="231F20"/>
                </a:solidFill>
                <a:latin typeface="Comic Sans MS" pitchFamily="66" charset="0"/>
                <a:cs typeface="Calibri"/>
              </a:rPr>
              <a:t>pressure </a:t>
            </a:r>
            <a:r>
              <a:rPr sz="1400" b="1" spc="22" dirty="0">
                <a:solidFill>
                  <a:srgbClr val="231F20"/>
                </a:solidFill>
                <a:latin typeface="Comic Sans MS" pitchFamily="66" charset="0"/>
                <a:cs typeface="Calibri"/>
              </a:rPr>
              <a:t>[pulmonary </a:t>
            </a:r>
            <a:r>
              <a:rPr sz="1400" b="1" spc="15" dirty="0">
                <a:solidFill>
                  <a:srgbClr val="231F20"/>
                </a:solidFill>
                <a:latin typeface="Comic Sans MS" pitchFamily="66" charset="0"/>
                <a:cs typeface="Calibri"/>
              </a:rPr>
              <a:t>central </a:t>
            </a:r>
            <a:r>
              <a:rPr sz="1400" b="1" spc="44" dirty="0">
                <a:solidFill>
                  <a:srgbClr val="231F20"/>
                </a:solidFill>
                <a:latin typeface="Comic Sans MS" pitchFamily="66" charset="0"/>
                <a:cs typeface="Calibri"/>
              </a:rPr>
              <a:t>wedge </a:t>
            </a:r>
            <a:r>
              <a:rPr sz="1400" b="1" spc="7" dirty="0">
                <a:solidFill>
                  <a:srgbClr val="231F20"/>
                </a:solidFill>
                <a:latin typeface="Comic Sans MS" pitchFamily="66" charset="0"/>
                <a:cs typeface="Calibri"/>
              </a:rPr>
              <a:t>pressure  (PCWP)] </a:t>
            </a:r>
            <a:r>
              <a:rPr sz="1400" b="1" spc="52" dirty="0">
                <a:solidFill>
                  <a:srgbClr val="231F20"/>
                </a:solidFill>
                <a:latin typeface="Comic Sans MS" pitchFamily="66" charset="0"/>
                <a:cs typeface="Calibri"/>
              </a:rPr>
              <a:t>of </a:t>
            </a:r>
            <a:r>
              <a:rPr sz="1400" b="1" spc="59" dirty="0">
                <a:solidFill>
                  <a:srgbClr val="231F20"/>
                </a:solidFill>
                <a:latin typeface="Comic Sans MS" pitchFamily="66" charset="0"/>
                <a:cs typeface="Calibri"/>
              </a:rPr>
              <a:t>&gt; </a:t>
            </a:r>
            <a:r>
              <a:rPr sz="1400" b="1" dirty="0">
                <a:solidFill>
                  <a:srgbClr val="231F20"/>
                </a:solidFill>
                <a:latin typeface="Comic Sans MS" pitchFamily="66" charset="0"/>
                <a:cs typeface="Calibri"/>
              </a:rPr>
              <a:t>18 </a:t>
            </a:r>
            <a:r>
              <a:rPr sz="1400" b="1" spc="44" dirty="0">
                <a:solidFill>
                  <a:srgbClr val="231F20"/>
                </a:solidFill>
                <a:latin typeface="Comic Sans MS" pitchFamily="66" charset="0"/>
                <a:cs typeface="Calibri"/>
              </a:rPr>
              <a:t>mmHg </a:t>
            </a:r>
            <a:r>
              <a:rPr sz="1400" b="1" spc="37" dirty="0">
                <a:solidFill>
                  <a:srgbClr val="231F20"/>
                </a:solidFill>
                <a:latin typeface="Comic Sans MS" pitchFamily="66" charset="0"/>
                <a:cs typeface="Calibri"/>
              </a:rPr>
              <a:t>and </a:t>
            </a:r>
            <a:r>
              <a:rPr sz="1400" b="1" spc="15" dirty="0">
                <a:solidFill>
                  <a:srgbClr val="231F20"/>
                </a:solidFill>
                <a:latin typeface="Comic Sans MS" pitchFamily="66" charset="0"/>
                <a:cs typeface="Calibri"/>
              </a:rPr>
              <a:t>cardiac </a:t>
            </a:r>
            <a:r>
              <a:rPr sz="1400" b="1" spc="30" dirty="0">
                <a:solidFill>
                  <a:srgbClr val="231F20"/>
                </a:solidFill>
                <a:latin typeface="Comic Sans MS" pitchFamily="66" charset="0"/>
                <a:cs typeface="Calibri"/>
              </a:rPr>
              <a:t>index </a:t>
            </a:r>
            <a:r>
              <a:rPr sz="1400" b="1" spc="-7" dirty="0">
                <a:solidFill>
                  <a:srgbClr val="231F20"/>
                </a:solidFill>
                <a:latin typeface="Comic Sans MS" pitchFamily="66" charset="0"/>
                <a:cs typeface="Calibri"/>
              </a:rPr>
              <a:t>is </a:t>
            </a:r>
            <a:r>
              <a:rPr sz="1400" b="1" spc="59" dirty="0">
                <a:solidFill>
                  <a:srgbClr val="231F20"/>
                </a:solidFill>
                <a:latin typeface="Comic Sans MS" pitchFamily="66" charset="0"/>
                <a:cs typeface="Calibri"/>
              </a:rPr>
              <a:t>&lt; </a:t>
            </a:r>
            <a:r>
              <a:rPr sz="1400" b="1" dirty="0">
                <a:solidFill>
                  <a:srgbClr val="231F20"/>
                </a:solidFill>
                <a:latin typeface="Comic Sans MS" pitchFamily="66" charset="0"/>
                <a:cs typeface="Calibri"/>
              </a:rPr>
              <a:t>2.2 </a:t>
            </a:r>
            <a:r>
              <a:rPr sz="1400" b="1" spc="-15" dirty="0">
                <a:solidFill>
                  <a:srgbClr val="231F20"/>
                </a:solidFill>
                <a:latin typeface="Comic Sans MS" pitchFamily="66" charset="0"/>
                <a:cs typeface="Calibri"/>
              </a:rPr>
              <a:t>L/min/m2. </a:t>
            </a:r>
            <a:r>
              <a:rPr sz="1400" b="1" spc="15" dirty="0">
                <a:solidFill>
                  <a:srgbClr val="231F20"/>
                </a:solidFill>
                <a:latin typeface="Comic Sans MS" pitchFamily="66" charset="0"/>
                <a:cs typeface="Calibri"/>
              </a:rPr>
              <a:t>Insertion </a:t>
            </a:r>
            <a:r>
              <a:rPr sz="1400" b="1" spc="52" dirty="0">
                <a:solidFill>
                  <a:srgbClr val="231F20"/>
                </a:solidFill>
                <a:latin typeface="Comic Sans MS" pitchFamily="66" charset="0"/>
                <a:cs typeface="Calibri"/>
              </a:rPr>
              <a:t>of  </a:t>
            </a:r>
            <a:r>
              <a:rPr sz="1400" b="1" spc="37" dirty="0">
                <a:solidFill>
                  <a:srgbClr val="231F20"/>
                </a:solidFill>
                <a:latin typeface="Comic Sans MS" pitchFamily="66" charset="0"/>
                <a:cs typeface="Calibri"/>
              </a:rPr>
              <a:t>a </a:t>
            </a:r>
            <a:r>
              <a:rPr sz="1400" b="1" spc="30" dirty="0">
                <a:solidFill>
                  <a:srgbClr val="231F20"/>
                </a:solidFill>
                <a:latin typeface="Comic Sans MS" pitchFamily="66" charset="0"/>
                <a:cs typeface="Calibri"/>
              </a:rPr>
              <a:t>pulmonary </a:t>
            </a:r>
            <a:r>
              <a:rPr sz="1400" b="1" spc="15" dirty="0">
                <a:solidFill>
                  <a:srgbClr val="231F20"/>
                </a:solidFill>
                <a:latin typeface="Comic Sans MS" pitchFamily="66" charset="0"/>
                <a:cs typeface="Calibri"/>
              </a:rPr>
              <a:t>artery catheter </a:t>
            </a:r>
            <a:r>
              <a:rPr sz="1400" b="1" spc="22" dirty="0">
                <a:solidFill>
                  <a:srgbClr val="231F20"/>
                </a:solidFill>
                <a:latin typeface="Comic Sans MS" pitchFamily="66" charset="0"/>
                <a:cs typeface="Calibri"/>
              </a:rPr>
              <a:t>may </a:t>
            </a:r>
            <a:r>
              <a:rPr sz="1400" b="1" spc="30" dirty="0">
                <a:solidFill>
                  <a:srgbClr val="231F20"/>
                </a:solidFill>
                <a:latin typeface="Comic Sans MS" pitchFamily="66" charset="0"/>
                <a:cs typeface="Calibri"/>
              </a:rPr>
              <a:t>be </a:t>
            </a:r>
            <a:r>
              <a:rPr sz="1400" b="1" spc="37" dirty="0">
                <a:solidFill>
                  <a:srgbClr val="231F20"/>
                </a:solidFill>
                <a:latin typeface="Comic Sans MS" pitchFamily="66" charset="0"/>
                <a:cs typeface="Calibri"/>
              </a:rPr>
              <a:t>helpful in </a:t>
            </a:r>
            <a:r>
              <a:rPr sz="1400" b="1" spc="22" dirty="0">
                <a:solidFill>
                  <a:srgbClr val="231F20"/>
                </a:solidFill>
                <a:latin typeface="Comic Sans MS" pitchFamily="66" charset="0"/>
                <a:cs typeface="Calibri"/>
              </a:rPr>
              <a:t>the diagnosis </a:t>
            </a:r>
            <a:r>
              <a:rPr sz="1400" b="1" spc="37" dirty="0">
                <a:solidFill>
                  <a:srgbClr val="231F20"/>
                </a:solidFill>
                <a:latin typeface="Comic Sans MS" pitchFamily="66" charset="0"/>
                <a:cs typeface="Calibri"/>
              </a:rPr>
              <a:t>and  management </a:t>
            </a:r>
            <a:r>
              <a:rPr sz="1400" b="1" spc="52" dirty="0">
                <a:solidFill>
                  <a:srgbClr val="231F20"/>
                </a:solidFill>
                <a:latin typeface="Comic Sans MS" pitchFamily="66" charset="0"/>
                <a:cs typeface="Calibri"/>
              </a:rPr>
              <a:t>of </a:t>
            </a:r>
            <a:r>
              <a:rPr sz="1400" b="1" spc="7" dirty="0">
                <a:solidFill>
                  <a:srgbClr val="231F20"/>
                </a:solidFill>
                <a:latin typeface="Comic Sans MS" pitchFamily="66" charset="0"/>
                <a:cs typeface="Calibri"/>
              </a:rPr>
              <a:t>these</a:t>
            </a:r>
            <a:r>
              <a:rPr sz="1400" b="1" spc="-7" dirty="0">
                <a:solidFill>
                  <a:srgbClr val="231F20"/>
                </a:solidFill>
                <a:latin typeface="Comic Sans MS" pitchFamily="66" charset="0"/>
                <a:cs typeface="Calibri"/>
              </a:rPr>
              <a:t> </a:t>
            </a:r>
            <a:r>
              <a:rPr sz="1400" b="1" spc="15" dirty="0">
                <a:solidFill>
                  <a:srgbClr val="231F20"/>
                </a:solidFill>
                <a:latin typeface="Comic Sans MS" pitchFamily="66" charset="0"/>
                <a:cs typeface="Calibri"/>
              </a:rPr>
              <a:t>patients.</a:t>
            </a:r>
            <a:endParaRPr sz="1400" b="1">
              <a:latin typeface="Comic Sans MS" pitchFamily="66" charset="0"/>
              <a:cs typeface="Calibri"/>
            </a:endParaRPr>
          </a:p>
          <a:p>
            <a:pPr>
              <a:lnSpc>
                <a:spcPct val="100000"/>
              </a:lnSpc>
            </a:pPr>
            <a:endParaRPr sz="1400">
              <a:latin typeface="Comic Sans MS" pitchFamily="66" charset="0"/>
              <a:cs typeface="Times New Roman"/>
            </a:endParaRPr>
          </a:p>
          <a:p>
            <a:pPr marL="360282" marR="579464">
              <a:lnSpc>
                <a:spcPts val="1361"/>
              </a:lnSpc>
            </a:pPr>
            <a:r>
              <a:rPr sz="1400" b="1" spc="22" dirty="0">
                <a:solidFill>
                  <a:srgbClr val="231F20"/>
                </a:solidFill>
                <a:latin typeface="Comic Sans MS" pitchFamily="66" charset="0"/>
                <a:cs typeface="Calibri"/>
              </a:rPr>
              <a:t>Emergency </a:t>
            </a:r>
            <a:r>
              <a:rPr sz="1400" b="1" spc="7" dirty="0">
                <a:solidFill>
                  <a:srgbClr val="231F20"/>
                </a:solidFill>
                <a:latin typeface="Comic Sans MS" pitchFamily="66" charset="0"/>
                <a:cs typeface="Calibri"/>
              </a:rPr>
              <a:t>PCI </a:t>
            </a:r>
            <a:r>
              <a:rPr sz="1400" b="1" spc="22" dirty="0">
                <a:solidFill>
                  <a:srgbClr val="231F20"/>
                </a:solidFill>
                <a:latin typeface="Comic Sans MS" pitchFamily="66" charset="0"/>
                <a:cs typeface="Calibri"/>
              </a:rPr>
              <a:t>may </a:t>
            </a:r>
            <a:r>
              <a:rPr sz="1400" b="1" spc="30" dirty="0">
                <a:solidFill>
                  <a:srgbClr val="231F20"/>
                </a:solidFill>
                <a:latin typeface="Comic Sans MS" pitchFamily="66" charset="0"/>
                <a:cs typeface="Calibri"/>
              </a:rPr>
              <a:t>be life-saving </a:t>
            </a:r>
            <a:r>
              <a:rPr sz="1400" b="1" spc="37" dirty="0">
                <a:solidFill>
                  <a:srgbClr val="231F20"/>
                </a:solidFill>
                <a:latin typeface="Comic Sans MS" pitchFamily="66" charset="0"/>
                <a:cs typeface="Calibri"/>
              </a:rPr>
              <a:t>and </a:t>
            </a:r>
            <a:r>
              <a:rPr sz="1400" b="1" spc="22" dirty="0">
                <a:solidFill>
                  <a:srgbClr val="231F20"/>
                </a:solidFill>
                <a:latin typeface="Comic Sans MS" pitchFamily="66" charset="0"/>
                <a:cs typeface="Calibri"/>
              </a:rPr>
              <a:t>should </a:t>
            </a:r>
            <a:r>
              <a:rPr sz="1400" b="1" spc="30" dirty="0">
                <a:solidFill>
                  <a:srgbClr val="231F20"/>
                </a:solidFill>
                <a:latin typeface="Comic Sans MS" pitchFamily="66" charset="0"/>
                <a:cs typeface="Calibri"/>
              </a:rPr>
              <a:t>be </a:t>
            </a:r>
            <a:r>
              <a:rPr sz="1400" b="1" spc="15" dirty="0">
                <a:solidFill>
                  <a:srgbClr val="231F20"/>
                </a:solidFill>
                <a:latin typeface="Comic Sans MS" pitchFamily="66" charset="0"/>
                <a:cs typeface="Calibri"/>
              </a:rPr>
              <a:t>considered early  </a:t>
            </a:r>
            <a:r>
              <a:rPr sz="1400" b="1" spc="7" dirty="0">
                <a:solidFill>
                  <a:srgbClr val="231F20"/>
                </a:solidFill>
                <a:latin typeface="Comic Sans MS" pitchFamily="66" charset="0"/>
                <a:cs typeface="Calibri"/>
              </a:rPr>
              <a:t>irrespective </a:t>
            </a:r>
            <a:r>
              <a:rPr sz="1400" b="1" spc="52" dirty="0">
                <a:solidFill>
                  <a:srgbClr val="231F20"/>
                </a:solidFill>
                <a:latin typeface="Comic Sans MS" pitchFamily="66" charset="0"/>
                <a:cs typeface="Calibri"/>
              </a:rPr>
              <a:t>of </a:t>
            </a:r>
            <a:r>
              <a:rPr sz="1400" b="1" spc="22" dirty="0">
                <a:solidFill>
                  <a:srgbClr val="231F20"/>
                </a:solidFill>
                <a:latin typeface="Comic Sans MS" pitchFamily="66" charset="0"/>
                <a:cs typeface="Calibri"/>
              </a:rPr>
              <a:t>the time delay </a:t>
            </a:r>
            <a:r>
              <a:rPr sz="1400" b="1" spc="30" dirty="0">
                <a:solidFill>
                  <a:srgbClr val="231F20"/>
                </a:solidFill>
                <a:latin typeface="Comic Sans MS" pitchFamily="66" charset="0"/>
                <a:cs typeface="Calibri"/>
              </a:rPr>
              <a:t>from </a:t>
            </a:r>
            <a:r>
              <a:rPr sz="1400" b="1" spc="15" dirty="0">
                <a:solidFill>
                  <a:srgbClr val="231F20"/>
                </a:solidFill>
                <a:latin typeface="Comic Sans MS" pitchFamily="66" charset="0"/>
                <a:cs typeface="Calibri"/>
              </a:rPr>
              <a:t>onset </a:t>
            </a:r>
            <a:r>
              <a:rPr sz="1400" b="1" spc="52" dirty="0">
                <a:solidFill>
                  <a:srgbClr val="231F20"/>
                </a:solidFill>
                <a:latin typeface="Comic Sans MS" pitchFamily="66" charset="0"/>
                <a:cs typeface="Calibri"/>
              </a:rPr>
              <a:t>of </a:t>
            </a:r>
            <a:r>
              <a:rPr sz="1400" b="1" spc="7" dirty="0">
                <a:solidFill>
                  <a:srgbClr val="231F20"/>
                </a:solidFill>
                <a:latin typeface="Comic Sans MS" pitchFamily="66" charset="0"/>
                <a:cs typeface="Calibri"/>
              </a:rPr>
              <a:t>MI. </a:t>
            </a:r>
            <a:r>
              <a:rPr sz="1400" b="1" spc="30" dirty="0">
                <a:solidFill>
                  <a:srgbClr val="231F20"/>
                </a:solidFill>
                <a:latin typeface="Comic Sans MS" pitchFamily="66" charset="0"/>
                <a:cs typeface="Calibri"/>
              </a:rPr>
              <a:t>The </a:t>
            </a:r>
            <a:r>
              <a:rPr sz="1400" b="1" dirty="0">
                <a:solidFill>
                  <a:srgbClr val="231F20"/>
                </a:solidFill>
                <a:latin typeface="Comic Sans MS" pitchFamily="66" charset="0"/>
                <a:cs typeface="Calibri"/>
              </a:rPr>
              <a:t>use </a:t>
            </a:r>
            <a:r>
              <a:rPr sz="1400" b="1" spc="52" dirty="0">
                <a:solidFill>
                  <a:srgbClr val="231F20"/>
                </a:solidFill>
                <a:latin typeface="Comic Sans MS" pitchFamily="66" charset="0"/>
                <a:cs typeface="Calibri"/>
              </a:rPr>
              <a:t>of </a:t>
            </a:r>
            <a:r>
              <a:rPr sz="1400" b="1" spc="30" dirty="0">
                <a:solidFill>
                  <a:srgbClr val="231F20"/>
                </a:solidFill>
                <a:latin typeface="Comic Sans MS" pitchFamily="66" charset="0"/>
                <a:cs typeface="Calibri"/>
              </a:rPr>
              <a:t>IABP </a:t>
            </a:r>
            <a:r>
              <a:rPr sz="1400" b="1" spc="7" dirty="0">
                <a:solidFill>
                  <a:srgbClr val="231F20"/>
                </a:solidFill>
                <a:latin typeface="Comic Sans MS" pitchFamily="66" charset="0"/>
                <a:cs typeface="Calibri"/>
              </a:rPr>
              <a:t>has </a:t>
            </a:r>
            <a:r>
              <a:rPr sz="1400" b="1" spc="37" dirty="0">
                <a:solidFill>
                  <a:srgbClr val="231F20"/>
                </a:solidFill>
                <a:latin typeface="Comic Sans MS" pitchFamily="66" charset="0"/>
                <a:cs typeface="Calibri"/>
              </a:rPr>
              <a:t>not  </a:t>
            </a:r>
            <a:r>
              <a:rPr sz="1400" b="1" spc="30" dirty="0">
                <a:solidFill>
                  <a:srgbClr val="231F20"/>
                </a:solidFill>
                <a:latin typeface="Comic Sans MS" pitchFamily="66" charset="0"/>
                <a:cs typeface="Calibri"/>
              </a:rPr>
              <a:t>shown </a:t>
            </a:r>
            <a:r>
              <a:rPr sz="1400" b="1" spc="37" dirty="0">
                <a:solidFill>
                  <a:srgbClr val="231F20"/>
                </a:solidFill>
                <a:latin typeface="Comic Sans MS" pitchFamily="66" charset="0"/>
                <a:cs typeface="Calibri"/>
              </a:rPr>
              <a:t>a </a:t>
            </a:r>
            <a:r>
              <a:rPr sz="1400" b="1" spc="30" dirty="0">
                <a:solidFill>
                  <a:srgbClr val="231F20"/>
                </a:solidFill>
                <a:latin typeface="Comic Sans MS" pitchFamily="66" charset="0"/>
                <a:cs typeface="Calibri"/>
              </a:rPr>
              <a:t>definite benefit </a:t>
            </a:r>
            <a:r>
              <a:rPr sz="1400" b="1" spc="37" dirty="0">
                <a:solidFill>
                  <a:srgbClr val="231F20"/>
                </a:solidFill>
                <a:latin typeface="Comic Sans MS" pitchFamily="66" charset="0"/>
                <a:cs typeface="Calibri"/>
              </a:rPr>
              <a:t>and </a:t>
            </a:r>
            <a:r>
              <a:rPr sz="1400" b="1" dirty="0">
                <a:solidFill>
                  <a:srgbClr val="231F20"/>
                </a:solidFill>
                <a:latin typeface="Comic Sans MS" pitchFamily="66" charset="0"/>
                <a:cs typeface="Calibri"/>
              </a:rPr>
              <a:t>its use </a:t>
            </a:r>
            <a:r>
              <a:rPr sz="1400" b="1" spc="22" dirty="0">
                <a:solidFill>
                  <a:srgbClr val="231F20"/>
                </a:solidFill>
                <a:latin typeface="Comic Sans MS" pitchFamily="66" charset="0"/>
                <a:cs typeface="Calibri"/>
              </a:rPr>
              <a:t>should </a:t>
            </a:r>
            <a:r>
              <a:rPr sz="1400" b="1" spc="30" dirty="0">
                <a:solidFill>
                  <a:srgbClr val="231F20"/>
                </a:solidFill>
                <a:latin typeface="Comic Sans MS" pitchFamily="66" charset="0"/>
                <a:cs typeface="Calibri"/>
              </a:rPr>
              <a:t>be</a:t>
            </a:r>
            <a:r>
              <a:rPr sz="1400" b="1" spc="96" dirty="0">
                <a:solidFill>
                  <a:srgbClr val="231F20"/>
                </a:solidFill>
                <a:latin typeface="Comic Sans MS" pitchFamily="66" charset="0"/>
                <a:cs typeface="Calibri"/>
              </a:rPr>
              <a:t> </a:t>
            </a:r>
            <a:r>
              <a:rPr sz="1400" b="1" spc="22">
                <a:solidFill>
                  <a:srgbClr val="231F20"/>
                </a:solidFill>
                <a:latin typeface="Comic Sans MS" pitchFamily="66" charset="0"/>
                <a:cs typeface="Calibri"/>
              </a:rPr>
              <a:t>individualised</a:t>
            </a:r>
            <a:r>
              <a:rPr sz="1200" b="1" spc="22" smtClean="0">
                <a:solidFill>
                  <a:srgbClr val="231F20"/>
                </a:solidFill>
                <a:latin typeface="Calibri"/>
                <a:cs typeface="Calibri"/>
              </a:rPr>
              <a:t>.</a:t>
            </a:r>
            <a:endParaRPr sz="1000" b="1" baseline="30864">
              <a:latin typeface="Calibri"/>
              <a:cs typeface="Calibri"/>
            </a:endParaRPr>
          </a:p>
          <a:p>
            <a:pPr>
              <a:lnSpc>
                <a:spcPct val="100000"/>
              </a:lnSpc>
            </a:pPr>
            <a:endParaRPr sz="1200">
              <a:latin typeface="Times New Roman"/>
              <a:cs typeface="Times New Roman"/>
            </a:endParaRPr>
          </a:p>
          <a:p>
            <a:pPr marL="360282" marR="659422">
              <a:lnSpc>
                <a:spcPts val="1361"/>
              </a:lnSpc>
            </a:pPr>
            <a:r>
              <a:rPr sz="1400" b="1" spc="7" dirty="0">
                <a:solidFill>
                  <a:srgbClr val="231F20"/>
                </a:solidFill>
                <a:latin typeface="Calibri"/>
                <a:cs typeface="Calibri"/>
              </a:rPr>
              <a:t>LV </a:t>
            </a:r>
            <a:r>
              <a:rPr sz="1400" b="1" spc="-7" dirty="0">
                <a:solidFill>
                  <a:srgbClr val="231F20"/>
                </a:solidFill>
                <a:latin typeface="Calibri"/>
                <a:cs typeface="Calibri"/>
              </a:rPr>
              <a:t>assist </a:t>
            </a:r>
            <a:r>
              <a:rPr sz="1400" b="1" spc="15" dirty="0">
                <a:solidFill>
                  <a:srgbClr val="231F20"/>
                </a:solidFill>
                <a:latin typeface="Calibri"/>
                <a:cs typeface="Calibri"/>
              </a:rPr>
              <a:t>device </a:t>
            </a:r>
            <a:r>
              <a:rPr sz="1400" b="1" spc="22" dirty="0">
                <a:solidFill>
                  <a:srgbClr val="231F20"/>
                </a:solidFill>
                <a:latin typeface="Calibri"/>
                <a:cs typeface="Calibri"/>
              </a:rPr>
              <a:t>may </a:t>
            </a:r>
            <a:r>
              <a:rPr sz="1400" b="1" spc="30" dirty="0">
                <a:solidFill>
                  <a:srgbClr val="231F20"/>
                </a:solidFill>
                <a:latin typeface="Calibri"/>
                <a:cs typeface="Calibri"/>
              </a:rPr>
              <a:t>be </a:t>
            </a:r>
            <a:r>
              <a:rPr sz="1400" b="1" spc="15" dirty="0">
                <a:solidFill>
                  <a:srgbClr val="231F20"/>
                </a:solidFill>
                <a:latin typeface="Calibri"/>
                <a:cs typeface="Calibri"/>
              </a:rPr>
              <a:t>considered </a:t>
            </a:r>
            <a:r>
              <a:rPr sz="1400" b="1" spc="37" dirty="0">
                <a:solidFill>
                  <a:srgbClr val="231F20"/>
                </a:solidFill>
                <a:latin typeface="Calibri"/>
                <a:cs typeface="Calibri"/>
              </a:rPr>
              <a:t>for </a:t>
            </a:r>
            <a:r>
              <a:rPr sz="1400" b="1" spc="22" dirty="0">
                <a:solidFill>
                  <a:srgbClr val="231F20"/>
                </a:solidFill>
                <a:latin typeface="Calibri"/>
                <a:cs typeface="Calibri"/>
              </a:rPr>
              <a:t>patients </a:t>
            </a:r>
            <a:r>
              <a:rPr sz="1400" b="1" spc="44" dirty="0">
                <a:solidFill>
                  <a:srgbClr val="231F20"/>
                </a:solidFill>
                <a:latin typeface="Calibri"/>
                <a:cs typeface="Calibri"/>
              </a:rPr>
              <a:t>who </a:t>
            </a:r>
            <a:r>
              <a:rPr sz="1400" b="1" spc="37" dirty="0">
                <a:solidFill>
                  <a:srgbClr val="231F20"/>
                </a:solidFill>
                <a:latin typeface="Calibri"/>
                <a:cs typeface="Calibri"/>
              </a:rPr>
              <a:t>do not </a:t>
            </a:r>
            <a:r>
              <a:rPr sz="1400" b="1" spc="22" dirty="0">
                <a:solidFill>
                  <a:srgbClr val="231F20"/>
                </a:solidFill>
                <a:latin typeface="Calibri"/>
                <a:cs typeface="Calibri"/>
              </a:rPr>
              <a:t>respond </a:t>
            </a:r>
            <a:r>
              <a:rPr sz="1400" b="1" spc="30" dirty="0">
                <a:solidFill>
                  <a:srgbClr val="231F20"/>
                </a:solidFill>
                <a:latin typeface="Calibri"/>
                <a:cs typeface="Calibri"/>
              </a:rPr>
              <a:t>to  </a:t>
            </a:r>
            <a:r>
              <a:rPr sz="1400" b="1" spc="22" dirty="0">
                <a:solidFill>
                  <a:srgbClr val="231F20"/>
                </a:solidFill>
                <a:latin typeface="Calibri"/>
                <a:cs typeface="Calibri"/>
              </a:rPr>
              <a:t>conventional </a:t>
            </a:r>
            <a:r>
              <a:rPr sz="1400" b="1" spc="15" dirty="0">
                <a:solidFill>
                  <a:srgbClr val="231F20"/>
                </a:solidFill>
                <a:latin typeface="Calibri"/>
                <a:cs typeface="Calibri"/>
              </a:rPr>
              <a:t>therapies.</a:t>
            </a:r>
            <a:endParaRPr sz="1400" b="1">
              <a:latin typeface="Calibri"/>
              <a:cs typeface="Calibri"/>
            </a:endParaRPr>
          </a:p>
          <a:p>
            <a:pPr>
              <a:lnSpc>
                <a:spcPct val="100000"/>
              </a:lnSpc>
            </a:pPr>
            <a:endParaRPr sz="1200">
              <a:latin typeface="Times New Roman"/>
              <a:cs typeface="Times New Roman"/>
            </a:endParaRPr>
          </a:p>
          <a:p>
            <a:pPr marL="360282" marR="356521">
              <a:lnSpc>
                <a:spcPts val="1361"/>
              </a:lnSpc>
            </a:pPr>
            <a:r>
              <a:rPr sz="1400" spc="30" dirty="0">
                <a:solidFill>
                  <a:srgbClr val="231F20"/>
                </a:solidFill>
                <a:latin typeface="Comic Sans MS" pitchFamily="66" charset="0"/>
                <a:cs typeface="Calibri"/>
              </a:rPr>
              <a:t>When cardiogenic </a:t>
            </a:r>
            <a:r>
              <a:rPr sz="1400" spc="15" dirty="0">
                <a:solidFill>
                  <a:srgbClr val="231F20"/>
                </a:solidFill>
                <a:latin typeface="Comic Sans MS" pitchFamily="66" charset="0"/>
                <a:cs typeface="Calibri"/>
              </a:rPr>
              <a:t>shock </a:t>
            </a:r>
            <a:r>
              <a:rPr sz="1400" spc="-7" dirty="0">
                <a:solidFill>
                  <a:srgbClr val="231F20"/>
                </a:solidFill>
                <a:latin typeface="Comic Sans MS" pitchFamily="66" charset="0"/>
                <a:cs typeface="Calibri"/>
              </a:rPr>
              <a:t>is </a:t>
            </a:r>
            <a:r>
              <a:rPr sz="1400" spc="30" dirty="0">
                <a:solidFill>
                  <a:srgbClr val="231F20"/>
                </a:solidFill>
                <a:latin typeface="Comic Sans MS" pitchFamily="66" charset="0"/>
                <a:cs typeface="Calibri"/>
              </a:rPr>
              <a:t>due to </a:t>
            </a:r>
            <a:r>
              <a:rPr sz="1400" spc="37" dirty="0">
                <a:solidFill>
                  <a:srgbClr val="231F20"/>
                </a:solidFill>
                <a:latin typeface="Comic Sans MS" pitchFamily="66" charset="0"/>
                <a:cs typeface="Calibri"/>
              </a:rPr>
              <a:t>a </a:t>
            </a:r>
            <a:r>
              <a:rPr sz="1400" spc="22" dirty="0">
                <a:solidFill>
                  <a:srgbClr val="231F20"/>
                </a:solidFill>
                <a:latin typeface="Comic Sans MS" pitchFamily="66" charset="0"/>
                <a:cs typeface="Calibri"/>
              </a:rPr>
              <a:t>mechanical defect, </a:t>
            </a:r>
            <a:r>
              <a:rPr sz="1400" spc="37" dirty="0">
                <a:solidFill>
                  <a:srgbClr val="231F20"/>
                </a:solidFill>
                <a:latin typeface="Comic Sans MS" pitchFamily="66" charset="0"/>
                <a:cs typeface="Calibri"/>
              </a:rPr>
              <a:t>urgent </a:t>
            </a:r>
            <a:r>
              <a:rPr sz="1400" spc="22" dirty="0">
                <a:solidFill>
                  <a:srgbClr val="231F20"/>
                </a:solidFill>
                <a:latin typeface="Comic Sans MS" pitchFamily="66" charset="0"/>
                <a:cs typeface="Calibri"/>
              </a:rPr>
              <a:t>surgical  repair </a:t>
            </a:r>
            <a:r>
              <a:rPr sz="1400" spc="-7" dirty="0">
                <a:solidFill>
                  <a:srgbClr val="231F20"/>
                </a:solidFill>
                <a:latin typeface="Comic Sans MS" pitchFamily="66" charset="0"/>
                <a:cs typeface="Calibri"/>
              </a:rPr>
              <a:t>is </a:t>
            </a:r>
            <a:r>
              <a:rPr sz="1400" spc="22" dirty="0">
                <a:solidFill>
                  <a:srgbClr val="231F20"/>
                </a:solidFill>
                <a:latin typeface="Comic Sans MS" pitchFamily="66" charset="0"/>
                <a:cs typeface="Calibri"/>
              </a:rPr>
              <a:t>indicated. </a:t>
            </a:r>
            <a:r>
              <a:rPr sz="1400" spc="30" dirty="0">
                <a:solidFill>
                  <a:srgbClr val="231F20"/>
                </a:solidFill>
                <a:latin typeface="Comic Sans MS" pitchFamily="66" charset="0"/>
                <a:cs typeface="Calibri"/>
              </a:rPr>
              <a:t>Concomitant </a:t>
            </a:r>
            <a:r>
              <a:rPr sz="1400" spc="44" dirty="0">
                <a:solidFill>
                  <a:srgbClr val="231F20"/>
                </a:solidFill>
                <a:latin typeface="Comic Sans MS" pitchFamily="66" charset="0"/>
                <a:cs typeface="Calibri"/>
              </a:rPr>
              <a:t>CABG </a:t>
            </a:r>
            <a:r>
              <a:rPr sz="1400" spc="22" dirty="0">
                <a:solidFill>
                  <a:srgbClr val="231F20"/>
                </a:solidFill>
                <a:latin typeface="Comic Sans MS" pitchFamily="66" charset="0"/>
                <a:cs typeface="Calibri"/>
              </a:rPr>
              <a:t>surgery </a:t>
            </a:r>
            <a:r>
              <a:rPr sz="1400" spc="37" dirty="0">
                <a:solidFill>
                  <a:srgbClr val="231F20"/>
                </a:solidFill>
                <a:latin typeface="Comic Sans MS" pitchFamily="66" charset="0"/>
                <a:cs typeface="Calibri"/>
              </a:rPr>
              <a:t>in </a:t>
            </a:r>
            <a:r>
              <a:rPr sz="1400" spc="7" dirty="0">
                <a:solidFill>
                  <a:srgbClr val="231F20"/>
                </a:solidFill>
                <a:latin typeface="Comic Sans MS" pitchFamily="66" charset="0"/>
                <a:cs typeface="Calibri"/>
              </a:rPr>
              <a:t>these </a:t>
            </a:r>
            <a:r>
              <a:rPr sz="1400" spc="22" dirty="0">
                <a:solidFill>
                  <a:srgbClr val="231F20"/>
                </a:solidFill>
                <a:latin typeface="Comic Sans MS" pitchFamily="66" charset="0"/>
                <a:cs typeface="Calibri"/>
              </a:rPr>
              <a:t>patients </a:t>
            </a:r>
            <a:r>
              <a:rPr sz="1400" spc="15" dirty="0">
                <a:solidFill>
                  <a:srgbClr val="231F20"/>
                </a:solidFill>
                <a:latin typeface="Comic Sans MS" pitchFamily="66" charset="0"/>
                <a:cs typeface="Calibri"/>
              </a:rPr>
              <a:t>remains </a:t>
            </a:r>
            <a:r>
              <a:rPr sz="1400" spc="37" dirty="0">
                <a:solidFill>
                  <a:srgbClr val="231F20"/>
                </a:solidFill>
                <a:latin typeface="Comic Sans MS" pitchFamily="66" charset="0"/>
                <a:cs typeface="Calibri"/>
              </a:rPr>
              <a:t>an  </a:t>
            </a:r>
            <a:r>
              <a:rPr sz="1400" dirty="0">
                <a:solidFill>
                  <a:srgbClr val="231F20"/>
                </a:solidFill>
                <a:latin typeface="Comic Sans MS" pitchFamily="66" charset="0"/>
                <a:cs typeface="Calibri"/>
              </a:rPr>
              <a:t>issue </a:t>
            </a:r>
            <a:r>
              <a:rPr sz="1400" spc="52" dirty="0">
                <a:solidFill>
                  <a:srgbClr val="231F20"/>
                </a:solidFill>
                <a:latin typeface="Comic Sans MS" pitchFamily="66" charset="0"/>
                <a:cs typeface="Calibri"/>
              </a:rPr>
              <a:t>of </a:t>
            </a:r>
            <a:r>
              <a:rPr sz="1400" spc="22" dirty="0">
                <a:solidFill>
                  <a:srgbClr val="231F20"/>
                </a:solidFill>
                <a:latin typeface="Comic Sans MS" pitchFamily="66" charset="0"/>
                <a:cs typeface="Calibri"/>
              </a:rPr>
              <a:t>debate. </a:t>
            </a:r>
            <a:r>
              <a:rPr sz="1400" spc="30" dirty="0">
                <a:solidFill>
                  <a:srgbClr val="231F20"/>
                </a:solidFill>
                <a:latin typeface="Comic Sans MS" pitchFamily="66" charset="0"/>
                <a:cs typeface="Calibri"/>
              </a:rPr>
              <a:t>The </a:t>
            </a:r>
            <a:r>
              <a:rPr sz="1400" spc="15" dirty="0">
                <a:solidFill>
                  <a:srgbClr val="231F20"/>
                </a:solidFill>
                <a:latin typeface="Comic Sans MS" pitchFamily="66" charset="0"/>
                <a:cs typeface="Calibri"/>
              </a:rPr>
              <a:t>decision </a:t>
            </a:r>
            <a:r>
              <a:rPr sz="1400" spc="7" dirty="0">
                <a:solidFill>
                  <a:srgbClr val="231F20"/>
                </a:solidFill>
                <a:latin typeface="Comic Sans MS" pitchFamily="66" charset="0"/>
                <a:cs typeface="Calibri"/>
              </a:rPr>
              <a:t>must </a:t>
            </a:r>
            <a:r>
              <a:rPr sz="1400" spc="30" dirty="0">
                <a:solidFill>
                  <a:srgbClr val="231F20"/>
                </a:solidFill>
                <a:latin typeface="Comic Sans MS" pitchFamily="66" charset="0"/>
                <a:cs typeface="Calibri"/>
              </a:rPr>
              <a:t>be</a:t>
            </a:r>
            <a:r>
              <a:rPr sz="1400" spc="81" dirty="0">
                <a:solidFill>
                  <a:srgbClr val="231F20"/>
                </a:solidFill>
                <a:latin typeface="Comic Sans MS" pitchFamily="66" charset="0"/>
                <a:cs typeface="Calibri"/>
              </a:rPr>
              <a:t> </a:t>
            </a:r>
            <a:r>
              <a:rPr sz="1400" spc="22" dirty="0">
                <a:solidFill>
                  <a:srgbClr val="231F20"/>
                </a:solidFill>
                <a:latin typeface="Comic Sans MS" pitchFamily="66" charset="0"/>
                <a:cs typeface="Calibri"/>
              </a:rPr>
              <a:t>individualised.</a:t>
            </a:r>
            <a:endParaRPr sz="1400">
              <a:latin typeface="Comic Sans MS" pitchFamily="66" charset="0"/>
              <a:cs typeface="Calibri"/>
            </a:endParaRPr>
          </a:p>
          <a:p>
            <a:pPr>
              <a:spcBef>
                <a:spcPts val="44"/>
              </a:spcBef>
            </a:pPr>
            <a:endParaRPr sz="1400">
              <a:latin typeface="Comic Sans MS" pitchFamily="66" charset="0"/>
              <a:cs typeface="Times New Roman"/>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905583" cy="704759"/>
          </a:xfrm>
          <a:custGeom>
            <a:avLst/>
            <a:gdLst/>
            <a:ahLst/>
            <a:cxnLst/>
            <a:rect l="l" t="t" r="r" b="b"/>
            <a:pathLst>
              <a:path w="4032250" h="684530">
                <a:moveTo>
                  <a:pt x="0" y="683996"/>
                </a:moveTo>
                <a:lnTo>
                  <a:pt x="4031996" y="683996"/>
                </a:lnTo>
                <a:lnTo>
                  <a:pt x="4031996" y="0"/>
                </a:lnTo>
                <a:lnTo>
                  <a:pt x="0" y="0"/>
                </a:lnTo>
                <a:lnTo>
                  <a:pt x="0" y="683996"/>
                </a:lnTo>
                <a:close/>
              </a:path>
            </a:pathLst>
          </a:custGeom>
          <a:solidFill>
            <a:srgbClr val="94BDE5"/>
          </a:solidFill>
        </p:spPr>
        <p:txBody>
          <a:bodyPr wrap="square" lIns="0" tIns="0" rIns="0" bIns="0" rtlCol="0"/>
          <a:lstStyle/>
          <a:p>
            <a:endParaRPr/>
          </a:p>
        </p:txBody>
      </p:sp>
      <p:sp>
        <p:nvSpPr>
          <p:cNvPr id="3" name="object 3"/>
          <p:cNvSpPr/>
          <p:nvPr/>
        </p:nvSpPr>
        <p:spPr>
          <a:xfrm>
            <a:off x="0" y="704196"/>
            <a:ext cx="9144000" cy="0"/>
          </a:xfrm>
          <a:custGeom>
            <a:avLst/>
            <a:gdLst/>
            <a:ahLst/>
            <a:cxnLst/>
            <a:rect l="l" t="t" r="r" b="b"/>
            <a:pathLst>
              <a:path w="4140200">
                <a:moveTo>
                  <a:pt x="0" y="0"/>
                </a:moveTo>
                <a:lnTo>
                  <a:pt x="4139996" y="0"/>
                </a:lnTo>
              </a:path>
            </a:pathLst>
          </a:custGeom>
          <a:ln w="12700">
            <a:solidFill>
              <a:srgbClr val="94BDE5"/>
            </a:solidFill>
          </a:ln>
        </p:spPr>
        <p:txBody>
          <a:bodyPr wrap="square" lIns="0" tIns="0" rIns="0" bIns="0" rtlCol="0"/>
          <a:lstStyle/>
          <a:p>
            <a:endParaRPr/>
          </a:p>
        </p:txBody>
      </p:sp>
      <p:sp>
        <p:nvSpPr>
          <p:cNvPr id="4" name="object 4"/>
          <p:cNvSpPr/>
          <p:nvPr/>
        </p:nvSpPr>
        <p:spPr>
          <a:xfrm>
            <a:off x="0" y="0"/>
            <a:ext cx="0" cy="704759"/>
          </a:xfrm>
          <a:custGeom>
            <a:avLst/>
            <a:gdLst/>
            <a:ahLst/>
            <a:cxnLst/>
            <a:rect l="l" t="t" r="r" b="b"/>
            <a:pathLst>
              <a:path h="684530">
                <a:moveTo>
                  <a:pt x="0" y="0"/>
                </a:moveTo>
                <a:lnTo>
                  <a:pt x="0" y="683983"/>
                </a:lnTo>
              </a:path>
            </a:pathLst>
          </a:custGeom>
          <a:ln w="12700">
            <a:solidFill>
              <a:srgbClr val="94BDE5"/>
            </a:solidFill>
          </a:ln>
        </p:spPr>
        <p:txBody>
          <a:bodyPr wrap="square" lIns="0" tIns="0" rIns="0" bIns="0" rtlCol="0"/>
          <a:lstStyle/>
          <a:p>
            <a:endParaRPr/>
          </a:p>
        </p:txBody>
      </p:sp>
      <p:sp>
        <p:nvSpPr>
          <p:cNvPr id="5" name="object 5"/>
          <p:cNvSpPr/>
          <p:nvPr/>
        </p:nvSpPr>
        <p:spPr>
          <a:xfrm>
            <a:off x="8905023" y="0"/>
            <a:ext cx="239820" cy="704759"/>
          </a:xfrm>
          <a:custGeom>
            <a:avLst/>
            <a:gdLst/>
            <a:ahLst/>
            <a:cxnLst/>
            <a:rect l="l" t="t" r="r" b="b"/>
            <a:pathLst>
              <a:path w="108585" h="684530">
                <a:moveTo>
                  <a:pt x="0" y="683996"/>
                </a:moveTo>
                <a:lnTo>
                  <a:pt x="108000" y="683996"/>
                </a:lnTo>
                <a:lnTo>
                  <a:pt x="108000" y="0"/>
                </a:lnTo>
                <a:lnTo>
                  <a:pt x="0" y="0"/>
                </a:lnTo>
                <a:lnTo>
                  <a:pt x="0" y="683996"/>
                </a:lnTo>
                <a:close/>
              </a:path>
            </a:pathLst>
          </a:custGeom>
          <a:solidFill>
            <a:srgbClr val="94BDE5"/>
          </a:solidFill>
        </p:spPr>
        <p:txBody>
          <a:bodyPr wrap="square" lIns="0" tIns="0" rIns="0" bIns="0" rtlCol="0"/>
          <a:lstStyle/>
          <a:p>
            <a:endParaRPr/>
          </a:p>
        </p:txBody>
      </p:sp>
      <p:sp>
        <p:nvSpPr>
          <p:cNvPr id="6" name="object 6"/>
          <p:cNvSpPr/>
          <p:nvPr/>
        </p:nvSpPr>
        <p:spPr>
          <a:xfrm>
            <a:off x="8905023" y="697659"/>
            <a:ext cx="239820" cy="13075"/>
          </a:xfrm>
          <a:custGeom>
            <a:avLst/>
            <a:gdLst/>
            <a:ahLst/>
            <a:cxnLst/>
            <a:rect l="l" t="t" r="r" b="b"/>
            <a:pathLst>
              <a:path w="108585" h="12700">
                <a:moveTo>
                  <a:pt x="0" y="12700"/>
                </a:moveTo>
                <a:lnTo>
                  <a:pt x="108000" y="12700"/>
                </a:lnTo>
                <a:lnTo>
                  <a:pt x="108000" y="0"/>
                </a:lnTo>
                <a:lnTo>
                  <a:pt x="0" y="0"/>
                </a:lnTo>
                <a:lnTo>
                  <a:pt x="0" y="12700"/>
                </a:lnTo>
                <a:close/>
              </a:path>
            </a:pathLst>
          </a:custGeom>
          <a:solidFill>
            <a:srgbClr val="94BDE5"/>
          </a:solidFill>
        </p:spPr>
        <p:txBody>
          <a:bodyPr wrap="square" lIns="0" tIns="0" rIns="0" bIns="0" rtlCol="0"/>
          <a:lstStyle/>
          <a:p>
            <a:endParaRPr/>
          </a:p>
        </p:txBody>
      </p:sp>
      <p:sp>
        <p:nvSpPr>
          <p:cNvPr id="7" name="object 7"/>
          <p:cNvSpPr/>
          <p:nvPr/>
        </p:nvSpPr>
        <p:spPr>
          <a:xfrm>
            <a:off x="8905022" y="0"/>
            <a:ext cx="0" cy="704759"/>
          </a:xfrm>
          <a:custGeom>
            <a:avLst/>
            <a:gdLst/>
            <a:ahLst/>
            <a:cxnLst/>
            <a:rect l="l" t="t" r="r" b="b"/>
            <a:pathLst>
              <a:path h="684530">
                <a:moveTo>
                  <a:pt x="0" y="0"/>
                </a:moveTo>
                <a:lnTo>
                  <a:pt x="0" y="683983"/>
                </a:lnTo>
              </a:path>
            </a:pathLst>
          </a:custGeom>
          <a:ln w="12700">
            <a:solidFill>
              <a:srgbClr val="94BDE5"/>
            </a:solidFill>
          </a:ln>
        </p:spPr>
        <p:txBody>
          <a:bodyPr wrap="square" lIns="0" tIns="0" rIns="0" bIns="0" rtlCol="0"/>
          <a:lstStyle/>
          <a:p>
            <a:endParaRPr/>
          </a:p>
        </p:txBody>
      </p:sp>
      <p:sp>
        <p:nvSpPr>
          <p:cNvPr id="8" name="object 8"/>
          <p:cNvSpPr txBox="1"/>
          <p:nvPr/>
        </p:nvSpPr>
        <p:spPr>
          <a:xfrm>
            <a:off x="1" y="2209800"/>
            <a:ext cx="9144000" cy="5270292"/>
          </a:xfrm>
          <a:prstGeom prst="rect">
            <a:avLst/>
          </a:prstGeom>
          <a:solidFill>
            <a:schemeClr val="accent6">
              <a:lumMod val="75000"/>
            </a:schemeClr>
          </a:solidFill>
        </p:spPr>
        <p:txBody>
          <a:bodyPr vert="horz" wrap="square" lIns="0" tIns="30102" rIns="0" bIns="0" rtlCol="0">
            <a:spAutoFit/>
          </a:bodyPr>
          <a:lstStyle/>
          <a:p>
            <a:pPr>
              <a:spcBef>
                <a:spcPts val="81"/>
              </a:spcBef>
            </a:pPr>
            <a:endParaRPr sz="1000">
              <a:latin typeface="Times New Roman"/>
              <a:cs typeface="Times New Roman"/>
            </a:endParaRPr>
          </a:p>
          <a:p>
            <a:pPr marL="777009" lvl="2" indent="-533371">
              <a:lnSpc>
                <a:spcPts val="1393"/>
              </a:lnSpc>
              <a:buAutoNum type="arabicPeriod" startAt="4"/>
              <a:tabLst>
                <a:tab pos="777009" algn="l"/>
                <a:tab pos="777950" algn="l"/>
              </a:tabLst>
            </a:pPr>
            <a:r>
              <a:rPr sz="1400" b="1" spc="-74" dirty="0">
                <a:solidFill>
                  <a:srgbClr val="0062A8"/>
                </a:solidFill>
                <a:latin typeface="Comic Sans MS" pitchFamily="66" charset="0"/>
                <a:cs typeface="Arial"/>
              </a:rPr>
              <a:t>Right</a:t>
            </a:r>
            <a:r>
              <a:rPr sz="1400" b="1" spc="-156" dirty="0">
                <a:solidFill>
                  <a:srgbClr val="0062A8"/>
                </a:solidFill>
                <a:latin typeface="Comic Sans MS" pitchFamily="66" charset="0"/>
                <a:cs typeface="Arial"/>
              </a:rPr>
              <a:t> </a:t>
            </a:r>
            <a:r>
              <a:rPr sz="1400" b="1" spc="-81" dirty="0">
                <a:solidFill>
                  <a:srgbClr val="0062A8"/>
                </a:solidFill>
                <a:latin typeface="Comic Sans MS" pitchFamily="66" charset="0"/>
                <a:cs typeface="Arial"/>
              </a:rPr>
              <a:t>Ventricular</a:t>
            </a:r>
            <a:r>
              <a:rPr sz="1400" b="1" spc="-148" dirty="0">
                <a:solidFill>
                  <a:srgbClr val="0062A8"/>
                </a:solidFill>
                <a:latin typeface="Comic Sans MS" pitchFamily="66" charset="0"/>
                <a:cs typeface="Arial"/>
              </a:rPr>
              <a:t> </a:t>
            </a:r>
            <a:r>
              <a:rPr sz="1400" b="1" spc="-67" dirty="0">
                <a:solidFill>
                  <a:srgbClr val="0062A8"/>
                </a:solidFill>
                <a:latin typeface="Comic Sans MS" pitchFamily="66" charset="0"/>
                <a:cs typeface="Arial"/>
              </a:rPr>
              <a:t>Infarct</a:t>
            </a:r>
            <a:r>
              <a:rPr sz="1400" b="1" spc="-148" dirty="0">
                <a:solidFill>
                  <a:srgbClr val="0062A8"/>
                </a:solidFill>
                <a:latin typeface="Comic Sans MS" pitchFamily="66" charset="0"/>
                <a:cs typeface="Arial"/>
              </a:rPr>
              <a:t> </a:t>
            </a:r>
            <a:r>
              <a:rPr sz="1400" b="1" spc="-111" dirty="0">
                <a:solidFill>
                  <a:srgbClr val="0062A8"/>
                </a:solidFill>
                <a:latin typeface="Comic Sans MS" pitchFamily="66" charset="0"/>
                <a:cs typeface="Arial"/>
              </a:rPr>
              <a:t>(RVI)</a:t>
            </a:r>
            <a:endParaRPr sz="1400">
              <a:latin typeface="Comic Sans MS" pitchFamily="66" charset="0"/>
              <a:cs typeface="Arial"/>
            </a:endParaRPr>
          </a:p>
          <a:p>
            <a:pPr marL="510794" marR="269978">
              <a:lnSpc>
                <a:spcPts val="1361"/>
              </a:lnSpc>
              <a:spcBef>
                <a:spcPts val="67"/>
              </a:spcBef>
            </a:pPr>
            <a:r>
              <a:rPr sz="1400" spc="44" smtClean="0">
                <a:solidFill>
                  <a:srgbClr val="231F20"/>
                </a:solidFill>
                <a:latin typeface="Comic Sans MS" pitchFamily="66" charset="0"/>
                <a:cs typeface="Calibri"/>
              </a:rPr>
              <a:t>It </a:t>
            </a:r>
            <a:r>
              <a:rPr sz="1400" spc="44" dirty="0">
                <a:solidFill>
                  <a:srgbClr val="231F20"/>
                </a:solidFill>
                <a:latin typeface="Comic Sans MS" pitchFamily="66" charset="0"/>
                <a:cs typeface="Calibri"/>
              </a:rPr>
              <a:t>occurs </a:t>
            </a:r>
            <a:r>
              <a:rPr sz="1400" spc="74" dirty="0">
                <a:solidFill>
                  <a:srgbClr val="231F20"/>
                </a:solidFill>
                <a:latin typeface="Comic Sans MS" pitchFamily="66" charset="0"/>
                <a:cs typeface="Calibri"/>
              </a:rPr>
              <a:t>in </a:t>
            </a:r>
            <a:r>
              <a:rPr sz="1400" spc="52" dirty="0">
                <a:solidFill>
                  <a:srgbClr val="231F20"/>
                </a:solidFill>
                <a:latin typeface="Comic Sans MS" pitchFamily="66" charset="0"/>
                <a:cs typeface="Calibri"/>
              </a:rPr>
              <a:t>30 </a:t>
            </a:r>
            <a:r>
              <a:rPr sz="1400" dirty="0">
                <a:solidFill>
                  <a:srgbClr val="231F20"/>
                </a:solidFill>
                <a:latin typeface="Comic Sans MS" pitchFamily="66" charset="0"/>
                <a:cs typeface="Calibri"/>
              </a:rPr>
              <a:t>–  </a:t>
            </a:r>
            <a:r>
              <a:rPr sz="1400" spc="148" dirty="0">
                <a:solidFill>
                  <a:srgbClr val="231F20"/>
                </a:solidFill>
                <a:latin typeface="Comic Sans MS" pitchFamily="66" charset="0"/>
                <a:cs typeface="Calibri"/>
              </a:rPr>
              <a:t>50%</a:t>
            </a:r>
            <a:r>
              <a:rPr sz="1400" spc="22" dirty="0">
                <a:solidFill>
                  <a:srgbClr val="231F20"/>
                </a:solidFill>
                <a:latin typeface="Comic Sans MS" pitchFamily="66" charset="0"/>
                <a:cs typeface="Calibri"/>
              </a:rPr>
              <a:t> </a:t>
            </a:r>
            <a:r>
              <a:rPr sz="1400" spc="96" dirty="0">
                <a:solidFill>
                  <a:srgbClr val="231F20"/>
                </a:solidFill>
                <a:latin typeface="Comic Sans MS" pitchFamily="66" charset="0"/>
                <a:cs typeface="Calibri"/>
              </a:rPr>
              <a:t>of</a:t>
            </a:r>
            <a:r>
              <a:rPr sz="1400" spc="22" dirty="0">
                <a:solidFill>
                  <a:srgbClr val="231F20"/>
                </a:solidFill>
                <a:latin typeface="Comic Sans MS" pitchFamily="66" charset="0"/>
                <a:cs typeface="Calibri"/>
              </a:rPr>
              <a:t> </a:t>
            </a:r>
            <a:r>
              <a:rPr sz="1400" spc="67" dirty="0">
                <a:solidFill>
                  <a:srgbClr val="231F20"/>
                </a:solidFill>
                <a:latin typeface="Comic Sans MS" pitchFamily="66" charset="0"/>
                <a:cs typeface="Calibri"/>
              </a:rPr>
              <a:t>patients</a:t>
            </a:r>
            <a:r>
              <a:rPr sz="1400" spc="22" dirty="0">
                <a:solidFill>
                  <a:srgbClr val="231F20"/>
                </a:solidFill>
                <a:latin typeface="Comic Sans MS" pitchFamily="66" charset="0"/>
                <a:cs typeface="Calibri"/>
              </a:rPr>
              <a:t> </a:t>
            </a:r>
            <a:r>
              <a:rPr sz="1400" spc="89" dirty="0">
                <a:solidFill>
                  <a:srgbClr val="231F20"/>
                </a:solidFill>
                <a:latin typeface="Comic Sans MS" pitchFamily="66" charset="0"/>
                <a:cs typeface="Calibri"/>
              </a:rPr>
              <a:t>with</a:t>
            </a:r>
            <a:r>
              <a:rPr sz="1400" spc="22" dirty="0">
                <a:solidFill>
                  <a:srgbClr val="231F20"/>
                </a:solidFill>
                <a:latin typeface="Comic Sans MS" pitchFamily="66" charset="0"/>
                <a:cs typeface="Calibri"/>
              </a:rPr>
              <a:t> </a:t>
            </a:r>
            <a:r>
              <a:rPr sz="1400" spc="74" dirty="0">
                <a:solidFill>
                  <a:srgbClr val="231F20"/>
                </a:solidFill>
                <a:latin typeface="Comic Sans MS" pitchFamily="66" charset="0"/>
                <a:cs typeface="Calibri"/>
              </a:rPr>
              <a:t>infero</a:t>
            </a:r>
            <a:r>
              <a:rPr sz="1400" spc="22" dirty="0">
                <a:solidFill>
                  <a:srgbClr val="231F20"/>
                </a:solidFill>
                <a:latin typeface="Comic Sans MS" pitchFamily="66" charset="0"/>
                <a:cs typeface="Calibri"/>
              </a:rPr>
              <a:t> </a:t>
            </a:r>
            <a:r>
              <a:rPr sz="1400" spc="67" dirty="0">
                <a:solidFill>
                  <a:srgbClr val="231F20"/>
                </a:solidFill>
                <a:latin typeface="Comic Sans MS" pitchFamily="66" charset="0"/>
                <a:cs typeface="Calibri"/>
              </a:rPr>
              <a:t>basal</a:t>
            </a:r>
            <a:r>
              <a:rPr sz="1400" spc="22" dirty="0">
                <a:solidFill>
                  <a:srgbClr val="231F20"/>
                </a:solidFill>
                <a:latin typeface="Comic Sans MS" pitchFamily="66" charset="0"/>
                <a:cs typeface="Calibri"/>
              </a:rPr>
              <a:t> </a:t>
            </a:r>
            <a:r>
              <a:rPr sz="1400" spc="67" dirty="0">
                <a:solidFill>
                  <a:srgbClr val="231F20"/>
                </a:solidFill>
                <a:latin typeface="Comic Sans MS" pitchFamily="66" charset="0"/>
                <a:cs typeface="Calibri"/>
              </a:rPr>
              <a:t>(formerly</a:t>
            </a:r>
            <a:r>
              <a:rPr sz="1400" spc="22" dirty="0">
                <a:solidFill>
                  <a:srgbClr val="231F20"/>
                </a:solidFill>
                <a:latin typeface="Comic Sans MS" pitchFamily="66" charset="0"/>
                <a:cs typeface="Calibri"/>
              </a:rPr>
              <a:t> </a:t>
            </a:r>
            <a:r>
              <a:rPr sz="1400" spc="111" dirty="0">
                <a:solidFill>
                  <a:srgbClr val="231F20"/>
                </a:solidFill>
                <a:latin typeface="Comic Sans MS" pitchFamily="66" charset="0"/>
                <a:cs typeface="Calibri"/>
              </a:rPr>
              <a:t>known</a:t>
            </a:r>
            <a:r>
              <a:rPr sz="1400" spc="22" dirty="0">
                <a:solidFill>
                  <a:srgbClr val="231F20"/>
                </a:solidFill>
                <a:latin typeface="Comic Sans MS" pitchFamily="66" charset="0"/>
                <a:cs typeface="Calibri"/>
              </a:rPr>
              <a:t> </a:t>
            </a:r>
            <a:r>
              <a:rPr sz="1400" spc="44" dirty="0">
                <a:solidFill>
                  <a:srgbClr val="231F20"/>
                </a:solidFill>
                <a:latin typeface="Comic Sans MS" pitchFamily="66" charset="0"/>
                <a:cs typeface="Calibri"/>
              </a:rPr>
              <a:t>as</a:t>
            </a:r>
            <a:r>
              <a:rPr sz="1400" spc="22" dirty="0">
                <a:solidFill>
                  <a:srgbClr val="231F20"/>
                </a:solidFill>
                <a:latin typeface="Comic Sans MS" pitchFamily="66" charset="0"/>
                <a:cs typeface="Calibri"/>
              </a:rPr>
              <a:t> </a:t>
            </a:r>
            <a:r>
              <a:rPr sz="1400" spc="59" dirty="0">
                <a:solidFill>
                  <a:srgbClr val="231F20"/>
                </a:solidFill>
                <a:latin typeface="Comic Sans MS" pitchFamily="66" charset="0"/>
                <a:cs typeface="Calibri"/>
              </a:rPr>
              <a:t>infero-posterior)  </a:t>
            </a:r>
            <a:r>
              <a:rPr sz="1400" spc="67" dirty="0">
                <a:solidFill>
                  <a:srgbClr val="231F20"/>
                </a:solidFill>
                <a:latin typeface="Comic Sans MS" pitchFamily="66" charset="0"/>
                <a:cs typeface="Calibri"/>
              </a:rPr>
              <a:t>MI </a:t>
            </a:r>
            <a:r>
              <a:rPr sz="1400" spc="96" dirty="0">
                <a:solidFill>
                  <a:srgbClr val="231F20"/>
                </a:solidFill>
                <a:latin typeface="Comic Sans MS" pitchFamily="66" charset="0"/>
                <a:cs typeface="Calibri"/>
              </a:rPr>
              <a:t>and </a:t>
            </a:r>
            <a:r>
              <a:rPr sz="1400" spc="22" dirty="0">
                <a:solidFill>
                  <a:srgbClr val="231F20"/>
                </a:solidFill>
                <a:latin typeface="Comic Sans MS" pitchFamily="66" charset="0"/>
                <a:cs typeface="Calibri"/>
              </a:rPr>
              <a:t>is </a:t>
            </a:r>
            <a:r>
              <a:rPr sz="1400" spc="59" dirty="0">
                <a:solidFill>
                  <a:srgbClr val="231F20"/>
                </a:solidFill>
                <a:latin typeface="Comic Sans MS" pitchFamily="66" charset="0"/>
                <a:cs typeface="Calibri"/>
              </a:rPr>
              <a:t>associated </a:t>
            </a:r>
            <a:r>
              <a:rPr sz="1400" spc="89" dirty="0">
                <a:solidFill>
                  <a:srgbClr val="231F20"/>
                </a:solidFill>
                <a:latin typeface="Comic Sans MS" pitchFamily="66" charset="0"/>
                <a:cs typeface="Calibri"/>
              </a:rPr>
              <a:t>with a </a:t>
            </a:r>
            <a:r>
              <a:rPr sz="1400" spc="67" dirty="0">
                <a:solidFill>
                  <a:srgbClr val="231F20"/>
                </a:solidFill>
                <a:latin typeface="Comic Sans MS" pitchFamily="66" charset="0"/>
                <a:cs typeface="Calibri"/>
              </a:rPr>
              <a:t>significantly </a:t>
            </a:r>
            <a:r>
              <a:rPr sz="1400" spc="89" dirty="0">
                <a:solidFill>
                  <a:srgbClr val="231F20"/>
                </a:solidFill>
                <a:latin typeface="Comic Sans MS" pitchFamily="66" charset="0"/>
                <a:cs typeface="Calibri"/>
              </a:rPr>
              <a:t>higher </a:t>
            </a:r>
            <a:r>
              <a:rPr sz="1400" spc="52" dirty="0">
                <a:solidFill>
                  <a:srgbClr val="231F20"/>
                </a:solidFill>
                <a:latin typeface="Comic Sans MS" pitchFamily="66" charset="0"/>
                <a:cs typeface="Calibri"/>
              </a:rPr>
              <a:t>mortality. </a:t>
            </a:r>
            <a:r>
              <a:rPr sz="1400" spc="67" dirty="0">
                <a:solidFill>
                  <a:srgbClr val="231F20"/>
                </a:solidFill>
                <a:latin typeface="Comic Sans MS" pitchFamily="66" charset="0"/>
                <a:cs typeface="Calibri"/>
              </a:rPr>
              <a:t>RVI can </a:t>
            </a:r>
            <a:r>
              <a:rPr sz="1400" spc="59" dirty="0">
                <a:solidFill>
                  <a:srgbClr val="231F20"/>
                </a:solidFill>
                <a:latin typeface="Comic Sans MS" pitchFamily="66" charset="0"/>
                <a:cs typeface="Calibri"/>
              </a:rPr>
              <a:t>also  occur </a:t>
            </a:r>
            <a:r>
              <a:rPr sz="1400" spc="74" dirty="0">
                <a:solidFill>
                  <a:srgbClr val="231F20"/>
                </a:solidFill>
                <a:latin typeface="Comic Sans MS" pitchFamily="66" charset="0"/>
                <a:cs typeface="Calibri"/>
              </a:rPr>
              <a:t>in </a:t>
            </a:r>
            <a:r>
              <a:rPr sz="1400" spc="67" dirty="0">
                <a:solidFill>
                  <a:srgbClr val="231F20"/>
                </a:solidFill>
                <a:latin typeface="Comic Sans MS" pitchFamily="66" charset="0"/>
                <a:cs typeface="Calibri"/>
              </a:rPr>
              <a:t>patients </a:t>
            </a:r>
            <a:r>
              <a:rPr sz="1400" spc="89" dirty="0">
                <a:solidFill>
                  <a:srgbClr val="231F20"/>
                </a:solidFill>
                <a:latin typeface="Comic Sans MS" pitchFamily="66" charset="0"/>
                <a:cs typeface="Calibri"/>
              </a:rPr>
              <a:t>with </a:t>
            </a:r>
            <a:r>
              <a:rPr sz="1400" spc="59" dirty="0">
                <a:solidFill>
                  <a:srgbClr val="231F20"/>
                </a:solidFill>
                <a:latin typeface="Comic Sans MS" pitchFamily="66" charset="0"/>
                <a:cs typeface="Calibri"/>
              </a:rPr>
              <a:t>extensive </a:t>
            </a:r>
            <a:r>
              <a:rPr sz="1400" spc="67" dirty="0">
                <a:solidFill>
                  <a:srgbClr val="231F20"/>
                </a:solidFill>
                <a:latin typeface="Comic Sans MS" pitchFamily="66" charset="0"/>
                <a:cs typeface="Calibri"/>
              </a:rPr>
              <a:t>anterior</a:t>
            </a:r>
            <a:r>
              <a:rPr sz="1400" dirty="0">
                <a:solidFill>
                  <a:srgbClr val="231F20"/>
                </a:solidFill>
                <a:latin typeface="Comic Sans MS" pitchFamily="66" charset="0"/>
                <a:cs typeface="Calibri"/>
              </a:rPr>
              <a:t> </a:t>
            </a:r>
            <a:r>
              <a:rPr sz="1400" spc="59" dirty="0">
                <a:solidFill>
                  <a:srgbClr val="231F20"/>
                </a:solidFill>
                <a:latin typeface="Comic Sans MS" pitchFamily="66" charset="0"/>
                <a:cs typeface="Calibri"/>
              </a:rPr>
              <a:t>STEMI.</a:t>
            </a:r>
            <a:endParaRPr sz="1400">
              <a:latin typeface="Comic Sans MS" pitchFamily="66" charset="0"/>
              <a:cs typeface="Calibri"/>
            </a:endParaRPr>
          </a:p>
          <a:p>
            <a:pPr>
              <a:spcBef>
                <a:spcPts val="74"/>
              </a:spcBef>
            </a:pPr>
            <a:endParaRPr sz="1400">
              <a:latin typeface="Comic Sans MS" pitchFamily="66" charset="0"/>
              <a:cs typeface="Times New Roman"/>
            </a:endParaRPr>
          </a:p>
          <a:p>
            <a:pPr marL="777009" lvl="3" indent="-534311">
              <a:lnSpc>
                <a:spcPts val="1393"/>
              </a:lnSpc>
              <a:buAutoNum type="arabicPeriod"/>
              <a:tabLst>
                <a:tab pos="777950" algn="l"/>
              </a:tabLst>
            </a:pPr>
            <a:r>
              <a:rPr sz="1400" b="1" spc="-15" dirty="0">
                <a:solidFill>
                  <a:srgbClr val="0062A8"/>
                </a:solidFill>
                <a:latin typeface="Comic Sans MS" pitchFamily="66" charset="0"/>
                <a:cs typeface="Calibri"/>
              </a:rPr>
              <a:t>Clinical</a:t>
            </a:r>
            <a:r>
              <a:rPr sz="1400" b="1" spc="-89" dirty="0">
                <a:solidFill>
                  <a:srgbClr val="0062A8"/>
                </a:solidFill>
                <a:latin typeface="Comic Sans MS" pitchFamily="66" charset="0"/>
                <a:cs typeface="Calibri"/>
              </a:rPr>
              <a:t> </a:t>
            </a:r>
            <a:r>
              <a:rPr sz="1400" b="1" spc="7" dirty="0">
                <a:solidFill>
                  <a:srgbClr val="0062A8"/>
                </a:solidFill>
                <a:latin typeface="Comic Sans MS" pitchFamily="66" charset="0"/>
                <a:cs typeface="Calibri"/>
              </a:rPr>
              <a:t>diagnosis</a:t>
            </a:r>
            <a:endParaRPr sz="1400">
              <a:latin typeface="Comic Sans MS" pitchFamily="66" charset="0"/>
              <a:cs typeface="Calibri"/>
            </a:endParaRPr>
          </a:p>
          <a:p>
            <a:pPr marL="510794" marR="508913">
              <a:lnSpc>
                <a:spcPts val="1361"/>
              </a:lnSpc>
              <a:spcBef>
                <a:spcPts val="67"/>
              </a:spcBef>
            </a:pPr>
            <a:r>
              <a:rPr sz="1400" spc="30" dirty="0">
                <a:solidFill>
                  <a:srgbClr val="231F20"/>
                </a:solidFill>
                <a:latin typeface="Comic Sans MS" pitchFamily="66" charset="0"/>
                <a:cs typeface="Calibri"/>
              </a:rPr>
              <a:t>The </a:t>
            </a:r>
            <a:r>
              <a:rPr sz="1400" spc="7" dirty="0">
                <a:solidFill>
                  <a:srgbClr val="231F20"/>
                </a:solidFill>
                <a:latin typeface="Comic Sans MS" pitchFamily="66" charset="0"/>
                <a:cs typeface="Calibri"/>
              </a:rPr>
              <a:t>presence </a:t>
            </a:r>
            <a:r>
              <a:rPr sz="1400" spc="52" dirty="0">
                <a:solidFill>
                  <a:srgbClr val="231F20"/>
                </a:solidFill>
                <a:latin typeface="Comic Sans MS" pitchFamily="66" charset="0"/>
                <a:cs typeface="Calibri"/>
              </a:rPr>
              <a:t>of </a:t>
            </a:r>
            <a:r>
              <a:rPr sz="1400" spc="15" dirty="0">
                <a:solidFill>
                  <a:srgbClr val="231F20"/>
                </a:solidFill>
                <a:latin typeface="Comic Sans MS" pitchFamily="66" charset="0"/>
                <a:cs typeface="Calibri"/>
              </a:rPr>
              <a:t>RVI </a:t>
            </a:r>
            <a:r>
              <a:rPr sz="1400" spc="22" dirty="0">
                <a:solidFill>
                  <a:srgbClr val="231F20"/>
                </a:solidFill>
                <a:latin typeface="Comic Sans MS" pitchFamily="66" charset="0"/>
                <a:cs typeface="Calibri"/>
              </a:rPr>
              <a:t>should </a:t>
            </a:r>
            <a:r>
              <a:rPr sz="1400" spc="30" dirty="0">
                <a:solidFill>
                  <a:srgbClr val="231F20"/>
                </a:solidFill>
                <a:latin typeface="Comic Sans MS" pitchFamily="66" charset="0"/>
                <a:cs typeface="Calibri"/>
              </a:rPr>
              <a:t>be </a:t>
            </a:r>
            <a:r>
              <a:rPr sz="1400" spc="37" dirty="0">
                <a:solidFill>
                  <a:srgbClr val="231F20"/>
                </a:solidFill>
                <a:latin typeface="Comic Sans MS" pitchFamily="66" charset="0"/>
                <a:cs typeface="Calibri"/>
              </a:rPr>
              <a:t>sought in </a:t>
            </a:r>
            <a:r>
              <a:rPr sz="1400" spc="30" dirty="0">
                <a:solidFill>
                  <a:srgbClr val="231F20"/>
                </a:solidFill>
                <a:latin typeface="Comic Sans MS" pitchFamily="66" charset="0"/>
                <a:cs typeface="Calibri"/>
              </a:rPr>
              <a:t>all </a:t>
            </a:r>
            <a:r>
              <a:rPr sz="1400" spc="22" dirty="0">
                <a:solidFill>
                  <a:srgbClr val="231F20"/>
                </a:solidFill>
                <a:latin typeface="Comic Sans MS" pitchFamily="66" charset="0"/>
                <a:cs typeface="Calibri"/>
              </a:rPr>
              <a:t>patients </a:t>
            </a:r>
            <a:r>
              <a:rPr sz="1400" spc="37" dirty="0">
                <a:solidFill>
                  <a:srgbClr val="231F20"/>
                </a:solidFill>
                <a:latin typeface="Comic Sans MS" pitchFamily="66" charset="0"/>
                <a:cs typeface="Calibri"/>
              </a:rPr>
              <a:t>with </a:t>
            </a:r>
            <a:r>
              <a:rPr sz="1400" spc="30" dirty="0">
                <a:solidFill>
                  <a:srgbClr val="231F20"/>
                </a:solidFill>
                <a:latin typeface="Comic Sans MS" pitchFamily="66" charset="0"/>
                <a:cs typeface="Calibri"/>
              </a:rPr>
              <a:t>inferior </a:t>
            </a:r>
            <a:r>
              <a:rPr sz="1400" spc="7" dirty="0">
                <a:solidFill>
                  <a:srgbClr val="231F20"/>
                </a:solidFill>
                <a:latin typeface="Comic Sans MS" pitchFamily="66" charset="0"/>
                <a:cs typeface="Calibri"/>
              </a:rPr>
              <a:t>STEMI.  </a:t>
            </a:r>
            <a:r>
              <a:rPr sz="1400" spc="30" dirty="0">
                <a:solidFill>
                  <a:srgbClr val="231F20"/>
                </a:solidFill>
                <a:latin typeface="Comic Sans MS" pitchFamily="66" charset="0"/>
                <a:cs typeface="Calibri"/>
              </a:rPr>
              <a:t>The </a:t>
            </a:r>
            <a:r>
              <a:rPr sz="1400" spc="15" dirty="0">
                <a:solidFill>
                  <a:srgbClr val="231F20"/>
                </a:solidFill>
                <a:latin typeface="Comic Sans MS" pitchFamily="66" charset="0"/>
                <a:cs typeface="Calibri"/>
              </a:rPr>
              <a:t>clinical </a:t>
            </a:r>
            <a:r>
              <a:rPr sz="1400" spc="30" dirty="0">
                <a:solidFill>
                  <a:srgbClr val="231F20"/>
                </a:solidFill>
                <a:latin typeface="Comic Sans MS" pitchFamily="66" charset="0"/>
                <a:cs typeface="Calibri"/>
              </a:rPr>
              <a:t>triad </a:t>
            </a:r>
            <a:r>
              <a:rPr sz="1400" spc="52" dirty="0">
                <a:solidFill>
                  <a:srgbClr val="231F20"/>
                </a:solidFill>
                <a:latin typeface="Comic Sans MS" pitchFamily="66" charset="0"/>
                <a:cs typeface="Calibri"/>
              </a:rPr>
              <a:t>of </a:t>
            </a:r>
            <a:r>
              <a:rPr sz="1400" b="1" spc="22" dirty="0">
                <a:solidFill>
                  <a:srgbClr val="231F20"/>
                </a:solidFill>
                <a:latin typeface="Comic Sans MS" pitchFamily="66" charset="0"/>
                <a:cs typeface="Calibri"/>
              </a:rPr>
              <a:t>hypotension, </a:t>
            </a:r>
            <a:r>
              <a:rPr sz="1400" b="1" spc="15" dirty="0">
                <a:solidFill>
                  <a:srgbClr val="231F20"/>
                </a:solidFill>
                <a:latin typeface="Comic Sans MS" pitchFamily="66" charset="0"/>
                <a:cs typeface="Calibri"/>
              </a:rPr>
              <a:t>clear </a:t>
            </a:r>
            <a:r>
              <a:rPr sz="1400" b="1" spc="52" dirty="0">
                <a:solidFill>
                  <a:srgbClr val="231F20"/>
                </a:solidFill>
                <a:latin typeface="Comic Sans MS" pitchFamily="66" charset="0"/>
                <a:cs typeface="Calibri"/>
              </a:rPr>
              <a:t>lung </a:t>
            </a:r>
            <a:r>
              <a:rPr sz="1400" b="1" spc="22" dirty="0">
                <a:solidFill>
                  <a:srgbClr val="231F20"/>
                </a:solidFill>
                <a:latin typeface="Comic Sans MS" pitchFamily="66" charset="0"/>
                <a:cs typeface="Calibri"/>
              </a:rPr>
              <a:t>fields </a:t>
            </a:r>
            <a:r>
              <a:rPr sz="1400" b="1" spc="37" dirty="0">
                <a:solidFill>
                  <a:srgbClr val="231F20"/>
                </a:solidFill>
                <a:latin typeface="Comic Sans MS" pitchFamily="66" charset="0"/>
                <a:cs typeface="Calibri"/>
              </a:rPr>
              <a:t>and </a:t>
            </a:r>
            <a:r>
              <a:rPr sz="1400" b="1" spc="22" dirty="0">
                <a:solidFill>
                  <a:srgbClr val="231F20"/>
                </a:solidFill>
                <a:latin typeface="Comic Sans MS" pitchFamily="66" charset="0"/>
                <a:cs typeface="Calibri"/>
              </a:rPr>
              <a:t>elevated </a:t>
            </a:r>
            <a:r>
              <a:rPr sz="1400" b="1" spc="37" dirty="0">
                <a:solidFill>
                  <a:srgbClr val="231F20"/>
                </a:solidFill>
                <a:latin typeface="Comic Sans MS" pitchFamily="66" charset="0"/>
                <a:cs typeface="Calibri"/>
              </a:rPr>
              <a:t>jugular  </a:t>
            </a:r>
            <a:r>
              <a:rPr sz="1400" b="1" spc="15" dirty="0">
                <a:solidFill>
                  <a:srgbClr val="231F20"/>
                </a:solidFill>
                <a:latin typeface="Comic Sans MS" pitchFamily="66" charset="0"/>
                <a:cs typeface="Calibri"/>
              </a:rPr>
              <a:t>venous </a:t>
            </a:r>
            <a:r>
              <a:rPr sz="1400" b="1" spc="7" dirty="0">
                <a:solidFill>
                  <a:srgbClr val="231F20"/>
                </a:solidFill>
                <a:latin typeface="Comic Sans MS" pitchFamily="66" charset="0"/>
                <a:cs typeface="Calibri"/>
              </a:rPr>
              <a:t>pressure </a:t>
            </a:r>
            <a:r>
              <a:rPr sz="1400" b="1" spc="37" dirty="0">
                <a:solidFill>
                  <a:srgbClr val="231F20"/>
                </a:solidFill>
                <a:latin typeface="Comic Sans MS" pitchFamily="66" charset="0"/>
                <a:cs typeface="Calibri"/>
              </a:rPr>
              <a:t>in </a:t>
            </a:r>
            <a:r>
              <a:rPr sz="1400" b="1" spc="22" dirty="0">
                <a:solidFill>
                  <a:srgbClr val="231F20"/>
                </a:solidFill>
                <a:latin typeface="Comic Sans MS" pitchFamily="66" charset="0"/>
                <a:cs typeface="Calibri"/>
              </a:rPr>
              <a:t>the </a:t>
            </a:r>
            <a:r>
              <a:rPr sz="1400" b="1" spc="30" dirty="0">
                <a:solidFill>
                  <a:srgbClr val="231F20"/>
                </a:solidFill>
                <a:latin typeface="Comic Sans MS" pitchFamily="66" charset="0"/>
                <a:cs typeface="Calibri"/>
              </a:rPr>
              <a:t>setting </a:t>
            </a:r>
            <a:r>
              <a:rPr sz="1400" b="1" spc="52" dirty="0">
                <a:solidFill>
                  <a:srgbClr val="231F20"/>
                </a:solidFill>
                <a:latin typeface="Comic Sans MS" pitchFamily="66" charset="0"/>
                <a:cs typeface="Calibri"/>
              </a:rPr>
              <a:t>of </a:t>
            </a:r>
            <a:r>
              <a:rPr sz="1400" b="1" spc="30" dirty="0">
                <a:solidFill>
                  <a:srgbClr val="231F20"/>
                </a:solidFill>
                <a:latin typeface="Comic Sans MS" pitchFamily="66" charset="0"/>
                <a:cs typeface="Calibri"/>
              </a:rPr>
              <a:t>inferior </a:t>
            </a:r>
            <a:r>
              <a:rPr sz="1400" b="1" spc="15" dirty="0">
                <a:solidFill>
                  <a:srgbClr val="231F20"/>
                </a:solidFill>
                <a:latin typeface="Comic Sans MS" pitchFamily="66" charset="0"/>
                <a:cs typeface="Calibri"/>
              </a:rPr>
              <a:t>STEMI </a:t>
            </a:r>
            <a:r>
              <a:rPr sz="1400" b="1" spc="-7" dirty="0">
                <a:solidFill>
                  <a:srgbClr val="231F20"/>
                </a:solidFill>
                <a:latin typeface="Comic Sans MS" pitchFamily="66" charset="0"/>
                <a:cs typeface="Calibri"/>
              </a:rPr>
              <a:t>is </a:t>
            </a:r>
            <a:r>
              <a:rPr sz="1400" b="1" spc="22" dirty="0">
                <a:solidFill>
                  <a:srgbClr val="231F20"/>
                </a:solidFill>
                <a:latin typeface="Comic Sans MS" pitchFamily="66" charset="0"/>
                <a:cs typeface="Calibri"/>
              </a:rPr>
              <a:t>suggestive </a:t>
            </a:r>
            <a:r>
              <a:rPr sz="1400" b="1" spc="52" dirty="0">
                <a:solidFill>
                  <a:srgbClr val="231F20"/>
                </a:solidFill>
                <a:latin typeface="Comic Sans MS" pitchFamily="66" charset="0"/>
                <a:cs typeface="Calibri"/>
              </a:rPr>
              <a:t>of</a:t>
            </a:r>
            <a:r>
              <a:rPr sz="1400" b="1" spc="96" dirty="0">
                <a:solidFill>
                  <a:srgbClr val="231F20"/>
                </a:solidFill>
                <a:latin typeface="Comic Sans MS" pitchFamily="66" charset="0"/>
                <a:cs typeface="Calibri"/>
              </a:rPr>
              <a:t> </a:t>
            </a:r>
            <a:r>
              <a:rPr sz="1400" b="1" spc="15" dirty="0">
                <a:solidFill>
                  <a:srgbClr val="231F20"/>
                </a:solidFill>
                <a:latin typeface="Comic Sans MS" pitchFamily="66" charset="0"/>
                <a:cs typeface="Calibri"/>
              </a:rPr>
              <a:t>RVI.</a:t>
            </a:r>
            <a:endParaRPr sz="1400" b="1">
              <a:latin typeface="Comic Sans MS" pitchFamily="66" charset="0"/>
              <a:cs typeface="Calibri"/>
            </a:endParaRPr>
          </a:p>
          <a:p>
            <a:pPr>
              <a:spcBef>
                <a:spcPts val="81"/>
              </a:spcBef>
            </a:pPr>
            <a:endParaRPr sz="1400">
              <a:latin typeface="Comic Sans MS" pitchFamily="66" charset="0"/>
              <a:cs typeface="Times New Roman"/>
            </a:endParaRPr>
          </a:p>
          <a:p>
            <a:pPr marL="510794" marR="344292">
              <a:lnSpc>
                <a:spcPts val="1361"/>
              </a:lnSpc>
            </a:pPr>
            <a:r>
              <a:rPr sz="1400" spc="7" dirty="0">
                <a:solidFill>
                  <a:srgbClr val="231F20"/>
                </a:solidFill>
                <a:latin typeface="Comic Sans MS" pitchFamily="66" charset="0"/>
                <a:cs typeface="Calibri"/>
              </a:rPr>
              <a:t>ST </a:t>
            </a:r>
            <a:r>
              <a:rPr sz="1400" spc="22" dirty="0">
                <a:solidFill>
                  <a:srgbClr val="231F20"/>
                </a:solidFill>
                <a:latin typeface="Comic Sans MS" pitchFamily="66" charset="0"/>
                <a:cs typeface="Calibri"/>
              </a:rPr>
              <a:t>elevation </a:t>
            </a:r>
            <a:r>
              <a:rPr sz="1400" spc="37" dirty="0">
                <a:solidFill>
                  <a:srgbClr val="231F20"/>
                </a:solidFill>
                <a:latin typeface="Comic Sans MS" pitchFamily="66" charset="0"/>
                <a:cs typeface="Calibri"/>
              </a:rPr>
              <a:t>in </a:t>
            </a:r>
            <a:r>
              <a:rPr sz="1400" spc="22" dirty="0">
                <a:solidFill>
                  <a:srgbClr val="231F20"/>
                </a:solidFill>
                <a:latin typeface="Comic Sans MS" pitchFamily="66" charset="0"/>
                <a:cs typeface="Calibri"/>
              </a:rPr>
              <a:t>the </a:t>
            </a:r>
            <a:r>
              <a:rPr sz="1400" spc="37" dirty="0">
                <a:solidFill>
                  <a:srgbClr val="231F20"/>
                </a:solidFill>
                <a:latin typeface="Comic Sans MS" pitchFamily="66" charset="0"/>
                <a:cs typeface="Calibri"/>
              </a:rPr>
              <a:t>right </a:t>
            </a:r>
            <a:r>
              <a:rPr sz="1400" spc="22" dirty="0">
                <a:solidFill>
                  <a:srgbClr val="231F20"/>
                </a:solidFill>
                <a:latin typeface="Comic Sans MS" pitchFamily="66" charset="0"/>
                <a:cs typeface="Calibri"/>
              </a:rPr>
              <a:t>praecordial </a:t>
            </a:r>
            <a:r>
              <a:rPr sz="1400" spc="15" dirty="0">
                <a:solidFill>
                  <a:srgbClr val="231F20"/>
                </a:solidFill>
                <a:latin typeface="Comic Sans MS" pitchFamily="66" charset="0"/>
                <a:cs typeface="Calibri"/>
              </a:rPr>
              <a:t>leads (V4R) </a:t>
            </a:r>
            <a:r>
              <a:rPr sz="1400" spc="-7" dirty="0">
                <a:solidFill>
                  <a:srgbClr val="231F20"/>
                </a:solidFill>
                <a:latin typeface="Comic Sans MS" pitchFamily="66" charset="0"/>
                <a:cs typeface="Calibri"/>
              </a:rPr>
              <a:t>is </a:t>
            </a:r>
            <a:r>
              <a:rPr sz="1400" spc="22" dirty="0">
                <a:solidFill>
                  <a:srgbClr val="231F20"/>
                </a:solidFill>
                <a:latin typeface="Comic Sans MS" pitchFamily="66" charset="0"/>
                <a:cs typeface="Calibri"/>
              </a:rPr>
              <a:t>the </a:t>
            </a:r>
            <a:r>
              <a:rPr sz="1400" spc="7" dirty="0">
                <a:solidFill>
                  <a:srgbClr val="231F20"/>
                </a:solidFill>
                <a:latin typeface="Comic Sans MS" pitchFamily="66" charset="0"/>
                <a:cs typeface="Calibri"/>
              </a:rPr>
              <a:t>most specific </a:t>
            </a:r>
            <a:r>
              <a:rPr sz="1400" spc="52" dirty="0">
                <a:solidFill>
                  <a:srgbClr val="231F20"/>
                </a:solidFill>
                <a:latin typeface="Comic Sans MS" pitchFamily="66" charset="0"/>
                <a:cs typeface="Calibri"/>
              </a:rPr>
              <a:t>finding  </a:t>
            </a:r>
            <a:r>
              <a:rPr sz="1400" spc="37" dirty="0">
                <a:solidFill>
                  <a:srgbClr val="231F20"/>
                </a:solidFill>
                <a:latin typeface="Comic Sans MS" pitchFamily="66" charset="0"/>
                <a:cs typeface="Calibri"/>
              </a:rPr>
              <a:t>in </a:t>
            </a:r>
            <a:r>
              <a:rPr sz="1400" spc="44">
                <a:solidFill>
                  <a:srgbClr val="231F20"/>
                </a:solidFill>
                <a:latin typeface="Comic Sans MS" pitchFamily="66" charset="0"/>
                <a:cs typeface="Calibri"/>
              </a:rPr>
              <a:t>diagnosing </a:t>
            </a:r>
            <a:r>
              <a:rPr sz="1400" spc="7" smtClean="0">
                <a:solidFill>
                  <a:srgbClr val="231F20"/>
                </a:solidFill>
                <a:latin typeface="Comic Sans MS" pitchFamily="66" charset="0"/>
                <a:cs typeface="Calibri"/>
              </a:rPr>
              <a:t>RVI</a:t>
            </a:r>
            <a:r>
              <a:rPr lang="en-US" sz="1400" spc="7" dirty="0" smtClean="0">
                <a:solidFill>
                  <a:srgbClr val="231F20"/>
                </a:solidFill>
                <a:latin typeface="Comic Sans MS" pitchFamily="66" charset="0"/>
                <a:cs typeface="Calibri"/>
              </a:rPr>
              <a:t>.</a:t>
            </a:r>
            <a:r>
              <a:rPr sz="1400" spc="10" baseline="30864" smtClean="0">
                <a:solidFill>
                  <a:srgbClr val="231F20"/>
                </a:solidFill>
                <a:latin typeface="Comic Sans MS" pitchFamily="66" charset="0"/>
                <a:cs typeface="Calibri"/>
              </a:rPr>
              <a:t> </a:t>
            </a:r>
            <a:r>
              <a:rPr sz="1400" spc="7" dirty="0">
                <a:solidFill>
                  <a:srgbClr val="231F20"/>
                </a:solidFill>
                <a:latin typeface="Comic Sans MS" pitchFamily="66" charset="0"/>
                <a:cs typeface="Calibri"/>
              </a:rPr>
              <a:t>However, </a:t>
            </a:r>
            <a:r>
              <a:rPr sz="1400" spc="15" dirty="0">
                <a:solidFill>
                  <a:srgbClr val="231F20"/>
                </a:solidFill>
                <a:latin typeface="Comic Sans MS" pitchFamily="66" charset="0"/>
                <a:cs typeface="Calibri"/>
              </a:rPr>
              <a:t>this </a:t>
            </a:r>
            <a:r>
              <a:rPr sz="1400" spc="30" dirty="0">
                <a:solidFill>
                  <a:srgbClr val="231F20"/>
                </a:solidFill>
                <a:latin typeface="Comic Sans MS" pitchFamily="66" charset="0"/>
                <a:cs typeface="Calibri"/>
              </a:rPr>
              <a:t>ECG </a:t>
            </a:r>
            <a:r>
              <a:rPr sz="1400" spc="52" dirty="0">
                <a:solidFill>
                  <a:srgbClr val="231F20"/>
                </a:solidFill>
                <a:latin typeface="Comic Sans MS" pitchFamily="66" charset="0"/>
                <a:cs typeface="Calibri"/>
              </a:rPr>
              <a:t>finding </a:t>
            </a:r>
            <a:r>
              <a:rPr sz="1400" spc="22" dirty="0">
                <a:solidFill>
                  <a:srgbClr val="231F20"/>
                </a:solidFill>
                <a:latin typeface="Comic Sans MS" pitchFamily="66" charset="0"/>
                <a:cs typeface="Calibri"/>
              </a:rPr>
              <a:t>may </a:t>
            </a:r>
            <a:r>
              <a:rPr sz="1400" spc="30" dirty="0">
                <a:solidFill>
                  <a:srgbClr val="231F20"/>
                </a:solidFill>
                <a:latin typeface="Comic Sans MS" pitchFamily="66" charset="0"/>
                <a:cs typeface="Calibri"/>
              </a:rPr>
              <a:t>be </a:t>
            </a:r>
            <a:r>
              <a:rPr sz="1400" spc="15" dirty="0">
                <a:solidFill>
                  <a:srgbClr val="231F20"/>
                </a:solidFill>
                <a:latin typeface="Comic Sans MS" pitchFamily="66" charset="0"/>
                <a:cs typeface="Calibri"/>
              </a:rPr>
              <a:t>transient, </a:t>
            </a:r>
            <a:r>
              <a:rPr sz="1400" spc="37" dirty="0">
                <a:solidFill>
                  <a:srgbClr val="231F20"/>
                </a:solidFill>
                <a:latin typeface="Comic Sans MS" pitchFamily="66" charset="0"/>
                <a:cs typeface="Calibri"/>
              </a:rPr>
              <a:t>often  </a:t>
            </a:r>
            <a:r>
              <a:rPr sz="1400" spc="22" dirty="0">
                <a:solidFill>
                  <a:srgbClr val="231F20"/>
                </a:solidFill>
                <a:latin typeface="Comic Sans MS" pitchFamily="66" charset="0"/>
                <a:cs typeface="Calibri"/>
              </a:rPr>
              <a:t>resolving </a:t>
            </a:r>
            <a:r>
              <a:rPr sz="1400" spc="37" dirty="0">
                <a:solidFill>
                  <a:srgbClr val="231F20"/>
                </a:solidFill>
                <a:latin typeface="Comic Sans MS" pitchFamily="66" charset="0"/>
                <a:cs typeface="Calibri"/>
              </a:rPr>
              <a:t>within </a:t>
            </a:r>
            <a:r>
              <a:rPr sz="1400" dirty="0">
                <a:solidFill>
                  <a:srgbClr val="231F20"/>
                </a:solidFill>
                <a:latin typeface="Comic Sans MS" pitchFamily="66" charset="0"/>
                <a:cs typeface="Calibri"/>
              </a:rPr>
              <a:t>8-10</a:t>
            </a:r>
            <a:r>
              <a:rPr sz="1400" spc="22" dirty="0">
                <a:solidFill>
                  <a:srgbClr val="231F20"/>
                </a:solidFill>
                <a:latin typeface="Comic Sans MS" pitchFamily="66" charset="0"/>
                <a:cs typeface="Calibri"/>
              </a:rPr>
              <a:t> </a:t>
            </a:r>
            <a:r>
              <a:rPr sz="1400" spc="15" dirty="0">
                <a:solidFill>
                  <a:srgbClr val="231F20"/>
                </a:solidFill>
                <a:latin typeface="Comic Sans MS" pitchFamily="66" charset="0"/>
                <a:cs typeface="Calibri"/>
              </a:rPr>
              <a:t>hours.</a:t>
            </a:r>
            <a:endParaRPr sz="1400">
              <a:latin typeface="Comic Sans MS" pitchFamily="66" charset="0"/>
              <a:cs typeface="Calibri"/>
            </a:endParaRPr>
          </a:p>
          <a:p>
            <a:pPr>
              <a:spcBef>
                <a:spcPts val="74"/>
              </a:spcBef>
            </a:pPr>
            <a:endParaRPr sz="1400">
              <a:latin typeface="Comic Sans MS" pitchFamily="66" charset="0"/>
              <a:cs typeface="Times New Roman"/>
            </a:endParaRPr>
          </a:p>
          <a:p>
            <a:pPr marL="809933" lvl="3" indent="-566295">
              <a:lnSpc>
                <a:spcPts val="1393"/>
              </a:lnSpc>
              <a:buAutoNum type="arabicPeriod" startAt="2"/>
              <a:tabLst>
                <a:tab pos="810874" algn="l"/>
              </a:tabLst>
            </a:pPr>
            <a:r>
              <a:rPr sz="1400" b="1" spc="15" dirty="0">
                <a:solidFill>
                  <a:srgbClr val="0062A8"/>
                </a:solidFill>
                <a:latin typeface="Comic Sans MS" pitchFamily="66" charset="0"/>
                <a:cs typeface="Calibri"/>
              </a:rPr>
              <a:t>Management</a:t>
            </a:r>
            <a:endParaRPr sz="1400">
              <a:latin typeface="Comic Sans MS" pitchFamily="66" charset="0"/>
              <a:cs typeface="Calibri"/>
            </a:endParaRPr>
          </a:p>
          <a:p>
            <a:pPr marL="510794" marR="461878">
              <a:lnSpc>
                <a:spcPts val="1361"/>
              </a:lnSpc>
              <a:spcBef>
                <a:spcPts val="67"/>
              </a:spcBef>
            </a:pPr>
            <a:r>
              <a:rPr sz="1400" spc="15" dirty="0">
                <a:solidFill>
                  <a:srgbClr val="231F20"/>
                </a:solidFill>
                <a:latin typeface="Comic Sans MS" pitchFamily="66" charset="0"/>
                <a:cs typeface="Calibri"/>
              </a:rPr>
              <a:t>Treatment strategies </a:t>
            </a:r>
            <a:r>
              <a:rPr sz="1400" spc="30" dirty="0">
                <a:solidFill>
                  <a:srgbClr val="231F20"/>
                </a:solidFill>
                <a:latin typeface="Comic Sans MS" pitchFamily="66" charset="0"/>
                <a:cs typeface="Calibri"/>
              </a:rPr>
              <a:t>depend </a:t>
            </a:r>
            <a:r>
              <a:rPr sz="1400" spc="37" dirty="0">
                <a:solidFill>
                  <a:srgbClr val="231F20"/>
                </a:solidFill>
                <a:latin typeface="Comic Sans MS" pitchFamily="66" charset="0"/>
                <a:cs typeface="Calibri"/>
              </a:rPr>
              <a:t>on </a:t>
            </a:r>
            <a:r>
              <a:rPr sz="1400" spc="22" dirty="0">
                <a:solidFill>
                  <a:srgbClr val="231F20"/>
                </a:solidFill>
                <a:latin typeface="Comic Sans MS" pitchFamily="66" charset="0"/>
                <a:cs typeface="Calibri"/>
              </a:rPr>
              <a:t>the </a:t>
            </a:r>
            <a:r>
              <a:rPr sz="1400" spc="7" dirty="0">
                <a:solidFill>
                  <a:srgbClr val="231F20"/>
                </a:solidFill>
                <a:latin typeface="Comic Sans MS" pitchFamily="66" charset="0"/>
                <a:cs typeface="Calibri"/>
              </a:rPr>
              <a:t>severity </a:t>
            </a:r>
            <a:r>
              <a:rPr sz="1400" spc="52" dirty="0">
                <a:solidFill>
                  <a:srgbClr val="231F20"/>
                </a:solidFill>
                <a:latin typeface="Comic Sans MS" pitchFamily="66" charset="0"/>
                <a:cs typeface="Calibri"/>
              </a:rPr>
              <a:t>of </a:t>
            </a:r>
            <a:r>
              <a:rPr sz="1400" spc="22" dirty="0">
                <a:solidFill>
                  <a:srgbClr val="231F20"/>
                </a:solidFill>
                <a:latin typeface="Comic Sans MS" pitchFamily="66" charset="0"/>
                <a:cs typeface="Calibri"/>
              </a:rPr>
              <a:t>peripheral </a:t>
            </a:r>
            <a:r>
              <a:rPr sz="1400" spc="30" dirty="0">
                <a:solidFill>
                  <a:srgbClr val="231F20"/>
                </a:solidFill>
                <a:latin typeface="Comic Sans MS" pitchFamily="66" charset="0"/>
                <a:cs typeface="Calibri"/>
              </a:rPr>
              <a:t>hypoperfusion  </a:t>
            </a:r>
            <a:r>
              <a:rPr sz="1400" spc="37" dirty="0">
                <a:solidFill>
                  <a:srgbClr val="231F20"/>
                </a:solidFill>
                <a:latin typeface="Comic Sans MS" pitchFamily="66" charset="0"/>
                <a:cs typeface="Calibri"/>
              </a:rPr>
              <a:t>and </a:t>
            </a:r>
            <a:r>
              <a:rPr sz="1400" spc="22" dirty="0">
                <a:solidFill>
                  <a:srgbClr val="231F20"/>
                </a:solidFill>
                <a:latin typeface="Comic Sans MS" pitchFamily="66" charset="0"/>
                <a:cs typeface="Calibri"/>
              </a:rPr>
              <a:t>the </a:t>
            </a:r>
            <a:r>
              <a:rPr sz="1400" spc="30" dirty="0">
                <a:solidFill>
                  <a:srgbClr val="231F20"/>
                </a:solidFill>
                <a:latin typeface="Comic Sans MS" pitchFamily="66" charset="0"/>
                <a:cs typeface="Calibri"/>
              </a:rPr>
              <a:t>degree </a:t>
            </a:r>
            <a:r>
              <a:rPr sz="1400" spc="52" dirty="0">
                <a:solidFill>
                  <a:srgbClr val="231F20"/>
                </a:solidFill>
                <a:latin typeface="Comic Sans MS" pitchFamily="66" charset="0"/>
                <a:cs typeface="Calibri"/>
              </a:rPr>
              <a:t>of </a:t>
            </a:r>
            <a:r>
              <a:rPr sz="1400" spc="22" dirty="0">
                <a:solidFill>
                  <a:srgbClr val="231F20"/>
                </a:solidFill>
                <a:latin typeface="Comic Sans MS" pitchFamily="66" charset="0"/>
                <a:cs typeface="Calibri"/>
              </a:rPr>
              <a:t>co-existing </a:t>
            </a:r>
            <a:r>
              <a:rPr sz="1400" spc="7" dirty="0">
                <a:solidFill>
                  <a:srgbClr val="231F20"/>
                </a:solidFill>
                <a:latin typeface="Comic Sans MS" pitchFamily="66" charset="0"/>
                <a:cs typeface="Calibri"/>
              </a:rPr>
              <a:t>LV </a:t>
            </a:r>
            <a:r>
              <a:rPr sz="1400" spc="22" dirty="0">
                <a:solidFill>
                  <a:srgbClr val="231F20"/>
                </a:solidFill>
                <a:latin typeface="Comic Sans MS" pitchFamily="66" charset="0"/>
                <a:cs typeface="Calibri"/>
              </a:rPr>
              <a:t>dysfunction. </a:t>
            </a:r>
            <a:r>
              <a:rPr sz="1400" spc="30" dirty="0">
                <a:solidFill>
                  <a:srgbClr val="231F20"/>
                </a:solidFill>
                <a:latin typeface="Comic Sans MS" pitchFamily="66" charset="0"/>
                <a:cs typeface="Calibri"/>
              </a:rPr>
              <a:t>Drugs that </a:t>
            </a:r>
            <a:r>
              <a:rPr sz="1400" spc="15" dirty="0">
                <a:solidFill>
                  <a:srgbClr val="231F20"/>
                </a:solidFill>
                <a:latin typeface="Comic Sans MS" pitchFamily="66" charset="0"/>
                <a:cs typeface="Calibri"/>
              </a:rPr>
              <a:t>reduce </a:t>
            </a:r>
            <a:r>
              <a:rPr sz="1400" spc="22" dirty="0">
                <a:solidFill>
                  <a:srgbClr val="231F20"/>
                </a:solidFill>
                <a:latin typeface="Comic Sans MS" pitchFamily="66" charset="0"/>
                <a:cs typeface="Calibri"/>
              </a:rPr>
              <a:t>the  </a:t>
            </a:r>
            <a:r>
              <a:rPr sz="1400" spc="15" dirty="0">
                <a:solidFill>
                  <a:srgbClr val="231F20"/>
                </a:solidFill>
                <a:latin typeface="Comic Sans MS" pitchFamily="66" charset="0"/>
                <a:cs typeface="Calibri"/>
              </a:rPr>
              <a:t>preload,such </a:t>
            </a:r>
            <a:r>
              <a:rPr sz="1400" spc="-7" dirty="0">
                <a:solidFill>
                  <a:srgbClr val="231F20"/>
                </a:solidFill>
                <a:latin typeface="Comic Sans MS" pitchFamily="66" charset="0"/>
                <a:cs typeface="Calibri"/>
              </a:rPr>
              <a:t>as </a:t>
            </a:r>
            <a:r>
              <a:rPr sz="1400" spc="15" dirty="0">
                <a:solidFill>
                  <a:srgbClr val="231F20"/>
                </a:solidFill>
                <a:latin typeface="Comic Sans MS" pitchFamily="66" charset="0"/>
                <a:cs typeface="Calibri"/>
              </a:rPr>
              <a:t>nitrates </a:t>
            </a:r>
            <a:r>
              <a:rPr sz="1400" spc="37" dirty="0">
                <a:solidFill>
                  <a:srgbClr val="231F20"/>
                </a:solidFill>
                <a:latin typeface="Comic Sans MS" pitchFamily="66" charset="0"/>
                <a:cs typeface="Calibri"/>
              </a:rPr>
              <a:t>and </a:t>
            </a:r>
            <a:r>
              <a:rPr sz="1400" spc="15" dirty="0">
                <a:solidFill>
                  <a:srgbClr val="231F20"/>
                </a:solidFill>
                <a:latin typeface="Comic Sans MS" pitchFamily="66" charset="0"/>
                <a:cs typeface="Calibri"/>
              </a:rPr>
              <a:t>diuretics </a:t>
            </a:r>
            <a:r>
              <a:rPr sz="1400" spc="22" dirty="0">
                <a:solidFill>
                  <a:srgbClr val="231F20"/>
                </a:solidFill>
                <a:latin typeface="Comic Sans MS" pitchFamily="66" charset="0"/>
                <a:cs typeface="Calibri"/>
              </a:rPr>
              <a:t>should </a:t>
            </a:r>
            <a:r>
              <a:rPr sz="1400" spc="30" dirty="0">
                <a:solidFill>
                  <a:srgbClr val="231F20"/>
                </a:solidFill>
                <a:latin typeface="Comic Sans MS" pitchFamily="66" charset="0"/>
                <a:cs typeface="Calibri"/>
              </a:rPr>
              <a:t>be</a:t>
            </a:r>
            <a:r>
              <a:rPr sz="1400" spc="126" dirty="0">
                <a:solidFill>
                  <a:srgbClr val="231F20"/>
                </a:solidFill>
                <a:latin typeface="Comic Sans MS" pitchFamily="66" charset="0"/>
                <a:cs typeface="Calibri"/>
              </a:rPr>
              <a:t> </a:t>
            </a:r>
            <a:r>
              <a:rPr sz="1400" spc="22" dirty="0">
                <a:solidFill>
                  <a:srgbClr val="231F20"/>
                </a:solidFill>
                <a:latin typeface="Comic Sans MS" pitchFamily="66" charset="0"/>
                <a:cs typeface="Calibri"/>
              </a:rPr>
              <a:t>avoided.</a:t>
            </a:r>
            <a:endParaRPr sz="1400">
              <a:latin typeface="Comic Sans MS" pitchFamily="66" charset="0"/>
              <a:cs typeface="Calibri"/>
            </a:endParaRPr>
          </a:p>
          <a:p>
            <a:pPr>
              <a:spcBef>
                <a:spcPts val="74"/>
              </a:spcBef>
            </a:pPr>
            <a:endParaRPr sz="1400">
              <a:latin typeface="Comic Sans MS" pitchFamily="66" charset="0"/>
              <a:cs typeface="Times New Roman"/>
            </a:endParaRPr>
          </a:p>
          <a:p>
            <a:pPr marL="510794">
              <a:lnSpc>
                <a:spcPts val="1393"/>
              </a:lnSpc>
            </a:pPr>
            <a:r>
              <a:rPr sz="1400" spc="37" dirty="0">
                <a:solidFill>
                  <a:srgbClr val="231F20"/>
                </a:solidFill>
                <a:latin typeface="Comic Sans MS" pitchFamily="66" charset="0"/>
                <a:cs typeface="Calibri"/>
              </a:rPr>
              <a:t>Management</a:t>
            </a:r>
            <a:r>
              <a:rPr sz="1400" spc="22" dirty="0">
                <a:solidFill>
                  <a:srgbClr val="231F20"/>
                </a:solidFill>
                <a:latin typeface="Comic Sans MS" pitchFamily="66" charset="0"/>
                <a:cs typeface="Calibri"/>
              </a:rPr>
              <a:t> </a:t>
            </a:r>
            <a:r>
              <a:rPr sz="1400" spc="15" dirty="0">
                <a:solidFill>
                  <a:srgbClr val="231F20"/>
                </a:solidFill>
                <a:latin typeface="Comic Sans MS" pitchFamily="66" charset="0"/>
                <a:cs typeface="Calibri"/>
              </a:rPr>
              <a:t>includes:</a:t>
            </a:r>
            <a:endParaRPr sz="1400">
              <a:latin typeface="Comic Sans MS" pitchFamily="66" charset="0"/>
              <a:cs typeface="Calibri"/>
            </a:endParaRPr>
          </a:p>
          <a:p>
            <a:pPr marL="920935" marR="626497" lvl="4" indent="-143925">
              <a:lnSpc>
                <a:spcPts val="1361"/>
              </a:lnSpc>
              <a:spcBef>
                <a:spcPts val="67"/>
              </a:spcBef>
              <a:buChar char="•"/>
              <a:tabLst>
                <a:tab pos="922816" algn="l"/>
              </a:tabLst>
            </a:pPr>
            <a:r>
              <a:rPr sz="1400" b="1" spc="30" dirty="0">
                <a:solidFill>
                  <a:srgbClr val="231F20"/>
                </a:solidFill>
                <a:latin typeface="Comic Sans MS" pitchFamily="66" charset="0"/>
                <a:cs typeface="Calibri"/>
              </a:rPr>
              <a:t>Optimisation </a:t>
            </a:r>
            <a:r>
              <a:rPr sz="1400" b="1" spc="52" dirty="0">
                <a:solidFill>
                  <a:srgbClr val="231F20"/>
                </a:solidFill>
                <a:latin typeface="Comic Sans MS" pitchFamily="66" charset="0"/>
                <a:cs typeface="Calibri"/>
              </a:rPr>
              <a:t>of </a:t>
            </a:r>
            <a:r>
              <a:rPr sz="1400" b="1" spc="30" dirty="0">
                <a:solidFill>
                  <a:srgbClr val="231F20"/>
                </a:solidFill>
                <a:latin typeface="Comic Sans MS" pitchFamily="66" charset="0"/>
                <a:cs typeface="Calibri"/>
              </a:rPr>
              <a:t>IV </a:t>
            </a:r>
            <a:r>
              <a:rPr sz="1400" b="1" spc="22" dirty="0">
                <a:solidFill>
                  <a:srgbClr val="231F20"/>
                </a:solidFill>
                <a:latin typeface="Comic Sans MS" pitchFamily="66" charset="0"/>
                <a:cs typeface="Calibri"/>
              </a:rPr>
              <a:t>fluids </a:t>
            </a:r>
            <a:r>
              <a:rPr sz="1400" b="1" spc="15" dirty="0">
                <a:solidFill>
                  <a:srgbClr val="231F20"/>
                </a:solidFill>
                <a:latin typeface="Comic Sans MS" pitchFamily="66" charset="0"/>
                <a:cs typeface="Calibri"/>
              </a:rPr>
              <a:t>(saline </a:t>
            </a:r>
            <a:r>
              <a:rPr sz="1400" b="1" spc="22" dirty="0">
                <a:solidFill>
                  <a:srgbClr val="231F20"/>
                </a:solidFill>
                <a:latin typeface="Comic Sans MS" pitchFamily="66" charset="0"/>
                <a:cs typeface="Calibri"/>
              </a:rPr>
              <a:t>or </a:t>
            </a:r>
            <a:r>
              <a:rPr sz="1400" b="1" spc="15" dirty="0">
                <a:solidFill>
                  <a:srgbClr val="231F20"/>
                </a:solidFill>
                <a:latin typeface="Comic Sans MS" pitchFamily="66" charset="0"/>
                <a:cs typeface="Calibri"/>
              </a:rPr>
              <a:t>colloids) </a:t>
            </a:r>
            <a:r>
              <a:rPr sz="1400" b="1" spc="-7" dirty="0">
                <a:solidFill>
                  <a:srgbClr val="231F20"/>
                </a:solidFill>
                <a:latin typeface="Comic Sans MS" pitchFamily="66" charset="0"/>
                <a:cs typeface="Calibri"/>
              </a:rPr>
              <a:t>is </a:t>
            </a:r>
            <a:r>
              <a:rPr sz="1400" b="1" spc="22" dirty="0">
                <a:solidFill>
                  <a:srgbClr val="231F20"/>
                </a:solidFill>
                <a:latin typeface="Comic Sans MS" pitchFamily="66" charset="0"/>
                <a:cs typeface="Calibri"/>
              </a:rPr>
              <a:t>the </a:t>
            </a:r>
            <a:r>
              <a:rPr sz="1400" b="1" spc="30" dirty="0">
                <a:solidFill>
                  <a:srgbClr val="231F20"/>
                </a:solidFill>
                <a:latin typeface="Comic Sans MS" pitchFamily="66" charset="0"/>
                <a:cs typeface="Calibri"/>
              </a:rPr>
              <a:t>key </a:t>
            </a:r>
            <a:r>
              <a:rPr sz="1400" b="1" spc="22" dirty="0">
                <a:solidFill>
                  <a:srgbClr val="231F20"/>
                </a:solidFill>
                <a:latin typeface="Comic Sans MS" pitchFamily="66" charset="0"/>
                <a:cs typeface="Calibri"/>
              </a:rPr>
              <a:t>therapy </a:t>
            </a:r>
            <a:r>
              <a:rPr sz="1400" b="1" spc="30" dirty="0">
                <a:solidFill>
                  <a:srgbClr val="231F20"/>
                </a:solidFill>
                <a:latin typeface="Comic Sans MS" pitchFamily="66" charset="0"/>
                <a:cs typeface="Calibri"/>
              </a:rPr>
              <a:t>to  </a:t>
            </a:r>
            <a:r>
              <a:rPr sz="1400" b="1" spc="7" dirty="0">
                <a:solidFill>
                  <a:srgbClr val="231F20"/>
                </a:solidFill>
                <a:latin typeface="Comic Sans MS" pitchFamily="66" charset="0"/>
                <a:cs typeface="Calibri"/>
              </a:rPr>
              <a:t>correct </a:t>
            </a:r>
            <a:r>
              <a:rPr sz="1400" b="1" spc="22" dirty="0">
                <a:solidFill>
                  <a:srgbClr val="231F20"/>
                </a:solidFill>
                <a:latin typeface="Comic Sans MS" pitchFamily="66" charset="0"/>
                <a:cs typeface="Calibri"/>
              </a:rPr>
              <a:t>the</a:t>
            </a:r>
            <a:r>
              <a:rPr sz="1400" b="1" spc="44" dirty="0">
                <a:solidFill>
                  <a:srgbClr val="231F20"/>
                </a:solidFill>
                <a:latin typeface="Comic Sans MS" pitchFamily="66" charset="0"/>
                <a:cs typeface="Calibri"/>
              </a:rPr>
              <a:t> </a:t>
            </a:r>
            <a:r>
              <a:rPr sz="1400" b="1" spc="22" dirty="0">
                <a:solidFill>
                  <a:srgbClr val="231F20"/>
                </a:solidFill>
                <a:latin typeface="Comic Sans MS" pitchFamily="66" charset="0"/>
                <a:cs typeface="Calibri"/>
              </a:rPr>
              <a:t>hypotension.</a:t>
            </a:r>
            <a:endParaRPr sz="1400" b="1">
              <a:latin typeface="Comic Sans MS" pitchFamily="66" charset="0"/>
              <a:cs typeface="Calibri"/>
            </a:endParaRPr>
          </a:p>
          <a:p>
            <a:pPr marL="921875" lvl="4" indent="-144866">
              <a:lnSpc>
                <a:spcPts val="1324"/>
              </a:lnSpc>
              <a:buChar char="•"/>
              <a:tabLst>
                <a:tab pos="922816" algn="l"/>
              </a:tabLst>
            </a:pPr>
            <a:r>
              <a:rPr sz="1400" b="1" spc="15" dirty="0">
                <a:solidFill>
                  <a:srgbClr val="231F20"/>
                </a:solidFill>
                <a:latin typeface="Comic Sans MS" pitchFamily="66" charset="0"/>
                <a:cs typeface="Calibri"/>
              </a:rPr>
              <a:t>Inotropes</a:t>
            </a:r>
            <a:r>
              <a:rPr sz="1400" spc="15" dirty="0">
                <a:solidFill>
                  <a:srgbClr val="231F20"/>
                </a:solidFill>
                <a:latin typeface="Comic Sans MS" pitchFamily="66" charset="0"/>
                <a:cs typeface="Calibri"/>
              </a:rPr>
              <a:t>.</a:t>
            </a:r>
            <a:endParaRPr sz="1400">
              <a:latin typeface="Comic Sans MS" pitchFamily="66" charset="0"/>
              <a:cs typeface="Calibri"/>
            </a:endParaRPr>
          </a:p>
          <a:p>
            <a:pPr lvl="4">
              <a:spcBef>
                <a:spcPts val="37"/>
              </a:spcBef>
              <a:buClr>
                <a:srgbClr val="231F20"/>
              </a:buClr>
              <a:buFont typeface="Calibri"/>
              <a:buChar char="•"/>
            </a:pPr>
            <a:endParaRPr sz="1400">
              <a:latin typeface="Comic Sans MS" pitchFamily="66" charset="0"/>
              <a:cs typeface="Times New Roman"/>
            </a:endParaRPr>
          </a:p>
          <a:p>
            <a:pPr>
              <a:spcBef>
                <a:spcPts val="44"/>
              </a:spcBef>
            </a:pPr>
            <a:endParaRPr sz="1000">
              <a:latin typeface="Times New Roman"/>
              <a:cs typeface="Times New Roman"/>
            </a:endParaRPr>
          </a:p>
          <a:p>
            <a:pPr marL="777009" lvl="2" indent="-533371">
              <a:buAutoNum type="arabicPeriod" startAt="5"/>
              <a:tabLst>
                <a:tab pos="777009" algn="l"/>
                <a:tab pos="777950" algn="l"/>
              </a:tabLst>
            </a:pPr>
            <a:r>
              <a:rPr sz="1200" b="1" dirty="0">
                <a:solidFill>
                  <a:srgbClr val="0062A8"/>
                </a:solidFill>
                <a:latin typeface="Calibri"/>
                <a:cs typeface="Calibri"/>
              </a:rPr>
              <a:t>Others</a:t>
            </a:r>
            <a:endParaRPr sz="1200">
              <a:latin typeface="Calibri"/>
              <a:cs typeface="Calibri"/>
            </a:endParaRPr>
          </a:p>
          <a:p>
            <a:pPr lvl="2">
              <a:spcBef>
                <a:spcPts val="22"/>
              </a:spcBef>
              <a:buAutoNum type="arabicPeriod" startAt="5"/>
            </a:pPr>
            <a:endParaRPr sz="1100">
              <a:latin typeface="Times New Roman"/>
              <a:cs typeface="Times New Roman"/>
            </a:endParaRPr>
          </a:p>
          <a:p>
            <a:pPr marL="777009" lvl="3" indent="-533371">
              <a:lnSpc>
                <a:spcPts val="1393"/>
              </a:lnSpc>
              <a:spcBef>
                <a:spcPts val="7"/>
              </a:spcBef>
              <a:buAutoNum type="arabicPeriod"/>
              <a:tabLst>
                <a:tab pos="777950" algn="l"/>
              </a:tabLst>
            </a:pPr>
            <a:r>
              <a:rPr sz="900" smtClean="0">
                <a:solidFill>
                  <a:srgbClr val="231F20"/>
                </a:solidFill>
                <a:latin typeface="Times New Roman"/>
                <a:cs typeface="Times New Roman"/>
              </a:rPr>
              <a:t>2</a:t>
            </a:r>
            <a:endParaRPr sz="900">
              <a:latin typeface="Times New Roman"/>
              <a:cs typeface="Times New Roman"/>
            </a:endParaRPr>
          </a:p>
        </p:txBody>
      </p:sp>
      <p:sp>
        <p:nvSpPr>
          <p:cNvPr id="9" name="Rectangle 8"/>
          <p:cNvSpPr/>
          <p:nvPr/>
        </p:nvSpPr>
        <p:spPr>
          <a:xfrm>
            <a:off x="0" y="1"/>
            <a:ext cx="9144000" cy="2262158"/>
          </a:xfrm>
          <a:prstGeom prst="rect">
            <a:avLst/>
          </a:prstGeom>
          <a:solidFill>
            <a:schemeClr val="accent6">
              <a:lumMod val="75000"/>
            </a:schemeClr>
          </a:solidFill>
        </p:spPr>
        <p:txBody>
          <a:bodyPr wrap="square">
            <a:spAutoFit/>
          </a:bodyPr>
          <a:lstStyle/>
          <a:p>
            <a:pPr marL="626497" lvl="2" indent="-533371">
              <a:lnSpc>
                <a:spcPts val="1393"/>
              </a:lnSpc>
              <a:buAutoNum type="arabicPeriod" startAt="3"/>
              <a:tabLst>
                <a:tab pos="626497" algn="l"/>
                <a:tab pos="627440" algn="l"/>
              </a:tabLst>
            </a:pPr>
            <a:r>
              <a:rPr lang="en-IN" sz="1400" b="1" spc="-81" dirty="0" smtClean="0">
                <a:solidFill>
                  <a:srgbClr val="0062A8"/>
                </a:solidFill>
                <a:latin typeface="Comic Sans MS" pitchFamily="66" charset="0"/>
                <a:cs typeface="Arial"/>
              </a:rPr>
              <a:t>Mechanical</a:t>
            </a:r>
            <a:r>
              <a:rPr lang="en-IN" sz="1400" b="1" spc="-156" dirty="0" smtClean="0">
                <a:solidFill>
                  <a:srgbClr val="0062A8"/>
                </a:solidFill>
                <a:latin typeface="Comic Sans MS" pitchFamily="66" charset="0"/>
                <a:cs typeface="Arial"/>
              </a:rPr>
              <a:t> </a:t>
            </a:r>
            <a:r>
              <a:rPr lang="en-IN" sz="1400" b="1" spc="-104" dirty="0" smtClean="0">
                <a:solidFill>
                  <a:srgbClr val="0062A8"/>
                </a:solidFill>
                <a:latin typeface="Comic Sans MS" pitchFamily="66" charset="0"/>
                <a:cs typeface="Arial"/>
              </a:rPr>
              <a:t>complications</a:t>
            </a:r>
            <a:endParaRPr lang="en-IN" sz="1400" dirty="0" smtClean="0">
              <a:latin typeface="Comic Sans MS" pitchFamily="66" charset="0"/>
              <a:cs typeface="Arial"/>
            </a:endParaRPr>
          </a:p>
          <a:p>
            <a:pPr marL="360282">
              <a:lnSpc>
                <a:spcPts val="1361"/>
              </a:lnSpc>
            </a:pPr>
            <a:r>
              <a:rPr lang="en-IN" sz="1400" spc="7" dirty="0" smtClean="0">
                <a:solidFill>
                  <a:srgbClr val="002060"/>
                </a:solidFill>
                <a:latin typeface="Comic Sans MS" pitchFamily="66" charset="0"/>
                <a:cs typeface="Calibri"/>
              </a:rPr>
              <a:t>These </a:t>
            </a:r>
            <a:r>
              <a:rPr lang="en-IN" sz="1400" spc="22" dirty="0" smtClean="0">
                <a:solidFill>
                  <a:srgbClr val="002060"/>
                </a:solidFill>
                <a:latin typeface="Comic Sans MS" pitchFamily="66" charset="0"/>
                <a:cs typeface="Calibri"/>
              </a:rPr>
              <a:t>include the</a:t>
            </a:r>
            <a:r>
              <a:rPr lang="en-IN" sz="1400" spc="59" dirty="0" smtClean="0">
                <a:solidFill>
                  <a:srgbClr val="002060"/>
                </a:solidFill>
                <a:latin typeface="Comic Sans MS" pitchFamily="66" charset="0"/>
                <a:cs typeface="Calibri"/>
              </a:rPr>
              <a:t> </a:t>
            </a:r>
            <a:r>
              <a:rPr lang="en-IN" sz="1400" spc="37" dirty="0" smtClean="0">
                <a:solidFill>
                  <a:srgbClr val="002060"/>
                </a:solidFill>
                <a:latin typeface="Comic Sans MS" pitchFamily="66" charset="0"/>
                <a:cs typeface="Calibri"/>
              </a:rPr>
              <a:t>following:</a:t>
            </a:r>
            <a:endParaRPr lang="en-IN" sz="1400" dirty="0" smtClean="0">
              <a:solidFill>
                <a:srgbClr val="002060"/>
              </a:solidFill>
              <a:latin typeface="Comic Sans MS" pitchFamily="66" charset="0"/>
              <a:cs typeface="Calibri"/>
            </a:endParaRPr>
          </a:p>
          <a:p>
            <a:pPr marL="770424" marR="799586" lvl="3" indent="-143925">
              <a:lnSpc>
                <a:spcPts val="1361"/>
              </a:lnSpc>
              <a:spcBef>
                <a:spcPts val="67"/>
              </a:spcBef>
              <a:buChar char="•"/>
              <a:tabLst>
                <a:tab pos="772304" algn="l"/>
              </a:tabLst>
            </a:pPr>
            <a:r>
              <a:rPr lang="en-IN" sz="1400" spc="7" dirty="0" smtClean="0">
                <a:solidFill>
                  <a:srgbClr val="002060"/>
                </a:solidFill>
                <a:latin typeface="Comic Sans MS" pitchFamily="66" charset="0"/>
                <a:cs typeface="Calibri"/>
              </a:rPr>
              <a:t>Free </a:t>
            </a:r>
            <a:r>
              <a:rPr lang="en-IN" sz="1400" spc="37" dirty="0" smtClean="0">
                <a:solidFill>
                  <a:srgbClr val="002060"/>
                </a:solidFill>
                <a:latin typeface="Comic Sans MS" pitchFamily="66" charset="0"/>
                <a:cs typeface="Calibri"/>
              </a:rPr>
              <a:t>wall </a:t>
            </a:r>
            <a:r>
              <a:rPr lang="en-IN" sz="1400" spc="22" dirty="0" smtClean="0">
                <a:solidFill>
                  <a:srgbClr val="002060"/>
                </a:solidFill>
                <a:latin typeface="Comic Sans MS" pitchFamily="66" charset="0"/>
                <a:cs typeface="Calibri"/>
              </a:rPr>
              <a:t>rupture </a:t>
            </a:r>
            <a:r>
              <a:rPr lang="en-IN" sz="1400" dirty="0" smtClean="0">
                <a:solidFill>
                  <a:srgbClr val="002060"/>
                </a:solidFill>
                <a:latin typeface="Comic Sans MS" pitchFamily="66" charset="0"/>
                <a:cs typeface="Calibri"/>
              </a:rPr>
              <a:t>- </a:t>
            </a:r>
            <a:r>
              <a:rPr lang="en-IN" sz="1400" spc="22" dirty="0" smtClean="0">
                <a:solidFill>
                  <a:srgbClr val="002060"/>
                </a:solidFill>
                <a:latin typeface="Comic Sans MS" pitchFamily="66" charset="0"/>
                <a:cs typeface="Calibri"/>
              </a:rPr>
              <a:t>it </a:t>
            </a:r>
            <a:r>
              <a:rPr lang="en-IN" sz="1400" spc="-7" dirty="0" smtClean="0">
                <a:solidFill>
                  <a:srgbClr val="002060"/>
                </a:solidFill>
                <a:latin typeface="Comic Sans MS" pitchFamily="66" charset="0"/>
                <a:cs typeface="Calibri"/>
              </a:rPr>
              <a:t>is </a:t>
            </a:r>
            <a:r>
              <a:rPr lang="en-IN" sz="1400" spc="22" dirty="0" smtClean="0">
                <a:solidFill>
                  <a:srgbClr val="002060"/>
                </a:solidFill>
                <a:latin typeface="Comic Sans MS" pitchFamily="66" charset="0"/>
                <a:cs typeface="Calibri"/>
              </a:rPr>
              <a:t>usually </a:t>
            </a:r>
            <a:r>
              <a:rPr lang="en-IN" sz="1400" spc="37" dirty="0" smtClean="0">
                <a:solidFill>
                  <a:srgbClr val="002060"/>
                </a:solidFill>
                <a:latin typeface="Comic Sans MS" pitchFamily="66" charset="0"/>
                <a:cs typeface="Calibri"/>
              </a:rPr>
              <a:t>fatal and </a:t>
            </a:r>
            <a:r>
              <a:rPr lang="en-IN" sz="1400" spc="7" dirty="0" smtClean="0">
                <a:solidFill>
                  <a:srgbClr val="002060"/>
                </a:solidFill>
                <a:latin typeface="Comic Sans MS" pitchFamily="66" charset="0"/>
                <a:cs typeface="Calibri"/>
              </a:rPr>
              <a:t>presents </a:t>
            </a:r>
            <a:r>
              <a:rPr lang="en-IN" sz="1400" spc="37" dirty="0" smtClean="0">
                <a:solidFill>
                  <a:srgbClr val="002060"/>
                </a:solidFill>
                <a:latin typeface="Comic Sans MS" pitchFamily="66" charset="0"/>
                <a:cs typeface="Calibri"/>
              </a:rPr>
              <a:t>with </a:t>
            </a:r>
            <a:r>
              <a:rPr lang="en-IN" sz="1400" spc="22" dirty="0" smtClean="0">
                <a:solidFill>
                  <a:srgbClr val="002060"/>
                </a:solidFill>
                <a:latin typeface="Comic Sans MS" pitchFamily="66" charset="0"/>
                <a:cs typeface="Calibri"/>
              </a:rPr>
              <a:t>sudden  </a:t>
            </a:r>
            <a:r>
              <a:rPr lang="en-IN" sz="1400" spc="15" dirty="0" smtClean="0">
                <a:solidFill>
                  <a:srgbClr val="002060"/>
                </a:solidFill>
                <a:latin typeface="Comic Sans MS" pitchFamily="66" charset="0"/>
                <a:cs typeface="Calibri"/>
              </a:rPr>
              <a:t>cardiovascular collapse </a:t>
            </a:r>
            <a:r>
              <a:rPr lang="en-IN" sz="1400" spc="37" dirty="0" smtClean="0">
                <a:solidFill>
                  <a:srgbClr val="002060"/>
                </a:solidFill>
                <a:latin typeface="Comic Sans MS" pitchFamily="66" charset="0"/>
                <a:cs typeface="Calibri"/>
              </a:rPr>
              <a:t>and</a:t>
            </a:r>
            <a:r>
              <a:rPr lang="en-IN" sz="1400" spc="59" dirty="0" smtClean="0">
                <a:solidFill>
                  <a:srgbClr val="002060"/>
                </a:solidFill>
                <a:latin typeface="Comic Sans MS" pitchFamily="66" charset="0"/>
                <a:cs typeface="Calibri"/>
              </a:rPr>
              <a:t> </a:t>
            </a:r>
            <a:r>
              <a:rPr lang="en-IN" sz="1400" spc="22" dirty="0" err="1" smtClean="0">
                <a:solidFill>
                  <a:srgbClr val="002060"/>
                </a:solidFill>
                <a:latin typeface="Comic Sans MS" pitchFamily="66" charset="0"/>
                <a:cs typeface="Calibri"/>
              </a:rPr>
              <a:t>haemopericardium</a:t>
            </a:r>
            <a:r>
              <a:rPr lang="en-IN" sz="1400" spc="22" dirty="0" smtClean="0">
                <a:solidFill>
                  <a:srgbClr val="002060"/>
                </a:solidFill>
                <a:latin typeface="Comic Sans MS" pitchFamily="66" charset="0"/>
                <a:cs typeface="Calibri"/>
              </a:rPr>
              <a:t>.</a:t>
            </a:r>
            <a:endParaRPr lang="en-IN" sz="1400" dirty="0" smtClean="0">
              <a:solidFill>
                <a:srgbClr val="002060"/>
              </a:solidFill>
              <a:latin typeface="Comic Sans MS" pitchFamily="66" charset="0"/>
              <a:cs typeface="Calibri"/>
            </a:endParaRPr>
          </a:p>
          <a:p>
            <a:pPr marL="771365" lvl="3" indent="-144866">
              <a:lnSpc>
                <a:spcPts val="1296"/>
              </a:lnSpc>
              <a:buChar char="•"/>
              <a:tabLst>
                <a:tab pos="772304" algn="l"/>
              </a:tabLst>
            </a:pPr>
            <a:r>
              <a:rPr lang="en-IN" sz="1400" spc="22" dirty="0" smtClean="0">
                <a:solidFill>
                  <a:srgbClr val="002060"/>
                </a:solidFill>
                <a:latin typeface="Comic Sans MS" pitchFamily="66" charset="0"/>
                <a:cs typeface="Calibri"/>
              </a:rPr>
              <a:t>Ventricular </a:t>
            </a:r>
            <a:r>
              <a:rPr lang="en-IN" sz="1400" spc="15" dirty="0" err="1" smtClean="0">
                <a:solidFill>
                  <a:srgbClr val="002060"/>
                </a:solidFill>
                <a:latin typeface="Comic Sans MS" pitchFamily="66" charset="0"/>
                <a:cs typeface="Calibri"/>
              </a:rPr>
              <a:t>septal</a:t>
            </a:r>
            <a:r>
              <a:rPr lang="en-IN" sz="1400" spc="30" dirty="0" smtClean="0">
                <a:solidFill>
                  <a:srgbClr val="002060"/>
                </a:solidFill>
                <a:latin typeface="Comic Sans MS" pitchFamily="66" charset="0"/>
                <a:cs typeface="Calibri"/>
              </a:rPr>
              <a:t> </a:t>
            </a:r>
            <a:r>
              <a:rPr lang="en-IN" sz="1400" spc="22" dirty="0" smtClean="0">
                <a:solidFill>
                  <a:srgbClr val="002060"/>
                </a:solidFill>
                <a:latin typeface="Comic Sans MS" pitchFamily="66" charset="0"/>
                <a:cs typeface="Calibri"/>
              </a:rPr>
              <a:t>rupture.</a:t>
            </a:r>
            <a:endParaRPr lang="en-IN" sz="1400" dirty="0" smtClean="0">
              <a:solidFill>
                <a:srgbClr val="002060"/>
              </a:solidFill>
              <a:latin typeface="Comic Sans MS" pitchFamily="66" charset="0"/>
              <a:cs typeface="Calibri"/>
            </a:endParaRPr>
          </a:p>
          <a:p>
            <a:pPr marL="771365" lvl="3" indent="-144866">
              <a:lnSpc>
                <a:spcPts val="1393"/>
              </a:lnSpc>
              <a:buChar char="•"/>
              <a:tabLst>
                <a:tab pos="772304" algn="l"/>
              </a:tabLst>
            </a:pPr>
            <a:r>
              <a:rPr lang="en-IN" sz="1400" spc="22" dirty="0" smtClean="0">
                <a:solidFill>
                  <a:srgbClr val="002060"/>
                </a:solidFill>
                <a:latin typeface="Comic Sans MS" pitchFamily="66" charset="0"/>
                <a:cs typeface="Calibri"/>
              </a:rPr>
              <a:t>Mitral </a:t>
            </a:r>
            <a:r>
              <a:rPr lang="en-IN" sz="1400" spc="37" dirty="0" smtClean="0">
                <a:solidFill>
                  <a:srgbClr val="002060"/>
                </a:solidFill>
                <a:latin typeface="Comic Sans MS" pitchFamily="66" charset="0"/>
                <a:cs typeface="Calibri"/>
              </a:rPr>
              <a:t>regurgitation.</a:t>
            </a:r>
            <a:endParaRPr lang="en-IN" sz="1400" dirty="0" smtClean="0">
              <a:solidFill>
                <a:srgbClr val="002060"/>
              </a:solidFill>
              <a:latin typeface="Comic Sans MS" pitchFamily="66" charset="0"/>
              <a:cs typeface="Calibri"/>
            </a:endParaRPr>
          </a:p>
          <a:p>
            <a:pPr>
              <a:spcBef>
                <a:spcPts val="37"/>
              </a:spcBef>
            </a:pPr>
            <a:endParaRPr lang="en-IN" sz="1200" dirty="0" smtClean="0">
              <a:latin typeface="Times New Roman"/>
              <a:cs typeface="Times New Roman"/>
            </a:endParaRPr>
          </a:p>
          <a:p>
            <a:pPr marL="360282" marR="610507">
              <a:lnSpc>
                <a:spcPts val="1361"/>
              </a:lnSpc>
            </a:pPr>
            <a:r>
              <a:rPr lang="en-IN" sz="1400" b="1" spc="30" dirty="0" smtClean="0">
                <a:solidFill>
                  <a:srgbClr val="231F20"/>
                </a:solidFill>
                <a:latin typeface="Comic Sans MS" pitchFamily="66" charset="0"/>
                <a:cs typeface="Calibri"/>
              </a:rPr>
              <a:t>The </a:t>
            </a:r>
            <a:r>
              <a:rPr lang="en-IN" sz="1400" b="1" spc="22" dirty="0" smtClean="0">
                <a:solidFill>
                  <a:srgbClr val="231F20"/>
                </a:solidFill>
                <a:latin typeface="Comic Sans MS" pitchFamily="66" charset="0"/>
                <a:cs typeface="Calibri"/>
              </a:rPr>
              <a:t>diagnosis should </a:t>
            </a:r>
            <a:r>
              <a:rPr lang="en-IN" sz="1400" b="1" spc="30" dirty="0" smtClean="0">
                <a:solidFill>
                  <a:srgbClr val="231F20"/>
                </a:solidFill>
                <a:latin typeface="Comic Sans MS" pitchFamily="66" charset="0"/>
                <a:cs typeface="Calibri"/>
              </a:rPr>
              <a:t>be </a:t>
            </a:r>
            <a:r>
              <a:rPr lang="en-IN" sz="1400" b="1" spc="7" dirty="0" smtClean="0">
                <a:solidFill>
                  <a:srgbClr val="231F20"/>
                </a:solidFill>
                <a:latin typeface="Comic Sans MS" pitchFamily="66" charset="0"/>
                <a:cs typeface="Calibri"/>
              </a:rPr>
              <a:t>suspected </a:t>
            </a:r>
            <a:r>
              <a:rPr lang="en-IN" sz="1400" b="1" spc="37" dirty="0" smtClean="0">
                <a:solidFill>
                  <a:srgbClr val="231F20"/>
                </a:solidFill>
                <a:latin typeface="Comic Sans MS" pitchFamily="66" charset="0"/>
                <a:cs typeface="Calibri"/>
              </a:rPr>
              <a:t>in </a:t>
            </a:r>
            <a:r>
              <a:rPr lang="en-IN" sz="1400" b="1" spc="22" dirty="0" smtClean="0">
                <a:solidFill>
                  <a:srgbClr val="231F20"/>
                </a:solidFill>
                <a:latin typeface="Comic Sans MS" pitchFamily="66" charset="0"/>
                <a:cs typeface="Calibri"/>
              </a:rPr>
              <a:t>patients </a:t>
            </a:r>
            <a:r>
              <a:rPr lang="en-IN" sz="1400" b="1" spc="37" dirty="0" smtClean="0">
                <a:solidFill>
                  <a:srgbClr val="231F20"/>
                </a:solidFill>
                <a:latin typeface="Comic Sans MS" pitchFamily="66" charset="0"/>
                <a:cs typeface="Calibri"/>
              </a:rPr>
              <a:t>with </a:t>
            </a:r>
            <a:r>
              <a:rPr lang="en-IN" sz="1400" b="1" spc="22" dirty="0" smtClean="0">
                <a:solidFill>
                  <a:srgbClr val="231F20"/>
                </a:solidFill>
                <a:latin typeface="Comic Sans MS" pitchFamily="66" charset="0"/>
                <a:cs typeface="Calibri"/>
              </a:rPr>
              <a:t>sudden </a:t>
            </a:r>
            <a:r>
              <a:rPr lang="en-IN" sz="1400" b="1" spc="15" dirty="0" smtClean="0">
                <a:solidFill>
                  <a:srgbClr val="231F20"/>
                </a:solidFill>
                <a:latin typeface="Comic Sans MS" pitchFamily="66" charset="0"/>
                <a:cs typeface="Calibri"/>
              </a:rPr>
              <a:t>clinical  </a:t>
            </a:r>
            <a:r>
              <a:rPr lang="en-IN" sz="1400" b="1" spc="22" dirty="0" smtClean="0">
                <a:solidFill>
                  <a:srgbClr val="231F20"/>
                </a:solidFill>
                <a:latin typeface="Comic Sans MS" pitchFamily="66" charset="0"/>
                <a:cs typeface="Calibri"/>
              </a:rPr>
              <a:t>deterioration </a:t>
            </a:r>
            <a:r>
              <a:rPr lang="en-IN" sz="1400" b="1" spc="37" dirty="0" smtClean="0">
                <a:solidFill>
                  <a:srgbClr val="231F20"/>
                </a:solidFill>
                <a:latin typeface="Comic Sans MS" pitchFamily="66" charset="0"/>
                <a:cs typeface="Calibri"/>
              </a:rPr>
              <a:t>and </a:t>
            </a:r>
            <a:r>
              <a:rPr lang="en-IN" sz="1400" b="1" spc="30" dirty="0" smtClean="0">
                <a:solidFill>
                  <a:srgbClr val="231F20"/>
                </a:solidFill>
                <a:latin typeface="Comic Sans MS" pitchFamily="66" charset="0"/>
                <a:cs typeface="Calibri"/>
              </a:rPr>
              <a:t>suggested </a:t>
            </a:r>
            <a:r>
              <a:rPr lang="en-IN" sz="1400" b="1" spc="22" dirty="0" smtClean="0">
                <a:solidFill>
                  <a:srgbClr val="231F20"/>
                </a:solidFill>
                <a:latin typeface="Comic Sans MS" pitchFamily="66" charset="0"/>
                <a:cs typeface="Calibri"/>
              </a:rPr>
              <a:t>by the </a:t>
            </a:r>
            <a:r>
              <a:rPr lang="en-IN" sz="1400" b="1" spc="7" dirty="0" smtClean="0">
                <a:solidFill>
                  <a:srgbClr val="231F20"/>
                </a:solidFill>
                <a:latin typeface="Comic Sans MS" pitchFamily="66" charset="0"/>
                <a:cs typeface="Calibri"/>
              </a:rPr>
              <a:t>presence </a:t>
            </a:r>
            <a:r>
              <a:rPr lang="en-IN" sz="1400" b="1" spc="52" dirty="0" smtClean="0">
                <a:solidFill>
                  <a:srgbClr val="231F20"/>
                </a:solidFill>
                <a:latin typeface="Comic Sans MS" pitchFamily="66" charset="0"/>
                <a:cs typeface="Calibri"/>
              </a:rPr>
              <a:t>of </a:t>
            </a:r>
            <a:r>
              <a:rPr lang="en-IN" sz="1400" b="1" spc="37" dirty="0" smtClean="0">
                <a:solidFill>
                  <a:srgbClr val="231F20"/>
                </a:solidFill>
                <a:latin typeface="Comic Sans MS" pitchFamily="66" charset="0"/>
                <a:cs typeface="Calibri"/>
              </a:rPr>
              <a:t>new </a:t>
            </a:r>
            <a:r>
              <a:rPr lang="en-IN" sz="1400" b="1" spc="15" dirty="0" smtClean="0">
                <a:solidFill>
                  <a:srgbClr val="231F20"/>
                </a:solidFill>
                <a:latin typeface="Comic Sans MS" pitchFamily="66" charset="0"/>
                <a:cs typeface="Calibri"/>
              </a:rPr>
              <a:t>murmurs </a:t>
            </a:r>
            <a:r>
              <a:rPr lang="en-IN" sz="1400" b="1" spc="22" dirty="0" smtClean="0">
                <a:solidFill>
                  <a:srgbClr val="231F20"/>
                </a:solidFill>
                <a:latin typeface="Comic Sans MS" pitchFamily="66" charset="0"/>
                <a:cs typeface="Calibri"/>
              </a:rPr>
              <a:t>or  diminished heart </a:t>
            </a:r>
            <a:r>
              <a:rPr lang="en-IN" sz="1400" b="1" spc="7" dirty="0" smtClean="0">
                <a:solidFill>
                  <a:srgbClr val="231F20"/>
                </a:solidFill>
                <a:latin typeface="Comic Sans MS" pitchFamily="66" charset="0"/>
                <a:cs typeface="Calibri"/>
              </a:rPr>
              <a:t>sounds. </a:t>
            </a:r>
            <a:r>
              <a:rPr lang="en-IN" sz="1400" b="1" spc="30" dirty="0" smtClean="0">
                <a:solidFill>
                  <a:srgbClr val="231F20"/>
                </a:solidFill>
                <a:latin typeface="Comic Sans MS" pitchFamily="66" charset="0"/>
                <a:cs typeface="Calibri"/>
              </a:rPr>
              <a:t>The </a:t>
            </a:r>
            <a:r>
              <a:rPr lang="en-IN" sz="1400" b="1" spc="22" dirty="0" smtClean="0">
                <a:solidFill>
                  <a:srgbClr val="231F20"/>
                </a:solidFill>
                <a:latin typeface="Comic Sans MS" pitchFamily="66" charset="0"/>
                <a:cs typeface="Calibri"/>
              </a:rPr>
              <a:t>diagnosis </a:t>
            </a:r>
            <a:r>
              <a:rPr lang="en-IN" sz="1400" b="1" spc="15" dirty="0" smtClean="0">
                <a:solidFill>
                  <a:srgbClr val="231F20"/>
                </a:solidFill>
                <a:latin typeface="Comic Sans MS" pitchFamily="66" charset="0"/>
                <a:cs typeface="Calibri"/>
              </a:rPr>
              <a:t>can </a:t>
            </a:r>
            <a:r>
              <a:rPr lang="en-IN" sz="1400" b="1" spc="30" dirty="0" smtClean="0">
                <a:solidFill>
                  <a:srgbClr val="231F20"/>
                </a:solidFill>
                <a:latin typeface="Comic Sans MS" pitchFamily="66" charset="0"/>
                <a:cs typeface="Calibri"/>
              </a:rPr>
              <a:t>be </a:t>
            </a:r>
            <a:r>
              <a:rPr lang="en-IN" sz="1400" b="1" spc="22" dirty="0" smtClean="0">
                <a:solidFill>
                  <a:srgbClr val="231F20"/>
                </a:solidFill>
                <a:latin typeface="Comic Sans MS" pitchFamily="66" charset="0"/>
                <a:cs typeface="Calibri"/>
              </a:rPr>
              <a:t>confirmed by  </a:t>
            </a:r>
            <a:r>
              <a:rPr lang="en-IN" sz="1400" b="1" spc="30" dirty="0" smtClean="0">
                <a:solidFill>
                  <a:srgbClr val="231F20"/>
                </a:solidFill>
                <a:latin typeface="Comic Sans MS" pitchFamily="66" charset="0"/>
                <a:cs typeface="Calibri"/>
              </a:rPr>
              <a:t>echocardiography </a:t>
            </a:r>
            <a:r>
              <a:rPr lang="en-IN" sz="1400" b="1" spc="22" dirty="0" smtClean="0">
                <a:solidFill>
                  <a:srgbClr val="231F20"/>
                </a:solidFill>
                <a:latin typeface="Comic Sans MS" pitchFamily="66" charset="0"/>
                <a:cs typeface="Calibri"/>
              </a:rPr>
              <a:t>In </a:t>
            </a:r>
            <a:r>
              <a:rPr lang="en-IN" sz="1400" b="1" spc="7" dirty="0" smtClean="0">
                <a:solidFill>
                  <a:srgbClr val="231F20"/>
                </a:solidFill>
                <a:latin typeface="Comic Sans MS" pitchFamily="66" charset="0"/>
                <a:cs typeface="Calibri"/>
              </a:rPr>
              <a:t>these </a:t>
            </a:r>
            <a:r>
              <a:rPr lang="en-IN" sz="1400" b="1" spc="22" dirty="0" smtClean="0">
                <a:solidFill>
                  <a:srgbClr val="231F20"/>
                </a:solidFill>
                <a:latin typeface="Comic Sans MS" pitchFamily="66" charset="0"/>
                <a:cs typeface="Calibri"/>
              </a:rPr>
              <a:t>patients </a:t>
            </a:r>
            <a:r>
              <a:rPr lang="en-IN" sz="1400" b="1" spc="15" dirty="0" smtClean="0">
                <a:solidFill>
                  <a:srgbClr val="231F20"/>
                </a:solidFill>
                <a:latin typeface="Comic Sans MS" pitchFamily="66" charset="0"/>
                <a:cs typeface="Calibri"/>
              </a:rPr>
              <a:t>early </a:t>
            </a:r>
            <a:r>
              <a:rPr lang="en-IN" sz="1400" b="1" spc="22" dirty="0" smtClean="0">
                <a:solidFill>
                  <a:srgbClr val="231F20"/>
                </a:solidFill>
                <a:latin typeface="Comic Sans MS" pitchFamily="66" charset="0"/>
                <a:cs typeface="Calibri"/>
              </a:rPr>
              <a:t>surgery should </a:t>
            </a:r>
            <a:r>
              <a:rPr lang="en-IN" sz="1400" b="1" spc="30" dirty="0" smtClean="0">
                <a:solidFill>
                  <a:srgbClr val="231F20"/>
                </a:solidFill>
                <a:latin typeface="Comic Sans MS" pitchFamily="66" charset="0"/>
                <a:cs typeface="Calibri"/>
              </a:rPr>
              <a:t>be</a:t>
            </a:r>
            <a:r>
              <a:rPr lang="en-IN" sz="1400" b="1" spc="96" dirty="0" smtClean="0">
                <a:solidFill>
                  <a:srgbClr val="231F20"/>
                </a:solidFill>
                <a:latin typeface="Comic Sans MS" pitchFamily="66" charset="0"/>
                <a:cs typeface="Calibri"/>
              </a:rPr>
              <a:t> </a:t>
            </a:r>
            <a:r>
              <a:rPr lang="en-IN" sz="1400" b="1" spc="15" dirty="0" smtClean="0">
                <a:solidFill>
                  <a:srgbClr val="231F20"/>
                </a:solidFill>
                <a:latin typeface="Comic Sans MS" pitchFamily="66" charset="0"/>
                <a:cs typeface="Calibri"/>
              </a:rPr>
              <a:t>considered.</a:t>
            </a:r>
            <a:endParaRPr lang="en-IN" sz="1400" b="1" dirty="0" smtClean="0">
              <a:latin typeface="Comic Sans MS" pitchFamily="66" charset="0"/>
              <a:cs typeface="Calibri"/>
            </a:endParaRPr>
          </a:p>
          <a:p>
            <a:pPr marR="195663" algn="ctr">
              <a:spcBef>
                <a:spcPts val="361"/>
              </a:spcBef>
            </a:pPr>
            <a:r>
              <a:rPr lang="en-IN" sz="900" dirty="0" smtClean="0">
                <a:solidFill>
                  <a:srgbClr val="231F20"/>
                </a:solidFill>
                <a:latin typeface="Times New Roman"/>
                <a:cs typeface="Times New Roman"/>
              </a:rPr>
              <a:t>31</a:t>
            </a:r>
            <a:endParaRPr lang="en-IN" sz="900" dirty="0">
              <a:latin typeface="Times New Roman"/>
              <a:cs typeface="Times New Roman"/>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2703304"/>
          </a:xfrm>
          <a:prstGeom prst="rect">
            <a:avLst/>
          </a:prstGeom>
          <a:solidFill>
            <a:schemeClr val="accent6">
              <a:lumMod val="75000"/>
            </a:schemeClr>
          </a:solidFill>
        </p:spPr>
        <p:txBody>
          <a:bodyPr wrap="square">
            <a:spAutoFit/>
          </a:bodyPr>
          <a:lstStyle/>
          <a:p>
            <a:pPr marL="777009" lvl="3" indent="-533371">
              <a:lnSpc>
                <a:spcPts val="1393"/>
              </a:lnSpc>
              <a:spcBef>
                <a:spcPts val="7"/>
              </a:spcBef>
              <a:buAutoNum type="arabicPeriod"/>
              <a:tabLst>
                <a:tab pos="777950" algn="l"/>
              </a:tabLst>
            </a:pPr>
            <a:r>
              <a:rPr lang="en-IN" sz="2400" b="1" spc="-104" dirty="0" smtClean="0">
                <a:solidFill>
                  <a:srgbClr val="0062A8"/>
                </a:solidFill>
                <a:latin typeface="Arial"/>
                <a:cs typeface="Arial"/>
              </a:rPr>
              <a:t>Chest </a:t>
            </a:r>
            <a:r>
              <a:rPr lang="en-IN" sz="2400" b="1" spc="-59" dirty="0" smtClean="0">
                <a:solidFill>
                  <a:srgbClr val="0062A8"/>
                </a:solidFill>
                <a:latin typeface="Arial"/>
                <a:cs typeface="Arial"/>
              </a:rPr>
              <a:t>pain</a:t>
            </a:r>
            <a:r>
              <a:rPr lang="en-IN" sz="2400" b="1" spc="-200" dirty="0" smtClean="0">
                <a:solidFill>
                  <a:srgbClr val="0062A8"/>
                </a:solidFill>
                <a:latin typeface="Arial"/>
                <a:cs typeface="Arial"/>
              </a:rPr>
              <a:t> </a:t>
            </a:r>
            <a:r>
              <a:rPr lang="en-IN" sz="2400" b="1" spc="-104" dirty="0" smtClean="0">
                <a:solidFill>
                  <a:srgbClr val="0062A8"/>
                </a:solidFill>
                <a:latin typeface="Arial"/>
                <a:cs typeface="Arial"/>
              </a:rPr>
              <a:t>post-STEMI</a:t>
            </a:r>
          </a:p>
          <a:p>
            <a:pPr marL="777009" lvl="3" indent="-533371">
              <a:lnSpc>
                <a:spcPts val="1393"/>
              </a:lnSpc>
              <a:spcBef>
                <a:spcPts val="7"/>
              </a:spcBef>
              <a:buAutoNum type="arabicPeriod"/>
              <a:tabLst>
                <a:tab pos="777950" algn="l"/>
              </a:tabLst>
            </a:pPr>
            <a:endParaRPr lang="en-IN" sz="1200" dirty="0" smtClean="0">
              <a:latin typeface="Arial"/>
              <a:cs typeface="Arial"/>
            </a:endParaRPr>
          </a:p>
          <a:p>
            <a:pPr marL="510794" marR="298198">
              <a:lnSpc>
                <a:spcPts val="1361"/>
              </a:lnSpc>
              <a:spcBef>
                <a:spcPts val="59"/>
              </a:spcBef>
            </a:pPr>
            <a:r>
              <a:rPr lang="en-IN" sz="1600" spc="15" dirty="0" smtClean="0">
                <a:solidFill>
                  <a:srgbClr val="231F20"/>
                </a:solidFill>
                <a:latin typeface="Comic Sans MS" pitchFamily="66" charset="0"/>
                <a:cs typeface="Calibri"/>
              </a:rPr>
              <a:t>Chest </a:t>
            </a:r>
            <a:r>
              <a:rPr lang="en-IN" sz="1600" spc="37" dirty="0" smtClean="0">
                <a:solidFill>
                  <a:srgbClr val="231F20"/>
                </a:solidFill>
                <a:latin typeface="Comic Sans MS" pitchFamily="66" charset="0"/>
                <a:cs typeface="Calibri"/>
              </a:rPr>
              <a:t>pain </a:t>
            </a:r>
            <a:r>
              <a:rPr lang="en-IN" sz="1600" spc="15" dirty="0" smtClean="0">
                <a:solidFill>
                  <a:srgbClr val="231F20"/>
                </a:solidFill>
                <a:latin typeface="Comic Sans MS" pitchFamily="66" charset="0"/>
                <a:cs typeface="Calibri"/>
              </a:rPr>
              <a:t>post-STEMI </a:t>
            </a:r>
            <a:r>
              <a:rPr lang="en-IN" sz="1600" spc="22" dirty="0" smtClean="0">
                <a:solidFill>
                  <a:srgbClr val="231F20"/>
                </a:solidFill>
                <a:latin typeface="Comic Sans MS" pitchFamily="66" charset="0"/>
                <a:cs typeface="Calibri"/>
              </a:rPr>
              <a:t>may </a:t>
            </a:r>
            <a:r>
              <a:rPr lang="en-IN" sz="1600" spc="30" dirty="0" smtClean="0">
                <a:solidFill>
                  <a:srgbClr val="231F20"/>
                </a:solidFill>
                <a:latin typeface="Comic Sans MS" pitchFamily="66" charset="0"/>
                <a:cs typeface="Calibri"/>
              </a:rPr>
              <a:t>be due to </a:t>
            </a:r>
            <a:r>
              <a:rPr lang="en-IN" sz="1600" spc="22" dirty="0" err="1" smtClean="0">
                <a:solidFill>
                  <a:srgbClr val="231F20"/>
                </a:solidFill>
                <a:latin typeface="Comic Sans MS" pitchFamily="66" charset="0"/>
                <a:cs typeface="Calibri"/>
              </a:rPr>
              <a:t>reinfarction</a:t>
            </a:r>
            <a:r>
              <a:rPr lang="en-IN" sz="1600" spc="22" dirty="0" smtClean="0">
                <a:solidFill>
                  <a:srgbClr val="231F20"/>
                </a:solidFill>
                <a:latin typeface="Comic Sans MS" pitchFamily="66" charset="0"/>
                <a:cs typeface="Calibri"/>
              </a:rPr>
              <a:t>, </a:t>
            </a:r>
            <a:r>
              <a:rPr lang="en-IN" sz="1600" spc="15" dirty="0" err="1" smtClean="0">
                <a:solidFill>
                  <a:srgbClr val="231F20"/>
                </a:solidFill>
                <a:latin typeface="Comic Sans MS" pitchFamily="66" charset="0"/>
                <a:cs typeface="Calibri"/>
              </a:rPr>
              <a:t>ischaemia</a:t>
            </a:r>
            <a:r>
              <a:rPr lang="en-IN" sz="1600" spc="15" dirty="0" smtClean="0">
                <a:solidFill>
                  <a:srgbClr val="231F20"/>
                </a:solidFill>
                <a:latin typeface="Comic Sans MS" pitchFamily="66" charset="0"/>
                <a:cs typeface="Calibri"/>
              </a:rPr>
              <a:t> </a:t>
            </a:r>
            <a:r>
              <a:rPr lang="en-IN" sz="1600" spc="22" dirty="0" smtClean="0">
                <a:solidFill>
                  <a:srgbClr val="231F20"/>
                </a:solidFill>
                <a:latin typeface="Comic Sans MS" pitchFamily="66" charset="0"/>
                <a:cs typeface="Calibri"/>
              </a:rPr>
              <a:t>or </a:t>
            </a:r>
            <a:r>
              <a:rPr lang="en-IN" sz="1600" spc="15" dirty="0" err="1" smtClean="0">
                <a:solidFill>
                  <a:srgbClr val="231F20"/>
                </a:solidFill>
                <a:latin typeface="Comic Sans MS" pitchFamily="66" charset="0"/>
                <a:cs typeface="Calibri"/>
              </a:rPr>
              <a:t>pericarditis</a:t>
            </a:r>
            <a:r>
              <a:rPr lang="en-IN" sz="1600" spc="15" dirty="0" smtClean="0">
                <a:solidFill>
                  <a:srgbClr val="231F20"/>
                </a:solidFill>
                <a:latin typeface="Comic Sans MS" pitchFamily="66" charset="0"/>
                <a:cs typeface="Calibri"/>
              </a:rPr>
              <a:t>.  </a:t>
            </a:r>
            <a:r>
              <a:rPr lang="en-IN" sz="1600" spc="30" dirty="0" smtClean="0">
                <a:solidFill>
                  <a:srgbClr val="231F20"/>
                </a:solidFill>
                <a:latin typeface="Comic Sans MS" pitchFamily="66" charset="0"/>
                <a:cs typeface="Calibri"/>
              </a:rPr>
              <a:t>Non </a:t>
            </a:r>
            <a:r>
              <a:rPr lang="en-IN" sz="1600" spc="15" dirty="0" smtClean="0">
                <a:solidFill>
                  <a:srgbClr val="231F20"/>
                </a:solidFill>
                <a:latin typeface="Comic Sans MS" pitchFamily="66" charset="0"/>
                <a:cs typeface="Calibri"/>
              </a:rPr>
              <a:t>cardiac </a:t>
            </a:r>
            <a:r>
              <a:rPr lang="en-IN" sz="1600" dirty="0" smtClean="0">
                <a:solidFill>
                  <a:srgbClr val="231F20"/>
                </a:solidFill>
                <a:latin typeface="Comic Sans MS" pitchFamily="66" charset="0"/>
                <a:cs typeface="Calibri"/>
              </a:rPr>
              <a:t>causes </a:t>
            </a:r>
            <a:r>
              <a:rPr lang="en-IN" sz="1600" spc="7" dirty="0" smtClean="0">
                <a:solidFill>
                  <a:srgbClr val="231F20"/>
                </a:solidFill>
                <a:latin typeface="Comic Sans MS" pitchFamily="66" charset="0"/>
                <a:cs typeface="Calibri"/>
              </a:rPr>
              <a:t>must </a:t>
            </a:r>
            <a:r>
              <a:rPr lang="en-IN" sz="1600" spc="15" dirty="0" smtClean="0">
                <a:solidFill>
                  <a:srgbClr val="231F20"/>
                </a:solidFill>
                <a:latin typeface="Comic Sans MS" pitchFamily="66" charset="0"/>
                <a:cs typeface="Calibri"/>
              </a:rPr>
              <a:t>also </a:t>
            </a:r>
            <a:r>
              <a:rPr lang="en-IN" sz="1600" spc="30" dirty="0" smtClean="0">
                <a:solidFill>
                  <a:srgbClr val="231F20"/>
                </a:solidFill>
                <a:latin typeface="Comic Sans MS" pitchFamily="66" charset="0"/>
                <a:cs typeface="Calibri"/>
              </a:rPr>
              <a:t>be</a:t>
            </a:r>
            <a:r>
              <a:rPr lang="en-IN" sz="1600" spc="104" dirty="0" smtClean="0">
                <a:solidFill>
                  <a:srgbClr val="231F20"/>
                </a:solidFill>
                <a:latin typeface="Comic Sans MS" pitchFamily="66" charset="0"/>
                <a:cs typeface="Calibri"/>
              </a:rPr>
              <a:t> </a:t>
            </a:r>
            <a:r>
              <a:rPr lang="en-IN" sz="1600" spc="15" dirty="0" smtClean="0">
                <a:solidFill>
                  <a:srgbClr val="231F20"/>
                </a:solidFill>
                <a:latin typeface="Comic Sans MS" pitchFamily="66" charset="0"/>
                <a:cs typeface="Calibri"/>
              </a:rPr>
              <a:t>considered.</a:t>
            </a:r>
            <a:endParaRPr lang="en-IN" sz="1600" dirty="0" smtClean="0">
              <a:latin typeface="Comic Sans MS" pitchFamily="66" charset="0"/>
              <a:cs typeface="Calibri"/>
            </a:endParaRPr>
          </a:p>
          <a:p>
            <a:pPr>
              <a:spcBef>
                <a:spcPts val="74"/>
              </a:spcBef>
            </a:pPr>
            <a:endParaRPr lang="en-IN" sz="1600" dirty="0" smtClean="0">
              <a:latin typeface="Comic Sans MS" pitchFamily="66" charset="0"/>
              <a:cs typeface="Times New Roman"/>
            </a:endParaRPr>
          </a:p>
          <a:p>
            <a:pPr marL="777950" indent="-268096">
              <a:spcBef>
                <a:spcPts val="7"/>
              </a:spcBef>
              <a:buAutoNum type="alphaUcParenR"/>
              <a:tabLst>
                <a:tab pos="778890" algn="l"/>
              </a:tabLst>
            </a:pPr>
            <a:r>
              <a:rPr lang="en-IN" sz="1600" spc="22" dirty="0" err="1" smtClean="0">
                <a:solidFill>
                  <a:srgbClr val="231F20"/>
                </a:solidFill>
                <a:latin typeface="Comic Sans MS" pitchFamily="66" charset="0"/>
                <a:cs typeface="Calibri"/>
              </a:rPr>
              <a:t>Reinfarction</a:t>
            </a:r>
            <a:endParaRPr lang="en-IN" sz="1600" dirty="0" smtClean="0">
              <a:latin typeface="Comic Sans MS" pitchFamily="66" charset="0"/>
              <a:cs typeface="Calibri"/>
            </a:endParaRPr>
          </a:p>
          <a:p>
            <a:pPr>
              <a:spcBef>
                <a:spcPts val="30"/>
              </a:spcBef>
              <a:buClr>
                <a:srgbClr val="231F20"/>
              </a:buClr>
              <a:buFont typeface="Calibri"/>
              <a:buAutoNum type="alphaUcParenR"/>
            </a:pPr>
            <a:endParaRPr lang="en-IN" sz="1600" dirty="0" smtClean="0">
              <a:latin typeface="Comic Sans MS" pitchFamily="66" charset="0"/>
              <a:cs typeface="Times New Roman"/>
            </a:endParaRPr>
          </a:p>
          <a:p>
            <a:pPr marL="777009" marR="270918" algn="just">
              <a:lnSpc>
                <a:spcPts val="1361"/>
              </a:lnSpc>
            </a:pPr>
            <a:r>
              <a:rPr lang="en-IN" sz="1600" spc="22" dirty="0" err="1" smtClean="0">
                <a:solidFill>
                  <a:srgbClr val="231F20"/>
                </a:solidFill>
                <a:latin typeface="Comic Sans MS" pitchFamily="66" charset="0"/>
                <a:cs typeface="Calibri"/>
              </a:rPr>
              <a:t>Reinfarction</a:t>
            </a:r>
            <a:r>
              <a:rPr lang="en-IN" sz="1600" spc="22" dirty="0" smtClean="0">
                <a:solidFill>
                  <a:srgbClr val="231F20"/>
                </a:solidFill>
                <a:latin typeface="Comic Sans MS" pitchFamily="66" charset="0"/>
                <a:cs typeface="Calibri"/>
              </a:rPr>
              <a:t> </a:t>
            </a:r>
            <a:r>
              <a:rPr lang="en-IN" sz="1600" dirty="0" smtClean="0">
                <a:solidFill>
                  <a:srgbClr val="231F20"/>
                </a:solidFill>
                <a:latin typeface="Comic Sans MS" pitchFamily="66" charset="0"/>
                <a:cs typeface="Calibri"/>
              </a:rPr>
              <a:t>occurs </a:t>
            </a:r>
            <a:r>
              <a:rPr lang="en-IN" sz="1600" spc="37" dirty="0" smtClean="0">
                <a:solidFill>
                  <a:srgbClr val="231F20"/>
                </a:solidFill>
                <a:latin typeface="Comic Sans MS" pitchFamily="66" charset="0"/>
                <a:cs typeface="Calibri"/>
              </a:rPr>
              <a:t>in about </a:t>
            </a:r>
            <a:r>
              <a:rPr lang="en-IN" sz="1600" spc="59" dirty="0" smtClean="0">
                <a:solidFill>
                  <a:srgbClr val="231F20"/>
                </a:solidFill>
                <a:latin typeface="Comic Sans MS" pitchFamily="66" charset="0"/>
                <a:cs typeface="Calibri"/>
              </a:rPr>
              <a:t>3-4% </a:t>
            </a:r>
            <a:r>
              <a:rPr lang="en-IN" sz="1600" spc="52" dirty="0" smtClean="0">
                <a:solidFill>
                  <a:srgbClr val="231F20"/>
                </a:solidFill>
                <a:latin typeface="Comic Sans MS" pitchFamily="66" charset="0"/>
                <a:cs typeface="Calibri"/>
              </a:rPr>
              <a:t>of </a:t>
            </a:r>
            <a:r>
              <a:rPr lang="en-IN" sz="1600" spc="22" dirty="0" smtClean="0">
                <a:solidFill>
                  <a:srgbClr val="231F20"/>
                </a:solidFill>
                <a:latin typeface="Comic Sans MS" pitchFamily="66" charset="0"/>
                <a:cs typeface="Calibri"/>
              </a:rPr>
              <a:t>patients </a:t>
            </a:r>
            <a:r>
              <a:rPr lang="en-IN" sz="1600" spc="44" dirty="0" smtClean="0">
                <a:solidFill>
                  <a:srgbClr val="231F20"/>
                </a:solidFill>
                <a:latin typeface="Comic Sans MS" pitchFamily="66" charset="0"/>
                <a:cs typeface="Calibri"/>
              </a:rPr>
              <a:t>who </a:t>
            </a:r>
            <a:r>
              <a:rPr lang="en-IN" sz="1600" spc="37" dirty="0" smtClean="0">
                <a:solidFill>
                  <a:srgbClr val="231F20"/>
                </a:solidFill>
                <a:latin typeface="Comic Sans MS" pitchFamily="66" charset="0"/>
                <a:cs typeface="Calibri"/>
              </a:rPr>
              <a:t>had undergone  </a:t>
            </a:r>
            <a:r>
              <a:rPr lang="en-IN" sz="1600" spc="22" dirty="0" err="1" smtClean="0">
                <a:solidFill>
                  <a:srgbClr val="231F20"/>
                </a:solidFill>
                <a:latin typeface="Comic Sans MS" pitchFamily="66" charset="0"/>
                <a:cs typeface="Calibri"/>
              </a:rPr>
              <a:t>fibrinolytic</a:t>
            </a:r>
            <a:r>
              <a:rPr lang="en-IN" sz="1600" spc="311" dirty="0" smtClean="0">
                <a:solidFill>
                  <a:srgbClr val="231F20"/>
                </a:solidFill>
                <a:latin typeface="Comic Sans MS" pitchFamily="66" charset="0"/>
                <a:cs typeface="Calibri"/>
              </a:rPr>
              <a:t> </a:t>
            </a:r>
            <a:r>
              <a:rPr lang="en-IN" sz="1600" spc="22" dirty="0" smtClean="0">
                <a:solidFill>
                  <a:srgbClr val="231F20"/>
                </a:solidFill>
                <a:latin typeface="Comic Sans MS" pitchFamily="66" charset="0"/>
                <a:cs typeface="Calibri"/>
              </a:rPr>
              <a:t>therapy  </a:t>
            </a:r>
            <a:r>
              <a:rPr lang="en-IN" sz="1600" spc="37" dirty="0" smtClean="0">
                <a:solidFill>
                  <a:srgbClr val="231F20"/>
                </a:solidFill>
                <a:latin typeface="Comic Sans MS" pitchFamily="66" charset="0"/>
                <a:cs typeface="Calibri"/>
              </a:rPr>
              <a:t>and </a:t>
            </a:r>
            <a:r>
              <a:rPr lang="en-IN" sz="1600" spc="15" dirty="0" smtClean="0">
                <a:solidFill>
                  <a:srgbClr val="231F20"/>
                </a:solidFill>
                <a:latin typeface="Comic Sans MS" pitchFamily="66" charset="0"/>
                <a:cs typeface="Calibri"/>
              </a:rPr>
              <a:t>received aspirin.</a:t>
            </a:r>
            <a:r>
              <a:rPr lang="en-IN" sz="1600" spc="22" baseline="30864" dirty="0" smtClean="0">
                <a:solidFill>
                  <a:srgbClr val="231F20"/>
                </a:solidFill>
                <a:latin typeface="Comic Sans MS" pitchFamily="66" charset="0"/>
                <a:cs typeface="Calibri"/>
              </a:rPr>
              <a:t> </a:t>
            </a:r>
            <a:r>
              <a:rPr lang="en-IN" sz="1600" spc="22" dirty="0" err="1" smtClean="0">
                <a:solidFill>
                  <a:srgbClr val="231F20"/>
                </a:solidFill>
                <a:latin typeface="Comic Sans MS" pitchFamily="66" charset="0"/>
                <a:cs typeface="Calibri"/>
              </a:rPr>
              <a:t>Reinfarction</a:t>
            </a:r>
            <a:r>
              <a:rPr lang="en-IN" sz="1600" spc="22" dirty="0" smtClean="0">
                <a:solidFill>
                  <a:srgbClr val="231F20"/>
                </a:solidFill>
                <a:latin typeface="Comic Sans MS" pitchFamily="66" charset="0"/>
                <a:cs typeface="Calibri"/>
              </a:rPr>
              <a:t>  may  </a:t>
            </a:r>
            <a:r>
              <a:rPr lang="en-IN" sz="1600" spc="30" dirty="0" smtClean="0">
                <a:solidFill>
                  <a:srgbClr val="231F20"/>
                </a:solidFill>
                <a:latin typeface="Comic Sans MS" pitchFamily="66" charset="0"/>
                <a:cs typeface="Calibri"/>
              </a:rPr>
              <a:t>be  diagnosed</a:t>
            </a:r>
            <a:r>
              <a:rPr lang="en-IN" sz="1600" spc="22" dirty="0" smtClean="0">
                <a:solidFill>
                  <a:srgbClr val="231F20"/>
                </a:solidFill>
                <a:latin typeface="Comic Sans MS" pitchFamily="66" charset="0"/>
                <a:cs typeface="Calibri"/>
              </a:rPr>
              <a:t> </a:t>
            </a:r>
            <a:r>
              <a:rPr lang="en-IN" sz="1600" spc="7" dirty="0" smtClean="0">
                <a:solidFill>
                  <a:srgbClr val="231F20"/>
                </a:solidFill>
                <a:latin typeface="Comic Sans MS" pitchFamily="66" charset="0"/>
                <a:cs typeface="Calibri"/>
              </a:rPr>
              <a:t>by:</a:t>
            </a:r>
          </a:p>
          <a:p>
            <a:pPr marL="777009" marR="270918" algn="just">
              <a:lnSpc>
                <a:spcPts val="1361"/>
              </a:lnSpc>
            </a:pPr>
            <a:endParaRPr lang="en-IN" sz="1600" dirty="0" smtClean="0">
              <a:latin typeface="Comic Sans MS" pitchFamily="66" charset="0"/>
              <a:cs typeface="Calibri"/>
            </a:endParaRPr>
          </a:p>
          <a:p>
            <a:pPr marL="921875" lvl="1" indent="-144866" algn="just">
              <a:lnSpc>
                <a:spcPts val="1324"/>
              </a:lnSpc>
              <a:buChar char="•"/>
              <a:tabLst>
                <a:tab pos="922816" algn="l"/>
              </a:tabLst>
            </a:pPr>
            <a:r>
              <a:rPr lang="en-IN" sz="1600" spc="7" dirty="0" smtClean="0">
                <a:solidFill>
                  <a:srgbClr val="231F20"/>
                </a:solidFill>
                <a:latin typeface="Comic Sans MS" pitchFamily="66" charset="0"/>
                <a:cs typeface="Calibri"/>
              </a:rPr>
              <a:t>Recurrence </a:t>
            </a:r>
            <a:r>
              <a:rPr lang="en-IN" sz="1600" spc="52" dirty="0" smtClean="0">
                <a:solidFill>
                  <a:srgbClr val="231F20"/>
                </a:solidFill>
                <a:latin typeface="Comic Sans MS" pitchFamily="66" charset="0"/>
                <a:cs typeface="Calibri"/>
              </a:rPr>
              <a:t>of </a:t>
            </a:r>
            <a:r>
              <a:rPr lang="en-IN" sz="1600" spc="7" dirty="0" err="1" smtClean="0">
                <a:solidFill>
                  <a:srgbClr val="231F20"/>
                </a:solidFill>
                <a:latin typeface="Comic Sans MS" pitchFamily="66" charset="0"/>
                <a:cs typeface="Calibri"/>
              </a:rPr>
              <a:t>ischaemic</a:t>
            </a:r>
            <a:r>
              <a:rPr lang="en-IN" sz="1600" spc="7" dirty="0" smtClean="0">
                <a:solidFill>
                  <a:srgbClr val="231F20"/>
                </a:solidFill>
                <a:latin typeface="Comic Sans MS" pitchFamily="66" charset="0"/>
                <a:cs typeface="Calibri"/>
              </a:rPr>
              <a:t> </a:t>
            </a:r>
            <a:r>
              <a:rPr lang="en-IN" sz="1600" spc="22" dirty="0" smtClean="0">
                <a:solidFill>
                  <a:srgbClr val="231F20"/>
                </a:solidFill>
                <a:latin typeface="Comic Sans MS" pitchFamily="66" charset="0"/>
                <a:cs typeface="Calibri"/>
              </a:rPr>
              <a:t>type </a:t>
            </a:r>
            <a:r>
              <a:rPr lang="en-IN" sz="1600" dirty="0" smtClean="0">
                <a:solidFill>
                  <a:srgbClr val="231F20"/>
                </a:solidFill>
                <a:latin typeface="Comic Sans MS" pitchFamily="66" charset="0"/>
                <a:cs typeface="Calibri"/>
              </a:rPr>
              <a:t>chest</a:t>
            </a:r>
            <a:r>
              <a:rPr lang="en-IN" sz="1600" spc="59" dirty="0" smtClean="0">
                <a:solidFill>
                  <a:srgbClr val="231F20"/>
                </a:solidFill>
                <a:latin typeface="Comic Sans MS" pitchFamily="66" charset="0"/>
                <a:cs typeface="Calibri"/>
              </a:rPr>
              <a:t> </a:t>
            </a:r>
            <a:r>
              <a:rPr lang="en-IN" sz="1600" spc="30" dirty="0" smtClean="0">
                <a:solidFill>
                  <a:srgbClr val="231F20"/>
                </a:solidFill>
                <a:latin typeface="Comic Sans MS" pitchFamily="66" charset="0"/>
                <a:cs typeface="Calibri"/>
              </a:rPr>
              <a:t>pain.</a:t>
            </a:r>
            <a:endParaRPr lang="en-IN" sz="1600" dirty="0" smtClean="0">
              <a:latin typeface="Comic Sans MS" pitchFamily="66" charset="0"/>
              <a:cs typeface="Calibri"/>
            </a:endParaRPr>
          </a:p>
          <a:p>
            <a:pPr>
              <a:spcBef>
                <a:spcPts val="59"/>
              </a:spcBef>
            </a:pPr>
            <a:endParaRPr lang="en-IN" sz="1500" dirty="0" smtClean="0">
              <a:latin typeface="Times New Roman"/>
              <a:cs typeface="Times New Roman"/>
            </a:endParaRPr>
          </a:p>
        </p:txBody>
      </p:sp>
      <p:sp>
        <p:nvSpPr>
          <p:cNvPr id="3" name="Rectangle 2"/>
          <p:cNvSpPr/>
          <p:nvPr/>
        </p:nvSpPr>
        <p:spPr>
          <a:xfrm>
            <a:off x="533400" y="2971800"/>
            <a:ext cx="8229600" cy="3947234"/>
          </a:xfrm>
          <a:prstGeom prst="rect">
            <a:avLst/>
          </a:prstGeom>
          <a:solidFill>
            <a:schemeClr val="accent6">
              <a:lumMod val="75000"/>
            </a:schemeClr>
          </a:solidFill>
        </p:spPr>
        <p:txBody>
          <a:bodyPr wrap="square">
            <a:spAutoFit/>
          </a:bodyPr>
          <a:lstStyle/>
          <a:p>
            <a:pPr marL="845679" marR="254927" indent="-143925">
              <a:lnSpc>
                <a:spcPts val="1361"/>
              </a:lnSpc>
              <a:spcBef>
                <a:spcPts val="237"/>
              </a:spcBef>
              <a:buChar char="•"/>
              <a:tabLst>
                <a:tab pos="847561" algn="l"/>
              </a:tabLst>
            </a:pPr>
            <a:r>
              <a:rPr lang="en-IN" sz="1600" spc="7" dirty="0" smtClean="0">
                <a:solidFill>
                  <a:srgbClr val="231F20"/>
                </a:solidFill>
                <a:latin typeface="Comic Sans MS" pitchFamily="66" charset="0"/>
                <a:cs typeface="Calibri"/>
              </a:rPr>
              <a:t>Recurrence </a:t>
            </a:r>
            <a:r>
              <a:rPr lang="en-IN" sz="1600" spc="52" dirty="0" smtClean="0">
                <a:solidFill>
                  <a:srgbClr val="231F20"/>
                </a:solidFill>
                <a:latin typeface="Comic Sans MS" pitchFamily="66" charset="0"/>
                <a:cs typeface="Calibri"/>
              </a:rPr>
              <a:t>of </a:t>
            </a:r>
            <a:r>
              <a:rPr lang="en-IN" sz="1600" spc="7" dirty="0" smtClean="0">
                <a:solidFill>
                  <a:srgbClr val="231F20"/>
                </a:solidFill>
                <a:latin typeface="Comic Sans MS" pitchFamily="66" charset="0"/>
                <a:cs typeface="Calibri"/>
              </a:rPr>
              <a:t>ST </a:t>
            </a:r>
            <a:r>
              <a:rPr lang="en-IN" sz="1600" spc="22" dirty="0" smtClean="0">
                <a:solidFill>
                  <a:srgbClr val="231F20"/>
                </a:solidFill>
                <a:latin typeface="Comic Sans MS" pitchFamily="66" charset="0"/>
                <a:cs typeface="Calibri"/>
              </a:rPr>
              <a:t>segment elevation </a:t>
            </a:r>
            <a:r>
              <a:rPr lang="en-IN" sz="1600" spc="52" dirty="0" smtClean="0">
                <a:solidFill>
                  <a:srgbClr val="231F20"/>
                </a:solidFill>
                <a:latin typeface="Comic Sans MS" pitchFamily="66" charset="0"/>
                <a:cs typeface="Calibri"/>
              </a:rPr>
              <a:t>of </a:t>
            </a:r>
            <a:r>
              <a:rPr lang="en-IN" sz="1600" spc="30" dirty="0" smtClean="0">
                <a:solidFill>
                  <a:srgbClr val="231F20"/>
                </a:solidFill>
                <a:latin typeface="Comic Sans MS" pitchFamily="66" charset="0"/>
                <a:cs typeface="Calibri"/>
              </a:rPr>
              <a:t>at </a:t>
            </a:r>
            <a:r>
              <a:rPr lang="en-IN" sz="1600" spc="15" dirty="0" smtClean="0">
                <a:solidFill>
                  <a:srgbClr val="231F20"/>
                </a:solidFill>
                <a:latin typeface="Comic Sans MS" pitchFamily="66" charset="0"/>
                <a:cs typeface="Calibri"/>
              </a:rPr>
              <a:t>least </a:t>
            </a:r>
            <a:r>
              <a:rPr lang="en-IN" sz="1600" dirty="0" smtClean="0">
                <a:solidFill>
                  <a:srgbClr val="231F20"/>
                </a:solidFill>
                <a:latin typeface="Comic Sans MS" pitchFamily="66" charset="0"/>
                <a:cs typeface="Calibri"/>
              </a:rPr>
              <a:t>0.1 </a:t>
            </a:r>
            <a:r>
              <a:rPr lang="en-IN" sz="1600" spc="15" dirty="0" err="1" smtClean="0">
                <a:solidFill>
                  <a:srgbClr val="231F20"/>
                </a:solidFill>
                <a:latin typeface="Comic Sans MS" pitchFamily="66" charset="0"/>
                <a:cs typeface="Calibri"/>
              </a:rPr>
              <a:t>mv</a:t>
            </a:r>
            <a:r>
              <a:rPr lang="en-IN" sz="1600" spc="15" dirty="0" smtClean="0">
                <a:solidFill>
                  <a:srgbClr val="231F20"/>
                </a:solidFill>
                <a:latin typeface="Comic Sans MS" pitchFamily="66" charset="0"/>
                <a:cs typeface="Calibri"/>
              </a:rPr>
              <a:t> </a:t>
            </a:r>
            <a:r>
              <a:rPr lang="en-IN" sz="1600" spc="37" dirty="0" smtClean="0">
                <a:solidFill>
                  <a:srgbClr val="231F20"/>
                </a:solidFill>
                <a:latin typeface="Comic Sans MS" pitchFamily="66" charset="0"/>
                <a:cs typeface="Calibri"/>
              </a:rPr>
              <a:t>in </a:t>
            </a:r>
            <a:r>
              <a:rPr lang="en-IN" sz="1600" spc="30" dirty="0" smtClean="0">
                <a:solidFill>
                  <a:srgbClr val="231F20"/>
                </a:solidFill>
                <a:latin typeface="Comic Sans MS" pitchFamily="66" charset="0"/>
                <a:cs typeface="Calibri"/>
              </a:rPr>
              <a:t>at </a:t>
            </a:r>
            <a:r>
              <a:rPr lang="en-IN" sz="1600" spc="15" dirty="0" smtClean="0">
                <a:solidFill>
                  <a:srgbClr val="231F20"/>
                </a:solidFill>
                <a:latin typeface="Comic Sans MS" pitchFamily="66" charset="0"/>
                <a:cs typeface="Calibri"/>
              </a:rPr>
              <a:t>least </a:t>
            </a:r>
            <a:r>
              <a:rPr lang="en-IN" sz="1600" spc="37" dirty="0" smtClean="0">
                <a:solidFill>
                  <a:srgbClr val="231F20"/>
                </a:solidFill>
                <a:latin typeface="Comic Sans MS" pitchFamily="66" charset="0"/>
                <a:cs typeface="Calibri"/>
              </a:rPr>
              <a:t>two  </a:t>
            </a:r>
            <a:r>
              <a:rPr lang="en-IN" sz="1600" spc="30" dirty="0" smtClean="0">
                <a:solidFill>
                  <a:srgbClr val="231F20"/>
                </a:solidFill>
                <a:latin typeface="Comic Sans MS" pitchFamily="66" charset="0"/>
                <a:cs typeface="Calibri"/>
              </a:rPr>
              <a:t>contiguous </a:t>
            </a:r>
            <a:r>
              <a:rPr lang="en-IN" sz="1600" spc="15" dirty="0" smtClean="0">
                <a:solidFill>
                  <a:srgbClr val="231F20"/>
                </a:solidFill>
                <a:latin typeface="Comic Sans MS" pitchFamily="66" charset="0"/>
                <a:cs typeface="Calibri"/>
              </a:rPr>
              <a:t>leads</a:t>
            </a:r>
            <a:r>
              <a:rPr lang="en-IN" sz="1600" spc="22" dirty="0" smtClean="0">
                <a:solidFill>
                  <a:srgbClr val="231F20"/>
                </a:solidFill>
                <a:latin typeface="Comic Sans MS" pitchFamily="66" charset="0"/>
                <a:cs typeface="Calibri"/>
              </a:rPr>
              <a:t> </a:t>
            </a:r>
            <a:r>
              <a:rPr lang="en-IN" sz="1600" dirty="0" smtClean="0">
                <a:solidFill>
                  <a:srgbClr val="231F20"/>
                </a:solidFill>
                <a:latin typeface="Comic Sans MS" pitchFamily="66" charset="0"/>
                <a:cs typeface="Calibri"/>
              </a:rPr>
              <a:t>and/or</a:t>
            </a:r>
            <a:endParaRPr lang="en-IN" sz="1600" dirty="0" smtClean="0">
              <a:latin typeface="Comic Sans MS" pitchFamily="66" charset="0"/>
              <a:cs typeface="Calibri"/>
            </a:endParaRPr>
          </a:p>
          <a:p>
            <a:pPr marL="845679" marR="225765" indent="-143925">
              <a:lnSpc>
                <a:spcPts val="1361"/>
              </a:lnSpc>
              <a:spcBef>
                <a:spcPts val="7"/>
              </a:spcBef>
              <a:buChar char="•"/>
              <a:tabLst>
                <a:tab pos="847561" algn="l"/>
              </a:tabLst>
            </a:pPr>
            <a:r>
              <a:rPr lang="en-IN" sz="1600" spc="22" dirty="0" smtClean="0">
                <a:solidFill>
                  <a:srgbClr val="231F20"/>
                </a:solidFill>
                <a:latin typeface="Comic Sans MS" pitchFamily="66" charset="0"/>
                <a:cs typeface="Calibri"/>
              </a:rPr>
              <a:t>Re-elevation </a:t>
            </a:r>
            <a:r>
              <a:rPr lang="en-IN" sz="1600" spc="52" dirty="0" smtClean="0">
                <a:solidFill>
                  <a:srgbClr val="231F20"/>
                </a:solidFill>
                <a:latin typeface="Comic Sans MS" pitchFamily="66" charset="0"/>
                <a:cs typeface="Calibri"/>
              </a:rPr>
              <a:t>of </a:t>
            </a:r>
            <a:r>
              <a:rPr lang="en-IN" sz="1600" spc="7" dirty="0" smtClean="0">
                <a:solidFill>
                  <a:srgbClr val="231F20"/>
                </a:solidFill>
                <a:latin typeface="Comic Sans MS" pitchFamily="66" charset="0"/>
                <a:cs typeface="Calibri"/>
              </a:rPr>
              <a:t>serum </a:t>
            </a:r>
            <a:r>
              <a:rPr lang="en-IN" sz="1600" spc="15" dirty="0" smtClean="0">
                <a:solidFill>
                  <a:srgbClr val="231F20"/>
                </a:solidFill>
                <a:latin typeface="Comic Sans MS" pitchFamily="66" charset="0"/>
                <a:cs typeface="Calibri"/>
              </a:rPr>
              <a:t>cardiac </a:t>
            </a:r>
            <a:r>
              <a:rPr lang="en-IN" sz="1600" spc="22" dirty="0" smtClean="0">
                <a:solidFill>
                  <a:srgbClr val="231F20"/>
                </a:solidFill>
                <a:latin typeface="Comic Sans MS" pitchFamily="66" charset="0"/>
                <a:cs typeface="Calibri"/>
              </a:rPr>
              <a:t>biomarkers </a:t>
            </a:r>
            <a:r>
              <a:rPr lang="en-IN" sz="1600" dirty="0" smtClean="0">
                <a:solidFill>
                  <a:srgbClr val="231F20"/>
                </a:solidFill>
                <a:latin typeface="Comic Sans MS" pitchFamily="66" charset="0"/>
                <a:cs typeface="Calibri"/>
              </a:rPr>
              <a:t>- </a:t>
            </a:r>
            <a:r>
              <a:rPr lang="en-IN" sz="1600" spc="30" dirty="0" smtClean="0">
                <a:solidFill>
                  <a:srgbClr val="231F20"/>
                </a:solidFill>
                <a:latin typeface="Comic Sans MS" pitchFamily="66" charset="0"/>
                <a:cs typeface="Calibri"/>
              </a:rPr>
              <a:t>CK-MB </a:t>
            </a:r>
            <a:r>
              <a:rPr lang="en-IN" sz="1600" spc="-30" dirty="0" smtClean="0">
                <a:solidFill>
                  <a:srgbClr val="231F20"/>
                </a:solidFill>
                <a:latin typeface="Comic Sans MS" pitchFamily="66" charset="0"/>
                <a:cs typeface="Calibri"/>
              </a:rPr>
              <a:t>(</a:t>
            </a:r>
            <a:r>
              <a:rPr lang="en-IN" sz="1600" spc="-30" dirty="0" smtClean="0">
                <a:solidFill>
                  <a:srgbClr val="231F20"/>
                </a:solidFill>
                <a:latin typeface="Comic Sans MS" pitchFamily="66" charset="0"/>
                <a:cs typeface="Symbol"/>
              </a:rPr>
              <a:t></a:t>
            </a:r>
            <a:r>
              <a:rPr lang="en-IN" sz="1600" spc="-30" dirty="0" smtClean="0">
                <a:solidFill>
                  <a:srgbClr val="231F20"/>
                </a:solidFill>
                <a:latin typeface="Comic Sans MS" pitchFamily="66" charset="0"/>
                <a:cs typeface="Times New Roman"/>
              </a:rPr>
              <a:t> </a:t>
            </a:r>
            <a:r>
              <a:rPr lang="en-IN" sz="1600" spc="81" dirty="0" smtClean="0">
                <a:solidFill>
                  <a:srgbClr val="231F20"/>
                </a:solidFill>
                <a:latin typeface="Comic Sans MS" pitchFamily="66" charset="0"/>
                <a:cs typeface="Calibri"/>
              </a:rPr>
              <a:t>20% </a:t>
            </a:r>
            <a:r>
              <a:rPr lang="en-IN" sz="1600" spc="7" dirty="0" smtClean="0">
                <a:solidFill>
                  <a:srgbClr val="231F20"/>
                </a:solidFill>
                <a:latin typeface="Comic Sans MS" pitchFamily="66" charset="0"/>
                <a:cs typeface="Calibri"/>
              </a:rPr>
              <a:t>increase </a:t>
            </a:r>
            <a:r>
              <a:rPr lang="en-IN" sz="1600" spc="37" dirty="0" smtClean="0">
                <a:solidFill>
                  <a:srgbClr val="231F20"/>
                </a:solidFill>
                <a:latin typeface="Comic Sans MS" pitchFamily="66" charset="0"/>
                <a:cs typeface="Calibri"/>
              </a:rPr>
              <a:t>in  </a:t>
            </a:r>
            <a:r>
              <a:rPr lang="en-IN" sz="1600" spc="22" dirty="0" smtClean="0">
                <a:solidFill>
                  <a:srgbClr val="231F20"/>
                </a:solidFill>
                <a:latin typeface="Comic Sans MS" pitchFamily="66" charset="0"/>
                <a:cs typeface="Calibri"/>
              </a:rPr>
              <a:t>the value </a:t>
            </a:r>
            <a:r>
              <a:rPr lang="en-IN" sz="1600" spc="30" dirty="0" smtClean="0">
                <a:solidFill>
                  <a:srgbClr val="231F20"/>
                </a:solidFill>
                <a:latin typeface="Comic Sans MS" pitchFamily="66" charset="0"/>
                <a:cs typeface="Calibri"/>
              </a:rPr>
              <a:t>from </a:t>
            </a:r>
            <a:r>
              <a:rPr lang="en-IN" sz="1600" spc="22" dirty="0" smtClean="0">
                <a:solidFill>
                  <a:srgbClr val="231F20"/>
                </a:solidFill>
                <a:latin typeface="Comic Sans MS" pitchFamily="66" charset="0"/>
                <a:cs typeface="Calibri"/>
              </a:rPr>
              <a:t>the </a:t>
            </a:r>
            <a:r>
              <a:rPr lang="en-IN" sz="1600" spc="7" dirty="0" smtClean="0">
                <a:solidFill>
                  <a:srgbClr val="231F20"/>
                </a:solidFill>
                <a:latin typeface="Comic Sans MS" pitchFamily="66" charset="0"/>
                <a:cs typeface="Calibri"/>
              </a:rPr>
              <a:t>last</a:t>
            </a:r>
            <a:r>
              <a:rPr lang="en-IN" sz="1600" spc="44" dirty="0" smtClean="0">
                <a:solidFill>
                  <a:srgbClr val="231F20"/>
                </a:solidFill>
                <a:latin typeface="Comic Sans MS" pitchFamily="66" charset="0"/>
                <a:cs typeface="Calibri"/>
              </a:rPr>
              <a:t> </a:t>
            </a:r>
            <a:r>
              <a:rPr lang="en-IN" sz="1600" spc="15" dirty="0" smtClean="0">
                <a:solidFill>
                  <a:srgbClr val="231F20"/>
                </a:solidFill>
                <a:latin typeface="Comic Sans MS" pitchFamily="66" charset="0"/>
                <a:cs typeface="Calibri"/>
              </a:rPr>
              <a:t>sample).</a:t>
            </a:r>
            <a:endParaRPr lang="en-IN" sz="1600" baseline="30864" dirty="0" smtClean="0">
              <a:latin typeface="Comic Sans MS" pitchFamily="66" charset="0"/>
              <a:cs typeface="Calibri"/>
            </a:endParaRPr>
          </a:p>
          <a:p>
            <a:pPr>
              <a:spcBef>
                <a:spcPts val="81"/>
              </a:spcBef>
            </a:pPr>
            <a:endParaRPr lang="en-IN" sz="1600" dirty="0" smtClean="0">
              <a:latin typeface="Comic Sans MS" pitchFamily="66" charset="0"/>
              <a:cs typeface="Times New Roman"/>
            </a:endParaRPr>
          </a:p>
          <a:p>
            <a:pPr marL="435539" marR="189078" algn="just">
              <a:lnSpc>
                <a:spcPts val="1361"/>
              </a:lnSpc>
            </a:pPr>
            <a:r>
              <a:rPr lang="en-IN" sz="1600" spc="30" dirty="0" smtClean="0">
                <a:solidFill>
                  <a:srgbClr val="231F20"/>
                </a:solidFill>
                <a:latin typeface="Comic Sans MS" pitchFamily="66" charset="0"/>
                <a:cs typeface="Calibri"/>
              </a:rPr>
              <a:t>Death, </a:t>
            </a:r>
            <a:r>
              <a:rPr lang="en-IN" sz="1600" dirty="0" smtClean="0">
                <a:solidFill>
                  <a:srgbClr val="231F20"/>
                </a:solidFill>
                <a:latin typeface="Comic Sans MS" pitchFamily="66" charset="0"/>
                <a:cs typeface="Calibri"/>
              </a:rPr>
              <a:t>severe </a:t>
            </a:r>
            <a:r>
              <a:rPr lang="en-IN" sz="1600" spc="22" dirty="0" smtClean="0">
                <a:solidFill>
                  <a:srgbClr val="231F20"/>
                </a:solidFill>
                <a:latin typeface="Comic Sans MS" pitchFamily="66" charset="0"/>
                <a:cs typeface="Calibri"/>
              </a:rPr>
              <a:t>HF </a:t>
            </a:r>
            <a:r>
              <a:rPr lang="en-IN" sz="1600" spc="37" dirty="0" smtClean="0">
                <a:solidFill>
                  <a:srgbClr val="231F20"/>
                </a:solidFill>
                <a:latin typeface="Comic Sans MS" pitchFamily="66" charset="0"/>
                <a:cs typeface="Calibri"/>
              </a:rPr>
              <a:t>and </a:t>
            </a:r>
            <a:r>
              <a:rPr lang="en-IN" sz="1600" spc="15" dirty="0" smtClean="0">
                <a:solidFill>
                  <a:srgbClr val="231F20"/>
                </a:solidFill>
                <a:latin typeface="Comic Sans MS" pitchFamily="66" charset="0"/>
                <a:cs typeface="Calibri"/>
              </a:rPr>
              <a:t>arrhythmias are </a:t>
            </a:r>
            <a:r>
              <a:rPr lang="en-IN" sz="1600" spc="22" dirty="0" smtClean="0">
                <a:solidFill>
                  <a:srgbClr val="231F20"/>
                </a:solidFill>
                <a:latin typeface="Comic Sans MS" pitchFamily="66" charset="0"/>
                <a:cs typeface="Calibri"/>
              </a:rPr>
              <a:t>more common </a:t>
            </a:r>
            <a:r>
              <a:rPr lang="en-IN" sz="1600" spc="37" dirty="0" smtClean="0">
                <a:solidFill>
                  <a:srgbClr val="231F20"/>
                </a:solidFill>
                <a:latin typeface="Comic Sans MS" pitchFamily="66" charset="0"/>
                <a:cs typeface="Calibri"/>
              </a:rPr>
              <a:t>in </a:t>
            </a:r>
            <a:r>
              <a:rPr lang="en-IN" sz="1600" spc="7" dirty="0" smtClean="0">
                <a:solidFill>
                  <a:srgbClr val="231F20"/>
                </a:solidFill>
                <a:latin typeface="Comic Sans MS" pitchFamily="66" charset="0"/>
                <a:cs typeface="Calibri"/>
              </a:rPr>
              <a:t>these </a:t>
            </a:r>
            <a:r>
              <a:rPr lang="en-IN" sz="1600" spc="15" dirty="0" smtClean="0">
                <a:solidFill>
                  <a:srgbClr val="231F20"/>
                </a:solidFill>
                <a:latin typeface="Comic Sans MS" pitchFamily="66" charset="0"/>
                <a:cs typeface="Calibri"/>
              </a:rPr>
              <a:t>patients. </a:t>
            </a:r>
            <a:r>
              <a:rPr lang="en-IN" sz="1600" spc="22" dirty="0" smtClean="0">
                <a:solidFill>
                  <a:srgbClr val="231F20"/>
                </a:solidFill>
                <a:latin typeface="Comic Sans MS" pitchFamily="66" charset="0"/>
                <a:cs typeface="Calibri"/>
              </a:rPr>
              <a:t>They  should </a:t>
            </a:r>
            <a:r>
              <a:rPr lang="en-IN" sz="1600" spc="30" dirty="0" smtClean="0">
                <a:solidFill>
                  <a:srgbClr val="231F20"/>
                </a:solidFill>
                <a:latin typeface="Comic Sans MS" pitchFamily="66" charset="0"/>
                <a:cs typeface="Calibri"/>
              </a:rPr>
              <a:t>be </a:t>
            </a:r>
            <a:r>
              <a:rPr lang="en-IN" sz="1600" spc="15" dirty="0" smtClean="0">
                <a:solidFill>
                  <a:srgbClr val="231F20"/>
                </a:solidFill>
                <a:latin typeface="Comic Sans MS" pitchFamily="66" charset="0"/>
                <a:cs typeface="Calibri"/>
              </a:rPr>
              <a:t>considered </a:t>
            </a:r>
            <a:r>
              <a:rPr lang="en-IN" sz="1600" b="1" spc="37" dirty="0" smtClean="0">
                <a:solidFill>
                  <a:srgbClr val="231F20"/>
                </a:solidFill>
                <a:latin typeface="Comic Sans MS" pitchFamily="66" charset="0"/>
                <a:cs typeface="Calibri"/>
              </a:rPr>
              <a:t>for </a:t>
            </a:r>
            <a:r>
              <a:rPr lang="en-IN" sz="1600" b="1" dirty="0" smtClean="0">
                <a:solidFill>
                  <a:srgbClr val="231F20"/>
                </a:solidFill>
                <a:latin typeface="Comic Sans MS" pitchFamily="66" charset="0"/>
                <a:cs typeface="Calibri"/>
              </a:rPr>
              <a:t>rescue</a:t>
            </a:r>
            <a:r>
              <a:rPr lang="en-IN" sz="1600" b="1" spc="37" dirty="0" smtClean="0">
                <a:solidFill>
                  <a:srgbClr val="231F20"/>
                </a:solidFill>
                <a:latin typeface="Comic Sans MS" pitchFamily="66" charset="0"/>
                <a:cs typeface="Calibri"/>
              </a:rPr>
              <a:t> </a:t>
            </a:r>
            <a:r>
              <a:rPr lang="en-IN" sz="1600" b="1" spc="7" dirty="0" smtClean="0">
                <a:solidFill>
                  <a:srgbClr val="231F20"/>
                </a:solidFill>
                <a:latin typeface="Comic Sans MS" pitchFamily="66" charset="0"/>
                <a:cs typeface="Calibri"/>
              </a:rPr>
              <a:t>PCI.</a:t>
            </a:r>
            <a:endParaRPr lang="en-IN" sz="1600" b="1" dirty="0" smtClean="0">
              <a:latin typeface="Comic Sans MS" pitchFamily="66" charset="0"/>
              <a:cs typeface="Calibri"/>
            </a:endParaRPr>
          </a:p>
          <a:p>
            <a:pPr>
              <a:spcBef>
                <a:spcPts val="74"/>
              </a:spcBef>
            </a:pPr>
            <a:endParaRPr lang="en-IN" sz="1600" dirty="0" smtClean="0">
              <a:latin typeface="Comic Sans MS" pitchFamily="66" charset="0"/>
              <a:cs typeface="Times New Roman"/>
            </a:endParaRPr>
          </a:p>
          <a:p>
            <a:pPr marL="435539" indent="-267156" algn="just">
              <a:lnSpc>
                <a:spcPts val="1393"/>
              </a:lnSpc>
              <a:buAutoNum type="alphaUcParenR" startAt="2"/>
              <a:tabLst>
                <a:tab pos="436480" algn="l"/>
              </a:tabLst>
            </a:pPr>
            <a:r>
              <a:rPr lang="en-IN" sz="1600" spc="15" dirty="0" smtClean="0">
                <a:solidFill>
                  <a:srgbClr val="231F20"/>
                </a:solidFill>
                <a:latin typeface="Comic Sans MS" pitchFamily="66" charset="0"/>
                <a:cs typeface="Calibri"/>
              </a:rPr>
              <a:t>Post-infarct</a:t>
            </a:r>
            <a:r>
              <a:rPr lang="en-IN" sz="1600" spc="22" dirty="0" smtClean="0">
                <a:solidFill>
                  <a:srgbClr val="231F20"/>
                </a:solidFill>
                <a:latin typeface="Comic Sans MS" pitchFamily="66" charset="0"/>
                <a:cs typeface="Calibri"/>
              </a:rPr>
              <a:t> </a:t>
            </a:r>
            <a:r>
              <a:rPr lang="en-IN" sz="1600" spc="44" dirty="0" smtClean="0">
                <a:solidFill>
                  <a:srgbClr val="231F20"/>
                </a:solidFill>
                <a:latin typeface="Comic Sans MS" pitchFamily="66" charset="0"/>
                <a:cs typeface="Calibri"/>
              </a:rPr>
              <a:t>angina</a:t>
            </a:r>
            <a:endParaRPr lang="en-IN" sz="1600" dirty="0" smtClean="0">
              <a:latin typeface="Comic Sans MS" pitchFamily="66" charset="0"/>
              <a:cs typeface="Calibri"/>
            </a:endParaRPr>
          </a:p>
          <a:p>
            <a:pPr marL="435539" marR="175909" algn="just">
              <a:lnSpc>
                <a:spcPts val="1361"/>
              </a:lnSpc>
              <a:spcBef>
                <a:spcPts val="67"/>
              </a:spcBef>
            </a:pPr>
            <a:r>
              <a:rPr lang="en-IN" sz="1600" spc="67" dirty="0" smtClean="0">
                <a:solidFill>
                  <a:srgbClr val="231F20"/>
                </a:solidFill>
                <a:latin typeface="Comic Sans MS" pitchFamily="66" charset="0"/>
                <a:cs typeface="Calibri"/>
              </a:rPr>
              <a:t>Early </a:t>
            </a:r>
            <a:r>
              <a:rPr lang="en-IN" sz="1600" spc="59" dirty="0" smtClean="0">
                <a:solidFill>
                  <a:srgbClr val="231F20"/>
                </a:solidFill>
                <a:latin typeface="Comic Sans MS" pitchFamily="66" charset="0"/>
                <a:cs typeface="Calibri"/>
              </a:rPr>
              <a:t>recurrent </a:t>
            </a:r>
            <a:r>
              <a:rPr lang="en-IN" sz="1600" spc="89" dirty="0" smtClean="0">
                <a:solidFill>
                  <a:srgbClr val="231F20"/>
                </a:solidFill>
                <a:latin typeface="Comic Sans MS" pitchFamily="66" charset="0"/>
                <a:cs typeface="Calibri"/>
              </a:rPr>
              <a:t>angina, </a:t>
            </a:r>
            <a:r>
              <a:rPr lang="en-IN" sz="1600" spc="52" dirty="0" smtClean="0">
                <a:solidFill>
                  <a:srgbClr val="231F20"/>
                </a:solidFill>
                <a:latin typeface="Comic Sans MS" pitchFamily="66" charset="0"/>
                <a:cs typeface="Calibri"/>
              </a:rPr>
              <a:t>especially </a:t>
            </a:r>
            <a:r>
              <a:rPr lang="en-IN" sz="1600" spc="74" dirty="0" smtClean="0">
                <a:solidFill>
                  <a:srgbClr val="231F20"/>
                </a:solidFill>
                <a:latin typeface="Comic Sans MS" pitchFamily="66" charset="0"/>
                <a:cs typeface="Calibri"/>
              </a:rPr>
              <a:t>after </a:t>
            </a:r>
            <a:r>
              <a:rPr lang="en-IN" sz="1600" spc="44" dirty="0" smtClean="0">
                <a:solidFill>
                  <a:srgbClr val="231F20"/>
                </a:solidFill>
                <a:latin typeface="Comic Sans MS" pitchFamily="66" charset="0"/>
                <a:cs typeface="Calibri"/>
              </a:rPr>
              <a:t>successful </a:t>
            </a:r>
            <a:r>
              <a:rPr lang="en-IN" sz="1600" spc="67" dirty="0" smtClean="0">
                <a:solidFill>
                  <a:srgbClr val="231F20"/>
                </a:solidFill>
                <a:latin typeface="Comic Sans MS" pitchFamily="66" charset="0"/>
                <a:cs typeface="Calibri"/>
              </a:rPr>
              <a:t>reperfusion </a:t>
            </a:r>
            <a:r>
              <a:rPr lang="en-IN" sz="1600" spc="89" dirty="0" smtClean="0">
                <a:solidFill>
                  <a:srgbClr val="231F20"/>
                </a:solidFill>
                <a:latin typeface="Comic Sans MS" pitchFamily="66" charset="0"/>
                <a:cs typeface="Calibri"/>
              </a:rPr>
              <a:t>with  </a:t>
            </a:r>
            <a:r>
              <a:rPr lang="en-IN" sz="1600" spc="67" dirty="0" err="1" smtClean="0">
                <a:solidFill>
                  <a:srgbClr val="231F20"/>
                </a:solidFill>
                <a:latin typeface="Comic Sans MS" pitchFamily="66" charset="0"/>
                <a:cs typeface="Calibri"/>
              </a:rPr>
              <a:t>fibrinolytic</a:t>
            </a:r>
            <a:r>
              <a:rPr lang="en-IN" sz="1600" spc="67" dirty="0" smtClean="0">
                <a:solidFill>
                  <a:srgbClr val="231F20"/>
                </a:solidFill>
                <a:latin typeface="Comic Sans MS" pitchFamily="66" charset="0"/>
                <a:cs typeface="Calibri"/>
              </a:rPr>
              <a:t> </a:t>
            </a:r>
            <a:r>
              <a:rPr lang="en-IN" sz="1600" spc="74" dirty="0" smtClean="0">
                <a:solidFill>
                  <a:srgbClr val="231F20"/>
                </a:solidFill>
                <a:latin typeface="Comic Sans MS" pitchFamily="66" charset="0"/>
                <a:cs typeface="Calibri"/>
              </a:rPr>
              <a:t>therapy </a:t>
            </a:r>
            <a:r>
              <a:rPr lang="en-IN" sz="1600" spc="81" dirty="0" smtClean="0">
                <a:solidFill>
                  <a:srgbClr val="231F20"/>
                </a:solidFill>
                <a:latin typeface="Comic Sans MS" pitchFamily="66" charset="0"/>
                <a:cs typeface="Calibri"/>
              </a:rPr>
              <a:t>may </a:t>
            </a:r>
            <a:r>
              <a:rPr lang="en-IN" sz="1600" spc="59" dirty="0" smtClean="0">
                <a:solidFill>
                  <a:srgbClr val="231F20"/>
                </a:solidFill>
                <a:latin typeface="Comic Sans MS" pitchFamily="66" charset="0"/>
                <a:cs typeface="Calibri"/>
              </a:rPr>
              <a:t>occur </a:t>
            </a:r>
            <a:r>
              <a:rPr lang="en-IN" sz="1600" spc="74" dirty="0" smtClean="0">
                <a:solidFill>
                  <a:srgbClr val="231F20"/>
                </a:solidFill>
                <a:latin typeface="Comic Sans MS" pitchFamily="66" charset="0"/>
                <a:cs typeface="Calibri"/>
              </a:rPr>
              <a:t>in </a:t>
            </a:r>
            <a:r>
              <a:rPr lang="en-IN" sz="1600" spc="96" dirty="0" smtClean="0">
                <a:solidFill>
                  <a:srgbClr val="231F20"/>
                </a:solidFill>
                <a:latin typeface="Comic Sans MS" pitchFamily="66" charset="0"/>
                <a:cs typeface="Calibri"/>
              </a:rPr>
              <a:t>up </a:t>
            </a:r>
            <a:r>
              <a:rPr lang="en-IN" sz="1600" spc="81" dirty="0" smtClean="0">
                <a:solidFill>
                  <a:srgbClr val="231F20"/>
                </a:solidFill>
                <a:latin typeface="Comic Sans MS" pitchFamily="66" charset="0"/>
                <a:cs typeface="Calibri"/>
              </a:rPr>
              <a:t>to </a:t>
            </a:r>
            <a:r>
              <a:rPr lang="en-IN" sz="1600" spc="148" dirty="0" smtClean="0">
                <a:solidFill>
                  <a:srgbClr val="231F20"/>
                </a:solidFill>
                <a:latin typeface="Comic Sans MS" pitchFamily="66" charset="0"/>
                <a:cs typeface="Calibri"/>
              </a:rPr>
              <a:t>18% </a:t>
            </a:r>
            <a:r>
              <a:rPr lang="en-IN" sz="1600" spc="96" dirty="0" smtClean="0">
                <a:solidFill>
                  <a:srgbClr val="231F20"/>
                </a:solidFill>
                <a:latin typeface="Comic Sans MS" pitchFamily="66" charset="0"/>
                <a:cs typeface="Calibri"/>
              </a:rPr>
              <a:t>of </a:t>
            </a:r>
            <a:r>
              <a:rPr lang="en-IN" sz="1600" spc="59" dirty="0" smtClean="0">
                <a:solidFill>
                  <a:srgbClr val="231F20"/>
                </a:solidFill>
                <a:latin typeface="Comic Sans MS" pitchFamily="66" charset="0"/>
                <a:cs typeface="Calibri"/>
              </a:rPr>
              <a:t>patients. </a:t>
            </a:r>
            <a:r>
              <a:rPr lang="en-IN" sz="1600" spc="81" dirty="0" smtClean="0">
                <a:solidFill>
                  <a:srgbClr val="231F20"/>
                </a:solidFill>
                <a:latin typeface="Comic Sans MS" pitchFamily="66" charset="0"/>
                <a:cs typeface="Calibri"/>
              </a:rPr>
              <a:t>The </a:t>
            </a:r>
            <a:r>
              <a:rPr lang="en-IN" sz="1600" spc="89" dirty="0" smtClean="0">
                <a:solidFill>
                  <a:srgbClr val="231F20"/>
                </a:solidFill>
                <a:latin typeface="Comic Sans MS" pitchFamily="66" charset="0"/>
                <a:cs typeface="Calibri"/>
              </a:rPr>
              <a:t>ECG </a:t>
            </a:r>
            <a:r>
              <a:rPr lang="en-IN" sz="1600" spc="74" dirty="0" smtClean="0">
                <a:solidFill>
                  <a:srgbClr val="231F20"/>
                </a:solidFill>
                <a:latin typeface="Comic Sans MS" pitchFamily="66" charset="0"/>
                <a:cs typeface="Calibri"/>
              </a:rPr>
              <a:t>in </a:t>
            </a:r>
            <a:r>
              <a:rPr lang="en-IN" sz="1600" spc="59" dirty="0" smtClean="0">
                <a:solidFill>
                  <a:srgbClr val="231F20"/>
                </a:solidFill>
                <a:latin typeface="Comic Sans MS" pitchFamily="66" charset="0"/>
                <a:cs typeface="Calibri"/>
              </a:rPr>
              <a:t>these </a:t>
            </a:r>
            <a:r>
              <a:rPr lang="en-IN" sz="1600" spc="67" dirty="0" smtClean="0">
                <a:solidFill>
                  <a:srgbClr val="231F20"/>
                </a:solidFill>
                <a:latin typeface="Comic Sans MS" pitchFamily="66" charset="0"/>
                <a:cs typeface="Calibri"/>
              </a:rPr>
              <a:t>patients </a:t>
            </a:r>
            <a:r>
              <a:rPr lang="en-IN" sz="1600" spc="81" dirty="0" smtClean="0">
                <a:solidFill>
                  <a:srgbClr val="231F20"/>
                </a:solidFill>
                <a:latin typeface="Comic Sans MS" pitchFamily="66" charset="0"/>
                <a:cs typeface="Calibri"/>
              </a:rPr>
              <a:t>may show </a:t>
            </a:r>
            <a:r>
              <a:rPr lang="en-IN" sz="1600" spc="59" dirty="0" smtClean="0">
                <a:solidFill>
                  <a:srgbClr val="231F20"/>
                </a:solidFill>
                <a:latin typeface="Comic Sans MS" pitchFamily="66" charset="0"/>
                <a:cs typeface="Calibri"/>
              </a:rPr>
              <a:t>ST </a:t>
            </a:r>
            <a:r>
              <a:rPr lang="en-IN" sz="1600" spc="81" dirty="0" smtClean="0">
                <a:solidFill>
                  <a:srgbClr val="231F20"/>
                </a:solidFill>
                <a:latin typeface="Comic Sans MS" pitchFamily="66" charset="0"/>
                <a:cs typeface="Calibri"/>
              </a:rPr>
              <a:t>segment </a:t>
            </a:r>
            <a:r>
              <a:rPr lang="en-IN" sz="1600" spc="74" dirty="0" smtClean="0">
                <a:solidFill>
                  <a:srgbClr val="231F20"/>
                </a:solidFill>
                <a:latin typeface="Comic Sans MS" pitchFamily="66" charset="0"/>
                <a:cs typeface="Calibri"/>
              </a:rPr>
              <a:t>changes </a:t>
            </a:r>
            <a:r>
              <a:rPr lang="en-IN" sz="1600" spc="67" dirty="0" smtClean="0">
                <a:solidFill>
                  <a:srgbClr val="231F20"/>
                </a:solidFill>
                <a:latin typeface="Comic Sans MS" pitchFamily="66" charset="0"/>
                <a:cs typeface="Calibri"/>
              </a:rPr>
              <a:t>or pseudo-  </a:t>
            </a:r>
            <a:r>
              <a:rPr lang="en-IN" sz="1600" spc="74" dirty="0" smtClean="0">
                <a:solidFill>
                  <a:srgbClr val="231F20"/>
                </a:solidFill>
                <a:latin typeface="Comic Sans MS" pitchFamily="66" charset="0"/>
                <a:cs typeface="Calibri"/>
              </a:rPr>
              <a:t>normalisation </a:t>
            </a:r>
            <a:r>
              <a:rPr lang="en-IN" sz="1600" spc="96" dirty="0" smtClean="0">
                <a:solidFill>
                  <a:srgbClr val="231F20"/>
                </a:solidFill>
                <a:latin typeface="Comic Sans MS" pitchFamily="66" charset="0"/>
                <a:cs typeface="Calibri"/>
              </a:rPr>
              <a:t>of </a:t>
            </a:r>
            <a:r>
              <a:rPr lang="en-IN" sz="1600" spc="67" dirty="0" smtClean="0">
                <a:solidFill>
                  <a:srgbClr val="231F20"/>
                </a:solidFill>
                <a:latin typeface="Comic Sans MS" pitchFamily="66" charset="0"/>
                <a:cs typeface="Calibri"/>
              </a:rPr>
              <a:t>inverted </a:t>
            </a:r>
            <a:r>
              <a:rPr lang="en-IN" sz="1600" spc="44" dirty="0" smtClean="0">
                <a:solidFill>
                  <a:srgbClr val="231F20"/>
                </a:solidFill>
                <a:latin typeface="Comic Sans MS" pitchFamily="66" charset="0"/>
                <a:cs typeface="Calibri"/>
              </a:rPr>
              <a:t>T-waves. </a:t>
            </a:r>
            <a:r>
              <a:rPr lang="en-IN" sz="1600" spc="59" dirty="0" smtClean="0">
                <a:solidFill>
                  <a:srgbClr val="231F20"/>
                </a:solidFill>
                <a:latin typeface="Comic Sans MS" pitchFamily="66" charset="0"/>
                <a:cs typeface="Calibri"/>
              </a:rPr>
              <a:t>These </a:t>
            </a:r>
            <a:r>
              <a:rPr lang="en-IN" sz="1600" spc="67" dirty="0" smtClean="0">
                <a:solidFill>
                  <a:srgbClr val="231F20"/>
                </a:solidFill>
                <a:latin typeface="Comic Sans MS" pitchFamily="66" charset="0"/>
                <a:cs typeface="Calibri"/>
              </a:rPr>
              <a:t>patients </a:t>
            </a:r>
            <a:r>
              <a:rPr lang="en-IN" sz="1600" spc="74" dirty="0" smtClean="0">
                <a:solidFill>
                  <a:srgbClr val="231F20"/>
                </a:solidFill>
                <a:latin typeface="Comic Sans MS" pitchFamily="66" charset="0"/>
                <a:cs typeface="Calibri"/>
              </a:rPr>
              <a:t>should </a:t>
            </a:r>
            <a:r>
              <a:rPr lang="en-IN" sz="1600" spc="81" dirty="0" smtClean="0">
                <a:solidFill>
                  <a:srgbClr val="231F20"/>
                </a:solidFill>
                <a:latin typeface="Comic Sans MS" pitchFamily="66" charset="0"/>
                <a:cs typeface="Calibri"/>
              </a:rPr>
              <a:t>be </a:t>
            </a:r>
            <a:r>
              <a:rPr lang="en-IN" sz="1600" spc="52" dirty="0" smtClean="0">
                <a:solidFill>
                  <a:srgbClr val="231F20"/>
                </a:solidFill>
                <a:latin typeface="Comic Sans MS" pitchFamily="66" charset="0"/>
                <a:cs typeface="Calibri"/>
              </a:rPr>
              <a:t>sent </a:t>
            </a:r>
            <a:r>
              <a:rPr lang="en-IN" sz="1600" spc="81" dirty="0" smtClean="0">
                <a:solidFill>
                  <a:srgbClr val="231F20"/>
                </a:solidFill>
                <a:latin typeface="Comic Sans MS" pitchFamily="66" charset="0"/>
                <a:cs typeface="Calibri"/>
              </a:rPr>
              <a:t>for  </a:t>
            </a:r>
            <a:r>
              <a:rPr lang="en-IN" sz="1600" spc="59" dirty="0" smtClean="0">
                <a:solidFill>
                  <a:srgbClr val="231F20"/>
                </a:solidFill>
                <a:latin typeface="Comic Sans MS" pitchFamily="66" charset="0"/>
                <a:cs typeface="Calibri"/>
              </a:rPr>
              <a:t>early </a:t>
            </a:r>
            <a:r>
              <a:rPr lang="en-IN" sz="1600" spc="67" dirty="0" smtClean="0">
                <a:solidFill>
                  <a:srgbClr val="231F20"/>
                </a:solidFill>
                <a:latin typeface="Comic Sans MS" pitchFamily="66" charset="0"/>
                <a:cs typeface="Calibri"/>
              </a:rPr>
              <a:t>coronary </a:t>
            </a:r>
            <a:r>
              <a:rPr lang="en-IN" sz="1600" spc="96" dirty="0" smtClean="0">
                <a:solidFill>
                  <a:srgbClr val="231F20"/>
                </a:solidFill>
                <a:latin typeface="Comic Sans MS" pitchFamily="66" charset="0"/>
                <a:cs typeface="Calibri"/>
              </a:rPr>
              <a:t>angiography </a:t>
            </a:r>
            <a:r>
              <a:rPr lang="en-IN" sz="1600" spc="89" dirty="0" smtClean="0">
                <a:solidFill>
                  <a:srgbClr val="231F20"/>
                </a:solidFill>
                <a:latin typeface="Comic Sans MS" pitchFamily="66" charset="0"/>
                <a:cs typeface="Calibri"/>
              </a:rPr>
              <a:t>with a </a:t>
            </a:r>
            <a:r>
              <a:rPr lang="en-IN" sz="1600" spc="74" dirty="0" smtClean="0">
                <a:solidFill>
                  <a:srgbClr val="231F20"/>
                </a:solidFill>
                <a:latin typeface="Comic Sans MS" pitchFamily="66" charset="0"/>
                <a:cs typeface="Calibri"/>
              </a:rPr>
              <a:t>view </a:t>
            </a:r>
            <a:r>
              <a:rPr lang="en-IN" sz="1600" spc="81" dirty="0" smtClean="0">
                <a:solidFill>
                  <a:srgbClr val="231F20"/>
                </a:solidFill>
                <a:latin typeface="Comic Sans MS" pitchFamily="66" charset="0"/>
                <a:cs typeface="Calibri"/>
              </a:rPr>
              <a:t>to</a:t>
            </a:r>
            <a:r>
              <a:rPr lang="en-IN" sz="1600" spc="-67" dirty="0" smtClean="0">
                <a:solidFill>
                  <a:srgbClr val="231F20"/>
                </a:solidFill>
                <a:latin typeface="Comic Sans MS" pitchFamily="66" charset="0"/>
                <a:cs typeface="Calibri"/>
              </a:rPr>
              <a:t> </a:t>
            </a:r>
            <a:r>
              <a:rPr lang="en-IN" sz="1600" spc="59" dirty="0" smtClean="0">
                <a:solidFill>
                  <a:srgbClr val="231F20"/>
                </a:solidFill>
                <a:latin typeface="Comic Sans MS" pitchFamily="66" charset="0"/>
                <a:cs typeface="Calibri"/>
              </a:rPr>
              <a:t>revascularisation.</a:t>
            </a:r>
            <a:endParaRPr lang="en-IN" sz="1600" dirty="0" smtClean="0">
              <a:latin typeface="Comic Sans MS" pitchFamily="66" charset="0"/>
              <a:cs typeface="Calibri"/>
            </a:endParaRPr>
          </a:p>
          <a:p>
            <a:pPr>
              <a:spcBef>
                <a:spcPts val="74"/>
              </a:spcBef>
            </a:pPr>
            <a:endParaRPr lang="en-IN" sz="1600" dirty="0" smtClean="0">
              <a:latin typeface="Comic Sans MS" pitchFamily="66" charset="0"/>
              <a:cs typeface="Times New Roman"/>
            </a:endParaRPr>
          </a:p>
          <a:p>
            <a:pPr marL="435539" indent="-267156" algn="just">
              <a:lnSpc>
                <a:spcPts val="1393"/>
              </a:lnSpc>
              <a:buAutoNum type="alphaUcParenR" startAt="3"/>
              <a:tabLst>
                <a:tab pos="436480" algn="l"/>
              </a:tabLst>
            </a:pPr>
            <a:r>
              <a:rPr lang="en-IN" sz="1600" spc="15" dirty="0" err="1" smtClean="0">
                <a:solidFill>
                  <a:srgbClr val="231F20"/>
                </a:solidFill>
                <a:latin typeface="Comic Sans MS" pitchFamily="66" charset="0"/>
                <a:cs typeface="Calibri"/>
              </a:rPr>
              <a:t>Pericarditis</a:t>
            </a:r>
            <a:endParaRPr lang="en-IN" sz="1600" dirty="0" smtClean="0">
              <a:latin typeface="Comic Sans MS" pitchFamily="66" charset="0"/>
              <a:cs typeface="Calibri"/>
            </a:endParaRPr>
          </a:p>
          <a:p>
            <a:pPr marL="435539" marR="176850" algn="just">
              <a:lnSpc>
                <a:spcPts val="1361"/>
              </a:lnSpc>
              <a:spcBef>
                <a:spcPts val="67"/>
              </a:spcBef>
            </a:pPr>
            <a:r>
              <a:rPr lang="en-IN" sz="1600" spc="52" dirty="0" err="1" smtClean="0">
                <a:solidFill>
                  <a:srgbClr val="231F20"/>
                </a:solidFill>
                <a:latin typeface="Comic Sans MS" pitchFamily="66" charset="0"/>
                <a:cs typeface="Calibri"/>
              </a:rPr>
              <a:t>Pericarditis</a:t>
            </a:r>
            <a:r>
              <a:rPr lang="en-IN" sz="1600" spc="52" dirty="0" smtClean="0">
                <a:solidFill>
                  <a:srgbClr val="231F20"/>
                </a:solidFill>
                <a:latin typeface="Comic Sans MS" pitchFamily="66" charset="0"/>
                <a:cs typeface="Calibri"/>
              </a:rPr>
              <a:t> </a:t>
            </a:r>
            <a:r>
              <a:rPr lang="en-IN" sz="1600" spc="59" dirty="0" smtClean="0">
                <a:solidFill>
                  <a:srgbClr val="231F20"/>
                </a:solidFill>
                <a:latin typeface="Comic Sans MS" pitchFamily="66" charset="0"/>
                <a:cs typeface="Calibri"/>
              </a:rPr>
              <a:t>secondary </a:t>
            </a:r>
            <a:r>
              <a:rPr lang="en-IN" sz="1600" spc="81" dirty="0" smtClean="0">
                <a:solidFill>
                  <a:srgbClr val="231F20"/>
                </a:solidFill>
                <a:latin typeface="Comic Sans MS" pitchFamily="66" charset="0"/>
                <a:cs typeface="Calibri"/>
              </a:rPr>
              <a:t>to </a:t>
            </a:r>
            <a:r>
              <a:rPr lang="en-IN" sz="1600" spc="67" dirty="0" smtClean="0">
                <a:solidFill>
                  <a:srgbClr val="231F20"/>
                </a:solidFill>
                <a:latin typeface="Comic Sans MS" pitchFamily="66" charset="0"/>
                <a:cs typeface="Calibri"/>
              </a:rPr>
              <a:t>STEMI </a:t>
            </a:r>
            <a:r>
              <a:rPr lang="en-IN" sz="1600" spc="81" dirty="0" smtClean="0">
                <a:solidFill>
                  <a:srgbClr val="231F20"/>
                </a:solidFill>
                <a:latin typeface="Comic Sans MS" pitchFamily="66" charset="0"/>
                <a:cs typeface="Calibri"/>
              </a:rPr>
              <a:t>may </a:t>
            </a:r>
            <a:r>
              <a:rPr lang="en-IN" sz="1600" spc="74" dirty="0" smtClean="0">
                <a:solidFill>
                  <a:srgbClr val="231F20"/>
                </a:solidFill>
                <a:latin typeface="Comic Sans MS" pitchFamily="66" charset="0"/>
                <a:cs typeface="Calibri"/>
              </a:rPr>
              <a:t>produce </a:t>
            </a:r>
            <a:r>
              <a:rPr lang="en-IN" sz="1600" spc="81" dirty="0" smtClean="0">
                <a:solidFill>
                  <a:srgbClr val="231F20"/>
                </a:solidFill>
                <a:latin typeface="Comic Sans MS" pitchFamily="66" charset="0"/>
                <a:cs typeface="Calibri"/>
              </a:rPr>
              <a:t>pain </a:t>
            </a:r>
            <a:r>
              <a:rPr lang="en-IN" sz="1600" spc="44" dirty="0" smtClean="0">
                <a:solidFill>
                  <a:srgbClr val="231F20"/>
                </a:solidFill>
                <a:latin typeface="Comic Sans MS" pitchFamily="66" charset="0"/>
                <a:cs typeface="Calibri"/>
              </a:rPr>
              <a:t>as </a:t>
            </a:r>
            <a:r>
              <a:rPr lang="en-IN" sz="1600" spc="59" dirty="0" smtClean="0">
                <a:solidFill>
                  <a:srgbClr val="231F20"/>
                </a:solidFill>
                <a:latin typeface="Comic Sans MS" pitchFamily="66" charset="0"/>
                <a:cs typeface="Calibri"/>
              </a:rPr>
              <a:t>early </a:t>
            </a:r>
            <a:r>
              <a:rPr lang="en-IN" sz="1600" spc="44" dirty="0" smtClean="0">
                <a:solidFill>
                  <a:srgbClr val="231F20"/>
                </a:solidFill>
                <a:latin typeface="Comic Sans MS" pitchFamily="66" charset="0"/>
                <a:cs typeface="Calibri"/>
              </a:rPr>
              <a:t>as </a:t>
            </a:r>
            <a:r>
              <a:rPr lang="en-IN" sz="1600" spc="74" dirty="0" smtClean="0">
                <a:solidFill>
                  <a:srgbClr val="231F20"/>
                </a:solidFill>
                <a:latin typeface="Comic Sans MS" pitchFamily="66" charset="0"/>
                <a:cs typeface="Calibri"/>
              </a:rPr>
              <a:t>the </a:t>
            </a:r>
            <a:r>
              <a:rPr lang="en-IN" sz="1600" spc="52" dirty="0" smtClean="0">
                <a:solidFill>
                  <a:srgbClr val="231F20"/>
                </a:solidFill>
                <a:latin typeface="Comic Sans MS" pitchFamily="66" charset="0"/>
                <a:cs typeface="Calibri"/>
              </a:rPr>
              <a:t>first  </a:t>
            </a:r>
            <a:r>
              <a:rPr lang="en-IN" sz="1600" spc="81" dirty="0" smtClean="0">
                <a:solidFill>
                  <a:srgbClr val="231F20"/>
                </a:solidFill>
                <a:latin typeface="Comic Sans MS" pitchFamily="66" charset="0"/>
                <a:cs typeface="Calibri"/>
              </a:rPr>
              <a:t>day </a:t>
            </a:r>
            <a:r>
              <a:rPr lang="en-IN" sz="1600" spc="96" dirty="0" smtClean="0">
                <a:solidFill>
                  <a:srgbClr val="231F20"/>
                </a:solidFill>
                <a:latin typeface="Comic Sans MS" pitchFamily="66" charset="0"/>
                <a:cs typeface="Calibri"/>
              </a:rPr>
              <a:t>and </a:t>
            </a:r>
            <a:r>
              <a:rPr lang="en-IN" sz="1600" spc="44" dirty="0" smtClean="0">
                <a:solidFill>
                  <a:srgbClr val="231F20"/>
                </a:solidFill>
                <a:latin typeface="Comic Sans MS" pitchFamily="66" charset="0"/>
                <a:cs typeface="Calibri"/>
              </a:rPr>
              <a:t>as </a:t>
            </a:r>
            <a:r>
              <a:rPr lang="en-IN" sz="1600" spc="67" dirty="0" smtClean="0">
                <a:solidFill>
                  <a:srgbClr val="231F20"/>
                </a:solidFill>
                <a:latin typeface="Comic Sans MS" pitchFamily="66" charset="0"/>
                <a:cs typeface="Calibri"/>
              </a:rPr>
              <a:t>late </a:t>
            </a:r>
            <a:r>
              <a:rPr lang="en-IN" sz="1600" spc="44" dirty="0" smtClean="0">
                <a:solidFill>
                  <a:srgbClr val="231F20"/>
                </a:solidFill>
                <a:latin typeface="Comic Sans MS" pitchFamily="66" charset="0"/>
                <a:cs typeface="Calibri"/>
              </a:rPr>
              <a:t>as </a:t>
            </a:r>
            <a:r>
              <a:rPr lang="en-IN" sz="1600" spc="52" dirty="0" smtClean="0">
                <a:solidFill>
                  <a:srgbClr val="231F20"/>
                </a:solidFill>
                <a:latin typeface="Comic Sans MS" pitchFamily="66" charset="0"/>
                <a:cs typeface="Calibri"/>
              </a:rPr>
              <a:t>6 </a:t>
            </a:r>
            <a:r>
              <a:rPr lang="en-IN" sz="1600" spc="59" dirty="0" smtClean="0">
                <a:solidFill>
                  <a:srgbClr val="231F20"/>
                </a:solidFill>
                <a:latin typeface="Comic Sans MS" pitchFamily="66" charset="0"/>
                <a:cs typeface="Calibri"/>
              </a:rPr>
              <a:t>weeks.</a:t>
            </a:r>
            <a:r>
              <a:rPr lang="en-IN" sz="1600" spc="89" baseline="30864" dirty="0" smtClean="0">
                <a:solidFill>
                  <a:srgbClr val="231F20"/>
                </a:solidFill>
                <a:latin typeface="Comic Sans MS" pitchFamily="66" charset="0"/>
                <a:cs typeface="Calibri"/>
              </a:rPr>
              <a:t> </a:t>
            </a:r>
            <a:r>
              <a:rPr lang="en-IN" sz="1600" spc="81" dirty="0" smtClean="0">
                <a:solidFill>
                  <a:srgbClr val="231F20"/>
                </a:solidFill>
                <a:latin typeface="Comic Sans MS" pitchFamily="66" charset="0"/>
                <a:cs typeface="Calibri"/>
              </a:rPr>
              <a:t>The pain </a:t>
            </a:r>
            <a:r>
              <a:rPr lang="en-IN" sz="1600" spc="44" dirty="0" smtClean="0">
                <a:solidFill>
                  <a:srgbClr val="231F20"/>
                </a:solidFill>
                <a:latin typeface="Comic Sans MS" pitchFamily="66" charset="0"/>
                <a:cs typeface="Calibri"/>
              </a:rPr>
              <a:t>classically </a:t>
            </a:r>
            <a:r>
              <a:rPr lang="en-IN" sz="1600" spc="67" dirty="0" smtClean="0">
                <a:solidFill>
                  <a:srgbClr val="231F20"/>
                </a:solidFill>
                <a:latin typeface="Comic Sans MS" pitchFamily="66" charset="0"/>
                <a:cs typeface="Calibri"/>
              </a:rPr>
              <a:t>becomes worse </a:t>
            </a:r>
            <a:r>
              <a:rPr lang="en-IN" sz="1600" spc="96" dirty="0" smtClean="0">
                <a:solidFill>
                  <a:srgbClr val="231F20"/>
                </a:solidFill>
                <a:latin typeface="Comic Sans MS" pitchFamily="66" charset="0"/>
                <a:cs typeface="Calibri"/>
              </a:rPr>
              <a:t>on  </a:t>
            </a:r>
            <a:r>
              <a:rPr lang="en-IN" sz="1600" spc="81" dirty="0" smtClean="0">
                <a:solidFill>
                  <a:srgbClr val="231F20"/>
                </a:solidFill>
                <a:latin typeface="Comic Sans MS" pitchFamily="66" charset="0"/>
                <a:cs typeface="Calibri"/>
              </a:rPr>
              <a:t>deep </a:t>
            </a:r>
            <a:r>
              <a:rPr lang="en-IN" sz="1600" spc="67" dirty="0" smtClean="0">
                <a:solidFill>
                  <a:srgbClr val="231F20"/>
                </a:solidFill>
                <a:latin typeface="Comic Sans MS" pitchFamily="66" charset="0"/>
                <a:cs typeface="Calibri"/>
              </a:rPr>
              <a:t>inspiration </a:t>
            </a:r>
            <a:r>
              <a:rPr lang="en-IN" sz="1600" spc="96" dirty="0" smtClean="0">
                <a:solidFill>
                  <a:srgbClr val="231F20"/>
                </a:solidFill>
                <a:latin typeface="Comic Sans MS" pitchFamily="66" charset="0"/>
                <a:cs typeface="Calibri"/>
              </a:rPr>
              <a:t>and </a:t>
            </a:r>
            <a:r>
              <a:rPr lang="en-IN" sz="1600" spc="81" dirty="0" smtClean="0">
                <a:solidFill>
                  <a:srgbClr val="231F20"/>
                </a:solidFill>
                <a:latin typeface="Comic Sans MS" pitchFamily="66" charset="0"/>
                <a:cs typeface="Calibri"/>
              </a:rPr>
              <a:t>may be </a:t>
            </a:r>
            <a:r>
              <a:rPr lang="en-IN" sz="1600" spc="59" dirty="0" smtClean="0">
                <a:solidFill>
                  <a:srgbClr val="231F20"/>
                </a:solidFill>
                <a:latin typeface="Comic Sans MS" pitchFamily="66" charset="0"/>
                <a:cs typeface="Calibri"/>
              </a:rPr>
              <a:t>relieved </a:t>
            </a:r>
            <a:r>
              <a:rPr lang="en-IN" sz="1600" spc="96" dirty="0" smtClean="0">
                <a:solidFill>
                  <a:srgbClr val="231F20"/>
                </a:solidFill>
                <a:latin typeface="Comic Sans MS" pitchFamily="66" charset="0"/>
                <a:cs typeface="Calibri"/>
              </a:rPr>
              <a:t>when </a:t>
            </a:r>
            <a:r>
              <a:rPr lang="en-IN" sz="1600" spc="74" dirty="0" smtClean="0">
                <a:solidFill>
                  <a:srgbClr val="231F20"/>
                </a:solidFill>
                <a:latin typeface="Comic Sans MS" pitchFamily="66" charset="0"/>
                <a:cs typeface="Calibri"/>
              </a:rPr>
              <a:t>the patient </a:t>
            </a:r>
            <a:r>
              <a:rPr lang="en-IN" sz="1600" spc="22" dirty="0" smtClean="0">
                <a:solidFill>
                  <a:srgbClr val="231F20"/>
                </a:solidFill>
                <a:latin typeface="Comic Sans MS" pitchFamily="66" charset="0"/>
                <a:cs typeface="Calibri"/>
              </a:rPr>
              <a:t>sits </a:t>
            </a:r>
            <a:r>
              <a:rPr lang="en-IN" sz="1600" spc="96" dirty="0" smtClean="0">
                <a:solidFill>
                  <a:srgbClr val="231F20"/>
                </a:solidFill>
                <a:latin typeface="Comic Sans MS" pitchFamily="66" charset="0"/>
                <a:cs typeface="Calibri"/>
              </a:rPr>
              <a:t>up and  </a:t>
            </a:r>
            <a:r>
              <a:rPr lang="en-IN" sz="1600" spc="59" dirty="0" smtClean="0">
                <a:solidFill>
                  <a:srgbClr val="231F20"/>
                </a:solidFill>
                <a:latin typeface="Comic Sans MS" pitchFamily="66" charset="0"/>
                <a:cs typeface="Calibri"/>
              </a:rPr>
              <a:t>leans </a:t>
            </a:r>
            <a:r>
              <a:rPr lang="en-IN" sz="1600" spc="81" dirty="0" smtClean="0">
                <a:solidFill>
                  <a:srgbClr val="231F20"/>
                </a:solidFill>
                <a:latin typeface="Comic Sans MS" pitchFamily="66" charset="0"/>
                <a:cs typeface="Calibri"/>
              </a:rPr>
              <a:t>forward. </a:t>
            </a:r>
            <a:r>
              <a:rPr lang="en-IN" sz="1600" spc="163" dirty="0" smtClean="0">
                <a:solidFill>
                  <a:srgbClr val="231F20"/>
                </a:solidFill>
                <a:latin typeface="Comic Sans MS" pitchFamily="66" charset="0"/>
                <a:cs typeface="Calibri"/>
              </a:rPr>
              <a:t>A </a:t>
            </a:r>
            <a:r>
              <a:rPr lang="en-IN" sz="1600" spc="67" dirty="0" smtClean="0">
                <a:solidFill>
                  <a:srgbClr val="231F20"/>
                </a:solidFill>
                <a:latin typeface="Comic Sans MS" pitchFamily="66" charset="0"/>
                <a:cs typeface="Calibri"/>
              </a:rPr>
              <a:t>pericardial </a:t>
            </a:r>
            <a:r>
              <a:rPr lang="en-IN" sz="1600" spc="81" dirty="0" smtClean="0">
                <a:solidFill>
                  <a:srgbClr val="231F20"/>
                </a:solidFill>
                <a:latin typeface="Comic Sans MS" pitchFamily="66" charset="0"/>
                <a:cs typeface="Calibri"/>
              </a:rPr>
              <a:t>rub may be</a:t>
            </a:r>
            <a:r>
              <a:rPr lang="en-IN" sz="1600" spc="-126" dirty="0" smtClean="0">
                <a:solidFill>
                  <a:srgbClr val="231F20"/>
                </a:solidFill>
                <a:latin typeface="Comic Sans MS" pitchFamily="66" charset="0"/>
                <a:cs typeface="Calibri"/>
              </a:rPr>
              <a:t> </a:t>
            </a:r>
            <a:r>
              <a:rPr lang="en-IN" sz="1600" spc="59" dirty="0" smtClean="0">
                <a:solidFill>
                  <a:srgbClr val="231F20"/>
                </a:solidFill>
                <a:latin typeface="Comic Sans MS" pitchFamily="66" charset="0"/>
                <a:cs typeface="Calibri"/>
              </a:rPr>
              <a:t>detected.</a:t>
            </a:r>
            <a:endParaRPr lang="en-IN" sz="1600" dirty="0">
              <a:latin typeface="Comic Sans MS" pitchFamily="66" charset="0"/>
              <a:cs typeface="Calibri"/>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239820" cy="704759"/>
          </a:xfrm>
          <a:custGeom>
            <a:avLst/>
            <a:gdLst/>
            <a:ahLst/>
            <a:cxnLst/>
            <a:rect l="l" t="t" r="r" b="b"/>
            <a:pathLst>
              <a:path w="108585" h="684530">
                <a:moveTo>
                  <a:pt x="0" y="683983"/>
                </a:moveTo>
                <a:lnTo>
                  <a:pt x="108000" y="683983"/>
                </a:lnTo>
                <a:lnTo>
                  <a:pt x="108000" y="0"/>
                </a:lnTo>
              </a:path>
            </a:pathLst>
          </a:custGeom>
          <a:ln w="12700">
            <a:solidFill>
              <a:srgbClr val="94BDE5"/>
            </a:solidFill>
          </a:ln>
        </p:spPr>
        <p:txBody>
          <a:bodyPr wrap="square" lIns="0" tIns="0" rIns="0" bIns="0" rtlCol="0"/>
          <a:lstStyle/>
          <a:p>
            <a:endParaRPr/>
          </a:p>
        </p:txBody>
      </p:sp>
      <p:sp>
        <p:nvSpPr>
          <p:cNvPr id="3" name="object 3"/>
          <p:cNvSpPr txBox="1"/>
          <p:nvPr/>
        </p:nvSpPr>
        <p:spPr>
          <a:xfrm>
            <a:off x="4698110" y="6504630"/>
            <a:ext cx="224393" cy="157497"/>
          </a:xfrm>
          <a:prstGeom prst="rect">
            <a:avLst/>
          </a:prstGeom>
        </p:spPr>
        <p:txBody>
          <a:bodyPr vert="horz" wrap="square" lIns="0" tIns="18814" rIns="0" bIns="0" rtlCol="0">
            <a:spAutoFit/>
          </a:bodyPr>
          <a:lstStyle/>
          <a:p>
            <a:pPr marL="18814">
              <a:spcBef>
                <a:spcPts val="148"/>
              </a:spcBef>
            </a:pPr>
            <a:r>
              <a:rPr sz="900" dirty="0">
                <a:solidFill>
                  <a:srgbClr val="231F20"/>
                </a:solidFill>
                <a:latin typeface="Times New Roman"/>
                <a:cs typeface="Times New Roman"/>
              </a:rPr>
              <a:t>33</a:t>
            </a:r>
            <a:endParaRPr sz="900">
              <a:latin typeface="Times New Roman"/>
              <a:cs typeface="Times New Roman"/>
            </a:endParaRPr>
          </a:p>
        </p:txBody>
      </p:sp>
      <p:sp>
        <p:nvSpPr>
          <p:cNvPr id="4" name="object 4"/>
          <p:cNvSpPr/>
          <p:nvPr/>
        </p:nvSpPr>
        <p:spPr>
          <a:xfrm>
            <a:off x="0" y="0"/>
            <a:ext cx="9144000" cy="704759"/>
          </a:xfrm>
          <a:custGeom>
            <a:avLst/>
            <a:gdLst/>
            <a:ahLst/>
            <a:cxnLst/>
            <a:rect l="l" t="t" r="r" b="b"/>
            <a:pathLst>
              <a:path w="4140200" h="684530">
                <a:moveTo>
                  <a:pt x="0" y="683996"/>
                </a:moveTo>
                <a:lnTo>
                  <a:pt x="4139996" y="683996"/>
                </a:lnTo>
                <a:lnTo>
                  <a:pt x="4139996" y="0"/>
                </a:lnTo>
                <a:lnTo>
                  <a:pt x="0" y="0"/>
                </a:lnTo>
                <a:lnTo>
                  <a:pt x="0" y="683996"/>
                </a:lnTo>
                <a:close/>
              </a:path>
            </a:pathLst>
          </a:custGeom>
          <a:solidFill>
            <a:srgbClr val="94BDE5"/>
          </a:solidFill>
        </p:spPr>
        <p:txBody>
          <a:bodyPr wrap="square" lIns="0" tIns="0" rIns="0" bIns="0" rtlCol="0"/>
          <a:lstStyle/>
          <a:p>
            <a:endParaRPr/>
          </a:p>
        </p:txBody>
      </p:sp>
      <p:sp>
        <p:nvSpPr>
          <p:cNvPr id="5" name="object 5"/>
          <p:cNvSpPr/>
          <p:nvPr/>
        </p:nvSpPr>
        <p:spPr>
          <a:xfrm>
            <a:off x="0" y="0"/>
            <a:ext cx="9144000" cy="704759"/>
          </a:xfrm>
          <a:custGeom>
            <a:avLst/>
            <a:gdLst/>
            <a:ahLst/>
            <a:cxnLst/>
            <a:rect l="l" t="t" r="r" b="b"/>
            <a:pathLst>
              <a:path w="4140200" h="684530">
                <a:moveTo>
                  <a:pt x="0" y="683983"/>
                </a:moveTo>
                <a:lnTo>
                  <a:pt x="4139996" y="683983"/>
                </a:lnTo>
                <a:lnTo>
                  <a:pt x="4139996" y="0"/>
                </a:lnTo>
              </a:path>
            </a:pathLst>
          </a:custGeom>
          <a:ln w="12700">
            <a:solidFill>
              <a:srgbClr val="94BDE5"/>
            </a:solidFill>
          </a:ln>
        </p:spPr>
        <p:txBody>
          <a:bodyPr wrap="square" lIns="0" tIns="0" rIns="0" bIns="0" rtlCol="0"/>
          <a:lstStyle/>
          <a:p>
            <a:endParaRPr/>
          </a:p>
        </p:txBody>
      </p:sp>
      <p:sp>
        <p:nvSpPr>
          <p:cNvPr id="6" name="object 6"/>
          <p:cNvSpPr txBox="1"/>
          <p:nvPr/>
        </p:nvSpPr>
        <p:spPr>
          <a:xfrm>
            <a:off x="701667" y="609601"/>
            <a:ext cx="8246429" cy="6133078"/>
          </a:xfrm>
          <a:prstGeom prst="rect">
            <a:avLst/>
          </a:prstGeom>
          <a:solidFill>
            <a:schemeClr val="accent6">
              <a:lumMod val="75000"/>
            </a:schemeClr>
          </a:solidFill>
        </p:spPr>
        <p:txBody>
          <a:bodyPr vert="horz" wrap="square" lIns="0" tIns="30102" rIns="0" bIns="0" rtlCol="0">
            <a:spAutoFit/>
          </a:bodyPr>
          <a:lstStyle/>
          <a:p>
            <a:pPr>
              <a:lnSpc>
                <a:spcPct val="100000"/>
              </a:lnSpc>
            </a:pPr>
            <a:endParaRPr sz="1200">
              <a:latin typeface="Times New Roman"/>
              <a:cs typeface="Times New Roman"/>
            </a:endParaRPr>
          </a:p>
          <a:p>
            <a:pPr marL="435539" marR="175909" algn="just"/>
            <a:r>
              <a:rPr sz="1600" spc="37" dirty="0">
                <a:solidFill>
                  <a:srgbClr val="231F20"/>
                </a:solidFill>
                <a:latin typeface="Comic Sans MS" pitchFamily="66" charset="0"/>
                <a:cs typeface="Calibri"/>
              </a:rPr>
              <a:t>Dressler’s</a:t>
            </a:r>
            <a:r>
              <a:rPr sz="1600" spc="-15" dirty="0">
                <a:solidFill>
                  <a:srgbClr val="231F20"/>
                </a:solidFill>
                <a:latin typeface="Comic Sans MS" pitchFamily="66" charset="0"/>
                <a:cs typeface="Calibri"/>
              </a:rPr>
              <a:t> </a:t>
            </a:r>
            <a:r>
              <a:rPr sz="1600" spc="67" dirty="0">
                <a:solidFill>
                  <a:srgbClr val="231F20"/>
                </a:solidFill>
                <a:latin typeface="Comic Sans MS" pitchFamily="66" charset="0"/>
                <a:cs typeface="Calibri"/>
              </a:rPr>
              <a:t>syndrome</a:t>
            </a:r>
            <a:r>
              <a:rPr sz="1600" spc="-7" dirty="0">
                <a:solidFill>
                  <a:srgbClr val="231F20"/>
                </a:solidFill>
                <a:latin typeface="Comic Sans MS" pitchFamily="66" charset="0"/>
                <a:cs typeface="Calibri"/>
              </a:rPr>
              <a:t> </a:t>
            </a:r>
            <a:r>
              <a:rPr sz="1600" spc="52" dirty="0">
                <a:solidFill>
                  <a:srgbClr val="231F20"/>
                </a:solidFill>
                <a:latin typeface="Comic Sans MS" pitchFamily="66" charset="0"/>
                <a:cs typeface="Calibri"/>
              </a:rPr>
              <a:t>(post-MI</a:t>
            </a:r>
            <a:r>
              <a:rPr sz="1600" spc="-7" dirty="0">
                <a:solidFill>
                  <a:srgbClr val="231F20"/>
                </a:solidFill>
                <a:latin typeface="Comic Sans MS" pitchFamily="66" charset="0"/>
                <a:cs typeface="Calibri"/>
              </a:rPr>
              <a:t> </a:t>
            </a:r>
            <a:r>
              <a:rPr sz="1600" spc="67" dirty="0">
                <a:solidFill>
                  <a:srgbClr val="231F20"/>
                </a:solidFill>
                <a:latin typeface="Comic Sans MS" pitchFamily="66" charset="0"/>
                <a:cs typeface="Calibri"/>
              </a:rPr>
              <a:t>syndrome)</a:t>
            </a:r>
            <a:r>
              <a:rPr sz="1600" spc="-15" dirty="0">
                <a:solidFill>
                  <a:srgbClr val="231F20"/>
                </a:solidFill>
                <a:latin typeface="Comic Sans MS" pitchFamily="66" charset="0"/>
                <a:cs typeface="Calibri"/>
              </a:rPr>
              <a:t> </a:t>
            </a:r>
            <a:r>
              <a:rPr sz="1600" spc="59" dirty="0">
                <a:solidFill>
                  <a:srgbClr val="231F20"/>
                </a:solidFill>
                <a:latin typeface="Comic Sans MS" pitchFamily="66" charset="0"/>
                <a:cs typeface="Calibri"/>
              </a:rPr>
              <a:t>usually</a:t>
            </a:r>
            <a:r>
              <a:rPr sz="1600" spc="-7" dirty="0">
                <a:solidFill>
                  <a:srgbClr val="231F20"/>
                </a:solidFill>
                <a:latin typeface="Comic Sans MS" pitchFamily="66" charset="0"/>
                <a:cs typeface="Calibri"/>
              </a:rPr>
              <a:t> </a:t>
            </a:r>
            <a:r>
              <a:rPr sz="1600" spc="44" dirty="0">
                <a:solidFill>
                  <a:srgbClr val="231F20"/>
                </a:solidFill>
                <a:latin typeface="Comic Sans MS" pitchFamily="66" charset="0"/>
                <a:cs typeface="Calibri"/>
              </a:rPr>
              <a:t>occurs</a:t>
            </a:r>
            <a:r>
              <a:rPr sz="1600" spc="-7" dirty="0">
                <a:solidFill>
                  <a:srgbClr val="231F20"/>
                </a:solidFill>
                <a:latin typeface="Comic Sans MS" pitchFamily="66" charset="0"/>
                <a:cs typeface="Calibri"/>
              </a:rPr>
              <a:t> </a:t>
            </a:r>
            <a:r>
              <a:rPr sz="1600" spc="44" dirty="0">
                <a:solidFill>
                  <a:srgbClr val="231F20"/>
                </a:solidFill>
                <a:latin typeface="Comic Sans MS" pitchFamily="66" charset="0"/>
                <a:cs typeface="Calibri"/>
              </a:rPr>
              <a:t>2-10</a:t>
            </a:r>
            <a:r>
              <a:rPr sz="1600" spc="-15" dirty="0">
                <a:solidFill>
                  <a:srgbClr val="231F20"/>
                </a:solidFill>
                <a:latin typeface="Comic Sans MS" pitchFamily="66" charset="0"/>
                <a:cs typeface="Calibri"/>
              </a:rPr>
              <a:t> </a:t>
            </a:r>
            <a:r>
              <a:rPr sz="1600" spc="74" dirty="0">
                <a:solidFill>
                  <a:srgbClr val="231F20"/>
                </a:solidFill>
                <a:latin typeface="Comic Sans MS" pitchFamily="66" charset="0"/>
                <a:cs typeface="Calibri"/>
              </a:rPr>
              <a:t>weeks</a:t>
            </a:r>
            <a:r>
              <a:rPr sz="1600" spc="-7" dirty="0">
                <a:solidFill>
                  <a:srgbClr val="231F20"/>
                </a:solidFill>
                <a:latin typeface="Comic Sans MS" pitchFamily="66" charset="0"/>
                <a:cs typeface="Calibri"/>
              </a:rPr>
              <a:t> </a:t>
            </a:r>
            <a:r>
              <a:rPr sz="1600" spc="74" dirty="0">
                <a:solidFill>
                  <a:srgbClr val="231F20"/>
                </a:solidFill>
                <a:latin typeface="Comic Sans MS" pitchFamily="66" charset="0"/>
                <a:cs typeface="Calibri"/>
              </a:rPr>
              <a:t>after  </a:t>
            </a:r>
            <a:r>
              <a:rPr sz="1600" spc="59" dirty="0">
                <a:solidFill>
                  <a:srgbClr val="231F20"/>
                </a:solidFill>
                <a:latin typeface="Comic Sans MS" pitchFamily="66" charset="0"/>
                <a:cs typeface="Calibri"/>
              </a:rPr>
              <a:t>STEMI. This </a:t>
            </a:r>
            <a:r>
              <a:rPr sz="1600" spc="22" dirty="0">
                <a:solidFill>
                  <a:srgbClr val="231F20"/>
                </a:solidFill>
                <a:latin typeface="Comic Sans MS" pitchFamily="66" charset="0"/>
                <a:cs typeface="Calibri"/>
              </a:rPr>
              <a:t>is </a:t>
            </a:r>
            <a:r>
              <a:rPr sz="1600" spc="81">
                <a:solidFill>
                  <a:srgbClr val="231F20"/>
                </a:solidFill>
                <a:latin typeface="Comic Sans MS" pitchFamily="66" charset="0"/>
                <a:cs typeface="Calibri"/>
              </a:rPr>
              <a:t>immunologically </a:t>
            </a:r>
            <a:r>
              <a:rPr sz="1600" spc="67" smtClean="0">
                <a:solidFill>
                  <a:srgbClr val="231F20"/>
                </a:solidFill>
                <a:latin typeface="Comic Sans MS" pitchFamily="66" charset="0"/>
                <a:cs typeface="Calibri"/>
              </a:rPr>
              <a:t>mediated</a:t>
            </a:r>
            <a:r>
              <a:rPr lang="en-US" sz="1600" spc="67" dirty="0" smtClean="0">
                <a:solidFill>
                  <a:srgbClr val="231F20"/>
                </a:solidFill>
                <a:latin typeface="Comic Sans MS" pitchFamily="66" charset="0"/>
                <a:cs typeface="Calibri"/>
              </a:rPr>
              <a:t>.</a:t>
            </a:r>
            <a:r>
              <a:rPr sz="1600" spc="99" baseline="30864" smtClean="0">
                <a:solidFill>
                  <a:srgbClr val="231F20"/>
                </a:solidFill>
                <a:latin typeface="Comic Sans MS" pitchFamily="66" charset="0"/>
                <a:cs typeface="Calibri"/>
              </a:rPr>
              <a:t> </a:t>
            </a:r>
            <a:r>
              <a:rPr sz="1600" spc="44" dirty="0">
                <a:solidFill>
                  <a:srgbClr val="231F20"/>
                </a:solidFill>
                <a:latin typeface="Comic Sans MS" pitchFamily="66" charset="0"/>
                <a:cs typeface="Calibri"/>
              </a:rPr>
              <a:t>It </a:t>
            </a:r>
            <a:r>
              <a:rPr sz="1600" spc="22" dirty="0">
                <a:solidFill>
                  <a:srgbClr val="231F20"/>
                </a:solidFill>
                <a:latin typeface="Comic Sans MS" pitchFamily="66" charset="0"/>
                <a:cs typeface="Calibri"/>
              </a:rPr>
              <a:t>is </a:t>
            </a:r>
            <a:r>
              <a:rPr sz="1600" spc="67" dirty="0">
                <a:solidFill>
                  <a:srgbClr val="231F20"/>
                </a:solidFill>
                <a:latin typeface="Comic Sans MS" pitchFamily="66" charset="0"/>
                <a:cs typeface="Calibri"/>
              </a:rPr>
              <a:t>treated </a:t>
            </a:r>
            <a:r>
              <a:rPr sz="1600" spc="89" dirty="0">
                <a:solidFill>
                  <a:srgbClr val="231F20"/>
                </a:solidFill>
                <a:latin typeface="Comic Sans MS" pitchFamily="66" charset="0"/>
                <a:cs typeface="Calibri"/>
              </a:rPr>
              <a:t>with </a:t>
            </a:r>
            <a:r>
              <a:rPr sz="1600" spc="59" dirty="0">
                <a:solidFill>
                  <a:srgbClr val="231F20"/>
                </a:solidFill>
                <a:latin typeface="Comic Sans MS" pitchFamily="66" charset="0"/>
                <a:cs typeface="Calibri"/>
              </a:rPr>
              <a:t>aspirin  </a:t>
            </a:r>
            <a:r>
              <a:rPr sz="1600" spc="52" dirty="0">
                <a:solidFill>
                  <a:srgbClr val="231F20"/>
                </a:solidFill>
                <a:latin typeface="Comic Sans MS" pitchFamily="66" charset="0"/>
                <a:cs typeface="Calibri"/>
              </a:rPr>
              <a:t>600 </a:t>
            </a:r>
            <a:r>
              <a:rPr sz="1600" spc="133" dirty="0">
                <a:solidFill>
                  <a:srgbClr val="231F20"/>
                </a:solidFill>
                <a:latin typeface="Comic Sans MS" pitchFamily="66" charset="0"/>
                <a:cs typeface="Calibri"/>
              </a:rPr>
              <a:t>mg </a:t>
            </a:r>
            <a:r>
              <a:rPr sz="1600" spc="44" dirty="0">
                <a:solidFill>
                  <a:srgbClr val="231F20"/>
                </a:solidFill>
                <a:latin typeface="Comic Sans MS" pitchFamily="66" charset="0"/>
                <a:cs typeface="Calibri"/>
              </a:rPr>
              <a:t>3-4 </a:t>
            </a:r>
            <a:r>
              <a:rPr sz="1600" spc="52" dirty="0">
                <a:solidFill>
                  <a:srgbClr val="231F20"/>
                </a:solidFill>
                <a:latin typeface="Comic Sans MS" pitchFamily="66" charset="0"/>
                <a:cs typeface="Calibri"/>
              </a:rPr>
              <a:t>times </a:t>
            </a:r>
            <a:r>
              <a:rPr sz="1600" spc="89" dirty="0">
                <a:solidFill>
                  <a:srgbClr val="231F20"/>
                </a:solidFill>
                <a:latin typeface="Comic Sans MS" pitchFamily="66" charset="0"/>
                <a:cs typeface="Calibri"/>
              </a:rPr>
              <a:t>a</a:t>
            </a:r>
            <a:r>
              <a:rPr sz="1600" spc="7" dirty="0">
                <a:solidFill>
                  <a:srgbClr val="231F20"/>
                </a:solidFill>
                <a:latin typeface="Comic Sans MS" pitchFamily="66" charset="0"/>
                <a:cs typeface="Calibri"/>
              </a:rPr>
              <a:t> </a:t>
            </a:r>
            <a:r>
              <a:rPr sz="1600" spc="44" dirty="0">
                <a:solidFill>
                  <a:srgbClr val="231F20"/>
                </a:solidFill>
                <a:latin typeface="Comic Sans MS" pitchFamily="66" charset="0"/>
                <a:cs typeface="Calibri"/>
              </a:rPr>
              <a:t>day.</a:t>
            </a:r>
            <a:endParaRPr sz="1600">
              <a:latin typeface="Comic Sans MS" pitchFamily="66" charset="0"/>
              <a:cs typeface="Calibri"/>
            </a:endParaRPr>
          </a:p>
          <a:p>
            <a:endParaRPr sz="1600">
              <a:latin typeface="Comic Sans MS" pitchFamily="66" charset="0"/>
              <a:cs typeface="Times New Roman"/>
            </a:endParaRPr>
          </a:p>
          <a:p>
            <a:pPr marL="435539" marR="176850" algn="just"/>
            <a:r>
              <a:rPr sz="1600" spc="89" dirty="0">
                <a:solidFill>
                  <a:srgbClr val="231F20"/>
                </a:solidFill>
                <a:latin typeface="Comic Sans MS" pitchFamily="66" charset="0"/>
                <a:cs typeface="Calibri"/>
              </a:rPr>
              <a:t>Acetaminophen </a:t>
            </a:r>
            <a:r>
              <a:rPr sz="1600" spc="67" dirty="0">
                <a:solidFill>
                  <a:srgbClr val="231F20"/>
                </a:solidFill>
                <a:latin typeface="Comic Sans MS" pitchFamily="66" charset="0"/>
                <a:cs typeface="Calibri"/>
              </a:rPr>
              <a:t>or </a:t>
            </a:r>
            <a:r>
              <a:rPr sz="1600" spc="59" dirty="0">
                <a:solidFill>
                  <a:srgbClr val="231F20"/>
                </a:solidFill>
                <a:latin typeface="Comic Sans MS" pitchFamily="66" charset="0"/>
                <a:cs typeface="Calibri"/>
              </a:rPr>
              <a:t>narcotic analgesics </a:t>
            </a:r>
            <a:r>
              <a:rPr sz="1600" spc="81" dirty="0">
                <a:solidFill>
                  <a:srgbClr val="231F20"/>
                </a:solidFill>
                <a:latin typeface="Comic Sans MS" pitchFamily="66" charset="0"/>
                <a:cs typeface="Calibri"/>
              </a:rPr>
              <a:t>may be </a:t>
            </a:r>
            <a:r>
              <a:rPr sz="1600" spc="67" dirty="0">
                <a:solidFill>
                  <a:srgbClr val="231F20"/>
                </a:solidFill>
                <a:latin typeface="Comic Sans MS" pitchFamily="66" charset="0"/>
                <a:cs typeface="Calibri"/>
              </a:rPr>
              <a:t>reasonable </a:t>
            </a:r>
            <a:r>
              <a:rPr sz="1600" spc="74" dirty="0">
                <a:solidFill>
                  <a:srgbClr val="231F20"/>
                </a:solidFill>
                <a:latin typeface="Comic Sans MS" pitchFamily="66" charset="0"/>
                <a:cs typeface="Calibri"/>
              </a:rPr>
              <a:t>if </a:t>
            </a:r>
            <a:r>
              <a:rPr sz="1600" spc="59" dirty="0">
                <a:solidFill>
                  <a:srgbClr val="231F20"/>
                </a:solidFill>
                <a:latin typeface="Comic Sans MS" pitchFamily="66" charset="0"/>
                <a:cs typeface="Calibri"/>
              </a:rPr>
              <a:t>aspirin,  </a:t>
            </a:r>
            <a:r>
              <a:rPr sz="1600" spc="74" dirty="0">
                <a:solidFill>
                  <a:srgbClr val="231F20"/>
                </a:solidFill>
                <a:latin typeface="Comic Sans MS" pitchFamily="66" charset="0"/>
                <a:cs typeface="Calibri"/>
              </a:rPr>
              <a:t>even in </a:t>
            </a:r>
            <a:r>
              <a:rPr sz="1600" spc="89" dirty="0">
                <a:solidFill>
                  <a:srgbClr val="231F20"/>
                </a:solidFill>
                <a:latin typeface="Comic Sans MS" pitchFamily="66" charset="0"/>
                <a:cs typeface="Calibri"/>
              </a:rPr>
              <a:t>higher </a:t>
            </a:r>
            <a:r>
              <a:rPr sz="1600" spc="44" dirty="0">
                <a:solidFill>
                  <a:srgbClr val="231F20"/>
                </a:solidFill>
                <a:latin typeface="Comic Sans MS" pitchFamily="66" charset="0"/>
                <a:cs typeface="Calibri"/>
              </a:rPr>
              <a:t>doses, </a:t>
            </a:r>
            <a:r>
              <a:rPr sz="1600" spc="22" dirty="0">
                <a:solidFill>
                  <a:srgbClr val="231F20"/>
                </a:solidFill>
                <a:latin typeface="Comic Sans MS" pitchFamily="66" charset="0"/>
                <a:cs typeface="Calibri"/>
              </a:rPr>
              <a:t>is </a:t>
            </a:r>
            <a:r>
              <a:rPr sz="1600" spc="81" dirty="0">
                <a:solidFill>
                  <a:srgbClr val="231F20"/>
                </a:solidFill>
                <a:latin typeface="Comic Sans MS" pitchFamily="66" charset="0"/>
                <a:cs typeface="Calibri"/>
              </a:rPr>
              <a:t>not</a:t>
            </a:r>
            <a:r>
              <a:rPr sz="1600" spc="44" dirty="0">
                <a:solidFill>
                  <a:srgbClr val="231F20"/>
                </a:solidFill>
                <a:latin typeface="Comic Sans MS" pitchFamily="66" charset="0"/>
                <a:cs typeface="Calibri"/>
              </a:rPr>
              <a:t> </a:t>
            </a:r>
            <a:r>
              <a:rPr sz="1600" spc="52" dirty="0">
                <a:solidFill>
                  <a:srgbClr val="231F20"/>
                </a:solidFill>
                <a:latin typeface="Comic Sans MS" pitchFamily="66" charset="0"/>
                <a:cs typeface="Calibri"/>
              </a:rPr>
              <a:t>effective.</a:t>
            </a:r>
            <a:endParaRPr sz="1600">
              <a:latin typeface="Comic Sans MS" pitchFamily="66" charset="0"/>
              <a:cs typeface="Calibri"/>
            </a:endParaRPr>
          </a:p>
          <a:p>
            <a:endParaRPr sz="1600">
              <a:latin typeface="Comic Sans MS" pitchFamily="66" charset="0"/>
              <a:cs typeface="Times New Roman"/>
            </a:endParaRPr>
          </a:p>
          <a:p>
            <a:pPr marL="435539" marR="176850" algn="just"/>
            <a:r>
              <a:rPr sz="1600" spc="59" dirty="0">
                <a:solidFill>
                  <a:srgbClr val="231F20"/>
                </a:solidFill>
                <a:latin typeface="Comic Sans MS" pitchFamily="66" charset="0"/>
                <a:cs typeface="Calibri"/>
              </a:rPr>
              <a:t>Glucocorticoids </a:t>
            </a:r>
            <a:r>
              <a:rPr sz="1600" spc="96" dirty="0">
                <a:solidFill>
                  <a:srgbClr val="231F20"/>
                </a:solidFill>
                <a:latin typeface="Comic Sans MS" pitchFamily="66" charset="0"/>
                <a:cs typeface="Calibri"/>
              </a:rPr>
              <a:t>and </a:t>
            </a:r>
            <a:r>
              <a:rPr sz="1600" spc="67" dirty="0">
                <a:solidFill>
                  <a:srgbClr val="231F20"/>
                </a:solidFill>
                <a:latin typeface="Comic Sans MS" pitchFamily="66" charset="0"/>
                <a:cs typeface="Calibri"/>
              </a:rPr>
              <a:t>non-steroidal </a:t>
            </a:r>
            <a:r>
              <a:rPr sz="1600" spc="74" dirty="0">
                <a:solidFill>
                  <a:srgbClr val="231F20"/>
                </a:solidFill>
                <a:latin typeface="Comic Sans MS" pitchFamily="66" charset="0"/>
                <a:cs typeface="Calibri"/>
              </a:rPr>
              <a:t>anti-inflammatory </a:t>
            </a:r>
            <a:r>
              <a:rPr sz="1600" spc="81" dirty="0">
                <a:solidFill>
                  <a:srgbClr val="231F20"/>
                </a:solidFill>
                <a:latin typeface="Comic Sans MS" pitchFamily="66" charset="0"/>
                <a:cs typeface="Calibri"/>
              </a:rPr>
              <a:t>drugs </a:t>
            </a:r>
            <a:r>
              <a:rPr sz="1600" spc="67" dirty="0">
                <a:solidFill>
                  <a:srgbClr val="231F20"/>
                </a:solidFill>
                <a:latin typeface="Comic Sans MS" pitchFamily="66" charset="0"/>
                <a:cs typeface="Calibri"/>
              </a:rPr>
              <a:t>(NSAIDs)  are </a:t>
            </a:r>
            <a:r>
              <a:rPr sz="1600" spc="74" dirty="0">
                <a:solidFill>
                  <a:srgbClr val="231F20"/>
                </a:solidFill>
                <a:latin typeface="Comic Sans MS" pitchFamily="66" charset="0"/>
                <a:cs typeface="Calibri"/>
              </a:rPr>
              <a:t>potentially </a:t>
            </a:r>
            <a:r>
              <a:rPr sz="1600" spc="81" dirty="0">
                <a:solidFill>
                  <a:srgbClr val="231F20"/>
                </a:solidFill>
                <a:latin typeface="Comic Sans MS" pitchFamily="66" charset="0"/>
                <a:cs typeface="Calibri"/>
              </a:rPr>
              <a:t>harmful for </a:t>
            </a:r>
            <a:r>
              <a:rPr sz="1600" spc="74" dirty="0">
                <a:solidFill>
                  <a:srgbClr val="231F20"/>
                </a:solidFill>
                <a:latin typeface="Comic Sans MS" pitchFamily="66" charset="0"/>
                <a:cs typeface="Calibri"/>
              </a:rPr>
              <a:t>treatment </a:t>
            </a:r>
            <a:r>
              <a:rPr sz="1600" spc="96" dirty="0">
                <a:solidFill>
                  <a:srgbClr val="231F20"/>
                </a:solidFill>
                <a:latin typeface="Comic Sans MS" pitchFamily="66" charset="0"/>
                <a:cs typeface="Calibri"/>
              </a:rPr>
              <a:t>of </a:t>
            </a:r>
            <a:r>
              <a:rPr sz="1600" spc="59" dirty="0">
                <a:solidFill>
                  <a:srgbClr val="231F20"/>
                </a:solidFill>
                <a:latin typeface="Comic Sans MS" pitchFamily="66" charset="0"/>
                <a:cs typeface="Calibri"/>
              </a:rPr>
              <a:t>pericarditis </a:t>
            </a:r>
            <a:r>
              <a:rPr sz="1600" spc="74" dirty="0">
                <a:solidFill>
                  <a:srgbClr val="231F20"/>
                </a:solidFill>
                <a:latin typeface="Comic Sans MS" pitchFamily="66" charset="0"/>
                <a:cs typeface="Calibri"/>
              </a:rPr>
              <a:t>after </a:t>
            </a:r>
            <a:r>
              <a:rPr sz="1600" spc="67" dirty="0">
                <a:solidFill>
                  <a:srgbClr val="231F20"/>
                </a:solidFill>
                <a:latin typeface="Comic Sans MS" pitchFamily="66" charset="0"/>
                <a:cs typeface="Calibri"/>
              </a:rPr>
              <a:t>STEMI </a:t>
            </a:r>
            <a:r>
              <a:rPr sz="1600" spc="96" dirty="0">
                <a:solidFill>
                  <a:srgbClr val="231F20"/>
                </a:solidFill>
                <a:latin typeface="Comic Sans MS" pitchFamily="66" charset="0"/>
                <a:cs typeface="Calibri"/>
              </a:rPr>
              <a:t>and  </a:t>
            </a:r>
            <a:r>
              <a:rPr sz="1600" spc="67" dirty="0">
                <a:solidFill>
                  <a:srgbClr val="231F20"/>
                </a:solidFill>
                <a:latin typeface="Comic Sans MS" pitchFamily="66" charset="0"/>
                <a:cs typeface="Calibri"/>
              </a:rPr>
              <a:t>are </a:t>
            </a:r>
            <a:r>
              <a:rPr sz="1600" spc="52" dirty="0">
                <a:solidFill>
                  <a:srgbClr val="231F20"/>
                </a:solidFill>
                <a:latin typeface="Comic Sans MS" pitchFamily="66" charset="0"/>
                <a:cs typeface="Calibri"/>
              </a:rPr>
              <a:t>best </a:t>
            </a:r>
            <a:r>
              <a:rPr sz="1600" spc="81" dirty="0">
                <a:solidFill>
                  <a:srgbClr val="231F20"/>
                </a:solidFill>
                <a:latin typeface="Comic Sans MS" pitchFamily="66" charset="0"/>
                <a:cs typeface="Calibri"/>
              </a:rPr>
              <a:t>avoided </a:t>
            </a:r>
            <a:r>
              <a:rPr sz="1600" spc="74" dirty="0">
                <a:solidFill>
                  <a:srgbClr val="231F20"/>
                </a:solidFill>
                <a:latin typeface="Comic Sans MS" pitchFamily="66" charset="0"/>
                <a:cs typeface="Calibri"/>
              </a:rPr>
              <a:t>in the </a:t>
            </a:r>
            <a:r>
              <a:rPr sz="1600" spc="52" dirty="0">
                <a:solidFill>
                  <a:srgbClr val="231F20"/>
                </a:solidFill>
                <a:latin typeface="Comic Sans MS" pitchFamily="66" charset="0"/>
                <a:cs typeface="Calibri"/>
              </a:rPr>
              <a:t>first 4 </a:t>
            </a:r>
            <a:r>
              <a:rPr sz="1600" spc="74" dirty="0">
                <a:solidFill>
                  <a:srgbClr val="231F20"/>
                </a:solidFill>
                <a:latin typeface="Comic Sans MS" pitchFamily="66" charset="0"/>
                <a:cs typeface="Calibri"/>
              </a:rPr>
              <a:t>weeks </a:t>
            </a:r>
            <a:r>
              <a:rPr sz="1600" spc="96" dirty="0">
                <a:solidFill>
                  <a:srgbClr val="231F20"/>
                </a:solidFill>
                <a:latin typeface="Comic Sans MS" pitchFamily="66" charset="0"/>
                <a:cs typeface="Calibri"/>
              </a:rPr>
              <a:t>of </a:t>
            </a:r>
            <a:r>
              <a:rPr sz="1600" spc="52" dirty="0">
                <a:solidFill>
                  <a:srgbClr val="231F20"/>
                </a:solidFill>
                <a:latin typeface="Comic Sans MS" pitchFamily="66" charset="0"/>
                <a:cs typeface="Calibri"/>
              </a:rPr>
              <a:t>STEMI.</a:t>
            </a:r>
            <a:r>
              <a:rPr sz="1600" spc="77" baseline="30864" dirty="0">
                <a:solidFill>
                  <a:srgbClr val="231F20"/>
                </a:solidFill>
                <a:latin typeface="Comic Sans MS" pitchFamily="66" charset="0"/>
                <a:cs typeface="Calibri"/>
              </a:rPr>
              <a:t>170,</a:t>
            </a:r>
            <a:r>
              <a:rPr sz="1600" spc="-89" baseline="30864" dirty="0">
                <a:solidFill>
                  <a:srgbClr val="231F20"/>
                </a:solidFill>
                <a:latin typeface="Comic Sans MS" pitchFamily="66" charset="0"/>
                <a:cs typeface="Calibri"/>
              </a:rPr>
              <a:t> </a:t>
            </a:r>
            <a:r>
              <a:rPr sz="1600" spc="65" baseline="30864" dirty="0">
                <a:solidFill>
                  <a:srgbClr val="231F20"/>
                </a:solidFill>
                <a:latin typeface="Comic Sans MS" pitchFamily="66" charset="0"/>
                <a:cs typeface="Calibri"/>
              </a:rPr>
              <a:t>171</a:t>
            </a:r>
            <a:endParaRPr sz="1600" baseline="30864">
              <a:latin typeface="Comic Sans MS" pitchFamily="66" charset="0"/>
              <a:cs typeface="Calibri"/>
            </a:endParaRPr>
          </a:p>
          <a:p>
            <a:pPr>
              <a:spcBef>
                <a:spcPts val="74"/>
              </a:spcBef>
            </a:pPr>
            <a:endParaRPr sz="1600">
              <a:latin typeface="Comic Sans MS" pitchFamily="66" charset="0"/>
              <a:cs typeface="Times New Roman"/>
            </a:endParaRPr>
          </a:p>
          <a:p>
            <a:pPr marL="701753" lvl="3" indent="-533371">
              <a:buAutoNum type="arabicPeriod" startAt="2"/>
              <a:tabLst>
                <a:tab pos="702695" algn="l"/>
              </a:tabLst>
            </a:pPr>
            <a:r>
              <a:rPr sz="1600" b="1" spc="-163" dirty="0">
                <a:solidFill>
                  <a:srgbClr val="0062A8"/>
                </a:solidFill>
                <a:latin typeface="Comic Sans MS" pitchFamily="66" charset="0"/>
                <a:cs typeface="Arial"/>
              </a:rPr>
              <a:t>LV</a:t>
            </a:r>
            <a:r>
              <a:rPr sz="1600" b="1" spc="-156" dirty="0">
                <a:solidFill>
                  <a:srgbClr val="0062A8"/>
                </a:solidFill>
                <a:latin typeface="Comic Sans MS" pitchFamily="66" charset="0"/>
                <a:cs typeface="Arial"/>
              </a:rPr>
              <a:t> </a:t>
            </a:r>
            <a:r>
              <a:rPr sz="1600" b="1" spc="-81" dirty="0">
                <a:solidFill>
                  <a:srgbClr val="0062A8"/>
                </a:solidFill>
                <a:latin typeface="Comic Sans MS" pitchFamily="66" charset="0"/>
                <a:cs typeface="Arial"/>
              </a:rPr>
              <a:t>thrombus</a:t>
            </a:r>
            <a:r>
              <a:rPr sz="1600" b="1" spc="-148" dirty="0">
                <a:solidFill>
                  <a:srgbClr val="0062A8"/>
                </a:solidFill>
                <a:latin typeface="Comic Sans MS" pitchFamily="66" charset="0"/>
                <a:cs typeface="Arial"/>
              </a:rPr>
              <a:t> </a:t>
            </a:r>
            <a:r>
              <a:rPr sz="1600" b="1" spc="-52" dirty="0">
                <a:solidFill>
                  <a:srgbClr val="0062A8"/>
                </a:solidFill>
                <a:latin typeface="Comic Sans MS" pitchFamily="66" charset="0"/>
                <a:cs typeface="Arial"/>
              </a:rPr>
              <a:t>and</a:t>
            </a:r>
            <a:r>
              <a:rPr sz="1600" b="1" spc="-148" dirty="0">
                <a:solidFill>
                  <a:srgbClr val="0062A8"/>
                </a:solidFill>
                <a:latin typeface="Comic Sans MS" pitchFamily="66" charset="0"/>
                <a:cs typeface="Arial"/>
              </a:rPr>
              <a:t> </a:t>
            </a:r>
            <a:r>
              <a:rPr sz="1600" b="1" spc="-59" dirty="0">
                <a:solidFill>
                  <a:srgbClr val="0062A8"/>
                </a:solidFill>
                <a:latin typeface="Comic Sans MS" pitchFamily="66" charset="0"/>
                <a:cs typeface="Arial"/>
              </a:rPr>
              <a:t>arterial</a:t>
            </a:r>
            <a:r>
              <a:rPr sz="1600" b="1" spc="-148" dirty="0">
                <a:solidFill>
                  <a:srgbClr val="0062A8"/>
                </a:solidFill>
                <a:latin typeface="Comic Sans MS" pitchFamily="66" charset="0"/>
                <a:cs typeface="Arial"/>
              </a:rPr>
              <a:t> </a:t>
            </a:r>
            <a:r>
              <a:rPr sz="1600" b="1" spc="-81" dirty="0">
                <a:solidFill>
                  <a:srgbClr val="0062A8"/>
                </a:solidFill>
                <a:latin typeface="Comic Sans MS" pitchFamily="66" charset="0"/>
                <a:cs typeface="Arial"/>
              </a:rPr>
              <a:t>embolism</a:t>
            </a:r>
            <a:endParaRPr sz="1600">
              <a:latin typeface="Comic Sans MS" pitchFamily="66" charset="0"/>
              <a:cs typeface="Arial"/>
            </a:endParaRPr>
          </a:p>
          <a:p>
            <a:pPr marL="435539" marR="175909">
              <a:spcBef>
                <a:spcPts val="67"/>
              </a:spcBef>
            </a:pPr>
            <a:r>
              <a:rPr sz="1600" spc="81" dirty="0">
                <a:solidFill>
                  <a:srgbClr val="231F20"/>
                </a:solidFill>
                <a:latin typeface="Comic Sans MS" pitchFamily="66" charset="0"/>
                <a:cs typeface="Calibri"/>
              </a:rPr>
              <a:t>The </a:t>
            </a:r>
            <a:r>
              <a:rPr sz="1600" spc="67" dirty="0">
                <a:solidFill>
                  <a:srgbClr val="231F20"/>
                </a:solidFill>
                <a:latin typeface="Comic Sans MS" pitchFamily="66" charset="0"/>
                <a:cs typeface="Calibri"/>
              </a:rPr>
              <a:t>prevalence </a:t>
            </a:r>
            <a:r>
              <a:rPr sz="1600" spc="96" dirty="0">
                <a:solidFill>
                  <a:srgbClr val="231F20"/>
                </a:solidFill>
                <a:latin typeface="Comic Sans MS" pitchFamily="66" charset="0"/>
                <a:cs typeface="Calibri"/>
              </a:rPr>
              <a:t>of </a:t>
            </a:r>
            <a:r>
              <a:rPr sz="1600" spc="59" dirty="0">
                <a:solidFill>
                  <a:srgbClr val="231F20"/>
                </a:solidFill>
                <a:latin typeface="Comic Sans MS" pitchFamily="66" charset="0"/>
                <a:cs typeface="Calibri"/>
              </a:rPr>
              <a:t>LV </a:t>
            </a:r>
            <a:r>
              <a:rPr sz="1600" spc="74" dirty="0">
                <a:solidFill>
                  <a:srgbClr val="231F20"/>
                </a:solidFill>
                <a:latin typeface="Comic Sans MS" pitchFamily="66" charset="0"/>
                <a:cs typeface="Calibri"/>
              </a:rPr>
              <a:t>mural thrombus </a:t>
            </a:r>
            <a:r>
              <a:rPr sz="1600" spc="59" dirty="0">
                <a:solidFill>
                  <a:srgbClr val="231F20"/>
                </a:solidFill>
                <a:latin typeface="Comic Sans MS" pitchFamily="66" charset="0"/>
                <a:cs typeface="Calibri"/>
              </a:rPr>
              <a:t>has </a:t>
            </a:r>
            <a:r>
              <a:rPr sz="1600" spc="81" dirty="0">
                <a:solidFill>
                  <a:srgbClr val="231F20"/>
                </a:solidFill>
                <a:latin typeface="Comic Sans MS" pitchFamily="66" charset="0"/>
                <a:cs typeface="Calibri"/>
              </a:rPr>
              <a:t>been </a:t>
            </a:r>
            <a:r>
              <a:rPr sz="1600" spc="67" dirty="0">
                <a:solidFill>
                  <a:srgbClr val="231F20"/>
                </a:solidFill>
                <a:latin typeface="Comic Sans MS" pitchFamily="66" charset="0"/>
                <a:cs typeface="Calibri"/>
              </a:rPr>
              <a:t>reduced </a:t>
            </a:r>
            <a:r>
              <a:rPr sz="1600" spc="81" dirty="0">
                <a:solidFill>
                  <a:srgbClr val="231F20"/>
                </a:solidFill>
                <a:latin typeface="Comic Sans MS" pitchFamily="66" charset="0"/>
                <a:cs typeface="Calibri"/>
              </a:rPr>
              <a:t>from </a:t>
            </a:r>
            <a:r>
              <a:rPr sz="1600" spc="148" dirty="0">
                <a:solidFill>
                  <a:srgbClr val="231F20"/>
                </a:solidFill>
                <a:latin typeface="Comic Sans MS" pitchFamily="66" charset="0"/>
                <a:cs typeface="Calibri"/>
              </a:rPr>
              <a:t>20% </a:t>
            </a:r>
            <a:r>
              <a:rPr sz="1600" spc="81" dirty="0">
                <a:solidFill>
                  <a:srgbClr val="231F20"/>
                </a:solidFill>
                <a:latin typeface="Comic Sans MS" pitchFamily="66" charset="0"/>
                <a:cs typeface="Calibri"/>
              </a:rPr>
              <a:t>to  </a:t>
            </a:r>
            <a:r>
              <a:rPr sz="1600" spc="193" dirty="0">
                <a:solidFill>
                  <a:srgbClr val="231F20"/>
                </a:solidFill>
                <a:latin typeface="Comic Sans MS" pitchFamily="66" charset="0"/>
                <a:cs typeface="Calibri"/>
              </a:rPr>
              <a:t>4%</a:t>
            </a:r>
            <a:r>
              <a:rPr sz="1600" spc="-22" dirty="0">
                <a:solidFill>
                  <a:srgbClr val="231F20"/>
                </a:solidFill>
                <a:latin typeface="Comic Sans MS" pitchFamily="66" charset="0"/>
                <a:cs typeface="Calibri"/>
              </a:rPr>
              <a:t> </a:t>
            </a:r>
            <a:r>
              <a:rPr sz="1600" spc="74" dirty="0">
                <a:solidFill>
                  <a:srgbClr val="231F20"/>
                </a:solidFill>
                <a:latin typeface="Comic Sans MS" pitchFamily="66" charset="0"/>
                <a:cs typeface="Calibri"/>
              </a:rPr>
              <a:t>in</a:t>
            </a:r>
            <a:r>
              <a:rPr sz="1600" spc="-22" dirty="0">
                <a:solidFill>
                  <a:srgbClr val="231F20"/>
                </a:solidFill>
                <a:latin typeface="Comic Sans MS" pitchFamily="66" charset="0"/>
                <a:cs typeface="Calibri"/>
              </a:rPr>
              <a:t> </a:t>
            </a:r>
            <a:r>
              <a:rPr sz="1600" spc="74" dirty="0">
                <a:solidFill>
                  <a:srgbClr val="231F20"/>
                </a:solidFill>
                <a:latin typeface="Comic Sans MS" pitchFamily="66" charset="0"/>
                <a:cs typeface="Calibri"/>
              </a:rPr>
              <a:t>the</a:t>
            </a:r>
            <a:r>
              <a:rPr sz="1600" spc="-22" dirty="0">
                <a:solidFill>
                  <a:srgbClr val="231F20"/>
                </a:solidFill>
                <a:latin typeface="Comic Sans MS" pitchFamily="66" charset="0"/>
                <a:cs typeface="Calibri"/>
              </a:rPr>
              <a:t> </a:t>
            </a:r>
            <a:r>
              <a:rPr sz="1600" spc="67" dirty="0">
                <a:solidFill>
                  <a:srgbClr val="231F20"/>
                </a:solidFill>
                <a:latin typeface="Comic Sans MS" pitchFamily="66" charset="0"/>
                <a:cs typeface="Calibri"/>
              </a:rPr>
              <a:t>era</a:t>
            </a:r>
            <a:r>
              <a:rPr sz="1600" spc="-22" dirty="0">
                <a:solidFill>
                  <a:srgbClr val="231F20"/>
                </a:solidFill>
                <a:latin typeface="Comic Sans MS" pitchFamily="66" charset="0"/>
                <a:cs typeface="Calibri"/>
              </a:rPr>
              <a:t> </a:t>
            </a:r>
            <a:r>
              <a:rPr sz="1600" spc="96" dirty="0">
                <a:solidFill>
                  <a:srgbClr val="231F20"/>
                </a:solidFill>
                <a:latin typeface="Comic Sans MS" pitchFamily="66" charset="0"/>
                <a:cs typeface="Calibri"/>
              </a:rPr>
              <a:t>of</a:t>
            </a:r>
            <a:r>
              <a:rPr sz="1600" spc="-22" dirty="0">
                <a:solidFill>
                  <a:srgbClr val="231F20"/>
                </a:solidFill>
                <a:latin typeface="Comic Sans MS" pitchFamily="66" charset="0"/>
                <a:cs typeface="Calibri"/>
              </a:rPr>
              <a:t> </a:t>
            </a:r>
            <a:r>
              <a:rPr sz="1600" spc="67" dirty="0">
                <a:solidFill>
                  <a:srgbClr val="231F20"/>
                </a:solidFill>
                <a:latin typeface="Comic Sans MS" pitchFamily="66" charset="0"/>
                <a:cs typeface="Calibri"/>
              </a:rPr>
              <a:t>primary</a:t>
            </a:r>
            <a:r>
              <a:rPr sz="1600" spc="-15" dirty="0">
                <a:solidFill>
                  <a:srgbClr val="231F20"/>
                </a:solidFill>
                <a:latin typeface="Comic Sans MS" pitchFamily="66" charset="0"/>
                <a:cs typeface="Calibri"/>
              </a:rPr>
              <a:t> </a:t>
            </a:r>
            <a:r>
              <a:rPr sz="1600" spc="44">
                <a:solidFill>
                  <a:srgbClr val="231F20"/>
                </a:solidFill>
                <a:latin typeface="Comic Sans MS" pitchFamily="66" charset="0"/>
                <a:cs typeface="Calibri"/>
              </a:rPr>
              <a:t>PCI</a:t>
            </a:r>
            <a:r>
              <a:rPr sz="1600" spc="44" smtClean="0">
                <a:solidFill>
                  <a:srgbClr val="231F20"/>
                </a:solidFill>
                <a:latin typeface="Comic Sans MS" pitchFamily="66" charset="0"/>
                <a:cs typeface="Calibri"/>
              </a:rPr>
              <a:t>.</a:t>
            </a:r>
            <a:r>
              <a:rPr sz="1600" spc="144" baseline="30864" smtClean="0">
                <a:solidFill>
                  <a:srgbClr val="231F20"/>
                </a:solidFill>
                <a:latin typeface="Comic Sans MS" pitchFamily="66" charset="0"/>
                <a:cs typeface="Calibri"/>
              </a:rPr>
              <a:t> </a:t>
            </a:r>
            <a:r>
              <a:rPr sz="1600" spc="81" dirty="0">
                <a:solidFill>
                  <a:srgbClr val="231F20"/>
                </a:solidFill>
                <a:latin typeface="Comic Sans MS" pitchFamily="66" charset="0"/>
                <a:cs typeface="Calibri"/>
              </a:rPr>
              <a:t>The</a:t>
            </a:r>
            <a:r>
              <a:rPr sz="1600" spc="-22" dirty="0">
                <a:solidFill>
                  <a:srgbClr val="231F20"/>
                </a:solidFill>
                <a:latin typeface="Comic Sans MS" pitchFamily="66" charset="0"/>
                <a:cs typeface="Calibri"/>
              </a:rPr>
              <a:t> </a:t>
            </a:r>
            <a:r>
              <a:rPr sz="1600" spc="67" dirty="0">
                <a:solidFill>
                  <a:srgbClr val="231F20"/>
                </a:solidFill>
                <a:latin typeface="Comic Sans MS" pitchFamily="66" charset="0"/>
                <a:cs typeface="Calibri"/>
              </a:rPr>
              <a:t>majority</a:t>
            </a:r>
            <a:r>
              <a:rPr sz="1600" spc="-15" dirty="0">
                <a:solidFill>
                  <a:srgbClr val="231F20"/>
                </a:solidFill>
                <a:latin typeface="Comic Sans MS" pitchFamily="66" charset="0"/>
                <a:cs typeface="Calibri"/>
              </a:rPr>
              <a:t> </a:t>
            </a:r>
            <a:r>
              <a:rPr sz="1600" spc="96" dirty="0">
                <a:solidFill>
                  <a:srgbClr val="231F20"/>
                </a:solidFill>
                <a:latin typeface="Comic Sans MS" pitchFamily="66" charset="0"/>
                <a:cs typeface="Calibri"/>
              </a:rPr>
              <a:t>of</a:t>
            </a:r>
            <a:r>
              <a:rPr sz="1600" spc="-22" dirty="0">
                <a:solidFill>
                  <a:srgbClr val="231F20"/>
                </a:solidFill>
                <a:latin typeface="Comic Sans MS" pitchFamily="66" charset="0"/>
                <a:cs typeface="Calibri"/>
              </a:rPr>
              <a:t> </a:t>
            </a:r>
            <a:r>
              <a:rPr sz="1600" spc="59" dirty="0">
                <a:solidFill>
                  <a:srgbClr val="231F20"/>
                </a:solidFill>
                <a:latin typeface="Comic Sans MS" pitchFamily="66" charset="0"/>
                <a:cs typeface="Calibri"/>
              </a:rPr>
              <a:t>these</a:t>
            </a:r>
            <a:r>
              <a:rPr sz="1600" spc="-22" dirty="0">
                <a:solidFill>
                  <a:srgbClr val="231F20"/>
                </a:solidFill>
                <a:latin typeface="Comic Sans MS" pitchFamily="66" charset="0"/>
                <a:cs typeface="Calibri"/>
              </a:rPr>
              <a:t> </a:t>
            </a:r>
            <a:r>
              <a:rPr sz="1600" spc="59" dirty="0">
                <a:solidFill>
                  <a:srgbClr val="231F20"/>
                </a:solidFill>
                <a:latin typeface="Comic Sans MS" pitchFamily="66" charset="0"/>
                <a:cs typeface="Calibri"/>
              </a:rPr>
              <a:t>occur</a:t>
            </a:r>
            <a:r>
              <a:rPr sz="1600" spc="-22" dirty="0">
                <a:solidFill>
                  <a:srgbClr val="231F20"/>
                </a:solidFill>
                <a:latin typeface="Comic Sans MS" pitchFamily="66" charset="0"/>
                <a:cs typeface="Calibri"/>
              </a:rPr>
              <a:t> </a:t>
            </a:r>
            <a:r>
              <a:rPr sz="1600" spc="96" dirty="0">
                <a:solidFill>
                  <a:srgbClr val="231F20"/>
                </a:solidFill>
                <a:latin typeface="Comic Sans MS" pitchFamily="66" charset="0"/>
                <a:cs typeface="Calibri"/>
              </a:rPr>
              <a:t>following  </a:t>
            </a:r>
            <a:r>
              <a:rPr sz="1600" spc="67" dirty="0">
                <a:solidFill>
                  <a:srgbClr val="231F20"/>
                </a:solidFill>
                <a:latin typeface="Comic Sans MS" pitchFamily="66" charset="0"/>
                <a:cs typeface="Calibri"/>
              </a:rPr>
              <a:t>anterior or </a:t>
            </a:r>
            <a:r>
              <a:rPr sz="1600" spc="81" dirty="0">
                <a:solidFill>
                  <a:srgbClr val="231F20"/>
                </a:solidFill>
                <a:latin typeface="Comic Sans MS" pitchFamily="66" charset="0"/>
                <a:cs typeface="Calibri"/>
              </a:rPr>
              <a:t>large </a:t>
            </a:r>
            <a:r>
              <a:rPr sz="1600" spc="52" dirty="0">
                <a:solidFill>
                  <a:srgbClr val="231F20"/>
                </a:solidFill>
                <a:latin typeface="Comic Sans MS" pitchFamily="66" charset="0"/>
                <a:cs typeface="Calibri"/>
              </a:rPr>
              <a:t>infarcts. </a:t>
            </a:r>
            <a:r>
              <a:rPr sz="1600" spc="89" dirty="0">
                <a:solidFill>
                  <a:srgbClr val="231F20"/>
                </a:solidFill>
                <a:latin typeface="Comic Sans MS" pitchFamily="66" charset="0"/>
                <a:cs typeface="Calibri"/>
              </a:rPr>
              <a:t>Anticoagulation </a:t>
            </a:r>
            <a:r>
              <a:rPr sz="1600" spc="74" dirty="0">
                <a:solidFill>
                  <a:srgbClr val="231F20"/>
                </a:solidFill>
                <a:latin typeface="Comic Sans MS" pitchFamily="66" charset="0"/>
                <a:cs typeface="Calibri"/>
              </a:rPr>
              <a:t>therapy </a:t>
            </a:r>
            <a:r>
              <a:rPr sz="1600" spc="22" dirty="0">
                <a:solidFill>
                  <a:srgbClr val="231F20"/>
                </a:solidFill>
                <a:latin typeface="Comic Sans MS" pitchFamily="66" charset="0"/>
                <a:cs typeface="Calibri"/>
              </a:rPr>
              <a:t>is </a:t>
            </a:r>
            <a:r>
              <a:rPr sz="1600" spc="81" dirty="0">
                <a:solidFill>
                  <a:srgbClr val="231F20"/>
                </a:solidFill>
                <a:latin typeface="Comic Sans MS" pitchFamily="66" charset="0"/>
                <a:cs typeface="Calibri"/>
              </a:rPr>
              <a:t>recommended  for </a:t>
            </a:r>
            <a:r>
              <a:rPr sz="1600" spc="44" dirty="0">
                <a:solidFill>
                  <a:srgbClr val="231F20"/>
                </a:solidFill>
                <a:latin typeface="Comic Sans MS" pitchFamily="66" charset="0"/>
                <a:cs typeface="Calibri"/>
              </a:rPr>
              <a:t>3-6 </a:t>
            </a:r>
            <a:r>
              <a:rPr sz="1600" spc="74" dirty="0">
                <a:solidFill>
                  <a:srgbClr val="231F20"/>
                </a:solidFill>
                <a:latin typeface="Comic Sans MS" pitchFamily="66" charset="0"/>
                <a:cs typeface="Calibri"/>
              </a:rPr>
              <a:t>months </a:t>
            </a:r>
            <a:r>
              <a:rPr sz="1600" spc="67" dirty="0">
                <a:solidFill>
                  <a:srgbClr val="231F20"/>
                </a:solidFill>
                <a:latin typeface="Comic Sans MS" pitchFamily="66" charset="0"/>
                <a:cs typeface="Calibri"/>
              </a:rPr>
              <a:t>or </a:t>
            </a:r>
            <a:r>
              <a:rPr sz="1600" spc="52" dirty="0">
                <a:solidFill>
                  <a:srgbClr val="231F20"/>
                </a:solidFill>
                <a:latin typeface="Comic Sans MS" pitchFamily="66" charset="0"/>
                <a:cs typeface="Calibri"/>
              </a:rPr>
              <a:t>till </a:t>
            </a:r>
            <a:r>
              <a:rPr sz="1600" spc="74" dirty="0">
                <a:solidFill>
                  <a:srgbClr val="231F20"/>
                </a:solidFill>
                <a:latin typeface="Comic Sans MS" pitchFamily="66" charset="0"/>
                <a:cs typeface="Calibri"/>
              </a:rPr>
              <a:t>the </a:t>
            </a:r>
            <a:r>
              <a:rPr sz="1600" spc="59" dirty="0">
                <a:solidFill>
                  <a:srgbClr val="231F20"/>
                </a:solidFill>
                <a:latin typeface="Comic Sans MS" pitchFamily="66" charset="0"/>
                <a:cs typeface="Calibri"/>
              </a:rPr>
              <a:t>LV </a:t>
            </a:r>
            <a:r>
              <a:rPr sz="1600" spc="74" dirty="0">
                <a:solidFill>
                  <a:srgbClr val="231F20"/>
                </a:solidFill>
                <a:latin typeface="Comic Sans MS" pitchFamily="66" charset="0"/>
                <a:cs typeface="Calibri"/>
              </a:rPr>
              <a:t>thrombus </a:t>
            </a:r>
            <a:r>
              <a:rPr sz="1600" spc="59" dirty="0">
                <a:solidFill>
                  <a:srgbClr val="231F20"/>
                </a:solidFill>
                <a:latin typeface="Comic Sans MS" pitchFamily="66" charset="0"/>
                <a:cs typeface="Calibri"/>
              </a:rPr>
              <a:t>disappears </a:t>
            </a:r>
            <a:r>
              <a:rPr sz="1600" spc="67" dirty="0">
                <a:solidFill>
                  <a:srgbClr val="231F20"/>
                </a:solidFill>
                <a:latin typeface="Comic Sans MS" pitchFamily="66" charset="0"/>
                <a:cs typeface="Calibri"/>
              </a:rPr>
              <a:t>or organises </a:t>
            </a:r>
            <a:r>
              <a:rPr sz="1600" spc="96" dirty="0">
                <a:solidFill>
                  <a:srgbClr val="231F20"/>
                </a:solidFill>
                <a:latin typeface="Comic Sans MS" pitchFamily="66" charset="0"/>
                <a:cs typeface="Calibri"/>
              </a:rPr>
              <a:t>on  </a:t>
            </a:r>
            <a:r>
              <a:rPr sz="1600" spc="67">
                <a:solidFill>
                  <a:srgbClr val="231F20"/>
                </a:solidFill>
                <a:latin typeface="Comic Sans MS" pitchFamily="66" charset="0"/>
                <a:cs typeface="Calibri"/>
              </a:rPr>
              <a:t>echocardiography</a:t>
            </a:r>
            <a:r>
              <a:rPr sz="1600" spc="67" smtClean="0">
                <a:solidFill>
                  <a:srgbClr val="231F20"/>
                </a:solidFill>
                <a:latin typeface="Comic Sans MS" pitchFamily="66" charset="0"/>
                <a:cs typeface="Calibri"/>
              </a:rPr>
              <a:t>.</a:t>
            </a:r>
            <a:endParaRPr sz="1600" baseline="30864">
              <a:latin typeface="Comic Sans MS" pitchFamily="66" charset="0"/>
              <a:cs typeface="Calibri"/>
            </a:endParaRPr>
          </a:p>
          <a:p>
            <a:pPr>
              <a:spcBef>
                <a:spcPts val="74"/>
              </a:spcBef>
            </a:pPr>
            <a:endParaRPr sz="1600">
              <a:latin typeface="Comic Sans MS" pitchFamily="66" charset="0"/>
              <a:cs typeface="Times New Roman"/>
            </a:endParaRPr>
          </a:p>
          <a:p>
            <a:pPr marL="701753" lvl="3" indent="-533371">
              <a:buAutoNum type="arabicPeriod" startAt="3"/>
              <a:tabLst>
                <a:tab pos="702695" algn="l"/>
              </a:tabLst>
            </a:pPr>
            <a:r>
              <a:rPr sz="1600" b="1" spc="-59" dirty="0">
                <a:solidFill>
                  <a:srgbClr val="0062A8"/>
                </a:solidFill>
                <a:latin typeface="Comic Sans MS" pitchFamily="66" charset="0"/>
                <a:cs typeface="Arial"/>
              </a:rPr>
              <a:t>Deep</a:t>
            </a:r>
            <a:r>
              <a:rPr sz="1600" b="1" spc="-274" dirty="0">
                <a:solidFill>
                  <a:srgbClr val="0062A8"/>
                </a:solidFill>
                <a:latin typeface="Comic Sans MS" pitchFamily="66" charset="0"/>
                <a:cs typeface="Arial"/>
              </a:rPr>
              <a:t> </a:t>
            </a:r>
            <a:r>
              <a:rPr sz="1600" b="1" spc="-89" dirty="0">
                <a:solidFill>
                  <a:srgbClr val="0062A8"/>
                </a:solidFill>
                <a:latin typeface="Comic Sans MS" pitchFamily="66" charset="0"/>
                <a:cs typeface="Arial"/>
              </a:rPr>
              <a:t>venous thrombosis </a:t>
            </a:r>
            <a:r>
              <a:rPr sz="1600" b="1" spc="-74" dirty="0">
                <a:solidFill>
                  <a:srgbClr val="0062A8"/>
                </a:solidFill>
                <a:latin typeface="Comic Sans MS" pitchFamily="66" charset="0"/>
                <a:cs typeface="Arial"/>
              </a:rPr>
              <a:t>(DVT)</a:t>
            </a:r>
            <a:endParaRPr sz="1600">
              <a:latin typeface="Comic Sans MS" pitchFamily="66" charset="0"/>
              <a:cs typeface="Arial"/>
            </a:endParaRPr>
          </a:p>
          <a:p>
            <a:pPr marL="435539" marR="175909">
              <a:spcBef>
                <a:spcPts val="67"/>
              </a:spcBef>
            </a:pPr>
            <a:r>
              <a:rPr sz="1600" spc="59" dirty="0">
                <a:solidFill>
                  <a:srgbClr val="231F20"/>
                </a:solidFill>
                <a:latin typeface="Comic Sans MS" pitchFamily="66" charset="0"/>
                <a:cs typeface="Calibri"/>
              </a:rPr>
              <a:t>In </a:t>
            </a:r>
            <a:r>
              <a:rPr sz="1600" spc="74" dirty="0">
                <a:solidFill>
                  <a:srgbClr val="231F20"/>
                </a:solidFill>
                <a:latin typeface="Comic Sans MS" pitchFamily="66" charset="0"/>
                <a:cs typeface="Calibri"/>
              </a:rPr>
              <a:t>high-risk </a:t>
            </a:r>
            <a:r>
              <a:rPr sz="1600" spc="67" dirty="0">
                <a:solidFill>
                  <a:srgbClr val="231F20"/>
                </a:solidFill>
                <a:latin typeface="Comic Sans MS" pitchFamily="66" charset="0"/>
                <a:cs typeface="Calibri"/>
              </a:rPr>
              <a:t>patients </a:t>
            </a:r>
            <a:r>
              <a:rPr sz="1600" spc="81" dirty="0">
                <a:solidFill>
                  <a:srgbClr val="231F20"/>
                </a:solidFill>
                <a:latin typeface="Comic Sans MS" pitchFamily="66" charset="0"/>
                <a:cs typeface="Calibri"/>
              </a:rPr>
              <a:t>(prolonged </a:t>
            </a:r>
            <a:r>
              <a:rPr sz="1600" spc="89" dirty="0">
                <a:solidFill>
                  <a:srgbClr val="231F20"/>
                </a:solidFill>
                <a:latin typeface="Comic Sans MS" pitchFamily="66" charset="0"/>
                <a:cs typeface="Calibri"/>
              </a:rPr>
              <a:t>bed </a:t>
            </a:r>
            <a:r>
              <a:rPr sz="1600" spc="37" dirty="0">
                <a:solidFill>
                  <a:srgbClr val="231F20"/>
                </a:solidFill>
                <a:latin typeface="Comic Sans MS" pitchFamily="66" charset="0"/>
                <a:cs typeface="Calibri"/>
              </a:rPr>
              <a:t>rest, </a:t>
            </a:r>
            <a:r>
              <a:rPr sz="1600" spc="7" dirty="0">
                <a:solidFill>
                  <a:srgbClr val="231F20"/>
                </a:solidFill>
                <a:latin typeface="Comic Sans MS" pitchFamily="66" charset="0"/>
                <a:cs typeface="Calibri"/>
              </a:rPr>
              <a:t>HF, </a:t>
            </a:r>
            <a:r>
              <a:rPr sz="1600" spc="81" dirty="0">
                <a:solidFill>
                  <a:srgbClr val="231F20"/>
                </a:solidFill>
                <a:latin typeface="Comic Sans MS" pitchFamily="66" charset="0"/>
                <a:cs typeface="Calibri"/>
              </a:rPr>
              <a:t>unable to </a:t>
            </a:r>
            <a:r>
              <a:rPr sz="1600" spc="59" dirty="0">
                <a:solidFill>
                  <a:srgbClr val="231F20"/>
                </a:solidFill>
                <a:latin typeface="Comic Sans MS" pitchFamily="66" charset="0"/>
                <a:cs typeface="Calibri"/>
              </a:rPr>
              <a:t>mobilise),  </a:t>
            </a:r>
            <a:r>
              <a:rPr sz="1600" spc="67" dirty="0">
                <a:solidFill>
                  <a:srgbClr val="231F20"/>
                </a:solidFill>
                <a:latin typeface="Comic Sans MS" pitchFamily="66" charset="0"/>
                <a:cs typeface="Calibri"/>
              </a:rPr>
              <a:t>prophylactic</a:t>
            </a:r>
            <a:r>
              <a:rPr sz="1600" spc="-67" dirty="0">
                <a:solidFill>
                  <a:srgbClr val="231F20"/>
                </a:solidFill>
                <a:latin typeface="Comic Sans MS" pitchFamily="66" charset="0"/>
                <a:cs typeface="Calibri"/>
              </a:rPr>
              <a:t> </a:t>
            </a:r>
            <a:r>
              <a:rPr sz="1600" spc="74" dirty="0">
                <a:solidFill>
                  <a:srgbClr val="231F20"/>
                </a:solidFill>
                <a:latin typeface="Comic Sans MS" pitchFamily="66" charset="0"/>
                <a:cs typeface="Calibri"/>
              </a:rPr>
              <a:t>anti-coagulation</a:t>
            </a:r>
            <a:r>
              <a:rPr sz="1600" spc="-59" dirty="0">
                <a:solidFill>
                  <a:srgbClr val="231F20"/>
                </a:solidFill>
                <a:latin typeface="Comic Sans MS" pitchFamily="66" charset="0"/>
                <a:cs typeface="Calibri"/>
              </a:rPr>
              <a:t> </a:t>
            </a:r>
            <a:r>
              <a:rPr sz="1600" spc="74" dirty="0">
                <a:solidFill>
                  <a:srgbClr val="231F20"/>
                </a:solidFill>
                <a:latin typeface="Comic Sans MS" pitchFamily="66" charset="0"/>
                <a:cs typeface="Calibri"/>
              </a:rPr>
              <a:t>therapy</a:t>
            </a:r>
            <a:r>
              <a:rPr sz="1600" spc="-67" dirty="0">
                <a:solidFill>
                  <a:srgbClr val="231F20"/>
                </a:solidFill>
                <a:latin typeface="Comic Sans MS" pitchFamily="66" charset="0"/>
                <a:cs typeface="Calibri"/>
              </a:rPr>
              <a:t> </a:t>
            </a:r>
            <a:r>
              <a:rPr sz="1600" spc="52" dirty="0">
                <a:solidFill>
                  <a:srgbClr val="231F20"/>
                </a:solidFill>
                <a:latin typeface="Comic Sans MS" pitchFamily="66" charset="0"/>
                <a:cs typeface="Calibri"/>
              </a:rPr>
              <a:t>(SC</a:t>
            </a:r>
            <a:r>
              <a:rPr sz="1600" spc="-59" dirty="0">
                <a:solidFill>
                  <a:srgbClr val="231F20"/>
                </a:solidFill>
                <a:latin typeface="Comic Sans MS" pitchFamily="66" charset="0"/>
                <a:cs typeface="Calibri"/>
              </a:rPr>
              <a:t> </a:t>
            </a:r>
            <a:r>
              <a:rPr sz="1600" spc="81" dirty="0">
                <a:solidFill>
                  <a:srgbClr val="231F20"/>
                </a:solidFill>
                <a:latin typeface="Comic Sans MS" pitchFamily="66" charset="0"/>
                <a:cs typeface="Calibri"/>
              </a:rPr>
              <a:t>heparin</a:t>
            </a:r>
            <a:r>
              <a:rPr sz="1600" spc="-67" dirty="0">
                <a:solidFill>
                  <a:srgbClr val="231F20"/>
                </a:solidFill>
                <a:latin typeface="Comic Sans MS" pitchFamily="66" charset="0"/>
                <a:cs typeface="Calibri"/>
              </a:rPr>
              <a:t> </a:t>
            </a:r>
            <a:r>
              <a:rPr sz="1600" spc="52" dirty="0">
                <a:solidFill>
                  <a:srgbClr val="231F20"/>
                </a:solidFill>
                <a:latin typeface="Comic Sans MS" pitchFamily="66" charset="0"/>
                <a:cs typeface="Calibri"/>
              </a:rPr>
              <a:t>5000</a:t>
            </a:r>
            <a:r>
              <a:rPr sz="1600" spc="-59" dirty="0">
                <a:solidFill>
                  <a:srgbClr val="231F20"/>
                </a:solidFill>
                <a:latin typeface="Comic Sans MS" pitchFamily="66" charset="0"/>
                <a:cs typeface="Calibri"/>
              </a:rPr>
              <a:t> </a:t>
            </a:r>
            <a:r>
              <a:rPr sz="1600" spc="59" dirty="0">
                <a:solidFill>
                  <a:srgbClr val="231F20"/>
                </a:solidFill>
                <a:latin typeface="Comic Sans MS" pitchFamily="66" charset="0"/>
                <a:cs typeface="Calibri"/>
              </a:rPr>
              <a:t>units</a:t>
            </a:r>
            <a:r>
              <a:rPr sz="1600" spc="-59" dirty="0">
                <a:solidFill>
                  <a:srgbClr val="231F20"/>
                </a:solidFill>
                <a:latin typeface="Comic Sans MS" pitchFamily="66" charset="0"/>
                <a:cs typeface="Calibri"/>
              </a:rPr>
              <a:t> </a:t>
            </a:r>
            <a:r>
              <a:rPr sz="1600" spc="74" dirty="0">
                <a:solidFill>
                  <a:srgbClr val="231F20"/>
                </a:solidFill>
                <a:latin typeface="Comic Sans MS" pitchFamily="66" charset="0"/>
                <a:cs typeface="Calibri"/>
              </a:rPr>
              <a:t>bd,</a:t>
            </a:r>
            <a:r>
              <a:rPr sz="1600" spc="-67" dirty="0">
                <a:solidFill>
                  <a:srgbClr val="231F20"/>
                </a:solidFill>
                <a:latin typeface="Comic Sans MS" pitchFamily="66" charset="0"/>
                <a:cs typeface="Calibri"/>
              </a:rPr>
              <a:t> </a:t>
            </a:r>
            <a:r>
              <a:rPr sz="1600" spc="111" dirty="0">
                <a:solidFill>
                  <a:srgbClr val="231F20"/>
                </a:solidFill>
                <a:latin typeface="Comic Sans MS" pitchFamily="66" charset="0"/>
                <a:cs typeface="Calibri"/>
              </a:rPr>
              <a:t>LMWH</a:t>
            </a:r>
            <a:endParaRPr sz="1600">
              <a:latin typeface="Comic Sans MS" pitchFamily="66" charset="0"/>
              <a:cs typeface="Calibri"/>
            </a:endParaRPr>
          </a:p>
          <a:p>
            <a:pPr marL="435539" marR="424251"/>
            <a:r>
              <a:rPr sz="1600" dirty="0">
                <a:solidFill>
                  <a:srgbClr val="231F20"/>
                </a:solidFill>
                <a:latin typeface="Comic Sans MS" pitchFamily="66" charset="0"/>
                <a:cs typeface="Calibri"/>
              </a:rPr>
              <a:t>– </a:t>
            </a:r>
            <a:r>
              <a:rPr sz="1600" spc="74" dirty="0">
                <a:solidFill>
                  <a:srgbClr val="231F20"/>
                </a:solidFill>
                <a:latin typeface="Comic Sans MS" pitchFamily="66" charset="0"/>
                <a:cs typeface="Calibri"/>
              </a:rPr>
              <a:t>e.g. </a:t>
            </a:r>
            <a:r>
              <a:rPr sz="1600" spc="81" dirty="0">
                <a:solidFill>
                  <a:srgbClr val="231F20"/>
                </a:solidFill>
                <a:latin typeface="Comic Sans MS" pitchFamily="66" charset="0"/>
                <a:cs typeface="Calibri"/>
              </a:rPr>
              <a:t>enoxaparin </a:t>
            </a:r>
            <a:r>
              <a:rPr sz="1600" spc="52" dirty="0">
                <a:solidFill>
                  <a:srgbClr val="231F20"/>
                </a:solidFill>
                <a:latin typeface="Comic Sans MS" pitchFamily="66" charset="0"/>
                <a:cs typeface="Calibri"/>
              </a:rPr>
              <a:t>40 </a:t>
            </a:r>
            <a:r>
              <a:rPr sz="1600" spc="133" dirty="0">
                <a:solidFill>
                  <a:srgbClr val="231F20"/>
                </a:solidFill>
                <a:latin typeface="Comic Sans MS" pitchFamily="66" charset="0"/>
                <a:cs typeface="Calibri"/>
              </a:rPr>
              <a:t>mg </a:t>
            </a:r>
            <a:r>
              <a:rPr sz="1600" spc="74" dirty="0">
                <a:solidFill>
                  <a:srgbClr val="231F20"/>
                </a:solidFill>
                <a:latin typeface="Comic Sans MS" pitchFamily="66" charset="0"/>
                <a:cs typeface="Calibri"/>
              </a:rPr>
              <a:t>od) </a:t>
            </a:r>
            <a:r>
              <a:rPr sz="1600" spc="81" dirty="0">
                <a:solidFill>
                  <a:srgbClr val="231F20"/>
                </a:solidFill>
                <a:latin typeface="Comic Sans MS" pitchFamily="66" charset="0"/>
                <a:cs typeface="Calibri"/>
              </a:rPr>
              <a:t>may be </a:t>
            </a:r>
            <a:r>
              <a:rPr sz="1600" spc="67" dirty="0">
                <a:solidFill>
                  <a:srgbClr val="231F20"/>
                </a:solidFill>
                <a:latin typeface="Comic Sans MS" pitchFamily="66" charset="0"/>
                <a:cs typeface="Calibri"/>
              </a:rPr>
              <a:t>considered </a:t>
            </a:r>
            <a:r>
              <a:rPr sz="1600" spc="74" dirty="0">
                <a:solidFill>
                  <a:srgbClr val="231F20"/>
                </a:solidFill>
                <a:latin typeface="Comic Sans MS" pitchFamily="66" charset="0"/>
                <a:cs typeface="Calibri"/>
              </a:rPr>
              <a:t>until the patient</a:t>
            </a:r>
            <a:r>
              <a:rPr sz="1600" spc="-89" dirty="0">
                <a:solidFill>
                  <a:srgbClr val="231F20"/>
                </a:solidFill>
                <a:latin typeface="Comic Sans MS" pitchFamily="66" charset="0"/>
                <a:cs typeface="Calibri"/>
              </a:rPr>
              <a:t> </a:t>
            </a:r>
            <a:r>
              <a:rPr sz="1600" spc="22" dirty="0">
                <a:solidFill>
                  <a:srgbClr val="231F20"/>
                </a:solidFill>
                <a:latin typeface="Comic Sans MS" pitchFamily="66" charset="0"/>
                <a:cs typeface="Calibri"/>
              </a:rPr>
              <a:t>is  </a:t>
            </a:r>
            <a:r>
              <a:rPr sz="1600" spc="74" dirty="0">
                <a:solidFill>
                  <a:srgbClr val="231F20"/>
                </a:solidFill>
                <a:latin typeface="Comic Sans MS" pitchFamily="66" charset="0"/>
                <a:cs typeface="Calibri"/>
              </a:rPr>
              <a:t>ambulant.</a:t>
            </a:r>
            <a:endParaRPr sz="1600">
              <a:latin typeface="Comic Sans MS" pitchFamily="66" charset="0"/>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6674" name="Picture 2" descr="Effect of atherosclerosis&#10;• Most have one or more lesions causing at least 75%&#10;reduction of the cross-sectional area of c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716738" y="4639761"/>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7" name="object 7"/>
          <p:cNvSpPr/>
          <p:nvPr/>
        </p:nvSpPr>
        <p:spPr>
          <a:xfrm>
            <a:off x="1" y="0"/>
            <a:ext cx="239820" cy="704759"/>
          </a:xfrm>
          <a:custGeom>
            <a:avLst/>
            <a:gdLst/>
            <a:ahLst/>
            <a:cxnLst/>
            <a:rect l="l" t="t" r="r" b="b"/>
            <a:pathLst>
              <a:path w="108585" h="684530">
                <a:moveTo>
                  <a:pt x="0" y="683983"/>
                </a:moveTo>
                <a:lnTo>
                  <a:pt x="108000" y="683983"/>
                </a:lnTo>
                <a:lnTo>
                  <a:pt x="108000" y="0"/>
                </a:lnTo>
              </a:path>
            </a:pathLst>
          </a:custGeom>
          <a:ln w="12700">
            <a:solidFill>
              <a:srgbClr val="94BDE5"/>
            </a:solidFill>
          </a:ln>
        </p:spPr>
        <p:txBody>
          <a:bodyPr wrap="square" lIns="0" tIns="0" rIns="0" bIns="0" rtlCol="0"/>
          <a:lstStyle/>
          <a:p>
            <a:endParaRPr/>
          </a:p>
        </p:txBody>
      </p:sp>
      <p:sp>
        <p:nvSpPr>
          <p:cNvPr id="8" name="object 8"/>
          <p:cNvSpPr/>
          <p:nvPr/>
        </p:nvSpPr>
        <p:spPr>
          <a:xfrm>
            <a:off x="0" y="0"/>
            <a:ext cx="9144000" cy="704759"/>
          </a:xfrm>
          <a:custGeom>
            <a:avLst/>
            <a:gdLst/>
            <a:ahLst/>
            <a:cxnLst/>
            <a:rect l="l" t="t" r="r" b="b"/>
            <a:pathLst>
              <a:path w="4140200" h="684530">
                <a:moveTo>
                  <a:pt x="0" y="683996"/>
                </a:moveTo>
                <a:lnTo>
                  <a:pt x="4139996" y="683996"/>
                </a:lnTo>
                <a:lnTo>
                  <a:pt x="4139996" y="0"/>
                </a:lnTo>
                <a:lnTo>
                  <a:pt x="0" y="0"/>
                </a:lnTo>
                <a:lnTo>
                  <a:pt x="0" y="683996"/>
                </a:lnTo>
                <a:close/>
              </a:path>
            </a:pathLst>
          </a:custGeom>
          <a:solidFill>
            <a:srgbClr val="94BDE5"/>
          </a:solidFill>
        </p:spPr>
        <p:txBody>
          <a:bodyPr wrap="square" lIns="0" tIns="0" rIns="0" bIns="0" rtlCol="0"/>
          <a:lstStyle/>
          <a:p>
            <a:endParaRPr/>
          </a:p>
        </p:txBody>
      </p:sp>
      <p:sp>
        <p:nvSpPr>
          <p:cNvPr id="9" name="object 9"/>
          <p:cNvSpPr/>
          <p:nvPr/>
        </p:nvSpPr>
        <p:spPr>
          <a:xfrm>
            <a:off x="0" y="0"/>
            <a:ext cx="9144000" cy="704759"/>
          </a:xfrm>
          <a:custGeom>
            <a:avLst/>
            <a:gdLst/>
            <a:ahLst/>
            <a:cxnLst/>
            <a:rect l="l" t="t" r="r" b="b"/>
            <a:pathLst>
              <a:path w="4140200" h="684530">
                <a:moveTo>
                  <a:pt x="0" y="683983"/>
                </a:moveTo>
                <a:lnTo>
                  <a:pt x="4139996" y="683983"/>
                </a:lnTo>
                <a:lnTo>
                  <a:pt x="4139996" y="0"/>
                </a:lnTo>
              </a:path>
            </a:pathLst>
          </a:custGeom>
          <a:ln w="12700">
            <a:solidFill>
              <a:srgbClr val="94BDE5"/>
            </a:solidFill>
          </a:ln>
        </p:spPr>
        <p:txBody>
          <a:bodyPr wrap="square" lIns="0" tIns="0" rIns="0" bIns="0" rtlCol="0"/>
          <a:lstStyle/>
          <a:p>
            <a:endParaRPr/>
          </a:p>
        </p:txBody>
      </p:sp>
      <p:sp>
        <p:nvSpPr>
          <p:cNvPr id="10" name="object 10"/>
          <p:cNvSpPr txBox="1"/>
          <p:nvPr/>
        </p:nvSpPr>
        <p:spPr>
          <a:xfrm>
            <a:off x="228600" y="1"/>
            <a:ext cx="8551202" cy="2732561"/>
          </a:xfrm>
          <a:prstGeom prst="rect">
            <a:avLst/>
          </a:prstGeom>
          <a:solidFill>
            <a:schemeClr val="accent6">
              <a:lumMod val="75000"/>
            </a:schemeClr>
          </a:solidFill>
        </p:spPr>
        <p:txBody>
          <a:bodyPr vert="horz" wrap="square" lIns="0" tIns="18814" rIns="0" bIns="0" rtlCol="0">
            <a:spAutoFit/>
          </a:bodyPr>
          <a:lstStyle/>
          <a:p>
            <a:pPr marL="341469" indent="-267156">
              <a:spcBef>
                <a:spcPts val="148"/>
              </a:spcBef>
              <a:buAutoNum type="arabicPlain" startAt="7"/>
              <a:tabLst>
                <a:tab pos="342411" algn="l"/>
              </a:tabLst>
            </a:pPr>
            <a:r>
              <a:rPr sz="1300" b="1" spc="178" dirty="0">
                <a:solidFill>
                  <a:srgbClr val="0062A8"/>
                </a:solidFill>
                <a:latin typeface="Calibri"/>
                <a:cs typeface="Calibri"/>
              </a:rPr>
              <a:t>SECONDARY</a:t>
            </a:r>
            <a:r>
              <a:rPr sz="1300" b="1" spc="96" dirty="0">
                <a:solidFill>
                  <a:srgbClr val="0062A8"/>
                </a:solidFill>
                <a:latin typeface="Calibri"/>
                <a:cs typeface="Calibri"/>
              </a:rPr>
              <a:t> </a:t>
            </a:r>
            <a:r>
              <a:rPr sz="1300" b="1" spc="133" dirty="0">
                <a:solidFill>
                  <a:srgbClr val="0062A8"/>
                </a:solidFill>
                <a:latin typeface="Calibri"/>
                <a:cs typeface="Calibri"/>
              </a:rPr>
              <a:t>PREVENTION</a:t>
            </a:r>
            <a:endParaRPr sz="1300">
              <a:latin typeface="Calibri"/>
              <a:cs typeface="Calibri"/>
            </a:endParaRPr>
          </a:p>
          <a:p>
            <a:pPr marL="341469" marR="63967" algn="just">
              <a:lnSpc>
                <a:spcPts val="1361"/>
              </a:lnSpc>
              <a:spcBef>
                <a:spcPts val="1361"/>
              </a:spcBef>
            </a:pPr>
            <a:r>
              <a:rPr sz="1200" b="1" spc="59" dirty="0">
                <a:solidFill>
                  <a:srgbClr val="002060"/>
                </a:solidFill>
                <a:latin typeface="Calibri"/>
                <a:cs typeface="Calibri"/>
              </a:rPr>
              <a:t>Patients</a:t>
            </a:r>
            <a:r>
              <a:rPr sz="1200" b="1" spc="30" dirty="0">
                <a:solidFill>
                  <a:srgbClr val="002060"/>
                </a:solidFill>
                <a:latin typeface="Calibri"/>
                <a:cs typeface="Calibri"/>
              </a:rPr>
              <a:t> </a:t>
            </a:r>
            <a:r>
              <a:rPr sz="1200" b="1" spc="111" dirty="0">
                <a:solidFill>
                  <a:srgbClr val="002060"/>
                </a:solidFill>
                <a:latin typeface="Calibri"/>
                <a:cs typeface="Calibri"/>
              </a:rPr>
              <a:t>who</a:t>
            </a:r>
            <a:r>
              <a:rPr sz="1200" b="1" spc="44" dirty="0">
                <a:solidFill>
                  <a:srgbClr val="002060"/>
                </a:solidFill>
                <a:latin typeface="Calibri"/>
                <a:cs typeface="Calibri"/>
              </a:rPr>
              <a:t> </a:t>
            </a:r>
            <a:r>
              <a:rPr sz="1200" b="1" spc="52" dirty="0">
                <a:solidFill>
                  <a:srgbClr val="002060"/>
                </a:solidFill>
                <a:latin typeface="Calibri"/>
                <a:cs typeface="Calibri"/>
              </a:rPr>
              <a:t>survive</a:t>
            </a:r>
            <a:r>
              <a:rPr sz="1200" b="1" spc="30" dirty="0">
                <a:solidFill>
                  <a:srgbClr val="002060"/>
                </a:solidFill>
                <a:latin typeface="Calibri"/>
                <a:cs typeface="Calibri"/>
              </a:rPr>
              <a:t> </a:t>
            </a:r>
            <a:r>
              <a:rPr sz="1200" b="1" spc="74" dirty="0">
                <a:solidFill>
                  <a:srgbClr val="002060"/>
                </a:solidFill>
                <a:latin typeface="Calibri"/>
                <a:cs typeface="Calibri"/>
              </a:rPr>
              <a:t>the</a:t>
            </a:r>
            <a:r>
              <a:rPr sz="1200" b="1" spc="37" dirty="0">
                <a:solidFill>
                  <a:srgbClr val="002060"/>
                </a:solidFill>
                <a:latin typeface="Calibri"/>
                <a:cs typeface="Calibri"/>
              </a:rPr>
              <a:t> </a:t>
            </a:r>
            <a:r>
              <a:rPr sz="1200" b="1" spc="67" dirty="0">
                <a:solidFill>
                  <a:srgbClr val="002060"/>
                </a:solidFill>
                <a:latin typeface="Calibri"/>
                <a:cs typeface="Calibri"/>
              </a:rPr>
              <a:t>initial</a:t>
            </a:r>
            <a:r>
              <a:rPr sz="1200" b="1" spc="37" dirty="0">
                <a:solidFill>
                  <a:srgbClr val="002060"/>
                </a:solidFill>
                <a:latin typeface="Calibri"/>
                <a:cs typeface="Calibri"/>
              </a:rPr>
              <a:t> </a:t>
            </a:r>
            <a:r>
              <a:rPr sz="1200" b="1" spc="52" dirty="0">
                <a:solidFill>
                  <a:srgbClr val="002060"/>
                </a:solidFill>
                <a:latin typeface="Calibri"/>
                <a:cs typeface="Calibri"/>
              </a:rPr>
              <a:t>course</a:t>
            </a:r>
            <a:r>
              <a:rPr sz="1200" b="1" spc="37" dirty="0">
                <a:solidFill>
                  <a:srgbClr val="002060"/>
                </a:solidFill>
                <a:latin typeface="Calibri"/>
                <a:cs typeface="Calibri"/>
              </a:rPr>
              <a:t> </a:t>
            </a:r>
            <a:r>
              <a:rPr sz="1200" b="1" spc="96" dirty="0">
                <a:solidFill>
                  <a:srgbClr val="002060"/>
                </a:solidFill>
                <a:latin typeface="Calibri"/>
                <a:cs typeface="Calibri"/>
              </a:rPr>
              <a:t>of</a:t>
            </a:r>
            <a:r>
              <a:rPr sz="1200" b="1" spc="30" dirty="0">
                <a:solidFill>
                  <a:srgbClr val="002060"/>
                </a:solidFill>
                <a:latin typeface="Calibri"/>
                <a:cs typeface="Calibri"/>
              </a:rPr>
              <a:t> </a:t>
            </a:r>
            <a:r>
              <a:rPr sz="1200" b="1" spc="67" dirty="0">
                <a:solidFill>
                  <a:srgbClr val="002060"/>
                </a:solidFill>
                <a:latin typeface="Calibri"/>
                <a:cs typeface="Calibri"/>
              </a:rPr>
              <a:t>STEMI</a:t>
            </a:r>
            <a:r>
              <a:rPr sz="1200" b="1" spc="44" dirty="0">
                <a:solidFill>
                  <a:srgbClr val="002060"/>
                </a:solidFill>
                <a:latin typeface="Calibri"/>
                <a:cs typeface="Calibri"/>
              </a:rPr>
              <a:t> </a:t>
            </a:r>
            <a:r>
              <a:rPr sz="1200" b="1" spc="67" dirty="0">
                <a:solidFill>
                  <a:srgbClr val="002060"/>
                </a:solidFill>
                <a:latin typeface="Calibri"/>
                <a:cs typeface="Calibri"/>
              </a:rPr>
              <a:t>are</a:t>
            </a:r>
            <a:r>
              <a:rPr sz="1200" b="1" spc="30" dirty="0">
                <a:solidFill>
                  <a:srgbClr val="002060"/>
                </a:solidFill>
                <a:latin typeface="Calibri"/>
                <a:cs typeface="Calibri"/>
              </a:rPr>
              <a:t> </a:t>
            </a:r>
            <a:r>
              <a:rPr sz="1200" b="1" spc="74" dirty="0">
                <a:solidFill>
                  <a:srgbClr val="002060"/>
                </a:solidFill>
                <a:latin typeface="Calibri"/>
                <a:cs typeface="Calibri"/>
              </a:rPr>
              <a:t>at</a:t>
            </a:r>
            <a:r>
              <a:rPr sz="1200" b="1" spc="44" dirty="0">
                <a:solidFill>
                  <a:srgbClr val="002060"/>
                </a:solidFill>
                <a:latin typeface="Calibri"/>
                <a:cs typeface="Calibri"/>
              </a:rPr>
              <a:t> </a:t>
            </a:r>
            <a:r>
              <a:rPr sz="1200" b="1" spc="59" dirty="0">
                <a:solidFill>
                  <a:srgbClr val="002060"/>
                </a:solidFill>
                <a:latin typeface="Calibri"/>
                <a:cs typeface="Calibri"/>
              </a:rPr>
              <a:t>increased</a:t>
            </a:r>
            <a:r>
              <a:rPr sz="1200" b="1" spc="30" dirty="0">
                <a:solidFill>
                  <a:srgbClr val="002060"/>
                </a:solidFill>
                <a:latin typeface="Calibri"/>
                <a:cs typeface="Calibri"/>
              </a:rPr>
              <a:t> </a:t>
            </a:r>
            <a:r>
              <a:rPr sz="1200" b="1" spc="52" dirty="0">
                <a:solidFill>
                  <a:srgbClr val="002060"/>
                </a:solidFill>
                <a:latin typeface="Calibri"/>
                <a:cs typeface="Calibri"/>
              </a:rPr>
              <a:t>risk</a:t>
            </a:r>
            <a:r>
              <a:rPr sz="1200" b="1" spc="37" dirty="0">
                <a:solidFill>
                  <a:srgbClr val="002060"/>
                </a:solidFill>
                <a:latin typeface="Calibri"/>
                <a:cs typeface="Calibri"/>
              </a:rPr>
              <a:t> </a:t>
            </a:r>
            <a:r>
              <a:rPr sz="1200" b="1" spc="96" dirty="0">
                <a:solidFill>
                  <a:srgbClr val="002060"/>
                </a:solidFill>
                <a:latin typeface="Calibri"/>
                <a:cs typeface="Calibri"/>
              </a:rPr>
              <a:t>of  </a:t>
            </a:r>
            <a:r>
              <a:rPr sz="1200" b="1" spc="74" dirty="0">
                <a:solidFill>
                  <a:srgbClr val="002060"/>
                </a:solidFill>
                <a:latin typeface="Calibri"/>
                <a:cs typeface="Calibri"/>
              </a:rPr>
              <a:t>morbidity </a:t>
            </a:r>
            <a:r>
              <a:rPr sz="1200" b="1" spc="96" dirty="0">
                <a:solidFill>
                  <a:srgbClr val="002060"/>
                </a:solidFill>
                <a:latin typeface="Calibri"/>
                <a:cs typeface="Calibri"/>
              </a:rPr>
              <a:t>and </a:t>
            </a:r>
            <a:r>
              <a:rPr sz="1200" b="1" spc="67" dirty="0">
                <a:solidFill>
                  <a:srgbClr val="002060"/>
                </a:solidFill>
                <a:latin typeface="Calibri"/>
                <a:cs typeface="Calibri"/>
              </a:rPr>
              <a:t>mortality </a:t>
            </a:r>
            <a:r>
              <a:rPr sz="1200" b="1" spc="59" dirty="0">
                <a:solidFill>
                  <a:srgbClr val="002060"/>
                </a:solidFill>
                <a:latin typeface="Calibri"/>
                <a:cs typeface="Calibri"/>
              </a:rPr>
              <a:t>because </a:t>
            </a:r>
            <a:r>
              <a:rPr sz="1200" b="1" spc="96" dirty="0">
                <a:solidFill>
                  <a:srgbClr val="002060"/>
                </a:solidFill>
                <a:latin typeface="Calibri"/>
                <a:cs typeface="Calibri"/>
              </a:rPr>
              <a:t>of </a:t>
            </a:r>
            <a:r>
              <a:rPr sz="1200" b="1" spc="67" dirty="0">
                <a:solidFill>
                  <a:srgbClr val="002060"/>
                </a:solidFill>
                <a:latin typeface="Calibri"/>
                <a:cs typeface="Calibri"/>
              </a:rPr>
              <a:t>reinfarction </a:t>
            </a:r>
            <a:r>
              <a:rPr sz="1200" b="1" spc="96" dirty="0">
                <a:solidFill>
                  <a:srgbClr val="002060"/>
                </a:solidFill>
                <a:latin typeface="Calibri"/>
                <a:cs typeface="Calibri"/>
              </a:rPr>
              <a:t>and </a:t>
            </a:r>
            <a:r>
              <a:rPr sz="1200" b="1" spc="74" dirty="0">
                <a:solidFill>
                  <a:srgbClr val="002060"/>
                </a:solidFill>
                <a:latin typeface="Calibri"/>
                <a:cs typeface="Calibri"/>
              </a:rPr>
              <a:t>the</a:t>
            </a:r>
            <a:r>
              <a:rPr sz="1200" b="1" spc="-37" dirty="0">
                <a:solidFill>
                  <a:srgbClr val="002060"/>
                </a:solidFill>
                <a:latin typeface="Calibri"/>
                <a:cs typeface="Calibri"/>
              </a:rPr>
              <a:t> </a:t>
            </a:r>
            <a:r>
              <a:rPr sz="1200" b="1" spc="81" dirty="0">
                <a:solidFill>
                  <a:srgbClr val="002060"/>
                </a:solidFill>
                <a:latin typeface="Calibri"/>
                <a:cs typeface="Calibri"/>
              </a:rPr>
              <a:t>development  </a:t>
            </a:r>
            <a:r>
              <a:rPr sz="1200" b="1" spc="96" dirty="0">
                <a:solidFill>
                  <a:srgbClr val="002060"/>
                </a:solidFill>
                <a:latin typeface="Calibri"/>
                <a:cs typeface="Calibri"/>
              </a:rPr>
              <a:t>of </a:t>
            </a:r>
            <a:r>
              <a:rPr sz="1200" b="1" spc="74" dirty="0">
                <a:solidFill>
                  <a:srgbClr val="002060"/>
                </a:solidFill>
                <a:latin typeface="Calibri"/>
                <a:cs typeface="Calibri"/>
              </a:rPr>
              <a:t>other </a:t>
            </a:r>
            <a:r>
              <a:rPr sz="1200" b="1" spc="67" dirty="0">
                <a:solidFill>
                  <a:srgbClr val="002060"/>
                </a:solidFill>
                <a:latin typeface="Calibri"/>
                <a:cs typeface="Calibri"/>
              </a:rPr>
              <a:t>complications </a:t>
            </a:r>
            <a:r>
              <a:rPr sz="1200" b="1" spc="52" dirty="0">
                <a:solidFill>
                  <a:srgbClr val="002060"/>
                </a:solidFill>
                <a:latin typeface="Calibri"/>
                <a:cs typeface="Calibri"/>
              </a:rPr>
              <a:t>such </a:t>
            </a:r>
            <a:r>
              <a:rPr sz="1200" b="1" spc="44" dirty="0">
                <a:solidFill>
                  <a:srgbClr val="002060"/>
                </a:solidFill>
                <a:latin typeface="Calibri"/>
                <a:cs typeface="Calibri"/>
              </a:rPr>
              <a:t>as </a:t>
            </a:r>
            <a:r>
              <a:rPr sz="1200" b="1" spc="81" dirty="0">
                <a:solidFill>
                  <a:srgbClr val="002060"/>
                </a:solidFill>
                <a:latin typeface="Calibri"/>
                <a:cs typeface="Calibri"/>
              </a:rPr>
              <a:t>HF </a:t>
            </a:r>
            <a:r>
              <a:rPr sz="1200" b="1" spc="96" dirty="0">
                <a:solidFill>
                  <a:srgbClr val="002060"/>
                </a:solidFill>
                <a:latin typeface="Calibri"/>
                <a:cs typeface="Calibri"/>
              </a:rPr>
              <a:t>and </a:t>
            </a:r>
            <a:r>
              <a:rPr sz="1200" b="1" spc="67" dirty="0">
                <a:solidFill>
                  <a:srgbClr val="002060"/>
                </a:solidFill>
                <a:latin typeface="Calibri"/>
                <a:cs typeface="Calibri"/>
              </a:rPr>
              <a:t>late </a:t>
            </a:r>
            <a:r>
              <a:rPr sz="1200" b="1" spc="59" dirty="0">
                <a:solidFill>
                  <a:srgbClr val="002060"/>
                </a:solidFill>
                <a:latin typeface="Calibri"/>
                <a:cs typeface="Calibri"/>
              </a:rPr>
              <a:t>onset arrhythmias. Thus, it  </a:t>
            </a:r>
            <a:r>
              <a:rPr sz="1200" b="1" spc="67" dirty="0">
                <a:solidFill>
                  <a:srgbClr val="002060"/>
                </a:solidFill>
                <a:latin typeface="Calibri"/>
                <a:cs typeface="Calibri"/>
              </a:rPr>
              <a:t>isimportant </a:t>
            </a:r>
            <a:r>
              <a:rPr sz="1200" b="1" spc="74" dirty="0">
                <a:solidFill>
                  <a:srgbClr val="002060"/>
                </a:solidFill>
                <a:latin typeface="Calibri"/>
                <a:cs typeface="Calibri"/>
              </a:rPr>
              <a:t>that </a:t>
            </a:r>
            <a:r>
              <a:rPr sz="1200" b="1" spc="59" dirty="0">
                <a:solidFill>
                  <a:srgbClr val="002060"/>
                </a:solidFill>
                <a:latin typeface="Calibri"/>
                <a:cs typeface="Calibri"/>
              </a:rPr>
              <a:t>efforts </a:t>
            </a:r>
            <a:r>
              <a:rPr sz="1200" b="1" spc="81" dirty="0">
                <a:solidFill>
                  <a:srgbClr val="002060"/>
                </a:solidFill>
                <a:latin typeface="Calibri"/>
                <a:cs typeface="Calibri"/>
              </a:rPr>
              <a:t>be </a:t>
            </a:r>
            <a:r>
              <a:rPr sz="1200" b="1" spc="89" dirty="0">
                <a:solidFill>
                  <a:srgbClr val="002060"/>
                </a:solidFill>
                <a:latin typeface="Calibri"/>
                <a:cs typeface="Calibri"/>
              </a:rPr>
              <a:t>made </a:t>
            </a:r>
            <a:r>
              <a:rPr sz="1200" b="1" spc="81" dirty="0">
                <a:solidFill>
                  <a:srgbClr val="002060"/>
                </a:solidFill>
                <a:latin typeface="Calibri"/>
                <a:cs typeface="Calibri"/>
              </a:rPr>
              <a:t>to </a:t>
            </a:r>
            <a:r>
              <a:rPr sz="1200" b="1" spc="67" dirty="0">
                <a:solidFill>
                  <a:srgbClr val="002060"/>
                </a:solidFill>
                <a:latin typeface="Calibri"/>
                <a:cs typeface="Calibri"/>
              </a:rPr>
              <a:t>reduce </a:t>
            </a:r>
            <a:r>
              <a:rPr sz="1200" b="1" spc="52" dirty="0">
                <a:solidFill>
                  <a:srgbClr val="002060"/>
                </a:solidFill>
                <a:latin typeface="Calibri"/>
                <a:cs typeface="Calibri"/>
              </a:rPr>
              <a:t>this</a:t>
            </a:r>
            <a:r>
              <a:rPr sz="1200" b="1" spc="-37" dirty="0">
                <a:solidFill>
                  <a:srgbClr val="002060"/>
                </a:solidFill>
                <a:latin typeface="Calibri"/>
                <a:cs typeface="Calibri"/>
              </a:rPr>
              <a:t> </a:t>
            </a:r>
            <a:r>
              <a:rPr sz="1200" b="1" spc="44" dirty="0">
                <a:solidFill>
                  <a:srgbClr val="002060"/>
                </a:solidFill>
                <a:latin typeface="Calibri"/>
                <a:cs typeface="Calibri"/>
              </a:rPr>
              <a:t>risk</a:t>
            </a:r>
            <a:r>
              <a:rPr sz="1200" spc="44" dirty="0">
                <a:solidFill>
                  <a:srgbClr val="231F20"/>
                </a:solidFill>
                <a:latin typeface="Calibri"/>
                <a:cs typeface="Calibri"/>
              </a:rPr>
              <a:t>.</a:t>
            </a:r>
            <a:endParaRPr sz="1200">
              <a:latin typeface="Calibri"/>
              <a:cs typeface="Calibri"/>
            </a:endParaRPr>
          </a:p>
          <a:p>
            <a:pPr>
              <a:lnSpc>
                <a:spcPct val="100000"/>
              </a:lnSpc>
            </a:pPr>
            <a:endParaRPr sz="1200">
              <a:latin typeface="Times New Roman"/>
              <a:cs typeface="Times New Roman"/>
            </a:endParaRPr>
          </a:p>
          <a:p>
            <a:pPr marL="341469" marR="63026" algn="just">
              <a:lnSpc>
                <a:spcPts val="1361"/>
              </a:lnSpc>
              <a:spcBef>
                <a:spcPts val="7"/>
              </a:spcBef>
            </a:pPr>
            <a:r>
              <a:rPr sz="1200" b="1" spc="67" dirty="0">
                <a:solidFill>
                  <a:srgbClr val="231F20"/>
                </a:solidFill>
                <a:latin typeface="Calibri"/>
                <a:cs typeface="Calibri"/>
              </a:rPr>
              <a:t>Secondary </a:t>
            </a:r>
            <a:r>
              <a:rPr sz="1200" b="1" spc="74" dirty="0">
                <a:solidFill>
                  <a:srgbClr val="231F20"/>
                </a:solidFill>
                <a:latin typeface="Calibri"/>
                <a:cs typeface="Calibri"/>
              </a:rPr>
              <a:t>prevention should </a:t>
            </a:r>
            <a:r>
              <a:rPr sz="1200" b="1" spc="81" dirty="0">
                <a:solidFill>
                  <a:srgbClr val="231F20"/>
                </a:solidFill>
                <a:latin typeface="Calibri"/>
                <a:cs typeface="Calibri"/>
              </a:rPr>
              <a:t>be </a:t>
            </a:r>
            <a:r>
              <a:rPr sz="1200" b="1" spc="67" dirty="0">
                <a:solidFill>
                  <a:srgbClr val="231F20"/>
                </a:solidFill>
                <a:latin typeface="Calibri"/>
                <a:cs typeface="Calibri"/>
              </a:rPr>
              <a:t>initiated </a:t>
            </a:r>
            <a:r>
              <a:rPr sz="1200" b="1" spc="59" dirty="0">
                <a:solidFill>
                  <a:srgbClr val="231F20"/>
                </a:solidFill>
                <a:latin typeface="Calibri"/>
                <a:cs typeface="Calibri"/>
              </a:rPr>
              <a:t>in-hospital. Patients </a:t>
            </a:r>
            <a:r>
              <a:rPr sz="1200" b="1" spc="74" dirty="0">
                <a:solidFill>
                  <a:srgbClr val="231F20"/>
                </a:solidFill>
                <a:latin typeface="Calibri"/>
                <a:cs typeface="Calibri"/>
              </a:rPr>
              <a:t>should  </a:t>
            </a:r>
            <a:r>
              <a:rPr sz="1200" b="1" spc="81" dirty="0">
                <a:solidFill>
                  <a:srgbClr val="231F20"/>
                </a:solidFill>
                <a:latin typeface="Calibri"/>
                <a:cs typeface="Calibri"/>
              </a:rPr>
              <a:t>be</a:t>
            </a:r>
            <a:r>
              <a:rPr sz="1200" b="1" spc="15" dirty="0">
                <a:solidFill>
                  <a:srgbClr val="231F20"/>
                </a:solidFill>
                <a:latin typeface="Calibri"/>
                <a:cs typeface="Calibri"/>
              </a:rPr>
              <a:t> </a:t>
            </a:r>
            <a:r>
              <a:rPr sz="1200" b="1" spc="67" dirty="0">
                <a:solidFill>
                  <a:srgbClr val="231F20"/>
                </a:solidFill>
                <a:latin typeface="Calibri"/>
                <a:cs typeface="Calibri"/>
              </a:rPr>
              <a:t>advised</a:t>
            </a:r>
            <a:r>
              <a:rPr sz="1200" b="1" spc="15" dirty="0">
                <a:solidFill>
                  <a:srgbClr val="231F20"/>
                </a:solidFill>
                <a:latin typeface="Calibri"/>
                <a:cs typeface="Calibri"/>
              </a:rPr>
              <a:t> </a:t>
            </a:r>
            <a:r>
              <a:rPr sz="1200" b="1" spc="96" dirty="0">
                <a:solidFill>
                  <a:srgbClr val="231F20"/>
                </a:solidFill>
                <a:latin typeface="Calibri"/>
                <a:cs typeface="Calibri"/>
              </a:rPr>
              <a:t>on</a:t>
            </a:r>
            <a:r>
              <a:rPr sz="1200" b="1" spc="15" dirty="0">
                <a:solidFill>
                  <a:srgbClr val="231F20"/>
                </a:solidFill>
                <a:latin typeface="Calibri"/>
                <a:cs typeface="Calibri"/>
              </a:rPr>
              <a:t> </a:t>
            </a:r>
            <a:r>
              <a:rPr sz="1200" b="1" spc="74" dirty="0">
                <a:solidFill>
                  <a:srgbClr val="231F20"/>
                </a:solidFill>
                <a:latin typeface="Calibri"/>
                <a:cs typeface="Calibri"/>
              </a:rPr>
              <a:t>the</a:t>
            </a:r>
            <a:r>
              <a:rPr sz="1200" b="1" spc="15" dirty="0">
                <a:solidFill>
                  <a:srgbClr val="231F20"/>
                </a:solidFill>
                <a:latin typeface="Calibri"/>
                <a:cs typeface="Calibri"/>
              </a:rPr>
              <a:t> </a:t>
            </a:r>
            <a:r>
              <a:rPr sz="1200" b="1" spc="67" dirty="0">
                <a:solidFill>
                  <a:srgbClr val="231F20"/>
                </a:solidFill>
                <a:latin typeface="Calibri"/>
                <a:cs typeface="Calibri"/>
              </a:rPr>
              <a:t>benefits</a:t>
            </a:r>
            <a:r>
              <a:rPr sz="1200" b="1" spc="15" dirty="0">
                <a:solidFill>
                  <a:srgbClr val="231F20"/>
                </a:solidFill>
                <a:latin typeface="Calibri"/>
                <a:cs typeface="Calibri"/>
              </a:rPr>
              <a:t> </a:t>
            </a:r>
            <a:r>
              <a:rPr sz="1200" b="1" spc="96" dirty="0">
                <a:solidFill>
                  <a:srgbClr val="231F20"/>
                </a:solidFill>
                <a:latin typeface="Calibri"/>
                <a:cs typeface="Calibri"/>
              </a:rPr>
              <a:t>and</a:t>
            </a:r>
            <a:r>
              <a:rPr sz="1200" b="1" spc="15" dirty="0">
                <a:solidFill>
                  <a:srgbClr val="231F20"/>
                </a:solidFill>
                <a:latin typeface="Calibri"/>
                <a:cs typeface="Calibri"/>
              </a:rPr>
              <a:t> </a:t>
            </a:r>
            <a:r>
              <a:rPr sz="1200" b="1" spc="74" dirty="0">
                <a:solidFill>
                  <a:srgbClr val="231F20"/>
                </a:solidFill>
                <a:latin typeface="Calibri"/>
                <a:cs typeface="Calibri"/>
              </a:rPr>
              <a:t>importance</a:t>
            </a:r>
            <a:r>
              <a:rPr sz="1200" b="1" spc="15" dirty="0">
                <a:solidFill>
                  <a:srgbClr val="231F20"/>
                </a:solidFill>
                <a:latin typeface="Calibri"/>
                <a:cs typeface="Calibri"/>
              </a:rPr>
              <a:t> </a:t>
            </a:r>
            <a:r>
              <a:rPr sz="1200" b="1" spc="96" dirty="0">
                <a:solidFill>
                  <a:srgbClr val="231F20"/>
                </a:solidFill>
                <a:latin typeface="Calibri"/>
                <a:cs typeface="Calibri"/>
              </a:rPr>
              <a:t>of</a:t>
            </a:r>
            <a:r>
              <a:rPr sz="1200" b="1" spc="22" dirty="0">
                <a:solidFill>
                  <a:srgbClr val="231F20"/>
                </a:solidFill>
                <a:latin typeface="Calibri"/>
                <a:cs typeface="Calibri"/>
              </a:rPr>
              <a:t> </a:t>
            </a:r>
            <a:r>
              <a:rPr sz="1200" b="1" spc="52" dirty="0">
                <a:solidFill>
                  <a:srgbClr val="231F20"/>
                </a:solidFill>
                <a:latin typeface="Calibri"/>
                <a:cs typeface="Calibri"/>
              </a:rPr>
              <a:t>lifestyle</a:t>
            </a:r>
            <a:r>
              <a:rPr sz="1200" b="1" spc="15" dirty="0">
                <a:solidFill>
                  <a:srgbClr val="231F20"/>
                </a:solidFill>
                <a:latin typeface="Calibri"/>
                <a:cs typeface="Calibri"/>
              </a:rPr>
              <a:t> </a:t>
            </a:r>
            <a:r>
              <a:rPr sz="1200" b="1" spc="67" dirty="0">
                <a:solidFill>
                  <a:srgbClr val="231F20"/>
                </a:solidFill>
                <a:latin typeface="Calibri"/>
                <a:cs typeface="Calibri"/>
              </a:rPr>
              <a:t>changes.</a:t>
            </a:r>
            <a:r>
              <a:rPr sz="1200" b="1" spc="15" dirty="0">
                <a:solidFill>
                  <a:srgbClr val="231F20"/>
                </a:solidFill>
                <a:latin typeface="Calibri"/>
                <a:cs typeface="Calibri"/>
              </a:rPr>
              <a:t> </a:t>
            </a:r>
            <a:r>
              <a:rPr sz="1200" b="1" spc="163" dirty="0">
                <a:solidFill>
                  <a:srgbClr val="231F20"/>
                </a:solidFill>
                <a:latin typeface="Calibri"/>
                <a:cs typeface="Calibri"/>
              </a:rPr>
              <a:t>A</a:t>
            </a:r>
            <a:r>
              <a:rPr sz="1200" b="1" spc="15" dirty="0">
                <a:solidFill>
                  <a:srgbClr val="231F20"/>
                </a:solidFill>
                <a:latin typeface="Calibri"/>
                <a:cs typeface="Calibri"/>
              </a:rPr>
              <a:t> </a:t>
            </a:r>
            <a:r>
              <a:rPr sz="1200" b="1" spc="44" dirty="0">
                <a:solidFill>
                  <a:srgbClr val="231F20"/>
                </a:solidFill>
                <a:latin typeface="Calibri"/>
                <a:cs typeface="Calibri"/>
              </a:rPr>
              <a:t>close  </a:t>
            </a:r>
            <a:r>
              <a:rPr sz="1200" b="1" spc="74" dirty="0">
                <a:solidFill>
                  <a:srgbClr val="231F20"/>
                </a:solidFill>
                <a:latin typeface="Calibri"/>
                <a:cs typeface="Calibri"/>
              </a:rPr>
              <a:t>collaboration </a:t>
            </a:r>
            <a:r>
              <a:rPr sz="1200" b="1" spc="81" dirty="0">
                <a:solidFill>
                  <a:srgbClr val="231F20"/>
                </a:solidFill>
                <a:latin typeface="Calibri"/>
                <a:cs typeface="Calibri"/>
              </a:rPr>
              <a:t>between </a:t>
            </a:r>
            <a:r>
              <a:rPr sz="1200" b="1" spc="74" dirty="0">
                <a:solidFill>
                  <a:srgbClr val="231F20"/>
                </a:solidFill>
                <a:latin typeface="Calibri"/>
                <a:cs typeface="Calibri"/>
              </a:rPr>
              <a:t>the </a:t>
            </a:r>
            <a:r>
              <a:rPr sz="1200" b="1" spc="67" dirty="0">
                <a:solidFill>
                  <a:srgbClr val="231F20"/>
                </a:solidFill>
                <a:latin typeface="Calibri"/>
                <a:cs typeface="Calibri"/>
              </a:rPr>
              <a:t>cardiologist, </a:t>
            </a:r>
            <a:r>
              <a:rPr sz="1200" b="1" spc="74" dirty="0">
                <a:solidFill>
                  <a:srgbClr val="231F20"/>
                </a:solidFill>
                <a:latin typeface="Calibri"/>
                <a:cs typeface="Calibri"/>
              </a:rPr>
              <a:t>the </a:t>
            </a:r>
            <a:r>
              <a:rPr sz="1200" b="1" spc="67" dirty="0">
                <a:solidFill>
                  <a:srgbClr val="231F20"/>
                </a:solidFill>
                <a:latin typeface="Calibri"/>
                <a:cs typeface="Calibri"/>
              </a:rPr>
              <a:t>general/family </a:t>
            </a:r>
            <a:r>
              <a:rPr sz="1200" b="1" spc="59" dirty="0">
                <a:solidFill>
                  <a:srgbClr val="231F20"/>
                </a:solidFill>
                <a:latin typeface="Calibri"/>
                <a:cs typeface="Calibri"/>
              </a:rPr>
              <a:t>physician,  </a:t>
            </a:r>
            <a:r>
              <a:rPr sz="1200" b="1" spc="74" dirty="0">
                <a:solidFill>
                  <a:srgbClr val="231F20"/>
                </a:solidFill>
                <a:latin typeface="Calibri"/>
                <a:cs typeface="Calibri"/>
              </a:rPr>
              <a:t>the rehabilitation </a:t>
            </a:r>
            <a:r>
              <a:rPr sz="1200" b="1" spc="44" dirty="0">
                <a:solidFill>
                  <a:srgbClr val="231F20"/>
                </a:solidFill>
                <a:latin typeface="Calibri"/>
                <a:cs typeface="Calibri"/>
              </a:rPr>
              <a:t>specialist, </a:t>
            </a:r>
            <a:r>
              <a:rPr sz="1200" b="1" spc="59" dirty="0">
                <a:solidFill>
                  <a:srgbClr val="231F20"/>
                </a:solidFill>
                <a:latin typeface="Calibri"/>
                <a:cs typeface="Calibri"/>
              </a:rPr>
              <a:t>pharmacists </a:t>
            </a:r>
            <a:r>
              <a:rPr sz="1200" b="1" spc="96" dirty="0">
                <a:solidFill>
                  <a:srgbClr val="231F20"/>
                </a:solidFill>
                <a:latin typeface="Calibri"/>
                <a:cs typeface="Calibri"/>
              </a:rPr>
              <a:t>and </a:t>
            </a:r>
            <a:r>
              <a:rPr sz="1200" b="1" spc="67" dirty="0">
                <a:solidFill>
                  <a:srgbClr val="231F20"/>
                </a:solidFill>
                <a:latin typeface="Calibri"/>
                <a:cs typeface="Calibri"/>
              </a:rPr>
              <a:t>dietician </a:t>
            </a:r>
            <a:r>
              <a:rPr sz="1200" b="1" spc="22" dirty="0">
                <a:solidFill>
                  <a:srgbClr val="231F20"/>
                </a:solidFill>
                <a:latin typeface="Calibri"/>
                <a:cs typeface="Calibri"/>
              </a:rPr>
              <a:t>is </a:t>
            </a:r>
            <a:r>
              <a:rPr sz="1200" b="1" spc="74" dirty="0">
                <a:solidFill>
                  <a:srgbClr val="231F20"/>
                </a:solidFill>
                <a:latin typeface="Calibri"/>
                <a:cs typeface="Calibri"/>
              </a:rPr>
              <a:t>important.</a:t>
            </a:r>
            <a:endParaRPr sz="1200" b="1">
              <a:latin typeface="Calibri"/>
              <a:cs typeface="Calibri"/>
            </a:endParaRPr>
          </a:p>
          <a:p>
            <a:pPr>
              <a:spcBef>
                <a:spcPts val="74"/>
              </a:spcBef>
            </a:pPr>
            <a:endParaRPr sz="1000" b="1">
              <a:latin typeface="Times New Roman"/>
              <a:cs typeface="Times New Roman"/>
            </a:endParaRPr>
          </a:p>
          <a:p>
            <a:pPr marL="341469" algn="just"/>
            <a:r>
              <a:rPr sz="1200" b="1" spc="7" dirty="0">
                <a:solidFill>
                  <a:srgbClr val="231F20"/>
                </a:solidFill>
                <a:latin typeface="Calibri"/>
                <a:cs typeface="Calibri"/>
              </a:rPr>
              <a:t>These lifestyles measures</a:t>
            </a:r>
            <a:r>
              <a:rPr sz="1200" b="1" spc="67" dirty="0">
                <a:solidFill>
                  <a:srgbClr val="231F20"/>
                </a:solidFill>
                <a:latin typeface="Calibri"/>
                <a:cs typeface="Calibri"/>
              </a:rPr>
              <a:t> </a:t>
            </a:r>
            <a:r>
              <a:rPr sz="1200" b="1" spc="22" dirty="0">
                <a:solidFill>
                  <a:srgbClr val="231F20"/>
                </a:solidFill>
                <a:latin typeface="Calibri"/>
                <a:cs typeface="Calibri"/>
              </a:rPr>
              <a:t>include:</a:t>
            </a:r>
            <a:endParaRPr sz="1200" b="1">
              <a:latin typeface="Calibri"/>
              <a:cs typeface="Calibri"/>
            </a:endParaRPr>
          </a:p>
          <a:p>
            <a:pPr>
              <a:spcBef>
                <a:spcPts val="22"/>
              </a:spcBef>
            </a:pPr>
            <a:endParaRPr sz="1100" b="1">
              <a:latin typeface="Times New Roman"/>
              <a:cs typeface="Times New Roman"/>
            </a:endParaRPr>
          </a:p>
          <a:p>
            <a:pPr marL="341469" lvl="1" indent="-267156">
              <a:lnSpc>
                <a:spcPts val="1393"/>
              </a:lnSpc>
              <a:buClr>
                <a:srgbClr val="000000"/>
              </a:buClr>
              <a:buAutoNum type="arabicPeriod"/>
              <a:tabLst>
                <a:tab pos="342411" algn="l"/>
              </a:tabLst>
            </a:pPr>
            <a:r>
              <a:rPr sz="1200" b="1" u="sng" spc="-37" dirty="0">
                <a:solidFill>
                  <a:srgbClr val="0062A8"/>
                </a:solidFill>
                <a:uFill>
                  <a:solidFill>
                    <a:srgbClr val="0062A8"/>
                  </a:solidFill>
                </a:uFill>
                <a:latin typeface="Arial"/>
                <a:cs typeface="Arial"/>
              </a:rPr>
              <a:t>Cessation </a:t>
            </a:r>
            <a:r>
              <a:rPr sz="1200" b="1" u="sng" spc="30" dirty="0">
                <a:solidFill>
                  <a:srgbClr val="0062A8"/>
                </a:solidFill>
                <a:uFill>
                  <a:solidFill>
                    <a:srgbClr val="0062A8"/>
                  </a:solidFill>
                </a:uFill>
                <a:latin typeface="Arial"/>
                <a:cs typeface="Arial"/>
              </a:rPr>
              <a:t>of </a:t>
            </a:r>
            <a:r>
              <a:rPr sz="1200" b="1" u="sng" spc="-22" dirty="0">
                <a:solidFill>
                  <a:srgbClr val="0062A8"/>
                </a:solidFill>
                <a:uFill>
                  <a:solidFill>
                    <a:srgbClr val="0062A8"/>
                  </a:solidFill>
                </a:uFill>
                <a:latin typeface="Arial"/>
                <a:cs typeface="Arial"/>
              </a:rPr>
              <a:t>smoking</a:t>
            </a:r>
            <a:endParaRPr sz="1200" b="1">
              <a:latin typeface="Arial"/>
              <a:cs typeface="Arial"/>
            </a:endParaRPr>
          </a:p>
          <a:p>
            <a:pPr marL="341469" marR="63967" algn="just">
              <a:lnSpc>
                <a:spcPts val="1361"/>
              </a:lnSpc>
              <a:spcBef>
                <a:spcPts val="67"/>
              </a:spcBef>
            </a:pPr>
            <a:r>
              <a:rPr sz="1200" b="1" spc="59" dirty="0">
                <a:solidFill>
                  <a:srgbClr val="231F20"/>
                </a:solidFill>
                <a:latin typeface="Calibri"/>
                <a:cs typeface="Calibri"/>
              </a:rPr>
              <a:t>In</a:t>
            </a:r>
            <a:r>
              <a:rPr sz="1200" b="1" spc="-7" dirty="0">
                <a:solidFill>
                  <a:srgbClr val="231F20"/>
                </a:solidFill>
                <a:latin typeface="Calibri"/>
                <a:cs typeface="Calibri"/>
              </a:rPr>
              <a:t> </a:t>
            </a:r>
            <a:r>
              <a:rPr sz="1200" b="1" spc="67" dirty="0">
                <a:solidFill>
                  <a:srgbClr val="231F20"/>
                </a:solidFill>
                <a:latin typeface="Calibri"/>
                <a:cs typeface="Calibri"/>
              </a:rPr>
              <a:t>patients</a:t>
            </a:r>
            <a:r>
              <a:rPr sz="1200" b="1" dirty="0">
                <a:solidFill>
                  <a:srgbClr val="231F20"/>
                </a:solidFill>
                <a:latin typeface="Calibri"/>
                <a:cs typeface="Calibri"/>
              </a:rPr>
              <a:t> </a:t>
            </a:r>
            <a:r>
              <a:rPr sz="1200" b="1" spc="89" dirty="0">
                <a:solidFill>
                  <a:srgbClr val="231F20"/>
                </a:solidFill>
                <a:latin typeface="Calibri"/>
                <a:cs typeface="Calibri"/>
              </a:rPr>
              <a:t>with</a:t>
            </a:r>
            <a:r>
              <a:rPr sz="1200" b="1" dirty="0">
                <a:solidFill>
                  <a:srgbClr val="231F20"/>
                </a:solidFill>
                <a:latin typeface="Calibri"/>
                <a:cs typeface="Calibri"/>
              </a:rPr>
              <a:t> </a:t>
            </a:r>
            <a:r>
              <a:rPr sz="1200" b="1" spc="111" dirty="0">
                <a:solidFill>
                  <a:srgbClr val="231F20"/>
                </a:solidFill>
                <a:latin typeface="Calibri"/>
                <a:cs typeface="Calibri"/>
              </a:rPr>
              <a:t>known</a:t>
            </a:r>
            <a:r>
              <a:rPr sz="1200" b="1" dirty="0">
                <a:solidFill>
                  <a:srgbClr val="231F20"/>
                </a:solidFill>
                <a:latin typeface="Calibri"/>
                <a:cs typeface="Calibri"/>
              </a:rPr>
              <a:t> </a:t>
            </a:r>
            <a:r>
              <a:rPr sz="1200" b="1" spc="89" dirty="0">
                <a:solidFill>
                  <a:srgbClr val="231F20"/>
                </a:solidFill>
                <a:latin typeface="Calibri"/>
                <a:cs typeface="Calibri"/>
              </a:rPr>
              <a:t>CHD,</a:t>
            </a:r>
            <a:r>
              <a:rPr sz="1200" b="1" dirty="0">
                <a:solidFill>
                  <a:srgbClr val="231F20"/>
                </a:solidFill>
                <a:latin typeface="Calibri"/>
                <a:cs typeface="Calibri"/>
              </a:rPr>
              <a:t> </a:t>
            </a:r>
            <a:r>
              <a:rPr sz="1200" b="1" spc="89" dirty="0">
                <a:solidFill>
                  <a:srgbClr val="231F20"/>
                </a:solidFill>
                <a:latin typeface="Calibri"/>
                <a:cs typeface="Calibri"/>
              </a:rPr>
              <a:t>smoking</a:t>
            </a:r>
            <a:r>
              <a:rPr sz="1200" b="1" dirty="0">
                <a:solidFill>
                  <a:srgbClr val="231F20"/>
                </a:solidFill>
                <a:latin typeface="Calibri"/>
                <a:cs typeface="Calibri"/>
              </a:rPr>
              <a:t> </a:t>
            </a:r>
            <a:r>
              <a:rPr sz="1200" b="1" spc="52" dirty="0">
                <a:solidFill>
                  <a:srgbClr val="231F20"/>
                </a:solidFill>
                <a:latin typeface="Calibri"/>
                <a:cs typeface="Calibri"/>
              </a:rPr>
              <a:t>cessation</a:t>
            </a:r>
            <a:r>
              <a:rPr sz="1200" b="1" dirty="0">
                <a:solidFill>
                  <a:srgbClr val="231F20"/>
                </a:solidFill>
                <a:latin typeface="Calibri"/>
                <a:cs typeface="Calibri"/>
              </a:rPr>
              <a:t> </a:t>
            </a:r>
            <a:r>
              <a:rPr sz="1200" b="1" spc="67" dirty="0">
                <a:solidFill>
                  <a:srgbClr val="231F20"/>
                </a:solidFill>
                <a:latin typeface="Calibri"/>
                <a:cs typeface="Calibri"/>
              </a:rPr>
              <a:t>reduced</a:t>
            </a:r>
            <a:r>
              <a:rPr sz="1200" b="1" dirty="0">
                <a:solidFill>
                  <a:srgbClr val="231F20"/>
                </a:solidFill>
                <a:latin typeface="Calibri"/>
                <a:cs typeface="Calibri"/>
              </a:rPr>
              <a:t> </a:t>
            </a:r>
            <a:r>
              <a:rPr sz="1200" b="1" spc="111" dirty="0">
                <a:solidFill>
                  <a:srgbClr val="231F20"/>
                </a:solidFill>
                <a:latin typeface="Calibri"/>
                <a:cs typeface="Calibri"/>
              </a:rPr>
              <a:t>CHD</a:t>
            </a:r>
            <a:r>
              <a:rPr sz="1200" b="1" dirty="0">
                <a:solidFill>
                  <a:srgbClr val="231F20"/>
                </a:solidFill>
                <a:latin typeface="Calibri"/>
                <a:cs typeface="Calibri"/>
              </a:rPr>
              <a:t> </a:t>
            </a:r>
            <a:r>
              <a:rPr sz="1200" b="1" spc="67" dirty="0">
                <a:solidFill>
                  <a:srgbClr val="231F20"/>
                </a:solidFill>
                <a:latin typeface="Calibri"/>
                <a:cs typeface="Calibri"/>
              </a:rPr>
              <a:t>mortality  </a:t>
            </a:r>
            <a:r>
              <a:rPr sz="1200" b="1" spc="74" dirty="0">
                <a:solidFill>
                  <a:srgbClr val="231F20"/>
                </a:solidFill>
                <a:latin typeface="Calibri"/>
                <a:cs typeface="Calibri"/>
              </a:rPr>
              <a:t>by</a:t>
            </a:r>
            <a:r>
              <a:rPr sz="1200" b="1" spc="-22" dirty="0">
                <a:solidFill>
                  <a:srgbClr val="231F20"/>
                </a:solidFill>
                <a:latin typeface="Calibri"/>
                <a:cs typeface="Calibri"/>
              </a:rPr>
              <a:t> </a:t>
            </a:r>
            <a:r>
              <a:rPr sz="1200" b="1" spc="148" dirty="0">
                <a:solidFill>
                  <a:srgbClr val="231F20"/>
                </a:solidFill>
                <a:latin typeface="Calibri"/>
                <a:cs typeface="Calibri"/>
              </a:rPr>
              <a:t>36%</a:t>
            </a:r>
            <a:r>
              <a:rPr sz="1200" b="1" spc="-15" dirty="0">
                <a:solidFill>
                  <a:srgbClr val="231F20"/>
                </a:solidFill>
                <a:latin typeface="Calibri"/>
                <a:cs typeface="Calibri"/>
              </a:rPr>
              <a:t> </a:t>
            </a:r>
            <a:r>
              <a:rPr sz="1200" b="1" spc="44" dirty="0">
                <a:solidFill>
                  <a:srgbClr val="231F20"/>
                </a:solidFill>
                <a:latin typeface="Calibri"/>
                <a:cs typeface="Calibri"/>
              </a:rPr>
              <a:t>as</a:t>
            </a:r>
            <a:r>
              <a:rPr sz="1200" b="1" spc="-15" dirty="0">
                <a:solidFill>
                  <a:srgbClr val="231F20"/>
                </a:solidFill>
                <a:latin typeface="Calibri"/>
                <a:cs typeface="Calibri"/>
              </a:rPr>
              <a:t> </a:t>
            </a:r>
            <a:r>
              <a:rPr sz="1200" b="1" spc="74" dirty="0">
                <a:solidFill>
                  <a:srgbClr val="231F20"/>
                </a:solidFill>
                <a:latin typeface="Calibri"/>
                <a:cs typeface="Calibri"/>
              </a:rPr>
              <a:t>compared</a:t>
            </a:r>
            <a:r>
              <a:rPr sz="1200" b="1" spc="-15" dirty="0">
                <a:solidFill>
                  <a:srgbClr val="231F20"/>
                </a:solidFill>
                <a:latin typeface="Calibri"/>
                <a:cs typeface="Calibri"/>
              </a:rPr>
              <a:t> </a:t>
            </a:r>
            <a:r>
              <a:rPr sz="1200" b="1" spc="81" dirty="0">
                <a:solidFill>
                  <a:srgbClr val="231F20"/>
                </a:solidFill>
                <a:latin typeface="Calibri"/>
                <a:cs typeface="Calibri"/>
              </a:rPr>
              <a:t>to</a:t>
            </a:r>
            <a:r>
              <a:rPr sz="1200" b="1" spc="-15" dirty="0">
                <a:solidFill>
                  <a:srgbClr val="231F20"/>
                </a:solidFill>
                <a:latin typeface="Calibri"/>
                <a:cs typeface="Calibri"/>
              </a:rPr>
              <a:t> </a:t>
            </a:r>
            <a:r>
              <a:rPr sz="1200" b="1" spc="59" dirty="0">
                <a:solidFill>
                  <a:srgbClr val="231F20"/>
                </a:solidFill>
                <a:latin typeface="Calibri"/>
                <a:cs typeface="Calibri"/>
              </a:rPr>
              <a:t>those</a:t>
            </a:r>
            <a:r>
              <a:rPr sz="1200" b="1" spc="-22" dirty="0">
                <a:solidFill>
                  <a:srgbClr val="231F20"/>
                </a:solidFill>
                <a:latin typeface="Calibri"/>
                <a:cs typeface="Calibri"/>
              </a:rPr>
              <a:t> </a:t>
            </a:r>
            <a:r>
              <a:rPr sz="1200" b="1" spc="111" dirty="0">
                <a:solidFill>
                  <a:srgbClr val="231F20"/>
                </a:solidFill>
                <a:latin typeface="Calibri"/>
                <a:cs typeface="Calibri"/>
              </a:rPr>
              <a:t>who</a:t>
            </a:r>
            <a:r>
              <a:rPr sz="1200" b="1" spc="-15" dirty="0">
                <a:solidFill>
                  <a:srgbClr val="231F20"/>
                </a:solidFill>
                <a:latin typeface="Calibri"/>
                <a:cs typeface="Calibri"/>
              </a:rPr>
              <a:t> </a:t>
            </a:r>
            <a:r>
              <a:rPr sz="1200" b="1" spc="74" dirty="0">
                <a:solidFill>
                  <a:srgbClr val="231F20"/>
                </a:solidFill>
                <a:latin typeface="Calibri"/>
                <a:cs typeface="Calibri"/>
              </a:rPr>
              <a:t>continued</a:t>
            </a:r>
            <a:r>
              <a:rPr sz="1200" b="1" spc="-15" dirty="0">
                <a:solidFill>
                  <a:srgbClr val="231F20"/>
                </a:solidFill>
                <a:latin typeface="Calibri"/>
                <a:cs typeface="Calibri"/>
              </a:rPr>
              <a:t> </a:t>
            </a:r>
            <a:r>
              <a:rPr sz="1200" b="1" spc="74" dirty="0">
                <a:solidFill>
                  <a:srgbClr val="231F20"/>
                </a:solidFill>
                <a:latin typeface="Calibri"/>
                <a:cs typeface="Calibri"/>
              </a:rPr>
              <a:t>smoking.</a:t>
            </a:r>
            <a:r>
              <a:rPr sz="1000" b="1" spc="111" baseline="30864" dirty="0">
                <a:solidFill>
                  <a:srgbClr val="231F20"/>
                </a:solidFill>
                <a:latin typeface="Calibri"/>
                <a:cs typeface="Calibri"/>
              </a:rPr>
              <a:t>189</a:t>
            </a:r>
            <a:r>
              <a:rPr sz="1000" b="1" spc="154" baseline="30864" dirty="0">
                <a:solidFill>
                  <a:srgbClr val="231F20"/>
                </a:solidFill>
                <a:latin typeface="Calibri"/>
                <a:cs typeface="Calibri"/>
              </a:rPr>
              <a:t> </a:t>
            </a:r>
            <a:r>
              <a:rPr sz="1200" b="1" spc="89" dirty="0">
                <a:solidFill>
                  <a:srgbClr val="231F20"/>
                </a:solidFill>
                <a:latin typeface="Calibri"/>
                <a:cs typeface="Calibri"/>
              </a:rPr>
              <a:t>Following</a:t>
            </a:r>
            <a:r>
              <a:rPr sz="1200" b="1" spc="-15" dirty="0">
                <a:solidFill>
                  <a:srgbClr val="231F20"/>
                </a:solidFill>
                <a:latin typeface="Calibri"/>
                <a:cs typeface="Calibri"/>
              </a:rPr>
              <a:t> </a:t>
            </a:r>
            <a:r>
              <a:rPr sz="1200" b="1" spc="52" dirty="0">
                <a:solidFill>
                  <a:srgbClr val="231F20"/>
                </a:solidFill>
                <a:latin typeface="Calibri"/>
                <a:cs typeface="Calibri"/>
              </a:rPr>
              <a:t>MI,  </a:t>
            </a:r>
            <a:r>
              <a:rPr sz="1200" b="1" spc="89" dirty="0">
                <a:solidFill>
                  <a:srgbClr val="231F20"/>
                </a:solidFill>
                <a:latin typeface="Calibri"/>
                <a:cs typeface="Calibri"/>
              </a:rPr>
              <a:t>smoking </a:t>
            </a:r>
            <a:r>
              <a:rPr sz="1200" b="1" spc="52" dirty="0">
                <a:solidFill>
                  <a:srgbClr val="231F20"/>
                </a:solidFill>
                <a:latin typeface="Calibri"/>
                <a:cs typeface="Calibri"/>
              </a:rPr>
              <a:t>cessation </a:t>
            </a:r>
            <a:r>
              <a:rPr sz="1200" b="1" spc="67" dirty="0">
                <a:solidFill>
                  <a:srgbClr val="231F20"/>
                </a:solidFill>
                <a:latin typeface="Calibri"/>
                <a:cs typeface="Calibri"/>
              </a:rPr>
              <a:t>reduced subsequent mortality </a:t>
            </a:r>
            <a:r>
              <a:rPr sz="1200" spc="74" dirty="0">
                <a:solidFill>
                  <a:srgbClr val="231F20"/>
                </a:solidFill>
                <a:latin typeface="Calibri"/>
                <a:cs typeface="Calibri"/>
              </a:rPr>
              <a:t>by </a:t>
            </a:r>
            <a:r>
              <a:rPr sz="1200" spc="67" dirty="0">
                <a:solidFill>
                  <a:srgbClr val="231F20"/>
                </a:solidFill>
                <a:latin typeface="Calibri"/>
                <a:cs typeface="Calibri"/>
              </a:rPr>
              <a:t>nearly</a:t>
            </a:r>
            <a:r>
              <a:rPr sz="1200" spc="37" dirty="0">
                <a:solidFill>
                  <a:srgbClr val="231F20"/>
                </a:solidFill>
                <a:latin typeface="Calibri"/>
                <a:cs typeface="Calibri"/>
              </a:rPr>
              <a:t> </a:t>
            </a:r>
            <a:r>
              <a:rPr sz="1200" spc="89">
                <a:solidFill>
                  <a:srgbClr val="231F20"/>
                </a:solidFill>
                <a:latin typeface="Calibri"/>
                <a:cs typeface="Calibri"/>
              </a:rPr>
              <a:t>50</a:t>
            </a:r>
            <a:r>
              <a:rPr sz="1200" spc="89" smtClean="0">
                <a:solidFill>
                  <a:srgbClr val="231F20"/>
                </a:solidFill>
                <a:latin typeface="Calibri"/>
                <a:cs typeface="Calibri"/>
              </a:rPr>
              <a:t>%.</a:t>
            </a:r>
            <a:endParaRPr sz="1000" baseline="30864">
              <a:latin typeface="Calibri"/>
              <a:cs typeface="Calibri"/>
            </a:endParaRPr>
          </a:p>
        </p:txBody>
      </p:sp>
      <p:sp>
        <p:nvSpPr>
          <p:cNvPr id="11" name="object 11"/>
          <p:cNvSpPr txBox="1"/>
          <p:nvPr/>
        </p:nvSpPr>
        <p:spPr>
          <a:xfrm>
            <a:off x="533400" y="2819400"/>
            <a:ext cx="8217679" cy="389469"/>
          </a:xfrm>
          <a:prstGeom prst="rect">
            <a:avLst/>
          </a:prstGeom>
        </p:spPr>
        <p:txBody>
          <a:bodyPr vert="horz" wrap="square" lIns="0" tIns="30102" rIns="0" bIns="0" rtlCol="0">
            <a:spAutoFit/>
          </a:bodyPr>
          <a:lstStyle/>
          <a:p>
            <a:pPr marL="56441" marR="45153" algn="just">
              <a:lnSpc>
                <a:spcPts val="1361"/>
              </a:lnSpc>
              <a:spcBef>
                <a:spcPts val="237"/>
              </a:spcBef>
            </a:pPr>
            <a:r>
              <a:rPr sz="1200" b="1" spc="59" dirty="0">
                <a:solidFill>
                  <a:srgbClr val="231F20"/>
                </a:solidFill>
                <a:latin typeface="Calibri"/>
                <a:cs typeface="Calibri"/>
              </a:rPr>
              <a:t>This</a:t>
            </a:r>
            <a:r>
              <a:rPr sz="1200" b="1" spc="-22" dirty="0">
                <a:solidFill>
                  <a:srgbClr val="231F20"/>
                </a:solidFill>
                <a:latin typeface="Calibri"/>
                <a:cs typeface="Calibri"/>
              </a:rPr>
              <a:t> </a:t>
            </a:r>
            <a:r>
              <a:rPr sz="1200" b="1" spc="52" dirty="0">
                <a:solidFill>
                  <a:srgbClr val="231F20"/>
                </a:solidFill>
                <a:latin typeface="Calibri"/>
                <a:cs typeface="Calibri"/>
              </a:rPr>
              <a:t>lifestyle</a:t>
            </a:r>
            <a:r>
              <a:rPr sz="1200" b="1" spc="-15" dirty="0">
                <a:solidFill>
                  <a:srgbClr val="231F20"/>
                </a:solidFill>
                <a:latin typeface="Calibri"/>
                <a:cs typeface="Calibri"/>
              </a:rPr>
              <a:t> </a:t>
            </a:r>
            <a:r>
              <a:rPr sz="1200" b="1" spc="89" dirty="0">
                <a:solidFill>
                  <a:srgbClr val="231F20"/>
                </a:solidFill>
                <a:latin typeface="Calibri"/>
                <a:cs typeface="Calibri"/>
              </a:rPr>
              <a:t>change</a:t>
            </a:r>
            <a:r>
              <a:rPr sz="1200" b="1" spc="-15" dirty="0">
                <a:solidFill>
                  <a:srgbClr val="231F20"/>
                </a:solidFill>
                <a:latin typeface="Calibri"/>
                <a:cs typeface="Calibri"/>
              </a:rPr>
              <a:t> </a:t>
            </a:r>
            <a:r>
              <a:rPr sz="1200" b="1" spc="59" dirty="0">
                <a:solidFill>
                  <a:srgbClr val="231F20"/>
                </a:solidFill>
                <a:latin typeface="Calibri"/>
                <a:cs typeface="Calibri"/>
              </a:rPr>
              <a:t>confers</a:t>
            </a:r>
            <a:r>
              <a:rPr sz="1200" b="1" spc="-22" dirty="0">
                <a:solidFill>
                  <a:srgbClr val="231F20"/>
                </a:solidFill>
                <a:latin typeface="Calibri"/>
                <a:cs typeface="Calibri"/>
              </a:rPr>
              <a:t> </a:t>
            </a:r>
            <a:r>
              <a:rPr sz="1200" b="1" spc="89" dirty="0">
                <a:solidFill>
                  <a:srgbClr val="231F20"/>
                </a:solidFill>
                <a:latin typeface="Calibri"/>
                <a:cs typeface="Calibri"/>
              </a:rPr>
              <a:t>a</a:t>
            </a:r>
            <a:r>
              <a:rPr sz="1200" b="1" spc="-15" dirty="0">
                <a:solidFill>
                  <a:srgbClr val="231F20"/>
                </a:solidFill>
                <a:latin typeface="Calibri"/>
                <a:cs typeface="Calibri"/>
              </a:rPr>
              <a:t> </a:t>
            </a:r>
            <a:r>
              <a:rPr sz="1200" b="1" spc="52" dirty="0">
                <a:solidFill>
                  <a:srgbClr val="231F20"/>
                </a:solidFill>
                <a:latin typeface="Calibri"/>
                <a:cs typeface="Calibri"/>
              </a:rPr>
              <a:t>risk</a:t>
            </a:r>
            <a:r>
              <a:rPr sz="1200" b="1" spc="-15" dirty="0">
                <a:solidFill>
                  <a:srgbClr val="231F20"/>
                </a:solidFill>
                <a:latin typeface="Calibri"/>
                <a:cs typeface="Calibri"/>
              </a:rPr>
              <a:t> </a:t>
            </a:r>
            <a:r>
              <a:rPr sz="1200" b="1" spc="74" dirty="0">
                <a:solidFill>
                  <a:srgbClr val="231F20"/>
                </a:solidFill>
                <a:latin typeface="Calibri"/>
                <a:cs typeface="Calibri"/>
              </a:rPr>
              <a:t>reduction</a:t>
            </a:r>
            <a:r>
              <a:rPr sz="1200" b="1" spc="-22" dirty="0">
                <a:solidFill>
                  <a:srgbClr val="231F20"/>
                </a:solidFill>
                <a:latin typeface="Calibri"/>
                <a:cs typeface="Calibri"/>
              </a:rPr>
              <a:t> </a:t>
            </a:r>
            <a:r>
              <a:rPr sz="1200" b="1" spc="81" dirty="0">
                <a:solidFill>
                  <a:srgbClr val="231F20"/>
                </a:solidFill>
                <a:latin typeface="Calibri"/>
                <a:cs typeface="Calibri"/>
              </a:rPr>
              <a:t>which</a:t>
            </a:r>
            <a:r>
              <a:rPr sz="1200" b="1" spc="-15" dirty="0">
                <a:solidFill>
                  <a:srgbClr val="231F20"/>
                </a:solidFill>
                <a:latin typeface="Calibri"/>
                <a:cs typeface="Calibri"/>
              </a:rPr>
              <a:t> </a:t>
            </a:r>
            <a:r>
              <a:rPr sz="1200" b="1" spc="22" dirty="0">
                <a:solidFill>
                  <a:srgbClr val="231F20"/>
                </a:solidFill>
                <a:latin typeface="Calibri"/>
                <a:cs typeface="Calibri"/>
              </a:rPr>
              <a:t>is</a:t>
            </a:r>
            <a:r>
              <a:rPr sz="1200" b="1" spc="-15" dirty="0">
                <a:solidFill>
                  <a:srgbClr val="231F20"/>
                </a:solidFill>
                <a:latin typeface="Calibri"/>
                <a:cs typeface="Calibri"/>
              </a:rPr>
              <a:t> </a:t>
            </a:r>
            <a:r>
              <a:rPr sz="1200" b="1" spc="74" dirty="0">
                <a:solidFill>
                  <a:srgbClr val="231F20"/>
                </a:solidFill>
                <a:latin typeface="Calibri"/>
                <a:cs typeface="Calibri"/>
              </a:rPr>
              <a:t>at</a:t>
            </a:r>
            <a:r>
              <a:rPr sz="1200" b="1" spc="-22" dirty="0">
                <a:solidFill>
                  <a:srgbClr val="231F20"/>
                </a:solidFill>
                <a:latin typeface="Calibri"/>
                <a:cs typeface="Calibri"/>
              </a:rPr>
              <a:t> </a:t>
            </a:r>
            <a:r>
              <a:rPr sz="1200" b="1" spc="52" dirty="0">
                <a:solidFill>
                  <a:srgbClr val="231F20"/>
                </a:solidFill>
                <a:latin typeface="Calibri"/>
                <a:cs typeface="Calibri"/>
              </a:rPr>
              <a:t>least</a:t>
            </a:r>
            <a:r>
              <a:rPr sz="1200" b="1" spc="-15" dirty="0">
                <a:solidFill>
                  <a:srgbClr val="231F20"/>
                </a:solidFill>
                <a:latin typeface="Calibri"/>
                <a:cs typeface="Calibri"/>
              </a:rPr>
              <a:t> </a:t>
            </a:r>
            <a:r>
              <a:rPr sz="1200" b="1" spc="44" dirty="0">
                <a:solidFill>
                  <a:srgbClr val="231F20"/>
                </a:solidFill>
                <a:latin typeface="Calibri"/>
                <a:cs typeface="Calibri"/>
              </a:rPr>
              <a:t>as</a:t>
            </a:r>
            <a:r>
              <a:rPr sz="1200" b="1" spc="-22" dirty="0">
                <a:solidFill>
                  <a:srgbClr val="231F20"/>
                </a:solidFill>
                <a:latin typeface="Calibri"/>
                <a:cs typeface="Calibri"/>
              </a:rPr>
              <a:t> </a:t>
            </a:r>
            <a:r>
              <a:rPr sz="1200" b="1" spc="81" dirty="0">
                <a:solidFill>
                  <a:srgbClr val="231F20"/>
                </a:solidFill>
                <a:latin typeface="Calibri"/>
                <a:cs typeface="Calibri"/>
              </a:rPr>
              <a:t>great</a:t>
            </a:r>
            <a:r>
              <a:rPr sz="1200" b="1" spc="-15" dirty="0">
                <a:solidFill>
                  <a:srgbClr val="231F20"/>
                </a:solidFill>
                <a:latin typeface="Calibri"/>
                <a:cs typeface="Calibri"/>
              </a:rPr>
              <a:t> </a:t>
            </a:r>
            <a:r>
              <a:rPr sz="1200" b="1" spc="44" dirty="0">
                <a:solidFill>
                  <a:srgbClr val="231F20"/>
                </a:solidFill>
                <a:latin typeface="Calibri"/>
                <a:cs typeface="Calibri"/>
              </a:rPr>
              <a:t>as  </a:t>
            </a:r>
            <a:r>
              <a:rPr sz="1200" b="1" spc="74" dirty="0">
                <a:solidFill>
                  <a:srgbClr val="231F20"/>
                </a:solidFill>
                <a:latin typeface="Calibri"/>
                <a:cs typeface="Calibri"/>
              </a:rPr>
              <a:t>other pharmacological </a:t>
            </a:r>
            <a:r>
              <a:rPr sz="1200" b="1" spc="59" dirty="0">
                <a:solidFill>
                  <a:srgbClr val="231F20"/>
                </a:solidFill>
                <a:latin typeface="Calibri"/>
                <a:cs typeface="Calibri"/>
              </a:rPr>
              <a:t>interventions. </a:t>
            </a:r>
            <a:r>
              <a:rPr sz="1200" b="1" spc="89" dirty="0">
                <a:solidFill>
                  <a:srgbClr val="231F20"/>
                </a:solidFill>
                <a:latin typeface="Calibri"/>
                <a:cs typeface="Calibri"/>
              </a:rPr>
              <a:t>Stopping smoking </a:t>
            </a:r>
            <a:r>
              <a:rPr sz="1200" b="1" spc="22" dirty="0">
                <a:solidFill>
                  <a:srgbClr val="231F20"/>
                </a:solidFill>
                <a:latin typeface="Calibri"/>
                <a:cs typeface="Calibri"/>
              </a:rPr>
              <a:t>is </a:t>
            </a:r>
            <a:r>
              <a:rPr sz="1200" b="1" spc="74" dirty="0">
                <a:solidFill>
                  <a:srgbClr val="231F20"/>
                </a:solidFill>
                <a:latin typeface="Calibri"/>
                <a:cs typeface="Calibri"/>
              </a:rPr>
              <a:t>potentially  the </a:t>
            </a:r>
            <a:r>
              <a:rPr sz="1200" b="1" spc="67" dirty="0">
                <a:solidFill>
                  <a:srgbClr val="231F20"/>
                </a:solidFill>
                <a:latin typeface="Calibri"/>
                <a:cs typeface="Calibri"/>
              </a:rPr>
              <a:t>most </a:t>
            </a:r>
            <a:r>
              <a:rPr sz="1200" b="1" spc="59" dirty="0">
                <a:solidFill>
                  <a:srgbClr val="231F20"/>
                </a:solidFill>
                <a:latin typeface="Calibri"/>
                <a:cs typeface="Calibri"/>
              </a:rPr>
              <a:t>effective </a:t>
            </a:r>
            <a:r>
              <a:rPr sz="1200" b="1" spc="96" dirty="0">
                <a:solidFill>
                  <a:srgbClr val="231F20"/>
                </a:solidFill>
                <a:latin typeface="Calibri"/>
                <a:cs typeface="Calibri"/>
              </a:rPr>
              <a:t>of </a:t>
            </a:r>
            <a:r>
              <a:rPr sz="1200" b="1" spc="67" dirty="0">
                <a:solidFill>
                  <a:srgbClr val="231F20"/>
                </a:solidFill>
                <a:latin typeface="Calibri"/>
                <a:cs typeface="Calibri"/>
              </a:rPr>
              <a:t>all </a:t>
            </a:r>
            <a:r>
              <a:rPr sz="1200" b="1" spc="59" dirty="0">
                <a:solidFill>
                  <a:srgbClr val="231F20"/>
                </a:solidFill>
                <a:latin typeface="Calibri"/>
                <a:cs typeface="Calibri"/>
              </a:rPr>
              <a:t>secondary </a:t>
            </a:r>
            <a:r>
              <a:rPr sz="1200" b="1" spc="74">
                <a:solidFill>
                  <a:srgbClr val="231F20"/>
                </a:solidFill>
                <a:latin typeface="Calibri"/>
                <a:cs typeface="Calibri"/>
              </a:rPr>
              <a:t>prevention</a:t>
            </a:r>
            <a:r>
              <a:rPr sz="1200" b="1">
                <a:solidFill>
                  <a:srgbClr val="231F20"/>
                </a:solidFill>
                <a:latin typeface="Calibri"/>
                <a:cs typeface="Calibri"/>
              </a:rPr>
              <a:t> </a:t>
            </a:r>
            <a:r>
              <a:rPr sz="1200" b="1" spc="52" smtClean="0">
                <a:solidFill>
                  <a:srgbClr val="231F20"/>
                </a:solidFill>
                <a:latin typeface="Calibri"/>
                <a:cs typeface="Calibri"/>
              </a:rPr>
              <a:t>measures.</a:t>
            </a:r>
            <a:r>
              <a:rPr sz="1000" b="1" spc="77" baseline="30864" smtClean="0">
                <a:solidFill>
                  <a:srgbClr val="231F20"/>
                </a:solidFill>
                <a:latin typeface="Calibri"/>
                <a:cs typeface="Calibri"/>
              </a:rPr>
              <a:t>1</a:t>
            </a:r>
            <a:endParaRPr sz="1000" b="1" baseline="30864">
              <a:latin typeface="Calibri"/>
              <a:cs typeface="Calibri"/>
            </a:endParaRPr>
          </a:p>
        </p:txBody>
      </p:sp>
      <p:sp>
        <p:nvSpPr>
          <p:cNvPr id="12" name="object 12"/>
          <p:cNvSpPr txBox="1"/>
          <p:nvPr/>
        </p:nvSpPr>
        <p:spPr>
          <a:xfrm>
            <a:off x="533400" y="3352801"/>
            <a:ext cx="8219007" cy="956945"/>
          </a:xfrm>
          <a:prstGeom prst="rect">
            <a:avLst/>
          </a:prstGeom>
        </p:spPr>
        <p:txBody>
          <a:bodyPr vert="horz" wrap="square" lIns="0" tIns="44212" rIns="0" bIns="0" rtlCol="0">
            <a:spAutoFit/>
          </a:bodyPr>
          <a:lstStyle/>
          <a:p>
            <a:pPr marL="56441" marR="45153" algn="just">
              <a:lnSpc>
                <a:spcPct val="85800"/>
              </a:lnSpc>
              <a:spcBef>
                <a:spcPts val="348"/>
              </a:spcBef>
            </a:pPr>
            <a:r>
              <a:rPr sz="1200" b="1" spc="37" dirty="0">
                <a:solidFill>
                  <a:srgbClr val="231F20"/>
                </a:solidFill>
                <a:latin typeface="Calibri"/>
                <a:cs typeface="Calibri"/>
              </a:rPr>
              <a:t>Trials </a:t>
            </a:r>
            <a:r>
              <a:rPr sz="1200" b="1" spc="96" dirty="0">
                <a:solidFill>
                  <a:srgbClr val="231F20"/>
                </a:solidFill>
                <a:latin typeface="Calibri"/>
                <a:cs typeface="Calibri"/>
              </a:rPr>
              <a:t>of </a:t>
            </a:r>
            <a:r>
              <a:rPr sz="1200" b="1" spc="67" dirty="0">
                <a:solidFill>
                  <a:srgbClr val="231F20"/>
                </a:solidFill>
                <a:latin typeface="Calibri"/>
                <a:cs typeface="Calibri"/>
              </a:rPr>
              <a:t>nicotine replacement </a:t>
            </a:r>
            <a:r>
              <a:rPr sz="1200" b="1" spc="74" dirty="0">
                <a:solidFill>
                  <a:srgbClr val="231F20"/>
                </a:solidFill>
                <a:latin typeface="Calibri"/>
                <a:cs typeface="Calibri"/>
              </a:rPr>
              <a:t>therapy </a:t>
            </a:r>
            <a:r>
              <a:rPr sz="1200" b="1" spc="81" dirty="0">
                <a:solidFill>
                  <a:srgbClr val="231F20"/>
                </a:solidFill>
                <a:latin typeface="Calibri"/>
                <a:cs typeface="Calibri"/>
              </a:rPr>
              <a:t>using </a:t>
            </a:r>
            <a:r>
              <a:rPr sz="1200" b="1" spc="67" dirty="0">
                <a:solidFill>
                  <a:srgbClr val="231F20"/>
                </a:solidFill>
                <a:latin typeface="Calibri"/>
                <a:cs typeface="Calibri"/>
              </a:rPr>
              <a:t>either transdermal  nicotine </a:t>
            </a:r>
            <a:r>
              <a:rPr sz="1200" b="1" spc="74" dirty="0">
                <a:solidFill>
                  <a:srgbClr val="231F20"/>
                </a:solidFill>
                <a:latin typeface="Calibri"/>
                <a:cs typeface="Calibri"/>
              </a:rPr>
              <a:t>patch </a:t>
            </a:r>
            <a:r>
              <a:rPr sz="1200" b="1" spc="67" dirty="0">
                <a:solidFill>
                  <a:srgbClr val="231F20"/>
                </a:solidFill>
                <a:latin typeface="Calibri"/>
                <a:cs typeface="Calibri"/>
              </a:rPr>
              <a:t>or nicotine </a:t>
            </a:r>
            <a:r>
              <a:rPr sz="1200" b="1" spc="89" dirty="0">
                <a:solidFill>
                  <a:srgbClr val="231F20"/>
                </a:solidFill>
                <a:latin typeface="Calibri"/>
                <a:cs typeface="Calibri"/>
              </a:rPr>
              <a:t>chewing </a:t>
            </a:r>
            <a:r>
              <a:rPr sz="1200" b="1" spc="119" dirty="0">
                <a:solidFill>
                  <a:srgbClr val="231F20"/>
                </a:solidFill>
                <a:latin typeface="Calibri"/>
                <a:cs typeface="Calibri"/>
              </a:rPr>
              <a:t>gum </a:t>
            </a:r>
            <a:r>
              <a:rPr sz="1200" b="1" spc="74" dirty="0">
                <a:solidFill>
                  <a:srgbClr val="231F20"/>
                </a:solidFill>
                <a:latin typeface="Calibri"/>
                <a:cs typeface="Calibri"/>
              </a:rPr>
              <a:t>have proven </a:t>
            </a:r>
            <a:r>
              <a:rPr sz="1200" b="1" spc="81" dirty="0">
                <a:solidFill>
                  <a:srgbClr val="231F20"/>
                </a:solidFill>
                <a:latin typeface="Calibri"/>
                <a:cs typeface="Calibri"/>
              </a:rPr>
              <a:t>to </a:t>
            </a:r>
            <a:r>
              <a:rPr sz="1200" b="1" spc="74" dirty="0">
                <a:solidFill>
                  <a:srgbClr val="231F20"/>
                </a:solidFill>
                <a:latin typeface="Calibri"/>
                <a:cs typeface="Calibri"/>
              </a:rPr>
              <a:t>greatly  </a:t>
            </a:r>
            <a:r>
              <a:rPr sz="1200" b="1" spc="52" dirty="0">
                <a:solidFill>
                  <a:srgbClr val="231F20"/>
                </a:solidFill>
                <a:latin typeface="Calibri"/>
                <a:cs typeface="Calibri"/>
              </a:rPr>
              <a:t>increase </a:t>
            </a:r>
            <a:r>
              <a:rPr sz="1200" b="1" spc="74" dirty="0">
                <a:solidFill>
                  <a:srgbClr val="231F20"/>
                </a:solidFill>
                <a:latin typeface="Calibri"/>
                <a:cs typeface="Calibri"/>
              </a:rPr>
              <a:t>abstention </a:t>
            </a:r>
            <a:r>
              <a:rPr sz="1200" b="1" spc="52" dirty="0">
                <a:solidFill>
                  <a:srgbClr val="231F20"/>
                </a:solidFill>
                <a:latin typeface="Calibri"/>
                <a:cs typeface="Calibri"/>
              </a:rPr>
              <a:t>rates </a:t>
            </a:r>
            <a:r>
              <a:rPr sz="1200" b="1" spc="74" dirty="0">
                <a:solidFill>
                  <a:srgbClr val="231F20"/>
                </a:solidFill>
                <a:latin typeface="Calibri"/>
                <a:cs typeface="Calibri"/>
              </a:rPr>
              <a:t>after </a:t>
            </a:r>
            <a:r>
              <a:rPr sz="1200" b="1" spc="52" dirty="0">
                <a:solidFill>
                  <a:srgbClr val="231F20"/>
                </a:solidFill>
                <a:latin typeface="Calibri"/>
                <a:cs typeface="Calibri"/>
              </a:rPr>
              <a:t>cessation. </a:t>
            </a:r>
            <a:r>
              <a:rPr sz="1200" b="1" spc="67" dirty="0">
                <a:solidFill>
                  <a:srgbClr val="231F20"/>
                </a:solidFill>
                <a:latin typeface="Calibri"/>
                <a:cs typeface="Calibri"/>
              </a:rPr>
              <a:t>Nicotine </a:t>
            </a:r>
            <a:r>
              <a:rPr sz="1200" b="1" spc="59" dirty="0">
                <a:solidFill>
                  <a:srgbClr val="231F20"/>
                </a:solidFill>
                <a:latin typeface="Calibri"/>
                <a:cs typeface="Calibri"/>
              </a:rPr>
              <a:t>patches </a:t>
            </a:r>
            <a:r>
              <a:rPr sz="1200" b="1" spc="74" dirty="0">
                <a:solidFill>
                  <a:srgbClr val="231F20"/>
                </a:solidFill>
                <a:latin typeface="Calibri"/>
                <a:cs typeface="Calibri"/>
              </a:rPr>
              <a:t>have </a:t>
            </a:r>
            <a:r>
              <a:rPr sz="1200" b="1" spc="81" dirty="0">
                <a:solidFill>
                  <a:srgbClr val="231F20"/>
                </a:solidFill>
                <a:latin typeface="Calibri"/>
                <a:cs typeface="Calibri"/>
              </a:rPr>
              <a:t>been  </a:t>
            </a:r>
            <a:r>
              <a:rPr sz="1200" b="1" spc="74" dirty="0">
                <a:solidFill>
                  <a:srgbClr val="231F20"/>
                </a:solidFill>
                <a:latin typeface="Calibri"/>
                <a:cs typeface="Calibri"/>
              </a:rPr>
              <a:t>demonstrated </a:t>
            </a:r>
            <a:r>
              <a:rPr sz="1200" b="1" spc="81" dirty="0">
                <a:solidFill>
                  <a:srgbClr val="231F20"/>
                </a:solidFill>
                <a:latin typeface="Calibri"/>
                <a:cs typeface="Calibri"/>
              </a:rPr>
              <a:t>to be </a:t>
            </a:r>
            <a:r>
              <a:rPr sz="1200" b="1" spc="59" dirty="0">
                <a:solidFill>
                  <a:srgbClr val="231F20"/>
                </a:solidFill>
                <a:latin typeface="Calibri"/>
                <a:cs typeface="Calibri"/>
              </a:rPr>
              <a:t>safe </a:t>
            </a:r>
            <a:r>
              <a:rPr sz="1200" b="1" spc="74" dirty="0">
                <a:solidFill>
                  <a:srgbClr val="231F20"/>
                </a:solidFill>
                <a:latin typeface="Calibri"/>
                <a:cs typeface="Calibri"/>
              </a:rPr>
              <a:t>in </a:t>
            </a:r>
            <a:r>
              <a:rPr sz="1200" b="1" spc="96" dirty="0">
                <a:solidFill>
                  <a:srgbClr val="231F20"/>
                </a:solidFill>
                <a:latin typeface="Calibri"/>
                <a:cs typeface="Calibri"/>
              </a:rPr>
              <a:t>ACS </a:t>
            </a:r>
            <a:r>
              <a:rPr sz="1200" b="1" spc="52" dirty="0">
                <a:solidFill>
                  <a:srgbClr val="231F20"/>
                </a:solidFill>
                <a:latin typeface="Calibri"/>
                <a:cs typeface="Calibri"/>
              </a:rPr>
              <a:t>patients.</a:t>
            </a:r>
            <a:r>
              <a:rPr sz="1000" b="1" spc="77" baseline="30864" dirty="0">
                <a:solidFill>
                  <a:srgbClr val="231F20"/>
                </a:solidFill>
                <a:latin typeface="Calibri"/>
                <a:cs typeface="Calibri"/>
              </a:rPr>
              <a:t>191 </a:t>
            </a:r>
            <a:r>
              <a:rPr sz="1200" b="1" spc="67" dirty="0">
                <a:solidFill>
                  <a:srgbClr val="231F20"/>
                </a:solidFill>
                <a:latin typeface="Calibri"/>
                <a:cs typeface="Calibri"/>
              </a:rPr>
              <a:t>Such </a:t>
            </a:r>
            <a:r>
              <a:rPr sz="1200" b="1" spc="74" dirty="0">
                <a:solidFill>
                  <a:srgbClr val="231F20"/>
                </a:solidFill>
                <a:latin typeface="Calibri"/>
                <a:cs typeface="Calibri"/>
              </a:rPr>
              <a:t>pharmacological  </a:t>
            </a:r>
            <a:r>
              <a:rPr sz="1200" b="1" spc="59" dirty="0">
                <a:solidFill>
                  <a:srgbClr val="231F20"/>
                </a:solidFill>
                <a:latin typeface="Calibri"/>
                <a:cs typeface="Calibri"/>
              </a:rPr>
              <a:t>therapy, </a:t>
            </a:r>
            <a:r>
              <a:rPr sz="1200" b="1" spc="44" dirty="0">
                <a:solidFill>
                  <a:srgbClr val="231F20"/>
                </a:solidFill>
                <a:latin typeface="Calibri"/>
                <a:cs typeface="Calibri"/>
              </a:rPr>
              <a:t>as </a:t>
            </a:r>
            <a:r>
              <a:rPr sz="1200" b="1" spc="74" dirty="0">
                <a:solidFill>
                  <a:srgbClr val="231F20"/>
                </a:solidFill>
                <a:latin typeface="Calibri"/>
                <a:cs typeface="Calibri"/>
              </a:rPr>
              <a:t>well </a:t>
            </a:r>
            <a:r>
              <a:rPr sz="1200" b="1" spc="44" dirty="0">
                <a:solidFill>
                  <a:srgbClr val="231F20"/>
                </a:solidFill>
                <a:latin typeface="Calibri"/>
                <a:cs typeface="Calibri"/>
              </a:rPr>
              <a:t>as </a:t>
            </a:r>
            <a:r>
              <a:rPr sz="1200" b="1" spc="74" dirty="0">
                <a:solidFill>
                  <a:srgbClr val="231F20"/>
                </a:solidFill>
                <a:latin typeface="Calibri"/>
                <a:cs typeface="Calibri"/>
              </a:rPr>
              <a:t>physician-guided counselling </a:t>
            </a:r>
            <a:r>
              <a:rPr sz="1200" b="1" spc="96" dirty="0">
                <a:solidFill>
                  <a:srgbClr val="231F20"/>
                </a:solidFill>
                <a:latin typeface="Calibri"/>
                <a:cs typeface="Calibri"/>
              </a:rPr>
              <a:t>and </a:t>
            </a:r>
            <a:r>
              <a:rPr sz="1200" b="1" spc="59" dirty="0">
                <a:solidFill>
                  <a:srgbClr val="231F20"/>
                </a:solidFill>
                <a:latin typeface="Calibri"/>
                <a:cs typeface="Calibri"/>
              </a:rPr>
              <a:t>nurse-directed  </a:t>
            </a:r>
            <a:r>
              <a:rPr sz="1200" b="1" spc="81" dirty="0">
                <a:solidFill>
                  <a:srgbClr val="231F20"/>
                </a:solidFill>
                <a:latin typeface="Calibri"/>
                <a:cs typeface="Calibri"/>
              </a:rPr>
              <a:t>programmes </a:t>
            </a:r>
            <a:r>
              <a:rPr sz="1200" b="1" spc="67" dirty="0">
                <a:solidFill>
                  <a:srgbClr val="231F20"/>
                </a:solidFill>
                <a:latin typeface="Calibri"/>
                <a:cs typeface="Calibri"/>
              </a:rPr>
              <a:t>are </a:t>
            </a:r>
            <a:r>
              <a:rPr sz="1200" b="1" spc="52" dirty="0">
                <a:solidFill>
                  <a:srgbClr val="231F20"/>
                </a:solidFill>
                <a:latin typeface="Calibri"/>
                <a:cs typeface="Calibri"/>
              </a:rPr>
              <a:t>cost-effective </a:t>
            </a:r>
            <a:r>
              <a:rPr sz="1200" b="1" spc="96" dirty="0">
                <a:solidFill>
                  <a:srgbClr val="231F20"/>
                </a:solidFill>
                <a:latin typeface="Calibri"/>
                <a:cs typeface="Calibri"/>
              </a:rPr>
              <a:t>and </a:t>
            </a:r>
            <a:r>
              <a:rPr sz="1200" b="1" spc="74" dirty="0">
                <a:solidFill>
                  <a:srgbClr val="231F20"/>
                </a:solidFill>
                <a:latin typeface="Calibri"/>
                <a:cs typeface="Calibri"/>
              </a:rPr>
              <a:t>should </a:t>
            </a:r>
            <a:r>
              <a:rPr sz="1200" b="1" spc="81" dirty="0">
                <a:solidFill>
                  <a:srgbClr val="231F20"/>
                </a:solidFill>
                <a:latin typeface="Calibri"/>
                <a:cs typeface="Calibri"/>
              </a:rPr>
              <a:t>be </a:t>
            </a:r>
            <a:r>
              <a:rPr sz="1200" b="1" spc="67">
                <a:solidFill>
                  <a:srgbClr val="231F20"/>
                </a:solidFill>
                <a:latin typeface="Calibri"/>
                <a:cs typeface="Calibri"/>
              </a:rPr>
              <a:t>encouraged</a:t>
            </a:r>
            <a:r>
              <a:rPr sz="1200" spc="67" smtClean="0">
                <a:solidFill>
                  <a:srgbClr val="231F20"/>
                </a:solidFill>
                <a:latin typeface="Calibri"/>
                <a:cs typeface="Calibri"/>
              </a:rPr>
              <a:t>.</a:t>
            </a:r>
            <a:endParaRPr sz="1000" baseline="30864">
              <a:latin typeface="Calibri"/>
              <a:cs typeface="Calibri"/>
            </a:endParaRPr>
          </a:p>
          <a:p>
            <a:pPr marL="56441" algn="just">
              <a:spcBef>
                <a:spcPts val="578"/>
              </a:spcBef>
            </a:pPr>
            <a:r>
              <a:rPr sz="1300" spc="-15" dirty="0">
                <a:solidFill>
                  <a:srgbClr val="231F20"/>
                </a:solidFill>
                <a:latin typeface="Calibri"/>
                <a:cs typeface="Calibri"/>
              </a:rPr>
              <a:t>The safety </a:t>
            </a:r>
            <a:r>
              <a:rPr sz="1300" spc="15" dirty="0">
                <a:solidFill>
                  <a:srgbClr val="231F20"/>
                </a:solidFill>
                <a:latin typeface="Calibri"/>
                <a:cs typeface="Calibri"/>
              </a:rPr>
              <a:t>of </a:t>
            </a:r>
            <a:r>
              <a:rPr sz="1300" spc="-15" dirty="0">
                <a:solidFill>
                  <a:srgbClr val="231F20"/>
                </a:solidFill>
                <a:latin typeface="Calibri"/>
                <a:cs typeface="Calibri"/>
              </a:rPr>
              <a:t>electronic cigarettes </a:t>
            </a:r>
            <a:r>
              <a:rPr sz="1300" spc="-30" dirty="0">
                <a:solidFill>
                  <a:srgbClr val="231F20"/>
                </a:solidFill>
                <a:latin typeface="Calibri"/>
                <a:cs typeface="Calibri"/>
              </a:rPr>
              <a:t>is </a:t>
            </a:r>
            <a:r>
              <a:rPr sz="1300" spc="-7" dirty="0">
                <a:solidFill>
                  <a:srgbClr val="231F20"/>
                </a:solidFill>
                <a:latin typeface="Calibri"/>
                <a:cs typeface="Calibri"/>
              </a:rPr>
              <a:t>uncertain </a:t>
            </a:r>
            <a:r>
              <a:rPr sz="1300" dirty="0">
                <a:solidFill>
                  <a:srgbClr val="231F20"/>
                </a:solidFill>
                <a:latin typeface="Calibri"/>
                <a:cs typeface="Calibri"/>
              </a:rPr>
              <a:t>at </a:t>
            </a:r>
            <a:r>
              <a:rPr sz="1300" spc="-15" dirty="0">
                <a:solidFill>
                  <a:srgbClr val="231F20"/>
                </a:solidFill>
                <a:latin typeface="Calibri"/>
                <a:cs typeface="Calibri"/>
              </a:rPr>
              <a:t>this</a:t>
            </a:r>
            <a:r>
              <a:rPr sz="1300" spc="230" dirty="0">
                <a:solidFill>
                  <a:srgbClr val="231F20"/>
                </a:solidFill>
                <a:latin typeface="Calibri"/>
                <a:cs typeface="Calibri"/>
              </a:rPr>
              <a:t> </a:t>
            </a:r>
            <a:r>
              <a:rPr sz="1300" spc="-15" dirty="0">
                <a:solidFill>
                  <a:srgbClr val="231F20"/>
                </a:solidFill>
                <a:latin typeface="Calibri"/>
                <a:cs typeface="Calibri"/>
              </a:rPr>
              <a:t>time.</a:t>
            </a:r>
            <a:endParaRPr sz="1300">
              <a:latin typeface="Calibri"/>
              <a:cs typeface="Calibri"/>
            </a:endParaRPr>
          </a:p>
        </p:txBody>
      </p:sp>
      <p:sp>
        <p:nvSpPr>
          <p:cNvPr id="13" name="object 13"/>
          <p:cNvSpPr txBox="1"/>
          <p:nvPr/>
        </p:nvSpPr>
        <p:spPr>
          <a:xfrm>
            <a:off x="457200" y="4343400"/>
            <a:ext cx="8534400" cy="2469621"/>
          </a:xfrm>
          <a:prstGeom prst="rect">
            <a:avLst/>
          </a:prstGeom>
        </p:spPr>
        <p:txBody>
          <a:bodyPr vert="horz" wrap="square" lIns="0" tIns="22577" rIns="0" bIns="0" rtlCol="0">
            <a:spAutoFit/>
          </a:bodyPr>
          <a:lstStyle/>
          <a:p>
            <a:pPr marL="413903" lvl="1" indent="-268096">
              <a:lnSpc>
                <a:spcPts val="1473"/>
              </a:lnSpc>
              <a:spcBef>
                <a:spcPts val="178"/>
              </a:spcBef>
              <a:buClr>
                <a:srgbClr val="000000"/>
              </a:buClr>
              <a:buAutoNum type="arabicPeriod" startAt="2"/>
              <a:tabLst>
                <a:tab pos="414844" algn="l"/>
              </a:tabLst>
            </a:pPr>
            <a:r>
              <a:rPr sz="1300" b="1" u="sng" spc="-22" dirty="0">
                <a:solidFill>
                  <a:srgbClr val="0062A8"/>
                </a:solidFill>
                <a:uFill>
                  <a:solidFill>
                    <a:srgbClr val="0062A8"/>
                  </a:solidFill>
                </a:uFill>
                <a:latin typeface="Arial"/>
                <a:cs typeface="Arial"/>
              </a:rPr>
              <a:t>Diet </a:t>
            </a:r>
            <a:r>
              <a:rPr sz="1300" b="1" u="sng" spc="-44" dirty="0">
                <a:solidFill>
                  <a:srgbClr val="0062A8"/>
                </a:solidFill>
                <a:uFill>
                  <a:solidFill>
                    <a:srgbClr val="0062A8"/>
                  </a:solidFill>
                </a:uFill>
                <a:latin typeface="Arial"/>
                <a:cs typeface="Arial"/>
              </a:rPr>
              <a:t>and </a:t>
            </a:r>
            <a:r>
              <a:rPr sz="1300" b="1" u="sng" spc="-7" dirty="0">
                <a:solidFill>
                  <a:srgbClr val="0062A8"/>
                </a:solidFill>
                <a:uFill>
                  <a:solidFill>
                    <a:srgbClr val="0062A8"/>
                  </a:solidFill>
                </a:uFill>
                <a:latin typeface="Arial"/>
                <a:cs typeface="Arial"/>
              </a:rPr>
              <a:t>weight </a:t>
            </a:r>
            <a:r>
              <a:rPr sz="1300" b="1" u="sng" spc="-52" dirty="0">
                <a:solidFill>
                  <a:srgbClr val="0062A8"/>
                </a:solidFill>
                <a:uFill>
                  <a:solidFill>
                    <a:srgbClr val="0062A8"/>
                  </a:solidFill>
                </a:uFill>
                <a:latin typeface="Arial"/>
                <a:cs typeface="Arial"/>
              </a:rPr>
              <a:t>control</a:t>
            </a:r>
            <a:endParaRPr sz="1300">
              <a:latin typeface="Arial"/>
              <a:cs typeface="Arial"/>
            </a:endParaRPr>
          </a:p>
          <a:p>
            <a:pPr marL="413903" marR="101594" indent="-320775">
              <a:lnSpc>
                <a:spcPts val="1361"/>
              </a:lnSpc>
              <a:spcBef>
                <a:spcPts val="59"/>
              </a:spcBef>
            </a:pPr>
            <a:r>
              <a:rPr sz="1000" spc="-22" dirty="0">
                <a:solidFill>
                  <a:srgbClr val="231F20"/>
                </a:solidFill>
                <a:latin typeface="Calibri"/>
                <a:cs typeface="Calibri"/>
              </a:rPr>
              <a:t>I,B </a:t>
            </a:r>
            <a:r>
              <a:rPr sz="1200" spc="67" dirty="0">
                <a:solidFill>
                  <a:srgbClr val="231F20"/>
                </a:solidFill>
                <a:latin typeface="Calibri"/>
                <a:cs typeface="Calibri"/>
              </a:rPr>
              <a:t>Dietary </a:t>
            </a:r>
            <a:r>
              <a:rPr sz="1200" spc="74" dirty="0">
                <a:solidFill>
                  <a:srgbClr val="231F20"/>
                </a:solidFill>
                <a:latin typeface="Calibri"/>
                <a:cs typeface="Calibri"/>
              </a:rPr>
              <a:t>intervention </a:t>
            </a:r>
            <a:r>
              <a:rPr sz="1200" spc="59" dirty="0">
                <a:solidFill>
                  <a:srgbClr val="231F20"/>
                </a:solidFill>
                <a:latin typeface="Calibri"/>
                <a:cs typeface="Calibri"/>
              </a:rPr>
              <a:t>has </a:t>
            </a:r>
            <a:r>
              <a:rPr sz="1200" spc="81" dirty="0">
                <a:solidFill>
                  <a:srgbClr val="231F20"/>
                </a:solidFill>
                <a:latin typeface="Calibri"/>
                <a:cs typeface="Calibri"/>
              </a:rPr>
              <a:t>been shown to </a:t>
            </a:r>
            <a:r>
              <a:rPr sz="1200" spc="67" dirty="0">
                <a:solidFill>
                  <a:srgbClr val="231F20"/>
                </a:solidFill>
                <a:latin typeface="Calibri"/>
                <a:cs typeface="Calibri"/>
              </a:rPr>
              <a:t>reduce </a:t>
            </a:r>
            <a:r>
              <a:rPr sz="1200" spc="59" dirty="0">
                <a:solidFill>
                  <a:srgbClr val="231F20"/>
                </a:solidFill>
                <a:latin typeface="Calibri"/>
                <a:cs typeface="Calibri"/>
              </a:rPr>
              <a:t>cardiac </a:t>
            </a:r>
            <a:r>
              <a:rPr sz="1200" spc="67" dirty="0">
                <a:solidFill>
                  <a:srgbClr val="231F20"/>
                </a:solidFill>
                <a:latin typeface="Calibri"/>
                <a:cs typeface="Calibri"/>
              </a:rPr>
              <a:t>event </a:t>
            </a:r>
            <a:r>
              <a:rPr sz="1200" spc="52" dirty="0">
                <a:solidFill>
                  <a:srgbClr val="231F20"/>
                </a:solidFill>
                <a:latin typeface="Calibri"/>
                <a:cs typeface="Calibri"/>
              </a:rPr>
              <a:t>rates  post-STEMI.</a:t>
            </a:r>
            <a:r>
              <a:rPr sz="1000" spc="77" baseline="30864" dirty="0">
                <a:solidFill>
                  <a:srgbClr val="231F20"/>
                </a:solidFill>
                <a:latin typeface="Calibri"/>
                <a:cs typeface="Calibri"/>
              </a:rPr>
              <a:t>194-196</a:t>
            </a:r>
            <a:endParaRPr sz="1000" baseline="30864">
              <a:latin typeface="Calibri"/>
              <a:cs typeface="Calibri"/>
            </a:endParaRPr>
          </a:p>
          <a:p>
            <a:pPr>
              <a:spcBef>
                <a:spcPts val="74"/>
              </a:spcBef>
            </a:pPr>
            <a:endParaRPr sz="1000">
              <a:latin typeface="Times New Roman"/>
              <a:cs typeface="Times New Roman"/>
            </a:endParaRPr>
          </a:p>
          <a:p>
            <a:pPr marL="413903">
              <a:lnSpc>
                <a:spcPts val="1304"/>
              </a:lnSpc>
            </a:pPr>
            <a:r>
              <a:rPr sz="1200" spc="22" dirty="0">
                <a:solidFill>
                  <a:srgbClr val="231F20"/>
                </a:solidFill>
                <a:latin typeface="Calibri"/>
                <a:cs typeface="Calibri"/>
              </a:rPr>
              <a:t>Recommendations include:</a:t>
            </a:r>
            <a:endParaRPr sz="1200">
              <a:latin typeface="Calibri"/>
              <a:cs typeface="Calibri"/>
            </a:endParaRPr>
          </a:p>
          <a:p>
            <a:pPr marL="824044" marR="392267" lvl="2" indent="-143925">
              <a:lnSpc>
                <a:spcPts val="1185"/>
              </a:lnSpc>
              <a:spcBef>
                <a:spcPts val="119"/>
              </a:spcBef>
              <a:buChar char="•"/>
              <a:tabLst>
                <a:tab pos="824984" algn="l"/>
              </a:tabLst>
            </a:pPr>
            <a:r>
              <a:rPr sz="1200" b="1" spc="59" dirty="0">
                <a:solidFill>
                  <a:srgbClr val="231F20"/>
                </a:solidFill>
                <a:latin typeface="Calibri"/>
                <a:cs typeface="Calibri"/>
              </a:rPr>
              <a:t>Total calorie </a:t>
            </a:r>
            <a:r>
              <a:rPr sz="1200" b="1" spc="81" dirty="0">
                <a:solidFill>
                  <a:srgbClr val="231F20"/>
                </a:solidFill>
                <a:latin typeface="Calibri"/>
                <a:cs typeface="Calibri"/>
              </a:rPr>
              <a:t>intake </a:t>
            </a:r>
            <a:r>
              <a:rPr sz="1200" b="1" spc="74" dirty="0">
                <a:solidFill>
                  <a:srgbClr val="231F20"/>
                </a:solidFill>
                <a:latin typeface="Calibri"/>
                <a:cs typeface="Calibri"/>
              </a:rPr>
              <a:t>should </a:t>
            </a:r>
            <a:r>
              <a:rPr sz="1200" b="1" spc="81" dirty="0">
                <a:solidFill>
                  <a:srgbClr val="231F20"/>
                </a:solidFill>
                <a:latin typeface="Calibri"/>
                <a:cs typeface="Calibri"/>
              </a:rPr>
              <a:t>be </a:t>
            </a:r>
            <a:r>
              <a:rPr sz="1200" b="1" spc="67" dirty="0">
                <a:solidFill>
                  <a:srgbClr val="231F20"/>
                </a:solidFill>
                <a:latin typeface="Calibri"/>
                <a:cs typeface="Calibri"/>
              </a:rPr>
              <a:t>tailored </a:t>
            </a:r>
            <a:r>
              <a:rPr sz="1200" b="1" spc="81" dirty="0">
                <a:solidFill>
                  <a:srgbClr val="231F20"/>
                </a:solidFill>
                <a:latin typeface="Calibri"/>
                <a:cs typeface="Calibri"/>
              </a:rPr>
              <a:t>to </a:t>
            </a:r>
            <a:r>
              <a:rPr sz="1200" b="1" spc="74" dirty="0">
                <a:solidFill>
                  <a:srgbClr val="231F20"/>
                </a:solidFill>
                <a:latin typeface="Calibri"/>
                <a:cs typeface="Calibri"/>
              </a:rPr>
              <a:t>the </a:t>
            </a:r>
            <a:r>
              <a:rPr sz="1200" b="1" spc="59" dirty="0">
                <a:solidFill>
                  <a:srgbClr val="231F20"/>
                </a:solidFill>
                <a:latin typeface="Calibri"/>
                <a:cs typeface="Calibri"/>
              </a:rPr>
              <a:t>desirable</a:t>
            </a:r>
            <a:r>
              <a:rPr sz="1200" b="1" spc="7" dirty="0">
                <a:solidFill>
                  <a:srgbClr val="231F20"/>
                </a:solidFill>
                <a:latin typeface="Calibri"/>
                <a:cs typeface="Calibri"/>
              </a:rPr>
              <a:t> </a:t>
            </a:r>
            <a:r>
              <a:rPr sz="1200" b="1" spc="89" dirty="0">
                <a:solidFill>
                  <a:srgbClr val="231F20"/>
                </a:solidFill>
                <a:latin typeface="Calibri"/>
                <a:cs typeface="Calibri"/>
              </a:rPr>
              <a:t>body  weight.</a:t>
            </a:r>
            <a:endParaRPr sz="1200" b="1">
              <a:latin typeface="Calibri"/>
              <a:cs typeface="Calibri"/>
            </a:endParaRPr>
          </a:p>
          <a:p>
            <a:pPr marL="824044" marR="141103" lvl="2" indent="-143925">
              <a:lnSpc>
                <a:spcPts val="1185"/>
              </a:lnSpc>
              <a:buChar char="•"/>
              <a:tabLst>
                <a:tab pos="824984" algn="l"/>
              </a:tabLst>
            </a:pPr>
            <a:r>
              <a:rPr sz="1200" b="1" spc="67" dirty="0">
                <a:solidFill>
                  <a:srgbClr val="231F20"/>
                </a:solidFill>
                <a:latin typeface="Calibri"/>
                <a:cs typeface="Calibri"/>
              </a:rPr>
              <a:t>Substituting </a:t>
            </a:r>
            <a:r>
              <a:rPr sz="1200" b="1" spc="59" dirty="0">
                <a:solidFill>
                  <a:srgbClr val="231F20"/>
                </a:solidFill>
                <a:latin typeface="Calibri"/>
                <a:cs typeface="Calibri"/>
              </a:rPr>
              <a:t>saturated </a:t>
            </a:r>
            <a:r>
              <a:rPr sz="1200" b="1" spc="89" dirty="0">
                <a:solidFill>
                  <a:srgbClr val="231F20"/>
                </a:solidFill>
                <a:latin typeface="Calibri"/>
                <a:cs typeface="Calibri"/>
              </a:rPr>
              <a:t>and </a:t>
            </a:r>
            <a:r>
              <a:rPr sz="1200" b="1" spc="52" dirty="0">
                <a:solidFill>
                  <a:srgbClr val="231F20"/>
                </a:solidFill>
                <a:latin typeface="Calibri"/>
                <a:cs typeface="Calibri"/>
              </a:rPr>
              <a:t>trans </a:t>
            </a:r>
            <a:r>
              <a:rPr sz="1200" b="1" spc="74" dirty="0">
                <a:solidFill>
                  <a:srgbClr val="231F20"/>
                </a:solidFill>
                <a:latin typeface="Calibri"/>
                <a:cs typeface="Calibri"/>
              </a:rPr>
              <a:t>fat </a:t>
            </a:r>
            <a:r>
              <a:rPr sz="1200" b="1" spc="81" dirty="0">
                <a:solidFill>
                  <a:srgbClr val="231F20"/>
                </a:solidFill>
                <a:latin typeface="Calibri"/>
                <a:cs typeface="Calibri"/>
              </a:rPr>
              <a:t>with </a:t>
            </a:r>
            <a:r>
              <a:rPr sz="1200" b="1" spc="74" dirty="0">
                <a:solidFill>
                  <a:srgbClr val="231F20"/>
                </a:solidFill>
                <a:latin typeface="Calibri"/>
                <a:cs typeface="Calibri"/>
              </a:rPr>
              <a:t>monounsaturated </a:t>
            </a:r>
            <a:r>
              <a:rPr sz="1200" b="1" spc="89" dirty="0">
                <a:solidFill>
                  <a:srgbClr val="231F20"/>
                </a:solidFill>
                <a:latin typeface="Calibri"/>
                <a:cs typeface="Calibri"/>
              </a:rPr>
              <a:t>and  </a:t>
            </a:r>
            <a:r>
              <a:rPr sz="1200" b="1" spc="74" dirty="0">
                <a:solidFill>
                  <a:srgbClr val="231F20"/>
                </a:solidFill>
                <a:latin typeface="Calibri"/>
                <a:cs typeface="Calibri"/>
              </a:rPr>
              <a:t>polyunsaturated </a:t>
            </a:r>
            <a:r>
              <a:rPr sz="1200" b="1" spc="81" dirty="0">
                <a:solidFill>
                  <a:srgbClr val="231F20"/>
                </a:solidFill>
                <a:latin typeface="Calibri"/>
                <a:cs typeface="Calibri"/>
              </a:rPr>
              <a:t>fat from </a:t>
            </a:r>
            <a:r>
              <a:rPr sz="1200" b="1" spc="74" dirty="0">
                <a:solidFill>
                  <a:srgbClr val="231F20"/>
                </a:solidFill>
                <a:latin typeface="Calibri"/>
                <a:cs typeface="Calibri"/>
              </a:rPr>
              <a:t>vegetables </a:t>
            </a:r>
            <a:r>
              <a:rPr sz="1200" b="1" spc="96" dirty="0">
                <a:solidFill>
                  <a:srgbClr val="231F20"/>
                </a:solidFill>
                <a:latin typeface="Calibri"/>
                <a:cs typeface="Calibri"/>
              </a:rPr>
              <a:t>and </a:t>
            </a:r>
            <a:r>
              <a:rPr sz="1200" b="1" spc="74" dirty="0">
                <a:solidFill>
                  <a:srgbClr val="231F20"/>
                </a:solidFill>
                <a:latin typeface="Calibri"/>
                <a:cs typeface="Calibri"/>
              </a:rPr>
              <a:t>marine</a:t>
            </a:r>
            <a:r>
              <a:rPr sz="1200" b="1" spc="-67" dirty="0">
                <a:solidFill>
                  <a:srgbClr val="231F20"/>
                </a:solidFill>
                <a:latin typeface="Calibri"/>
                <a:cs typeface="Calibri"/>
              </a:rPr>
              <a:t> </a:t>
            </a:r>
            <a:r>
              <a:rPr sz="1200" b="1" spc="44" dirty="0">
                <a:solidFill>
                  <a:srgbClr val="231F20"/>
                </a:solidFill>
                <a:latin typeface="Calibri"/>
                <a:cs typeface="Calibri"/>
              </a:rPr>
              <a:t>sources.</a:t>
            </a:r>
            <a:endParaRPr sz="1200" b="1">
              <a:latin typeface="Calibri"/>
              <a:cs typeface="Calibri"/>
            </a:endParaRPr>
          </a:p>
          <a:p>
            <a:pPr marL="824044" lvl="2" indent="-144866">
              <a:lnSpc>
                <a:spcPts val="1067"/>
              </a:lnSpc>
              <a:buChar char="•"/>
              <a:tabLst>
                <a:tab pos="824984" algn="l"/>
              </a:tabLst>
            </a:pPr>
            <a:r>
              <a:rPr sz="1200" b="1" spc="81" dirty="0">
                <a:solidFill>
                  <a:srgbClr val="231F20"/>
                </a:solidFill>
                <a:latin typeface="Calibri"/>
                <a:cs typeface="Calibri"/>
              </a:rPr>
              <a:t>Reducing </a:t>
            </a:r>
            <a:r>
              <a:rPr sz="1200" b="1" spc="74" dirty="0">
                <a:solidFill>
                  <a:srgbClr val="231F20"/>
                </a:solidFill>
                <a:latin typeface="Calibri"/>
                <a:cs typeface="Calibri"/>
              </a:rPr>
              <a:t>total </a:t>
            </a:r>
            <a:r>
              <a:rPr sz="1200" b="1" spc="81" dirty="0">
                <a:solidFill>
                  <a:srgbClr val="231F20"/>
                </a:solidFill>
                <a:latin typeface="Calibri"/>
                <a:cs typeface="Calibri"/>
              </a:rPr>
              <a:t>fat to </a:t>
            </a:r>
            <a:r>
              <a:rPr sz="1200" b="1" spc="148" dirty="0">
                <a:solidFill>
                  <a:srgbClr val="231F20"/>
                </a:solidFill>
                <a:latin typeface="Calibri"/>
                <a:cs typeface="Calibri"/>
              </a:rPr>
              <a:t>30% </a:t>
            </a:r>
            <a:r>
              <a:rPr sz="1200" b="1" spc="96" dirty="0">
                <a:solidFill>
                  <a:srgbClr val="231F20"/>
                </a:solidFill>
                <a:latin typeface="Calibri"/>
                <a:cs typeface="Calibri"/>
              </a:rPr>
              <a:t>of </a:t>
            </a:r>
            <a:r>
              <a:rPr sz="1200" b="1" spc="74" dirty="0">
                <a:solidFill>
                  <a:srgbClr val="231F20"/>
                </a:solidFill>
                <a:latin typeface="Calibri"/>
                <a:cs typeface="Calibri"/>
              </a:rPr>
              <a:t>total </a:t>
            </a:r>
            <a:r>
              <a:rPr sz="1200" b="1" spc="59" dirty="0">
                <a:solidFill>
                  <a:srgbClr val="231F20"/>
                </a:solidFill>
                <a:latin typeface="Calibri"/>
                <a:cs typeface="Calibri"/>
              </a:rPr>
              <a:t>calorie</a:t>
            </a:r>
            <a:r>
              <a:rPr sz="1200" b="1" spc="-169" dirty="0">
                <a:solidFill>
                  <a:srgbClr val="231F20"/>
                </a:solidFill>
                <a:latin typeface="Calibri"/>
                <a:cs typeface="Calibri"/>
              </a:rPr>
              <a:t> </a:t>
            </a:r>
            <a:r>
              <a:rPr sz="1200" b="1" spc="74" dirty="0">
                <a:solidFill>
                  <a:srgbClr val="231F20"/>
                </a:solidFill>
                <a:latin typeface="Calibri"/>
                <a:cs typeface="Calibri"/>
              </a:rPr>
              <a:t>intake.</a:t>
            </a:r>
            <a:endParaRPr sz="1200" b="1">
              <a:latin typeface="Calibri"/>
              <a:cs typeface="Calibri"/>
            </a:endParaRPr>
          </a:p>
          <a:p>
            <a:pPr marL="824044" marR="364986" lvl="2" indent="-143925">
              <a:lnSpc>
                <a:spcPts val="1185"/>
              </a:lnSpc>
              <a:spcBef>
                <a:spcPts val="119"/>
              </a:spcBef>
              <a:buChar char="•"/>
              <a:tabLst>
                <a:tab pos="824984" algn="l"/>
              </a:tabLst>
            </a:pPr>
            <a:r>
              <a:rPr sz="1200" b="1" spc="74" dirty="0">
                <a:solidFill>
                  <a:srgbClr val="231F20"/>
                </a:solidFill>
                <a:latin typeface="Calibri"/>
                <a:cs typeface="Calibri"/>
              </a:rPr>
              <a:t>More </a:t>
            </a:r>
            <a:r>
              <a:rPr sz="1200" b="1" spc="104" dirty="0">
                <a:solidFill>
                  <a:srgbClr val="231F20"/>
                </a:solidFill>
                <a:latin typeface="Calibri"/>
                <a:cs typeface="Calibri"/>
              </a:rPr>
              <a:t>high </a:t>
            </a:r>
            <a:r>
              <a:rPr sz="1200" b="1" spc="74" dirty="0">
                <a:solidFill>
                  <a:srgbClr val="231F20"/>
                </a:solidFill>
                <a:latin typeface="Calibri"/>
                <a:cs typeface="Calibri"/>
              </a:rPr>
              <a:t>fibre </a:t>
            </a:r>
            <a:r>
              <a:rPr sz="1200" b="1" spc="96" dirty="0">
                <a:solidFill>
                  <a:srgbClr val="231F20"/>
                </a:solidFill>
                <a:latin typeface="Calibri"/>
                <a:cs typeface="Calibri"/>
              </a:rPr>
              <a:t>food and </a:t>
            </a:r>
            <a:r>
              <a:rPr sz="1200" b="1" spc="89" dirty="0">
                <a:solidFill>
                  <a:srgbClr val="231F20"/>
                </a:solidFill>
                <a:latin typeface="Calibri"/>
                <a:cs typeface="Calibri"/>
              </a:rPr>
              <a:t>whole </a:t>
            </a:r>
            <a:r>
              <a:rPr sz="1200" b="1" spc="74" dirty="0">
                <a:solidFill>
                  <a:srgbClr val="231F20"/>
                </a:solidFill>
                <a:latin typeface="Calibri"/>
                <a:cs typeface="Calibri"/>
              </a:rPr>
              <a:t>grains </a:t>
            </a:r>
            <a:r>
              <a:rPr sz="1200" b="1" spc="81" dirty="0">
                <a:solidFill>
                  <a:srgbClr val="231F20"/>
                </a:solidFill>
                <a:latin typeface="Calibri"/>
                <a:cs typeface="Calibri"/>
              </a:rPr>
              <a:t>which </a:t>
            </a:r>
            <a:r>
              <a:rPr sz="1200" b="1" spc="74" dirty="0">
                <a:solidFill>
                  <a:srgbClr val="231F20"/>
                </a:solidFill>
                <a:latin typeface="Calibri"/>
                <a:cs typeface="Calibri"/>
              </a:rPr>
              <a:t>have </a:t>
            </a:r>
            <a:r>
              <a:rPr sz="1200" b="1" spc="96" dirty="0">
                <a:solidFill>
                  <a:srgbClr val="231F20"/>
                </a:solidFill>
                <a:latin typeface="Calibri"/>
                <a:cs typeface="Calibri"/>
              </a:rPr>
              <a:t>low  </a:t>
            </a:r>
            <a:r>
              <a:rPr sz="1200" b="1" spc="37" dirty="0">
                <a:solidFill>
                  <a:srgbClr val="231F20"/>
                </a:solidFill>
                <a:latin typeface="Calibri"/>
                <a:cs typeface="Calibri"/>
              </a:rPr>
              <a:t>glycaemic</a:t>
            </a:r>
            <a:r>
              <a:rPr sz="1200" b="1" spc="-15" dirty="0">
                <a:solidFill>
                  <a:srgbClr val="231F20"/>
                </a:solidFill>
                <a:latin typeface="Calibri"/>
                <a:cs typeface="Calibri"/>
              </a:rPr>
              <a:t> </a:t>
            </a:r>
            <a:r>
              <a:rPr sz="1200" b="1" spc="52" dirty="0">
                <a:solidFill>
                  <a:srgbClr val="231F20"/>
                </a:solidFill>
                <a:latin typeface="Calibri"/>
                <a:cs typeface="Calibri"/>
              </a:rPr>
              <a:t>index</a:t>
            </a:r>
            <a:r>
              <a:rPr sz="1200" b="1" spc="-7" dirty="0">
                <a:solidFill>
                  <a:srgbClr val="231F20"/>
                </a:solidFill>
                <a:latin typeface="Calibri"/>
                <a:cs typeface="Calibri"/>
              </a:rPr>
              <a:t> </a:t>
            </a:r>
            <a:r>
              <a:rPr sz="1200" b="1" spc="37" dirty="0">
                <a:solidFill>
                  <a:srgbClr val="231F20"/>
                </a:solidFill>
                <a:latin typeface="Calibri"/>
                <a:cs typeface="Calibri"/>
              </a:rPr>
              <a:t>instead</a:t>
            </a:r>
            <a:r>
              <a:rPr sz="1200" b="1" spc="-15" dirty="0">
                <a:solidFill>
                  <a:srgbClr val="231F20"/>
                </a:solidFill>
                <a:latin typeface="Calibri"/>
                <a:cs typeface="Calibri"/>
              </a:rPr>
              <a:t> </a:t>
            </a:r>
            <a:r>
              <a:rPr sz="1200" b="1" spc="74" dirty="0">
                <a:solidFill>
                  <a:srgbClr val="231F20"/>
                </a:solidFill>
                <a:latin typeface="Calibri"/>
                <a:cs typeface="Calibri"/>
              </a:rPr>
              <a:t>of</a:t>
            </a:r>
            <a:r>
              <a:rPr sz="1200" b="1" spc="-7" dirty="0">
                <a:solidFill>
                  <a:srgbClr val="231F20"/>
                </a:solidFill>
                <a:latin typeface="Calibri"/>
                <a:cs typeface="Calibri"/>
              </a:rPr>
              <a:t> </a:t>
            </a:r>
            <a:r>
              <a:rPr sz="1200" b="1" spc="52" dirty="0">
                <a:solidFill>
                  <a:srgbClr val="231F20"/>
                </a:solidFill>
                <a:latin typeface="Calibri"/>
                <a:cs typeface="Calibri"/>
              </a:rPr>
              <a:t>more</a:t>
            </a:r>
            <a:r>
              <a:rPr sz="1200" b="1" spc="-7" dirty="0">
                <a:solidFill>
                  <a:srgbClr val="231F20"/>
                </a:solidFill>
                <a:latin typeface="Calibri"/>
                <a:cs typeface="Calibri"/>
              </a:rPr>
              <a:t> </a:t>
            </a:r>
            <a:r>
              <a:rPr sz="1200" b="1" spc="37" dirty="0">
                <a:solidFill>
                  <a:srgbClr val="231F20"/>
                </a:solidFill>
                <a:latin typeface="Calibri"/>
                <a:cs typeface="Calibri"/>
              </a:rPr>
              <a:t>rapidly</a:t>
            </a:r>
            <a:r>
              <a:rPr sz="1200" b="1" spc="-15" dirty="0">
                <a:solidFill>
                  <a:srgbClr val="231F20"/>
                </a:solidFill>
                <a:latin typeface="Calibri"/>
                <a:cs typeface="Calibri"/>
              </a:rPr>
              <a:t> </a:t>
            </a:r>
            <a:r>
              <a:rPr sz="1200" b="1" spc="44" dirty="0">
                <a:solidFill>
                  <a:srgbClr val="231F20"/>
                </a:solidFill>
                <a:latin typeface="Calibri"/>
                <a:cs typeface="Calibri"/>
              </a:rPr>
              <a:t>digested</a:t>
            </a:r>
            <a:r>
              <a:rPr sz="1200" b="1" spc="-7" dirty="0">
                <a:solidFill>
                  <a:srgbClr val="231F20"/>
                </a:solidFill>
                <a:latin typeface="Calibri"/>
                <a:cs typeface="Calibri"/>
              </a:rPr>
              <a:t> </a:t>
            </a:r>
            <a:r>
              <a:rPr sz="1200" b="1" spc="22" dirty="0">
                <a:solidFill>
                  <a:srgbClr val="231F20"/>
                </a:solidFill>
                <a:latin typeface="Calibri"/>
                <a:cs typeface="Calibri"/>
              </a:rPr>
              <a:t>carbohydrates.</a:t>
            </a:r>
            <a:endParaRPr sz="1200" b="1">
              <a:latin typeface="Calibri"/>
              <a:cs typeface="Calibri"/>
            </a:endParaRPr>
          </a:p>
          <a:p>
            <a:pPr marL="824044" lvl="2" indent="-144866">
              <a:lnSpc>
                <a:spcPts val="1067"/>
              </a:lnSpc>
              <a:buChar char="•"/>
              <a:tabLst>
                <a:tab pos="824984" algn="l"/>
              </a:tabLst>
            </a:pPr>
            <a:r>
              <a:rPr sz="1200" b="1" spc="74" dirty="0">
                <a:solidFill>
                  <a:srgbClr val="231F20"/>
                </a:solidFill>
                <a:latin typeface="Calibri"/>
                <a:cs typeface="Calibri"/>
              </a:rPr>
              <a:t>More </a:t>
            </a:r>
            <a:r>
              <a:rPr sz="1200" b="1" spc="52" dirty="0">
                <a:solidFill>
                  <a:srgbClr val="231F20"/>
                </a:solidFill>
                <a:latin typeface="Calibri"/>
                <a:cs typeface="Calibri"/>
              </a:rPr>
              <a:t>fruits, </a:t>
            </a:r>
            <a:r>
              <a:rPr sz="1200" b="1" spc="59" dirty="0">
                <a:solidFill>
                  <a:srgbClr val="231F20"/>
                </a:solidFill>
                <a:latin typeface="Calibri"/>
                <a:cs typeface="Calibri"/>
              </a:rPr>
              <a:t>nuts </a:t>
            </a:r>
            <a:r>
              <a:rPr sz="1200" b="1" spc="96" dirty="0">
                <a:solidFill>
                  <a:srgbClr val="231F20"/>
                </a:solidFill>
                <a:latin typeface="Calibri"/>
                <a:cs typeface="Calibri"/>
              </a:rPr>
              <a:t>and</a:t>
            </a:r>
            <a:r>
              <a:rPr sz="1200" b="1" spc="44" dirty="0">
                <a:solidFill>
                  <a:srgbClr val="231F20"/>
                </a:solidFill>
                <a:latin typeface="Calibri"/>
                <a:cs typeface="Calibri"/>
              </a:rPr>
              <a:t> </a:t>
            </a:r>
            <a:r>
              <a:rPr sz="1200" b="1" spc="67" dirty="0">
                <a:solidFill>
                  <a:srgbClr val="231F20"/>
                </a:solidFill>
                <a:latin typeface="Calibri"/>
                <a:cs typeface="Calibri"/>
              </a:rPr>
              <a:t>vegetables.</a:t>
            </a:r>
            <a:endParaRPr sz="1200" b="1">
              <a:latin typeface="Calibri"/>
              <a:cs typeface="Calibri"/>
            </a:endParaRPr>
          </a:p>
          <a:p>
            <a:pPr marL="824044" marR="238935" lvl="2" indent="-143925">
              <a:lnSpc>
                <a:spcPts val="1185"/>
              </a:lnSpc>
              <a:spcBef>
                <a:spcPts val="119"/>
              </a:spcBef>
              <a:buChar char="•"/>
              <a:tabLst>
                <a:tab pos="824984" algn="l"/>
              </a:tabLst>
            </a:pPr>
            <a:r>
              <a:rPr sz="1200" b="1" spc="67" dirty="0">
                <a:solidFill>
                  <a:srgbClr val="231F20"/>
                </a:solidFill>
                <a:latin typeface="Calibri"/>
                <a:cs typeface="Calibri"/>
              </a:rPr>
              <a:t>Increasing </a:t>
            </a:r>
            <a:r>
              <a:rPr sz="1200" b="1" spc="81" dirty="0">
                <a:solidFill>
                  <a:srgbClr val="231F20"/>
                </a:solidFill>
                <a:latin typeface="Calibri"/>
                <a:cs typeface="Calibri"/>
              </a:rPr>
              <a:t>intake </a:t>
            </a:r>
            <a:r>
              <a:rPr sz="1200" b="1" spc="96" dirty="0">
                <a:solidFill>
                  <a:srgbClr val="231F20"/>
                </a:solidFill>
                <a:latin typeface="Calibri"/>
                <a:cs typeface="Calibri"/>
              </a:rPr>
              <a:t>of </a:t>
            </a:r>
            <a:r>
              <a:rPr sz="1200" b="1" spc="104" dirty="0">
                <a:solidFill>
                  <a:srgbClr val="231F20"/>
                </a:solidFill>
                <a:latin typeface="Calibri"/>
                <a:cs typeface="Calibri"/>
              </a:rPr>
              <a:t>omega </a:t>
            </a:r>
            <a:r>
              <a:rPr sz="1200" b="1" spc="59" dirty="0">
                <a:solidFill>
                  <a:srgbClr val="231F20"/>
                </a:solidFill>
                <a:latin typeface="Calibri"/>
                <a:cs typeface="Calibri"/>
              </a:rPr>
              <a:t>3-fatty </a:t>
            </a:r>
            <a:r>
              <a:rPr sz="1200" b="1" spc="52" dirty="0">
                <a:solidFill>
                  <a:srgbClr val="231F20"/>
                </a:solidFill>
                <a:latin typeface="Calibri"/>
                <a:cs typeface="Calibri"/>
              </a:rPr>
              <a:t>acids </a:t>
            </a:r>
            <a:r>
              <a:rPr sz="1200" b="1" spc="74" dirty="0">
                <a:solidFill>
                  <a:srgbClr val="231F20"/>
                </a:solidFill>
                <a:latin typeface="Calibri"/>
                <a:cs typeface="Calibri"/>
              </a:rPr>
              <a:t>by </a:t>
            </a:r>
            <a:r>
              <a:rPr sz="1200" b="1" spc="89" dirty="0">
                <a:solidFill>
                  <a:srgbClr val="231F20"/>
                </a:solidFill>
                <a:latin typeface="Calibri"/>
                <a:cs typeface="Calibri"/>
              </a:rPr>
              <a:t>eating </a:t>
            </a:r>
            <a:r>
              <a:rPr sz="1200" b="1" spc="59" dirty="0">
                <a:solidFill>
                  <a:srgbClr val="231F20"/>
                </a:solidFill>
                <a:latin typeface="Calibri"/>
                <a:cs typeface="Calibri"/>
              </a:rPr>
              <a:t>fish </a:t>
            </a:r>
            <a:r>
              <a:rPr sz="1200" b="1" spc="74" dirty="0">
                <a:solidFill>
                  <a:srgbClr val="231F20"/>
                </a:solidFill>
                <a:latin typeface="Calibri"/>
                <a:cs typeface="Calibri"/>
              </a:rPr>
              <a:t>at</a:t>
            </a:r>
            <a:r>
              <a:rPr sz="1200" b="1" spc="-52" dirty="0">
                <a:solidFill>
                  <a:srgbClr val="231F20"/>
                </a:solidFill>
                <a:latin typeface="Calibri"/>
                <a:cs typeface="Calibri"/>
              </a:rPr>
              <a:t> </a:t>
            </a:r>
            <a:r>
              <a:rPr sz="1200" b="1" spc="52" dirty="0">
                <a:solidFill>
                  <a:srgbClr val="231F20"/>
                </a:solidFill>
                <a:latin typeface="Calibri"/>
                <a:cs typeface="Calibri"/>
              </a:rPr>
              <a:t>least  </a:t>
            </a:r>
            <a:r>
              <a:rPr sz="1200" b="1" spc="67" dirty="0">
                <a:solidFill>
                  <a:srgbClr val="231F20"/>
                </a:solidFill>
                <a:latin typeface="Calibri"/>
                <a:cs typeface="Calibri"/>
              </a:rPr>
              <a:t>twice </a:t>
            </a:r>
            <a:r>
              <a:rPr sz="1200" b="1" spc="89" dirty="0">
                <a:solidFill>
                  <a:srgbClr val="231F20"/>
                </a:solidFill>
                <a:latin typeface="Calibri"/>
                <a:cs typeface="Calibri"/>
              </a:rPr>
              <a:t>a </a:t>
            </a:r>
            <a:r>
              <a:rPr sz="1200" b="1" spc="59">
                <a:solidFill>
                  <a:srgbClr val="231F20"/>
                </a:solidFill>
                <a:latin typeface="Calibri"/>
                <a:cs typeface="Calibri"/>
              </a:rPr>
              <a:t>week</a:t>
            </a:r>
            <a:r>
              <a:rPr sz="1200" b="1" spc="59" smtClean="0">
                <a:solidFill>
                  <a:srgbClr val="231F20"/>
                </a:solidFill>
                <a:latin typeface="Calibri"/>
                <a:cs typeface="Calibri"/>
              </a:rPr>
              <a:t>.</a:t>
            </a:r>
            <a:endParaRPr sz="1000" b="1" baseline="30864">
              <a:latin typeface="Calibri"/>
              <a:cs typeface="Calibri"/>
            </a:endParaRPr>
          </a:p>
          <a:p>
            <a:pPr marL="824044" lvl="2" indent="-144866">
              <a:lnSpc>
                <a:spcPts val="1141"/>
              </a:lnSpc>
              <a:buChar char="•"/>
              <a:tabLst>
                <a:tab pos="824984" algn="l"/>
              </a:tabLst>
            </a:pPr>
            <a:r>
              <a:rPr sz="1200" b="1" spc="81" dirty="0">
                <a:solidFill>
                  <a:srgbClr val="231F20"/>
                </a:solidFill>
                <a:latin typeface="Calibri"/>
                <a:cs typeface="Calibri"/>
              </a:rPr>
              <a:t>Reducing </a:t>
            </a:r>
            <a:r>
              <a:rPr sz="1200" b="1" spc="52" dirty="0">
                <a:solidFill>
                  <a:srgbClr val="231F20"/>
                </a:solidFill>
                <a:latin typeface="Calibri"/>
                <a:cs typeface="Calibri"/>
              </a:rPr>
              <a:t>salt </a:t>
            </a:r>
            <a:r>
              <a:rPr sz="1200" b="1" spc="81" dirty="0">
                <a:solidFill>
                  <a:srgbClr val="231F20"/>
                </a:solidFill>
                <a:latin typeface="Calibri"/>
                <a:cs typeface="Calibri"/>
              </a:rPr>
              <a:t>intake </a:t>
            </a:r>
            <a:r>
              <a:rPr sz="1200" b="1" dirty="0">
                <a:solidFill>
                  <a:srgbClr val="231F20"/>
                </a:solidFill>
                <a:latin typeface="Calibri"/>
                <a:cs typeface="Calibri"/>
              </a:rPr>
              <a:t>– </a:t>
            </a:r>
            <a:r>
              <a:rPr sz="1200" b="1" spc="96" dirty="0">
                <a:solidFill>
                  <a:srgbClr val="231F20"/>
                </a:solidFill>
                <a:latin typeface="Calibri"/>
                <a:cs typeface="Calibri"/>
              </a:rPr>
              <a:t>no </a:t>
            </a:r>
            <a:r>
              <a:rPr sz="1200" b="1" spc="89" dirty="0">
                <a:solidFill>
                  <a:srgbClr val="231F20"/>
                </a:solidFill>
                <a:latin typeface="Calibri"/>
                <a:cs typeface="Calibri"/>
              </a:rPr>
              <a:t>added </a:t>
            </a:r>
            <a:r>
              <a:rPr sz="1200" b="1" spc="74" dirty="0">
                <a:solidFill>
                  <a:srgbClr val="231F20"/>
                </a:solidFill>
                <a:latin typeface="Calibri"/>
                <a:cs typeface="Calibri"/>
              </a:rPr>
              <a:t>table</a:t>
            </a:r>
            <a:r>
              <a:rPr sz="1200" b="1" spc="7" dirty="0">
                <a:solidFill>
                  <a:srgbClr val="231F20"/>
                </a:solidFill>
                <a:latin typeface="Calibri"/>
                <a:cs typeface="Calibri"/>
              </a:rPr>
              <a:t> </a:t>
            </a:r>
            <a:r>
              <a:rPr sz="1200" b="1" spc="44" dirty="0">
                <a:solidFill>
                  <a:srgbClr val="231F20"/>
                </a:solidFill>
                <a:latin typeface="Calibri"/>
                <a:cs typeface="Calibri"/>
              </a:rPr>
              <a:t>salt.</a:t>
            </a:r>
            <a:endParaRPr sz="1200" b="1">
              <a:latin typeface="Calibri"/>
              <a:cs typeface="Calibri"/>
            </a:endParaRPr>
          </a:p>
          <a:p>
            <a:pPr marL="824044" marR="142985" lvl="2" indent="-143925">
              <a:lnSpc>
                <a:spcPts val="1361"/>
              </a:lnSpc>
              <a:spcBef>
                <a:spcPts val="52"/>
              </a:spcBef>
              <a:buChar char="•"/>
              <a:tabLst>
                <a:tab pos="824984" algn="l"/>
              </a:tabLst>
            </a:pPr>
            <a:r>
              <a:rPr sz="1200" b="1" spc="59" dirty="0">
                <a:solidFill>
                  <a:srgbClr val="231F20"/>
                </a:solidFill>
                <a:latin typeface="Calibri"/>
                <a:cs typeface="Calibri"/>
              </a:rPr>
              <a:t>Increasing </a:t>
            </a:r>
            <a:r>
              <a:rPr sz="1200" b="1" spc="74" dirty="0">
                <a:solidFill>
                  <a:srgbClr val="231F20"/>
                </a:solidFill>
                <a:latin typeface="Calibri"/>
                <a:cs typeface="Calibri"/>
              </a:rPr>
              <a:t>intake </a:t>
            </a:r>
            <a:r>
              <a:rPr sz="1200" b="1" spc="89" dirty="0">
                <a:solidFill>
                  <a:srgbClr val="231F20"/>
                </a:solidFill>
                <a:latin typeface="Calibri"/>
                <a:cs typeface="Calibri"/>
              </a:rPr>
              <a:t>of </a:t>
            </a:r>
            <a:r>
              <a:rPr sz="1200" b="1" spc="74" dirty="0">
                <a:solidFill>
                  <a:srgbClr val="231F20"/>
                </a:solidFill>
                <a:latin typeface="Calibri"/>
                <a:cs typeface="Calibri"/>
              </a:rPr>
              <a:t>oat ß-glucan to </a:t>
            </a:r>
            <a:r>
              <a:rPr sz="1200" b="1" spc="67" dirty="0">
                <a:solidFill>
                  <a:srgbClr val="231F20"/>
                </a:solidFill>
                <a:latin typeface="Calibri"/>
                <a:cs typeface="Calibri"/>
              </a:rPr>
              <a:t>at </a:t>
            </a:r>
            <a:r>
              <a:rPr sz="1200" b="1" spc="44" dirty="0">
                <a:solidFill>
                  <a:srgbClr val="231F20"/>
                </a:solidFill>
                <a:latin typeface="Calibri"/>
                <a:cs typeface="Calibri"/>
              </a:rPr>
              <a:t>least </a:t>
            </a:r>
            <a:r>
              <a:rPr sz="1200" b="1" spc="52" dirty="0">
                <a:solidFill>
                  <a:srgbClr val="231F20"/>
                </a:solidFill>
                <a:latin typeface="Calibri"/>
                <a:cs typeface="Calibri"/>
              </a:rPr>
              <a:t>3 </a:t>
            </a:r>
            <a:r>
              <a:rPr sz="1200" b="1" spc="163" dirty="0">
                <a:solidFill>
                  <a:srgbClr val="231F20"/>
                </a:solidFill>
                <a:latin typeface="Calibri"/>
                <a:cs typeface="Calibri"/>
              </a:rPr>
              <a:t>g </a:t>
            </a:r>
            <a:r>
              <a:rPr sz="1200" b="1" spc="89" dirty="0">
                <a:solidFill>
                  <a:srgbClr val="231F20"/>
                </a:solidFill>
                <a:latin typeface="Calibri"/>
                <a:cs typeface="Calibri"/>
              </a:rPr>
              <a:t>a </a:t>
            </a:r>
            <a:r>
              <a:rPr sz="1200" b="1" spc="74" dirty="0">
                <a:solidFill>
                  <a:srgbClr val="231F20"/>
                </a:solidFill>
                <a:latin typeface="Calibri"/>
                <a:cs typeface="Calibri"/>
              </a:rPr>
              <a:t>day </a:t>
            </a:r>
            <a:r>
              <a:rPr sz="1200" b="1" spc="67" dirty="0">
                <a:solidFill>
                  <a:srgbClr val="231F20"/>
                </a:solidFill>
                <a:latin typeface="Calibri"/>
                <a:cs typeface="Calibri"/>
              </a:rPr>
              <a:t>will </a:t>
            </a:r>
            <a:r>
              <a:rPr sz="1200" b="1" spc="74" dirty="0">
                <a:solidFill>
                  <a:srgbClr val="231F20"/>
                </a:solidFill>
                <a:latin typeface="Calibri"/>
                <a:cs typeface="Calibri"/>
              </a:rPr>
              <a:t>lower  total </a:t>
            </a:r>
            <a:r>
              <a:rPr sz="1200" b="1" spc="96" dirty="0">
                <a:solidFill>
                  <a:srgbClr val="231F20"/>
                </a:solidFill>
                <a:latin typeface="Calibri"/>
                <a:cs typeface="Calibri"/>
              </a:rPr>
              <a:t>and </a:t>
            </a:r>
            <a:r>
              <a:rPr sz="1200" b="1" spc="81" dirty="0">
                <a:solidFill>
                  <a:srgbClr val="231F20"/>
                </a:solidFill>
                <a:latin typeface="Calibri"/>
                <a:cs typeface="Calibri"/>
              </a:rPr>
              <a:t>LDL-C </a:t>
            </a:r>
            <a:r>
              <a:rPr sz="1200" b="1" spc="74" dirty="0">
                <a:solidFill>
                  <a:srgbClr val="231F20"/>
                </a:solidFill>
                <a:latin typeface="Calibri"/>
                <a:cs typeface="Calibri"/>
              </a:rPr>
              <a:t>by</a:t>
            </a:r>
            <a:r>
              <a:rPr sz="1200" b="1" spc="-22" dirty="0">
                <a:solidFill>
                  <a:srgbClr val="231F20"/>
                </a:solidFill>
                <a:latin typeface="Calibri"/>
                <a:cs typeface="Calibri"/>
              </a:rPr>
              <a:t> </a:t>
            </a:r>
            <a:r>
              <a:rPr sz="1200" b="1" spc="74">
                <a:solidFill>
                  <a:srgbClr val="231F20"/>
                </a:solidFill>
                <a:latin typeface="Calibri"/>
                <a:cs typeface="Calibri"/>
              </a:rPr>
              <a:t>5-10</a:t>
            </a:r>
            <a:r>
              <a:rPr sz="1200" b="1" spc="74" smtClean="0">
                <a:solidFill>
                  <a:srgbClr val="231F20"/>
                </a:solidFill>
                <a:latin typeface="Calibri"/>
                <a:cs typeface="Calibri"/>
              </a:rPr>
              <a:t>%</a:t>
            </a:r>
            <a:r>
              <a:rPr sz="1200" spc="74" smtClean="0">
                <a:solidFill>
                  <a:srgbClr val="231F20"/>
                </a:solidFill>
                <a:latin typeface="Calibri"/>
                <a:cs typeface="Calibri"/>
              </a:rPr>
              <a:t>.</a:t>
            </a:r>
            <a:endParaRPr sz="1000" baseline="30864">
              <a:latin typeface="Calibri"/>
              <a:cs typeface="Calibri"/>
            </a:endParaRPr>
          </a:p>
          <a:p>
            <a:pPr marL="33865" algn="ctr">
              <a:spcBef>
                <a:spcPts val="74"/>
              </a:spcBef>
            </a:pPr>
            <a:r>
              <a:rPr sz="900" dirty="0">
                <a:solidFill>
                  <a:srgbClr val="231F20"/>
                </a:solidFill>
                <a:latin typeface="Times New Roman"/>
                <a:cs typeface="Times New Roman"/>
              </a:rPr>
              <a:t>37</a:t>
            </a:r>
            <a:endParaRPr sz="900">
              <a:latin typeface="Times New Roman"/>
              <a:cs typeface="Times New Roman"/>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221055" y="6504630"/>
            <a:ext cx="224393" cy="157497"/>
          </a:xfrm>
          <a:prstGeom prst="rect">
            <a:avLst/>
          </a:prstGeom>
        </p:spPr>
        <p:txBody>
          <a:bodyPr vert="horz" wrap="square" lIns="0" tIns="18814" rIns="0" bIns="0" rtlCol="0">
            <a:spAutoFit/>
          </a:bodyPr>
          <a:lstStyle/>
          <a:p>
            <a:pPr marL="18814">
              <a:spcBef>
                <a:spcPts val="148"/>
              </a:spcBef>
            </a:pPr>
            <a:r>
              <a:rPr sz="900" dirty="0">
                <a:solidFill>
                  <a:srgbClr val="231F20"/>
                </a:solidFill>
                <a:latin typeface="Times New Roman"/>
                <a:cs typeface="Times New Roman"/>
              </a:rPr>
              <a:t>38</a:t>
            </a:r>
            <a:endParaRPr sz="900">
              <a:latin typeface="Times New Roman"/>
              <a:cs typeface="Times New Roman"/>
            </a:endParaRPr>
          </a:p>
        </p:txBody>
      </p:sp>
      <p:sp>
        <p:nvSpPr>
          <p:cNvPr id="6" name="object 6"/>
          <p:cNvSpPr/>
          <p:nvPr/>
        </p:nvSpPr>
        <p:spPr>
          <a:xfrm>
            <a:off x="0" y="0"/>
            <a:ext cx="8905583" cy="704759"/>
          </a:xfrm>
          <a:custGeom>
            <a:avLst/>
            <a:gdLst/>
            <a:ahLst/>
            <a:cxnLst/>
            <a:rect l="l" t="t" r="r" b="b"/>
            <a:pathLst>
              <a:path w="4032250" h="684530">
                <a:moveTo>
                  <a:pt x="0" y="683996"/>
                </a:moveTo>
                <a:lnTo>
                  <a:pt x="4031996" y="683996"/>
                </a:lnTo>
                <a:lnTo>
                  <a:pt x="4031996" y="0"/>
                </a:lnTo>
                <a:lnTo>
                  <a:pt x="0" y="0"/>
                </a:lnTo>
                <a:lnTo>
                  <a:pt x="0" y="683996"/>
                </a:lnTo>
                <a:close/>
              </a:path>
            </a:pathLst>
          </a:custGeom>
          <a:solidFill>
            <a:srgbClr val="94BDE5"/>
          </a:solidFill>
        </p:spPr>
        <p:txBody>
          <a:bodyPr wrap="square" lIns="0" tIns="0" rIns="0" bIns="0" rtlCol="0"/>
          <a:lstStyle/>
          <a:p>
            <a:endParaRPr/>
          </a:p>
        </p:txBody>
      </p:sp>
      <p:sp>
        <p:nvSpPr>
          <p:cNvPr id="7" name="object 7"/>
          <p:cNvSpPr/>
          <p:nvPr/>
        </p:nvSpPr>
        <p:spPr>
          <a:xfrm>
            <a:off x="0" y="704196"/>
            <a:ext cx="9144000" cy="0"/>
          </a:xfrm>
          <a:custGeom>
            <a:avLst/>
            <a:gdLst/>
            <a:ahLst/>
            <a:cxnLst/>
            <a:rect l="l" t="t" r="r" b="b"/>
            <a:pathLst>
              <a:path w="4140200">
                <a:moveTo>
                  <a:pt x="0" y="0"/>
                </a:moveTo>
                <a:lnTo>
                  <a:pt x="4139996" y="0"/>
                </a:lnTo>
              </a:path>
            </a:pathLst>
          </a:custGeom>
          <a:ln w="12700">
            <a:solidFill>
              <a:srgbClr val="94BDE5"/>
            </a:solidFill>
          </a:ln>
        </p:spPr>
        <p:txBody>
          <a:bodyPr wrap="square" lIns="0" tIns="0" rIns="0" bIns="0" rtlCol="0"/>
          <a:lstStyle/>
          <a:p>
            <a:endParaRPr/>
          </a:p>
        </p:txBody>
      </p:sp>
      <p:sp>
        <p:nvSpPr>
          <p:cNvPr id="8" name="object 8"/>
          <p:cNvSpPr/>
          <p:nvPr/>
        </p:nvSpPr>
        <p:spPr>
          <a:xfrm>
            <a:off x="0" y="0"/>
            <a:ext cx="0" cy="704759"/>
          </a:xfrm>
          <a:custGeom>
            <a:avLst/>
            <a:gdLst/>
            <a:ahLst/>
            <a:cxnLst/>
            <a:rect l="l" t="t" r="r" b="b"/>
            <a:pathLst>
              <a:path h="684530">
                <a:moveTo>
                  <a:pt x="0" y="0"/>
                </a:moveTo>
                <a:lnTo>
                  <a:pt x="0" y="683983"/>
                </a:lnTo>
              </a:path>
            </a:pathLst>
          </a:custGeom>
          <a:ln w="12700">
            <a:solidFill>
              <a:srgbClr val="94BDE5"/>
            </a:solidFill>
          </a:ln>
        </p:spPr>
        <p:txBody>
          <a:bodyPr wrap="square" lIns="0" tIns="0" rIns="0" bIns="0" rtlCol="0"/>
          <a:lstStyle/>
          <a:p>
            <a:endParaRPr/>
          </a:p>
        </p:txBody>
      </p:sp>
      <p:sp>
        <p:nvSpPr>
          <p:cNvPr id="9" name="object 9"/>
          <p:cNvSpPr/>
          <p:nvPr/>
        </p:nvSpPr>
        <p:spPr>
          <a:xfrm>
            <a:off x="8905023" y="0"/>
            <a:ext cx="239820" cy="704759"/>
          </a:xfrm>
          <a:custGeom>
            <a:avLst/>
            <a:gdLst/>
            <a:ahLst/>
            <a:cxnLst/>
            <a:rect l="l" t="t" r="r" b="b"/>
            <a:pathLst>
              <a:path w="108585" h="684530">
                <a:moveTo>
                  <a:pt x="0" y="683996"/>
                </a:moveTo>
                <a:lnTo>
                  <a:pt x="108000" y="683996"/>
                </a:lnTo>
                <a:lnTo>
                  <a:pt x="108000" y="0"/>
                </a:lnTo>
                <a:lnTo>
                  <a:pt x="0" y="0"/>
                </a:lnTo>
                <a:lnTo>
                  <a:pt x="0" y="683996"/>
                </a:lnTo>
                <a:close/>
              </a:path>
            </a:pathLst>
          </a:custGeom>
          <a:solidFill>
            <a:srgbClr val="94BDE5"/>
          </a:solidFill>
        </p:spPr>
        <p:txBody>
          <a:bodyPr wrap="square" lIns="0" tIns="0" rIns="0" bIns="0" rtlCol="0"/>
          <a:lstStyle/>
          <a:p>
            <a:endParaRPr/>
          </a:p>
        </p:txBody>
      </p:sp>
      <p:sp>
        <p:nvSpPr>
          <p:cNvPr id="10" name="object 10"/>
          <p:cNvSpPr/>
          <p:nvPr/>
        </p:nvSpPr>
        <p:spPr>
          <a:xfrm>
            <a:off x="8905023" y="697659"/>
            <a:ext cx="239820" cy="13075"/>
          </a:xfrm>
          <a:custGeom>
            <a:avLst/>
            <a:gdLst/>
            <a:ahLst/>
            <a:cxnLst/>
            <a:rect l="l" t="t" r="r" b="b"/>
            <a:pathLst>
              <a:path w="108585" h="12700">
                <a:moveTo>
                  <a:pt x="0" y="12700"/>
                </a:moveTo>
                <a:lnTo>
                  <a:pt x="108000" y="12700"/>
                </a:lnTo>
                <a:lnTo>
                  <a:pt x="108000" y="0"/>
                </a:lnTo>
                <a:lnTo>
                  <a:pt x="0" y="0"/>
                </a:lnTo>
                <a:lnTo>
                  <a:pt x="0" y="12700"/>
                </a:lnTo>
                <a:close/>
              </a:path>
            </a:pathLst>
          </a:custGeom>
          <a:solidFill>
            <a:srgbClr val="94BDE5"/>
          </a:solidFill>
        </p:spPr>
        <p:txBody>
          <a:bodyPr wrap="square" lIns="0" tIns="0" rIns="0" bIns="0" rtlCol="0"/>
          <a:lstStyle/>
          <a:p>
            <a:endParaRPr/>
          </a:p>
        </p:txBody>
      </p:sp>
      <p:sp>
        <p:nvSpPr>
          <p:cNvPr id="11" name="object 11"/>
          <p:cNvSpPr/>
          <p:nvPr/>
        </p:nvSpPr>
        <p:spPr>
          <a:xfrm>
            <a:off x="8905022" y="0"/>
            <a:ext cx="0" cy="704759"/>
          </a:xfrm>
          <a:custGeom>
            <a:avLst/>
            <a:gdLst/>
            <a:ahLst/>
            <a:cxnLst/>
            <a:rect l="l" t="t" r="r" b="b"/>
            <a:pathLst>
              <a:path h="684530">
                <a:moveTo>
                  <a:pt x="0" y="0"/>
                </a:moveTo>
                <a:lnTo>
                  <a:pt x="0" y="683983"/>
                </a:lnTo>
              </a:path>
            </a:pathLst>
          </a:custGeom>
          <a:ln w="12700">
            <a:solidFill>
              <a:srgbClr val="94BDE5"/>
            </a:solidFill>
          </a:ln>
        </p:spPr>
        <p:txBody>
          <a:bodyPr wrap="square" lIns="0" tIns="0" rIns="0" bIns="0" rtlCol="0"/>
          <a:lstStyle/>
          <a:p>
            <a:endParaRPr/>
          </a:p>
        </p:txBody>
      </p:sp>
      <p:sp>
        <p:nvSpPr>
          <p:cNvPr id="13" name="object 13"/>
          <p:cNvSpPr/>
          <p:nvPr/>
        </p:nvSpPr>
        <p:spPr>
          <a:xfrm>
            <a:off x="477055" y="2297716"/>
            <a:ext cx="2987227" cy="0"/>
          </a:xfrm>
          <a:custGeom>
            <a:avLst/>
            <a:gdLst/>
            <a:ahLst/>
            <a:cxnLst/>
            <a:rect l="l" t="t" r="r" b="b"/>
            <a:pathLst>
              <a:path w="1352550">
                <a:moveTo>
                  <a:pt x="0" y="0"/>
                </a:moveTo>
                <a:lnTo>
                  <a:pt x="1352346" y="0"/>
                </a:lnTo>
              </a:path>
            </a:pathLst>
          </a:custGeom>
          <a:ln w="5537">
            <a:solidFill>
              <a:srgbClr val="0062A8"/>
            </a:solidFill>
          </a:ln>
        </p:spPr>
        <p:txBody>
          <a:bodyPr wrap="square" lIns="0" tIns="0" rIns="0" bIns="0" rtlCol="0"/>
          <a:lstStyle/>
          <a:p>
            <a:endParaRPr/>
          </a:p>
        </p:txBody>
      </p:sp>
      <p:sp>
        <p:nvSpPr>
          <p:cNvPr id="14" name="object 14"/>
          <p:cNvSpPr/>
          <p:nvPr/>
        </p:nvSpPr>
        <p:spPr>
          <a:xfrm>
            <a:off x="715588" y="3987046"/>
            <a:ext cx="2192036" cy="0"/>
          </a:xfrm>
          <a:custGeom>
            <a:avLst/>
            <a:gdLst/>
            <a:ahLst/>
            <a:cxnLst/>
            <a:rect l="l" t="t" r="r" b="b"/>
            <a:pathLst>
              <a:path w="992505">
                <a:moveTo>
                  <a:pt x="0" y="0"/>
                </a:moveTo>
                <a:lnTo>
                  <a:pt x="992275" y="0"/>
                </a:lnTo>
              </a:path>
            </a:pathLst>
          </a:custGeom>
          <a:ln w="5537">
            <a:solidFill>
              <a:srgbClr val="0062A8"/>
            </a:solidFill>
          </a:ln>
        </p:spPr>
        <p:txBody>
          <a:bodyPr wrap="square" lIns="0" tIns="0" rIns="0" bIns="0" rtlCol="0"/>
          <a:lstStyle/>
          <a:p>
            <a:endParaRPr/>
          </a:p>
        </p:txBody>
      </p:sp>
      <p:sp>
        <p:nvSpPr>
          <p:cNvPr id="15" name="object 15"/>
          <p:cNvSpPr txBox="1"/>
          <p:nvPr/>
        </p:nvSpPr>
        <p:spPr>
          <a:xfrm>
            <a:off x="449006" y="0"/>
            <a:ext cx="2170999" cy="222852"/>
          </a:xfrm>
          <a:prstGeom prst="rect">
            <a:avLst/>
          </a:prstGeom>
          <a:solidFill>
            <a:schemeClr val="accent6">
              <a:lumMod val="75000"/>
            </a:schemeClr>
          </a:solidFill>
        </p:spPr>
        <p:txBody>
          <a:bodyPr vert="horz" wrap="square" lIns="0" tIns="22577" rIns="0" bIns="0" rtlCol="0">
            <a:spAutoFit/>
          </a:bodyPr>
          <a:lstStyle/>
          <a:p>
            <a:pPr marL="18814">
              <a:spcBef>
                <a:spcPts val="178"/>
              </a:spcBef>
            </a:pPr>
            <a:r>
              <a:rPr sz="1300" b="1" spc="-37" dirty="0">
                <a:solidFill>
                  <a:srgbClr val="0062A8"/>
                </a:solidFill>
                <a:latin typeface="Arial"/>
                <a:cs typeface="Arial"/>
              </a:rPr>
              <a:t>7.3 </a:t>
            </a:r>
            <a:r>
              <a:rPr sz="1300" b="1" spc="-59" dirty="0">
                <a:solidFill>
                  <a:srgbClr val="0062A8"/>
                </a:solidFill>
                <a:latin typeface="Arial"/>
                <a:cs typeface="Arial"/>
              </a:rPr>
              <a:t>Regular</a:t>
            </a:r>
            <a:r>
              <a:rPr sz="1300" b="1" dirty="0">
                <a:solidFill>
                  <a:srgbClr val="0062A8"/>
                </a:solidFill>
                <a:latin typeface="Arial"/>
                <a:cs typeface="Arial"/>
              </a:rPr>
              <a:t> </a:t>
            </a:r>
            <a:r>
              <a:rPr sz="1300" b="1" spc="-74" dirty="0">
                <a:solidFill>
                  <a:srgbClr val="0062A8"/>
                </a:solidFill>
                <a:latin typeface="Arial"/>
                <a:cs typeface="Arial"/>
              </a:rPr>
              <a:t>exercise</a:t>
            </a:r>
            <a:endParaRPr sz="1300">
              <a:latin typeface="Arial"/>
              <a:cs typeface="Arial"/>
            </a:endParaRPr>
          </a:p>
        </p:txBody>
      </p:sp>
      <p:sp>
        <p:nvSpPr>
          <p:cNvPr id="16" name="object 16"/>
          <p:cNvSpPr txBox="1"/>
          <p:nvPr/>
        </p:nvSpPr>
        <p:spPr>
          <a:xfrm>
            <a:off x="846550" y="228601"/>
            <a:ext cx="7371298" cy="389469"/>
          </a:xfrm>
          <a:prstGeom prst="rect">
            <a:avLst/>
          </a:prstGeom>
        </p:spPr>
        <p:txBody>
          <a:bodyPr vert="horz" wrap="square" lIns="0" tIns="30102" rIns="0" bIns="0" rtlCol="0">
            <a:spAutoFit/>
          </a:bodyPr>
          <a:lstStyle/>
          <a:p>
            <a:pPr marL="18814" marR="7526">
              <a:lnSpc>
                <a:spcPts val="1361"/>
              </a:lnSpc>
              <a:spcBef>
                <a:spcPts val="237"/>
              </a:spcBef>
            </a:pPr>
            <a:r>
              <a:rPr sz="1200" b="1" spc="52" dirty="0">
                <a:solidFill>
                  <a:srgbClr val="002060"/>
                </a:solidFill>
                <a:latin typeface="Calibri"/>
                <a:cs typeface="Calibri"/>
              </a:rPr>
              <a:t>Exercise </a:t>
            </a:r>
            <a:r>
              <a:rPr sz="1200" b="1" spc="81" dirty="0">
                <a:solidFill>
                  <a:srgbClr val="002060"/>
                </a:solidFill>
                <a:latin typeface="Calibri"/>
                <a:cs typeface="Calibri"/>
              </a:rPr>
              <a:t>training </a:t>
            </a:r>
            <a:r>
              <a:rPr sz="1200" b="1" spc="44" dirty="0">
                <a:solidFill>
                  <a:srgbClr val="002060"/>
                </a:solidFill>
                <a:latin typeface="Calibri"/>
                <a:cs typeface="Calibri"/>
              </a:rPr>
              <a:t>as </a:t>
            </a:r>
            <a:r>
              <a:rPr sz="1200" b="1" spc="74" dirty="0">
                <a:solidFill>
                  <a:srgbClr val="002060"/>
                </a:solidFill>
                <a:latin typeface="Calibri"/>
                <a:cs typeface="Calibri"/>
              </a:rPr>
              <a:t>part </a:t>
            </a:r>
            <a:r>
              <a:rPr sz="1200" b="1" spc="96" dirty="0">
                <a:solidFill>
                  <a:srgbClr val="002060"/>
                </a:solidFill>
                <a:latin typeface="Calibri"/>
                <a:cs typeface="Calibri"/>
              </a:rPr>
              <a:t>of </a:t>
            </a:r>
            <a:r>
              <a:rPr sz="1200" b="1" spc="67" dirty="0">
                <a:solidFill>
                  <a:srgbClr val="002060"/>
                </a:solidFill>
                <a:latin typeface="Calibri"/>
                <a:cs typeface="Calibri"/>
              </a:rPr>
              <a:t>coronary </a:t>
            </a:r>
            <a:r>
              <a:rPr sz="1200" b="1" spc="74" dirty="0">
                <a:solidFill>
                  <a:srgbClr val="002060"/>
                </a:solidFill>
                <a:latin typeface="Calibri"/>
                <a:cs typeface="Calibri"/>
              </a:rPr>
              <a:t>rehabilitation </a:t>
            </a:r>
            <a:r>
              <a:rPr sz="1200" b="1" spc="81" dirty="0">
                <a:solidFill>
                  <a:srgbClr val="002060"/>
                </a:solidFill>
                <a:latin typeface="Calibri"/>
                <a:cs typeface="Calibri"/>
              </a:rPr>
              <a:t>programmes </a:t>
            </a:r>
            <a:r>
              <a:rPr sz="1200" b="1" spc="74" dirty="0">
                <a:solidFill>
                  <a:srgbClr val="002060"/>
                </a:solidFill>
                <a:latin typeface="Calibri"/>
                <a:cs typeface="Calibri"/>
              </a:rPr>
              <a:t>was  </a:t>
            </a:r>
            <a:r>
              <a:rPr sz="1200" b="1" spc="59" dirty="0">
                <a:solidFill>
                  <a:srgbClr val="002060"/>
                </a:solidFill>
                <a:latin typeface="Calibri"/>
                <a:cs typeface="Calibri"/>
              </a:rPr>
              <a:t>associated </a:t>
            </a:r>
            <a:r>
              <a:rPr sz="1200" b="1" spc="89" dirty="0">
                <a:solidFill>
                  <a:srgbClr val="002060"/>
                </a:solidFill>
                <a:latin typeface="Calibri"/>
                <a:cs typeface="Calibri"/>
              </a:rPr>
              <a:t>with a </a:t>
            </a:r>
            <a:r>
              <a:rPr sz="1200" b="1" spc="74" dirty="0">
                <a:solidFill>
                  <a:srgbClr val="002060"/>
                </a:solidFill>
                <a:latin typeface="Calibri"/>
                <a:cs typeface="Calibri"/>
              </a:rPr>
              <a:t>reduction in </a:t>
            </a:r>
            <a:r>
              <a:rPr sz="1200" b="1" spc="59" dirty="0">
                <a:solidFill>
                  <a:srgbClr val="002060"/>
                </a:solidFill>
                <a:latin typeface="Calibri"/>
                <a:cs typeface="Calibri"/>
              </a:rPr>
              <a:t>cardiac </a:t>
            </a:r>
            <a:r>
              <a:rPr sz="1200" b="1" spc="67" dirty="0">
                <a:solidFill>
                  <a:srgbClr val="002060"/>
                </a:solidFill>
                <a:latin typeface="Calibri"/>
                <a:cs typeface="Calibri"/>
              </a:rPr>
              <a:t>mortality </a:t>
            </a:r>
            <a:r>
              <a:rPr sz="1200" b="1" spc="74" dirty="0">
                <a:solidFill>
                  <a:srgbClr val="002060"/>
                </a:solidFill>
                <a:latin typeface="Calibri"/>
                <a:cs typeface="Calibri"/>
              </a:rPr>
              <a:t>in </a:t>
            </a:r>
            <a:r>
              <a:rPr sz="1200" b="1" spc="67" dirty="0">
                <a:solidFill>
                  <a:srgbClr val="002060"/>
                </a:solidFill>
                <a:latin typeface="Calibri"/>
                <a:cs typeface="Calibri"/>
              </a:rPr>
              <a:t>patients</a:t>
            </a:r>
            <a:r>
              <a:rPr sz="1200" b="1" spc="281" dirty="0">
                <a:solidFill>
                  <a:srgbClr val="002060"/>
                </a:solidFill>
                <a:latin typeface="Calibri"/>
                <a:cs typeface="Calibri"/>
              </a:rPr>
              <a:t> </a:t>
            </a:r>
            <a:r>
              <a:rPr sz="1200" b="1" spc="89" dirty="0">
                <a:solidFill>
                  <a:srgbClr val="002060"/>
                </a:solidFill>
                <a:latin typeface="Calibri"/>
                <a:cs typeface="Calibri"/>
              </a:rPr>
              <a:t>with</a:t>
            </a:r>
            <a:endParaRPr sz="1200" b="1">
              <a:solidFill>
                <a:srgbClr val="002060"/>
              </a:solidFill>
              <a:latin typeface="Calibri"/>
              <a:cs typeface="Calibri"/>
            </a:endParaRPr>
          </a:p>
        </p:txBody>
      </p:sp>
      <p:sp>
        <p:nvSpPr>
          <p:cNvPr id="17" name="object 17"/>
          <p:cNvSpPr txBox="1"/>
          <p:nvPr/>
        </p:nvSpPr>
        <p:spPr>
          <a:xfrm>
            <a:off x="455290" y="838201"/>
            <a:ext cx="7820083" cy="1282021"/>
          </a:xfrm>
          <a:prstGeom prst="rect">
            <a:avLst/>
          </a:prstGeom>
        </p:spPr>
        <p:txBody>
          <a:bodyPr vert="horz" wrap="square" lIns="0" tIns="30102" rIns="0" bIns="0" rtlCol="0">
            <a:spAutoFit/>
          </a:bodyPr>
          <a:lstStyle/>
          <a:p>
            <a:pPr marL="280325" marR="45153" algn="just">
              <a:lnSpc>
                <a:spcPts val="1361"/>
              </a:lnSpc>
              <a:spcBef>
                <a:spcPts val="237"/>
              </a:spcBef>
            </a:pPr>
            <a:r>
              <a:rPr sz="1200" spc="59">
                <a:solidFill>
                  <a:srgbClr val="231F20"/>
                </a:solidFill>
                <a:latin typeface="Calibri"/>
                <a:cs typeface="Calibri"/>
              </a:rPr>
              <a:t>CHD</a:t>
            </a:r>
            <a:r>
              <a:rPr sz="1200" spc="59" smtClean="0">
                <a:solidFill>
                  <a:srgbClr val="231F20"/>
                </a:solidFill>
                <a:latin typeface="Calibri"/>
                <a:cs typeface="Calibri"/>
              </a:rPr>
              <a:t>.</a:t>
            </a:r>
            <a:r>
              <a:rPr sz="1000" spc="89" baseline="30864" smtClean="0">
                <a:solidFill>
                  <a:srgbClr val="231F20"/>
                </a:solidFill>
                <a:latin typeface="Calibri"/>
                <a:cs typeface="Calibri"/>
              </a:rPr>
              <a:t> </a:t>
            </a:r>
            <a:r>
              <a:rPr sz="1200" spc="52" smtClean="0">
                <a:solidFill>
                  <a:srgbClr val="231F20"/>
                </a:solidFill>
                <a:latin typeface="Calibri"/>
                <a:cs typeface="Calibri"/>
              </a:rPr>
              <a:t>Exercise-based</a:t>
            </a:r>
            <a:r>
              <a:rPr sz="1200" spc="7" smtClean="0">
                <a:solidFill>
                  <a:srgbClr val="231F20"/>
                </a:solidFill>
                <a:latin typeface="Calibri"/>
                <a:cs typeface="Calibri"/>
              </a:rPr>
              <a:t> </a:t>
            </a:r>
            <a:r>
              <a:rPr sz="1200" spc="74" dirty="0">
                <a:solidFill>
                  <a:srgbClr val="231F20"/>
                </a:solidFill>
                <a:latin typeface="Calibri"/>
                <a:cs typeface="Calibri"/>
              </a:rPr>
              <a:t>rehabilitation</a:t>
            </a:r>
            <a:r>
              <a:rPr sz="1200" spc="15" dirty="0">
                <a:solidFill>
                  <a:srgbClr val="231F20"/>
                </a:solidFill>
                <a:latin typeface="Calibri"/>
                <a:cs typeface="Calibri"/>
              </a:rPr>
              <a:t> </a:t>
            </a:r>
            <a:r>
              <a:rPr sz="1200" spc="59" dirty="0">
                <a:solidFill>
                  <a:srgbClr val="231F20"/>
                </a:solidFill>
                <a:latin typeface="Calibri"/>
                <a:cs typeface="Calibri"/>
              </a:rPr>
              <a:t>has</a:t>
            </a:r>
            <a:r>
              <a:rPr sz="1200" spc="22" dirty="0">
                <a:solidFill>
                  <a:srgbClr val="231F20"/>
                </a:solidFill>
                <a:latin typeface="Calibri"/>
                <a:cs typeface="Calibri"/>
              </a:rPr>
              <a:t> </a:t>
            </a:r>
            <a:r>
              <a:rPr sz="1200" spc="81" dirty="0">
                <a:solidFill>
                  <a:srgbClr val="231F20"/>
                </a:solidFill>
                <a:latin typeface="Calibri"/>
                <a:cs typeface="Calibri"/>
              </a:rPr>
              <a:t>been</a:t>
            </a:r>
            <a:r>
              <a:rPr sz="1200" spc="22" dirty="0">
                <a:solidFill>
                  <a:srgbClr val="231F20"/>
                </a:solidFill>
                <a:latin typeface="Calibri"/>
                <a:cs typeface="Calibri"/>
              </a:rPr>
              <a:t> </a:t>
            </a:r>
            <a:r>
              <a:rPr sz="1200" spc="81" dirty="0">
                <a:solidFill>
                  <a:srgbClr val="231F20"/>
                </a:solidFill>
                <a:latin typeface="Calibri"/>
                <a:cs typeface="Calibri"/>
              </a:rPr>
              <a:t>shown</a:t>
            </a:r>
            <a:r>
              <a:rPr sz="1200" spc="15" dirty="0">
                <a:solidFill>
                  <a:srgbClr val="231F20"/>
                </a:solidFill>
                <a:latin typeface="Calibri"/>
                <a:cs typeface="Calibri"/>
              </a:rPr>
              <a:t> </a:t>
            </a:r>
            <a:r>
              <a:rPr sz="1200" spc="81" dirty="0">
                <a:solidFill>
                  <a:srgbClr val="231F20"/>
                </a:solidFill>
                <a:latin typeface="Calibri"/>
                <a:cs typeface="Calibri"/>
              </a:rPr>
              <a:t>to</a:t>
            </a:r>
            <a:r>
              <a:rPr sz="1200" spc="15" dirty="0">
                <a:solidFill>
                  <a:srgbClr val="231F20"/>
                </a:solidFill>
                <a:latin typeface="Calibri"/>
                <a:cs typeface="Calibri"/>
              </a:rPr>
              <a:t> </a:t>
            </a:r>
            <a:r>
              <a:rPr sz="1200" spc="81" dirty="0">
                <a:solidFill>
                  <a:srgbClr val="231F20"/>
                </a:solidFill>
                <a:latin typeface="Calibri"/>
                <a:cs typeface="Calibri"/>
              </a:rPr>
              <a:t>be</a:t>
            </a:r>
            <a:r>
              <a:rPr sz="1200" spc="22" dirty="0">
                <a:solidFill>
                  <a:srgbClr val="231F20"/>
                </a:solidFill>
                <a:latin typeface="Calibri"/>
                <a:cs typeface="Calibri"/>
              </a:rPr>
              <a:t> </a:t>
            </a:r>
            <a:r>
              <a:rPr sz="1200" spc="59" dirty="0">
                <a:solidFill>
                  <a:srgbClr val="231F20"/>
                </a:solidFill>
                <a:latin typeface="Calibri"/>
                <a:cs typeface="Calibri"/>
              </a:rPr>
              <a:t>effective  </a:t>
            </a:r>
            <a:r>
              <a:rPr sz="1200" spc="74" dirty="0">
                <a:solidFill>
                  <a:srgbClr val="231F20"/>
                </a:solidFill>
                <a:latin typeface="Calibri"/>
                <a:cs typeface="Calibri"/>
              </a:rPr>
              <a:t>at </a:t>
            </a:r>
            <a:r>
              <a:rPr sz="1200" spc="81" dirty="0">
                <a:solidFill>
                  <a:srgbClr val="231F20"/>
                </a:solidFill>
                <a:latin typeface="Calibri"/>
                <a:cs typeface="Calibri"/>
              </a:rPr>
              <a:t>reducing </a:t>
            </a:r>
            <a:r>
              <a:rPr sz="1200" spc="52" dirty="0">
                <a:solidFill>
                  <a:srgbClr val="231F20"/>
                </a:solidFill>
                <a:latin typeface="Calibri"/>
                <a:cs typeface="Calibri"/>
              </a:rPr>
              <a:t>all-cause </a:t>
            </a:r>
            <a:r>
              <a:rPr sz="1200" spc="67" dirty="0">
                <a:solidFill>
                  <a:srgbClr val="231F20"/>
                </a:solidFill>
                <a:latin typeface="Calibri"/>
                <a:cs typeface="Calibri"/>
              </a:rPr>
              <a:t>mortality </a:t>
            </a:r>
            <a:r>
              <a:rPr sz="1200" spc="96" dirty="0">
                <a:solidFill>
                  <a:srgbClr val="231F20"/>
                </a:solidFill>
                <a:latin typeface="Calibri"/>
                <a:cs typeface="Calibri"/>
              </a:rPr>
              <a:t>and </a:t>
            </a:r>
            <a:r>
              <a:rPr sz="1200" spc="74" dirty="0">
                <a:solidFill>
                  <a:srgbClr val="231F20"/>
                </a:solidFill>
                <a:latin typeface="Calibri"/>
                <a:cs typeface="Calibri"/>
              </a:rPr>
              <a:t>the </a:t>
            </a:r>
            <a:r>
              <a:rPr sz="1200" spc="52" dirty="0">
                <a:solidFill>
                  <a:srgbClr val="231F20"/>
                </a:solidFill>
                <a:latin typeface="Calibri"/>
                <a:cs typeface="Calibri"/>
              </a:rPr>
              <a:t>risk </a:t>
            </a:r>
            <a:r>
              <a:rPr sz="1200" spc="96" dirty="0">
                <a:solidFill>
                  <a:srgbClr val="231F20"/>
                </a:solidFill>
                <a:latin typeface="Calibri"/>
                <a:cs typeface="Calibri"/>
              </a:rPr>
              <a:t>of </a:t>
            </a:r>
            <a:r>
              <a:rPr sz="1200" spc="67" dirty="0">
                <a:solidFill>
                  <a:srgbClr val="231F20"/>
                </a:solidFill>
                <a:latin typeface="Calibri"/>
                <a:cs typeface="Calibri"/>
              </a:rPr>
              <a:t>reinfarction, </a:t>
            </a:r>
            <a:r>
              <a:rPr sz="1200" spc="44" dirty="0">
                <a:solidFill>
                  <a:srgbClr val="231F20"/>
                </a:solidFill>
                <a:latin typeface="Calibri"/>
                <a:cs typeface="Calibri"/>
              </a:rPr>
              <a:t>as </a:t>
            </a:r>
            <a:r>
              <a:rPr sz="1200" spc="74" dirty="0">
                <a:solidFill>
                  <a:srgbClr val="231F20"/>
                </a:solidFill>
                <a:latin typeface="Calibri"/>
                <a:cs typeface="Calibri"/>
              </a:rPr>
              <a:t>well </a:t>
            </a:r>
            <a:r>
              <a:rPr sz="1200" spc="44" dirty="0">
                <a:solidFill>
                  <a:srgbClr val="231F20"/>
                </a:solidFill>
                <a:latin typeface="Calibri"/>
                <a:cs typeface="Calibri"/>
              </a:rPr>
              <a:t>as  </a:t>
            </a:r>
            <a:r>
              <a:rPr sz="1200" spc="81" dirty="0">
                <a:solidFill>
                  <a:srgbClr val="231F20"/>
                </a:solidFill>
                <a:latin typeface="Calibri"/>
                <a:cs typeface="Calibri"/>
              </a:rPr>
              <a:t>improving </a:t>
            </a:r>
            <a:r>
              <a:rPr sz="1200" spc="52" dirty="0">
                <a:solidFill>
                  <a:srgbClr val="231F20"/>
                </a:solidFill>
                <a:latin typeface="Calibri"/>
                <a:cs typeface="Calibri"/>
              </a:rPr>
              <a:t>risk factors, exercise </a:t>
            </a:r>
            <a:r>
              <a:rPr sz="1200" spc="59" dirty="0">
                <a:solidFill>
                  <a:srgbClr val="231F20"/>
                </a:solidFill>
                <a:latin typeface="Calibri"/>
                <a:cs typeface="Calibri"/>
              </a:rPr>
              <a:t>capacity </a:t>
            </a:r>
            <a:r>
              <a:rPr sz="1200" spc="96" dirty="0">
                <a:solidFill>
                  <a:srgbClr val="231F20"/>
                </a:solidFill>
                <a:latin typeface="Calibri"/>
                <a:cs typeface="Calibri"/>
              </a:rPr>
              <a:t>and </a:t>
            </a:r>
            <a:r>
              <a:rPr sz="1200" spc="67" dirty="0">
                <a:solidFill>
                  <a:srgbClr val="231F20"/>
                </a:solidFill>
                <a:latin typeface="Calibri"/>
                <a:cs typeface="Calibri"/>
              </a:rPr>
              <a:t>health-related </a:t>
            </a:r>
            <a:r>
              <a:rPr sz="1200" spc="74" dirty="0">
                <a:solidFill>
                  <a:srgbClr val="231F20"/>
                </a:solidFill>
                <a:latin typeface="Calibri"/>
                <a:cs typeface="Calibri"/>
              </a:rPr>
              <a:t>quality  </a:t>
            </a:r>
            <a:r>
              <a:rPr sz="1200" spc="96" dirty="0">
                <a:solidFill>
                  <a:srgbClr val="231F20"/>
                </a:solidFill>
                <a:latin typeface="Calibri"/>
                <a:cs typeface="Calibri"/>
              </a:rPr>
              <a:t>of </a:t>
            </a:r>
            <a:r>
              <a:rPr sz="1200" spc="67" dirty="0">
                <a:solidFill>
                  <a:srgbClr val="231F20"/>
                </a:solidFill>
                <a:latin typeface="Calibri"/>
                <a:cs typeface="Calibri"/>
              </a:rPr>
              <a:t>life </a:t>
            </a:r>
            <a:r>
              <a:rPr sz="1200" spc="74">
                <a:solidFill>
                  <a:srgbClr val="231F20"/>
                </a:solidFill>
                <a:latin typeface="Calibri"/>
                <a:cs typeface="Calibri"/>
              </a:rPr>
              <a:t>after </a:t>
            </a:r>
            <a:r>
              <a:rPr sz="1200" spc="52" smtClean="0">
                <a:solidFill>
                  <a:srgbClr val="231F20"/>
                </a:solidFill>
                <a:latin typeface="Calibri"/>
                <a:cs typeface="Calibri"/>
              </a:rPr>
              <a:t>STEMI.</a:t>
            </a:r>
            <a:r>
              <a:rPr sz="1000" spc="77" baseline="30864" smtClean="0">
                <a:solidFill>
                  <a:srgbClr val="231F20"/>
                </a:solidFill>
                <a:latin typeface="Calibri"/>
                <a:cs typeface="Calibri"/>
              </a:rPr>
              <a:t>2</a:t>
            </a:r>
            <a:r>
              <a:rPr sz="1200" b="1" spc="67" smtClean="0">
                <a:solidFill>
                  <a:srgbClr val="231F20"/>
                </a:solidFill>
                <a:latin typeface="Calibri"/>
                <a:cs typeface="Calibri"/>
              </a:rPr>
              <a:t>Thirty </a:t>
            </a:r>
            <a:r>
              <a:rPr sz="1200" b="1" spc="67" dirty="0">
                <a:solidFill>
                  <a:srgbClr val="231F20"/>
                </a:solidFill>
                <a:latin typeface="Calibri"/>
                <a:cs typeface="Calibri"/>
              </a:rPr>
              <a:t>minutes </a:t>
            </a:r>
            <a:r>
              <a:rPr sz="1200" b="1" spc="96" dirty="0">
                <a:solidFill>
                  <a:srgbClr val="231F20"/>
                </a:solidFill>
                <a:latin typeface="Calibri"/>
                <a:cs typeface="Calibri"/>
              </a:rPr>
              <a:t>of </a:t>
            </a:r>
            <a:r>
              <a:rPr sz="1200" b="1" spc="74" dirty="0">
                <a:solidFill>
                  <a:srgbClr val="231F20"/>
                </a:solidFill>
                <a:latin typeface="Calibri"/>
                <a:cs typeface="Calibri"/>
              </a:rPr>
              <a:t>moderate </a:t>
            </a:r>
            <a:r>
              <a:rPr sz="1200" b="1" spc="59" dirty="0">
                <a:solidFill>
                  <a:srgbClr val="231F20"/>
                </a:solidFill>
                <a:latin typeface="Calibri"/>
                <a:cs typeface="Calibri"/>
              </a:rPr>
              <a:t>intensity </a:t>
            </a:r>
            <a:r>
              <a:rPr sz="1200" b="1" spc="67" dirty="0">
                <a:solidFill>
                  <a:srgbClr val="231F20"/>
                </a:solidFill>
                <a:latin typeface="Calibri"/>
                <a:cs typeface="Calibri"/>
              </a:rPr>
              <a:t>aerobic  </a:t>
            </a:r>
            <a:r>
              <a:rPr sz="1200" b="1" spc="52" dirty="0">
                <a:solidFill>
                  <a:srgbClr val="231F20"/>
                </a:solidFill>
                <a:latin typeface="Calibri"/>
                <a:cs typeface="Calibri"/>
              </a:rPr>
              <a:t>exercise </a:t>
            </a:r>
            <a:r>
              <a:rPr sz="1200" b="1" spc="74" dirty="0">
                <a:solidFill>
                  <a:srgbClr val="231F20"/>
                </a:solidFill>
                <a:latin typeface="Calibri"/>
                <a:cs typeface="Calibri"/>
              </a:rPr>
              <a:t>at </a:t>
            </a:r>
            <a:r>
              <a:rPr sz="1200" b="1" spc="52" dirty="0">
                <a:solidFill>
                  <a:srgbClr val="231F20"/>
                </a:solidFill>
                <a:latin typeface="Calibri"/>
                <a:cs typeface="Calibri"/>
              </a:rPr>
              <a:t>least </a:t>
            </a:r>
            <a:r>
              <a:rPr sz="1200" b="1" spc="67" dirty="0">
                <a:solidFill>
                  <a:srgbClr val="231F20"/>
                </a:solidFill>
                <a:latin typeface="Calibri"/>
                <a:cs typeface="Calibri"/>
              </a:rPr>
              <a:t>five </a:t>
            </a:r>
            <a:r>
              <a:rPr sz="1200" b="1" spc="52" dirty="0">
                <a:solidFill>
                  <a:srgbClr val="231F20"/>
                </a:solidFill>
                <a:latin typeface="Calibri"/>
                <a:cs typeface="Calibri"/>
              </a:rPr>
              <a:t>times </a:t>
            </a:r>
            <a:r>
              <a:rPr sz="1200" b="1" spc="67" dirty="0">
                <a:solidFill>
                  <a:srgbClr val="231F20"/>
                </a:solidFill>
                <a:latin typeface="Calibri"/>
                <a:cs typeface="Calibri"/>
              </a:rPr>
              <a:t>per </a:t>
            </a:r>
            <a:r>
              <a:rPr sz="1200" b="1" spc="96" dirty="0">
                <a:solidFill>
                  <a:srgbClr val="231F20"/>
                </a:solidFill>
                <a:latin typeface="Calibri"/>
                <a:cs typeface="Calibri"/>
              </a:rPr>
              <a:t>week </a:t>
            </a:r>
            <a:r>
              <a:rPr sz="1200" b="1" spc="22" dirty="0">
                <a:solidFill>
                  <a:srgbClr val="231F20"/>
                </a:solidFill>
                <a:latin typeface="Calibri"/>
                <a:cs typeface="Calibri"/>
              </a:rPr>
              <a:t>is </a:t>
            </a:r>
            <a:r>
              <a:rPr sz="1200" b="1" spc="67">
                <a:solidFill>
                  <a:srgbClr val="231F20"/>
                </a:solidFill>
                <a:latin typeface="Calibri"/>
                <a:cs typeface="Calibri"/>
              </a:rPr>
              <a:t>recommended</a:t>
            </a:r>
            <a:r>
              <a:rPr sz="1200" spc="67" smtClean="0">
                <a:solidFill>
                  <a:srgbClr val="231F20"/>
                </a:solidFill>
                <a:latin typeface="Calibri"/>
                <a:cs typeface="Calibri"/>
              </a:rPr>
              <a:t>.</a:t>
            </a:r>
            <a:r>
              <a:rPr sz="1000" spc="99" baseline="30864" smtClean="0">
                <a:solidFill>
                  <a:srgbClr val="231F20"/>
                </a:solidFill>
                <a:latin typeface="Calibri"/>
                <a:cs typeface="Calibri"/>
              </a:rPr>
              <a:t> </a:t>
            </a:r>
            <a:r>
              <a:rPr sz="1200" spc="44" dirty="0">
                <a:solidFill>
                  <a:srgbClr val="231F20"/>
                </a:solidFill>
                <a:latin typeface="Calibri"/>
                <a:cs typeface="Calibri"/>
              </a:rPr>
              <a:t>It </a:t>
            </a:r>
            <a:r>
              <a:rPr sz="1200" spc="74" dirty="0">
                <a:solidFill>
                  <a:srgbClr val="231F20"/>
                </a:solidFill>
                <a:latin typeface="Calibri"/>
                <a:cs typeface="Calibri"/>
              </a:rPr>
              <a:t>should  </a:t>
            </a:r>
            <a:r>
              <a:rPr sz="1200" spc="81" dirty="0">
                <a:solidFill>
                  <a:srgbClr val="231F20"/>
                </a:solidFill>
                <a:latin typeface="Calibri"/>
                <a:cs typeface="Calibri"/>
              </a:rPr>
              <a:t>be </a:t>
            </a:r>
            <a:r>
              <a:rPr sz="1200" spc="74" dirty="0">
                <a:solidFill>
                  <a:srgbClr val="231F20"/>
                </a:solidFill>
                <a:latin typeface="Calibri"/>
                <a:cs typeface="Calibri"/>
              </a:rPr>
              <a:t>supplemented </a:t>
            </a:r>
            <a:r>
              <a:rPr sz="1200" spc="89" dirty="0">
                <a:solidFill>
                  <a:srgbClr val="231F20"/>
                </a:solidFill>
                <a:latin typeface="Calibri"/>
                <a:cs typeface="Calibri"/>
              </a:rPr>
              <a:t>with </a:t>
            </a:r>
            <a:r>
              <a:rPr sz="1200" spc="96" dirty="0">
                <a:solidFill>
                  <a:srgbClr val="231F20"/>
                </a:solidFill>
                <a:latin typeface="Calibri"/>
                <a:cs typeface="Calibri"/>
              </a:rPr>
              <a:t>an </a:t>
            </a:r>
            <a:r>
              <a:rPr sz="1200" spc="52" dirty="0">
                <a:solidFill>
                  <a:srgbClr val="231F20"/>
                </a:solidFill>
                <a:latin typeface="Calibri"/>
                <a:cs typeface="Calibri"/>
              </a:rPr>
              <a:t>increase </a:t>
            </a:r>
            <a:r>
              <a:rPr sz="1200" spc="74" dirty="0">
                <a:solidFill>
                  <a:srgbClr val="231F20"/>
                </a:solidFill>
                <a:latin typeface="Calibri"/>
                <a:cs typeface="Calibri"/>
              </a:rPr>
              <a:t>in </a:t>
            </a:r>
            <a:r>
              <a:rPr sz="1200" spc="67" dirty="0">
                <a:solidFill>
                  <a:srgbClr val="231F20"/>
                </a:solidFill>
                <a:latin typeface="Calibri"/>
                <a:cs typeface="Calibri"/>
              </a:rPr>
              <a:t>daily </a:t>
            </a:r>
            <a:r>
              <a:rPr sz="1200" spc="52" dirty="0">
                <a:solidFill>
                  <a:srgbClr val="231F20"/>
                </a:solidFill>
                <a:latin typeface="Calibri"/>
                <a:cs typeface="Calibri"/>
              </a:rPr>
              <a:t>lifestyle activities such </a:t>
            </a:r>
            <a:r>
              <a:rPr sz="1200" spc="44" dirty="0">
                <a:solidFill>
                  <a:srgbClr val="231F20"/>
                </a:solidFill>
                <a:latin typeface="Calibri"/>
                <a:cs typeface="Calibri"/>
              </a:rPr>
              <a:t>as  </a:t>
            </a:r>
            <a:r>
              <a:rPr sz="1200" spc="104" dirty="0">
                <a:solidFill>
                  <a:srgbClr val="231F20"/>
                </a:solidFill>
                <a:latin typeface="Calibri"/>
                <a:cs typeface="Calibri"/>
              </a:rPr>
              <a:t>walking </a:t>
            </a:r>
            <a:r>
              <a:rPr sz="1200" spc="96" dirty="0">
                <a:solidFill>
                  <a:srgbClr val="231F20"/>
                </a:solidFill>
                <a:latin typeface="Calibri"/>
                <a:cs typeface="Calibri"/>
              </a:rPr>
              <a:t>up </a:t>
            </a:r>
            <a:r>
              <a:rPr sz="1200" spc="37" dirty="0">
                <a:solidFill>
                  <a:srgbClr val="231F20"/>
                </a:solidFill>
                <a:latin typeface="Calibri"/>
                <a:cs typeface="Calibri"/>
              </a:rPr>
              <a:t>stairs </a:t>
            </a:r>
            <a:r>
              <a:rPr sz="1200" spc="81" dirty="0">
                <a:solidFill>
                  <a:srgbClr val="231F20"/>
                </a:solidFill>
                <a:latin typeface="Calibri"/>
                <a:cs typeface="Calibri"/>
              </a:rPr>
              <a:t>whenever</a:t>
            </a:r>
            <a:r>
              <a:rPr sz="1200" spc="-7" dirty="0">
                <a:solidFill>
                  <a:srgbClr val="231F20"/>
                </a:solidFill>
                <a:latin typeface="Calibri"/>
                <a:cs typeface="Calibri"/>
              </a:rPr>
              <a:t> </a:t>
            </a:r>
            <a:r>
              <a:rPr sz="1200" spc="52" dirty="0">
                <a:solidFill>
                  <a:srgbClr val="231F20"/>
                </a:solidFill>
                <a:latin typeface="Calibri"/>
                <a:cs typeface="Calibri"/>
              </a:rPr>
              <a:t>possible.</a:t>
            </a:r>
            <a:r>
              <a:rPr sz="1000" spc="77" baseline="30864" dirty="0">
                <a:solidFill>
                  <a:srgbClr val="231F20"/>
                </a:solidFill>
                <a:latin typeface="Calibri"/>
                <a:cs typeface="Calibri"/>
              </a:rPr>
              <a:t>201</a:t>
            </a:r>
            <a:endParaRPr sz="1000" baseline="30864">
              <a:latin typeface="Calibri"/>
              <a:cs typeface="Calibri"/>
            </a:endParaRPr>
          </a:p>
          <a:p>
            <a:pPr marL="56441">
              <a:spcBef>
                <a:spcPts val="1170"/>
              </a:spcBef>
            </a:pPr>
            <a:r>
              <a:rPr sz="1300" b="1" spc="-37" dirty="0">
                <a:solidFill>
                  <a:srgbClr val="0062A8"/>
                </a:solidFill>
                <a:latin typeface="Arial"/>
                <a:cs typeface="Arial"/>
              </a:rPr>
              <a:t>7.4 </a:t>
            </a:r>
            <a:r>
              <a:rPr sz="1300" b="1" spc="-52" dirty="0">
                <a:solidFill>
                  <a:srgbClr val="0062A8"/>
                </a:solidFill>
                <a:latin typeface="Arial"/>
                <a:cs typeface="Arial"/>
              </a:rPr>
              <a:t>Control </a:t>
            </a:r>
            <a:r>
              <a:rPr sz="1300" b="1" spc="-7" dirty="0">
                <a:solidFill>
                  <a:srgbClr val="0062A8"/>
                </a:solidFill>
                <a:latin typeface="Arial"/>
                <a:cs typeface="Arial"/>
              </a:rPr>
              <a:t>of</a:t>
            </a:r>
            <a:r>
              <a:rPr sz="1300" b="1" spc="-193" dirty="0">
                <a:solidFill>
                  <a:srgbClr val="0062A8"/>
                </a:solidFill>
                <a:latin typeface="Arial"/>
                <a:cs typeface="Arial"/>
              </a:rPr>
              <a:t> </a:t>
            </a:r>
            <a:r>
              <a:rPr sz="1300" b="1" spc="-44" dirty="0">
                <a:solidFill>
                  <a:srgbClr val="0062A8"/>
                </a:solidFill>
                <a:latin typeface="Arial"/>
                <a:cs typeface="Arial"/>
              </a:rPr>
              <a:t>hypertension</a:t>
            </a:r>
            <a:endParaRPr sz="1300">
              <a:latin typeface="Arial"/>
              <a:cs typeface="Arial"/>
            </a:endParaRPr>
          </a:p>
        </p:txBody>
      </p:sp>
      <p:sp>
        <p:nvSpPr>
          <p:cNvPr id="18" name="object 18"/>
          <p:cNvSpPr txBox="1"/>
          <p:nvPr/>
        </p:nvSpPr>
        <p:spPr>
          <a:xfrm>
            <a:off x="790453" y="2288931"/>
            <a:ext cx="7484897" cy="928078"/>
          </a:xfrm>
          <a:prstGeom prst="rect">
            <a:avLst/>
          </a:prstGeom>
        </p:spPr>
        <p:txBody>
          <a:bodyPr vert="horz" wrap="square" lIns="0" tIns="30102" rIns="0" bIns="0" rtlCol="0">
            <a:spAutoFit/>
          </a:bodyPr>
          <a:lstStyle/>
          <a:p>
            <a:pPr marL="56441" marR="45153" algn="just">
              <a:lnSpc>
                <a:spcPts val="1361"/>
              </a:lnSpc>
              <a:spcBef>
                <a:spcPts val="237"/>
              </a:spcBef>
            </a:pPr>
            <a:r>
              <a:rPr sz="1200" spc="89" dirty="0">
                <a:solidFill>
                  <a:srgbClr val="231F20"/>
                </a:solidFill>
                <a:latin typeface="Calibri"/>
                <a:cs typeface="Calibri"/>
              </a:rPr>
              <a:t>After </a:t>
            </a:r>
            <a:r>
              <a:rPr sz="1200" spc="59" dirty="0">
                <a:solidFill>
                  <a:srgbClr val="231F20"/>
                </a:solidFill>
                <a:latin typeface="Calibri"/>
                <a:cs typeface="Calibri"/>
              </a:rPr>
              <a:t>STEMI, </a:t>
            </a:r>
            <a:r>
              <a:rPr sz="1200" spc="74" dirty="0">
                <a:solidFill>
                  <a:srgbClr val="231F20"/>
                </a:solidFill>
                <a:latin typeface="Calibri"/>
                <a:cs typeface="Calibri"/>
              </a:rPr>
              <a:t>prognosis </a:t>
            </a:r>
            <a:r>
              <a:rPr sz="1200" spc="22" dirty="0">
                <a:solidFill>
                  <a:srgbClr val="231F20"/>
                </a:solidFill>
                <a:latin typeface="Calibri"/>
                <a:cs typeface="Calibri"/>
              </a:rPr>
              <a:t>is </a:t>
            </a:r>
            <a:r>
              <a:rPr sz="1200" spc="74" dirty="0">
                <a:solidFill>
                  <a:srgbClr val="231F20"/>
                </a:solidFill>
                <a:latin typeface="Calibri"/>
                <a:cs typeface="Calibri"/>
              </a:rPr>
              <a:t>affected by </a:t>
            </a:r>
            <a:r>
              <a:rPr sz="1200" spc="89" dirty="0">
                <a:solidFill>
                  <a:srgbClr val="231F20"/>
                </a:solidFill>
                <a:latin typeface="Calibri"/>
                <a:cs typeface="Calibri"/>
              </a:rPr>
              <a:t>both </a:t>
            </a:r>
            <a:r>
              <a:rPr sz="1200" spc="74" dirty="0">
                <a:solidFill>
                  <a:srgbClr val="231F20"/>
                </a:solidFill>
                <a:latin typeface="Calibri"/>
                <a:cs typeface="Calibri"/>
              </a:rPr>
              <a:t>the </a:t>
            </a:r>
            <a:r>
              <a:rPr sz="1200" spc="67" dirty="0">
                <a:solidFill>
                  <a:srgbClr val="231F20"/>
                </a:solidFill>
                <a:latin typeface="Calibri"/>
                <a:cs typeface="Calibri"/>
              </a:rPr>
              <a:t>pre-existing </a:t>
            </a:r>
            <a:r>
              <a:rPr sz="1200" spc="96" dirty="0">
                <a:solidFill>
                  <a:srgbClr val="231F20"/>
                </a:solidFill>
                <a:latin typeface="Calibri"/>
                <a:cs typeface="Calibri"/>
              </a:rPr>
              <a:t>and </a:t>
            </a:r>
            <a:r>
              <a:rPr sz="1200" spc="74" dirty="0">
                <a:solidFill>
                  <a:srgbClr val="231F20"/>
                </a:solidFill>
                <a:latin typeface="Calibri"/>
                <a:cs typeface="Calibri"/>
              </a:rPr>
              <a:t>the  </a:t>
            </a:r>
            <a:r>
              <a:rPr sz="1200" spc="67" dirty="0">
                <a:solidFill>
                  <a:srgbClr val="231F20"/>
                </a:solidFill>
                <a:latin typeface="Calibri"/>
                <a:cs typeface="Calibri"/>
              </a:rPr>
              <a:t>subsequent </a:t>
            </a:r>
            <a:r>
              <a:rPr sz="1200" dirty="0">
                <a:solidFill>
                  <a:srgbClr val="231F20"/>
                </a:solidFill>
                <a:latin typeface="Calibri"/>
                <a:cs typeface="Calibri"/>
              </a:rPr>
              <a:t>BP. </a:t>
            </a:r>
            <a:r>
              <a:rPr sz="1200" spc="81" dirty="0">
                <a:solidFill>
                  <a:srgbClr val="231F20"/>
                </a:solidFill>
                <a:latin typeface="Calibri"/>
                <a:cs typeface="Calibri"/>
              </a:rPr>
              <a:t>The </a:t>
            </a:r>
            <a:r>
              <a:rPr sz="1200" spc="89" dirty="0">
                <a:solidFill>
                  <a:srgbClr val="231F20"/>
                </a:solidFill>
                <a:latin typeface="Calibri"/>
                <a:cs typeface="Calibri"/>
              </a:rPr>
              <a:t>higher </a:t>
            </a:r>
            <a:r>
              <a:rPr sz="1200" spc="74" dirty="0">
                <a:solidFill>
                  <a:srgbClr val="231F20"/>
                </a:solidFill>
                <a:latin typeface="Calibri"/>
                <a:cs typeface="Calibri"/>
              </a:rPr>
              <a:t>the </a:t>
            </a:r>
            <a:r>
              <a:rPr sz="1200" spc="67" dirty="0">
                <a:solidFill>
                  <a:srgbClr val="231F20"/>
                </a:solidFill>
                <a:latin typeface="Calibri"/>
                <a:cs typeface="Calibri"/>
              </a:rPr>
              <a:t>pre-existing </a:t>
            </a:r>
            <a:r>
              <a:rPr sz="1200" dirty="0">
                <a:solidFill>
                  <a:srgbClr val="231F20"/>
                </a:solidFill>
                <a:latin typeface="Calibri"/>
                <a:cs typeface="Calibri"/>
              </a:rPr>
              <a:t>BP, </a:t>
            </a:r>
            <a:r>
              <a:rPr sz="1200" spc="74" dirty="0">
                <a:solidFill>
                  <a:srgbClr val="231F20"/>
                </a:solidFill>
                <a:latin typeface="Calibri"/>
                <a:cs typeface="Calibri"/>
              </a:rPr>
              <a:t>the </a:t>
            </a:r>
            <a:r>
              <a:rPr sz="1200" spc="89" dirty="0">
                <a:solidFill>
                  <a:srgbClr val="231F20"/>
                </a:solidFill>
                <a:latin typeface="Calibri"/>
                <a:cs typeface="Calibri"/>
              </a:rPr>
              <a:t>higher </a:t>
            </a:r>
            <a:r>
              <a:rPr sz="1200" spc="74" dirty="0">
                <a:solidFill>
                  <a:srgbClr val="231F20"/>
                </a:solidFill>
                <a:latin typeface="Calibri"/>
                <a:cs typeface="Calibri"/>
              </a:rPr>
              <a:t>the </a:t>
            </a:r>
            <a:r>
              <a:rPr sz="1200" spc="67" dirty="0">
                <a:solidFill>
                  <a:srgbClr val="231F20"/>
                </a:solidFill>
                <a:latin typeface="Calibri"/>
                <a:cs typeface="Calibri"/>
              </a:rPr>
              <a:t>fatality  </a:t>
            </a:r>
            <a:r>
              <a:rPr sz="1200" spc="52">
                <a:solidFill>
                  <a:srgbClr val="231F20"/>
                </a:solidFill>
                <a:latin typeface="Calibri"/>
                <a:cs typeface="Calibri"/>
              </a:rPr>
              <a:t>rate</a:t>
            </a:r>
            <a:r>
              <a:rPr sz="1200" spc="52" smtClean="0">
                <a:solidFill>
                  <a:srgbClr val="231F20"/>
                </a:solidFill>
                <a:latin typeface="Calibri"/>
                <a:cs typeface="Calibri"/>
              </a:rPr>
              <a:t>.</a:t>
            </a:r>
            <a:r>
              <a:rPr sz="1000" spc="77" baseline="30864" smtClean="0">
                <a:solidFill>
                  <a:srgbClr val="231F20"/>
                </a:solidFill>
                <a:latin typeface="Calibri"/>
                <a:cs typeface="Calibri"/>
              </a:rPr>
              <a:t> </a:t>
            </a:r>
            <a:r>
              <a:rPr sz="1200" spc="89" smtClean="0">
                <a:solidFill>
                  <a:srgbClr val="231F20"/>
                </a:solidFill>
                <a:latin typeface="Calibri"/>
                <a:cs typeface="Calibri"/>
              </a:rPr>
              <a:t>After </a:t>
            </a:r>
            <a:r>
              <a:rPr sz="1200" spc="81" dirty="0">
                <a:solidFill>
                  <a:srgbClr val="231F20"/>
                </a:solidFill>
                <a:latin typeface="Calibri"/>
                <a:cs typeface="Calibri"/>
              </a:rPr>
              <a:t>ACS, </a:t>
            </a:r>
            <a:r>
              <a:rPr sz="1200" spc="74" dirty="0">
                <a:solidFill>
                  <a:srgbClr val="231F20"/>
                </a:solidFill>
                <a:latin typeface="Calibri"/>
                <a:cs typeface="Calibri"/>
              </a:rPr>
              <a:t>the </a:t>
            </a:r>
            <a:r>
              <a:rPr sz="1200" spc="59" dirty="0">
                <a:solidFill>
                  <a:srgbClr val="231F20"/>
                </a:solidFill>
                <a:latin typeface="Calibri"/>
                <a:cs typeface="Calibri"/>
              </a:rPr>
              <a:t>BP </a:t>
            </a:r>
            <a:r>
              <a:rPr sz="1200" spc="96" dirty="0">
                <a:solidFill>
                  <a:srgbClr val="231F20"/>
                </a:solidFill>
                <a:latin typeface="Calibri"/>
                <a:cs typeface="Calibri"/>
              </a:rPr>
              <a:t>goal </a:t>
            </a:r>
            <a:r>
              <a:rPr sz="1200" spc="74" dirty="0">
                <a:solidFill>
                  <a:srgbClr val="231F20"/>
                </a:solidFill>
                <a:latin typeface="Calibri"/>
                <a:cs typeface="Calibri"/>
              </a:rPr>
              <a:t>should </a:t>
            </a:r>
            <a:r>
              <a:rPr sz="1200" spc="81" dirty="0">
                <a:solidFill>
                  <a:srgbClr val="231F20"/>
                </a:solidFill>
                <a:latin typeface="Calibri"/>
                <a:cs typeface="Calibri"/>
              </a:rPr>
              <a:t>be </a:t>
            </a:r>
            <a:r>
              <a:rPr sz="1200" spc="37" dirty="0">
                <a:solidFill>
                  <a:srgbClr val="231F20"/>
                </a:solidFill>
                <a:latin typeface="Calibri"/>
                <a:cs typeface="Calibri"/>
              </a:rPr>
              <a:t>systolic </a:t>
            </a:r>
            <a:r>
              <a:rPr sz="1200" spc="119" dirty="0">
                <a:solidFill>
                  <a:srgbClr val="231F20"/>
                </a:solidFill>
                <a:latin typeface="Calibri"/>
                <a:cs typeface="Calibri"/>
              </a:rPr>
              <a:t>&lt; </a:t>
            </a:r>
            <a:r>
              <a:rPr sz="1200" spc="52" dirty="0">
                <a:solidFill>
                  <a:srgbClr val="231F20"/>
                </a:solidFill>
                <a:latin typeface="Calibri"/>
                <a:cs typeface="Calibri"/>
              </a:rPr>
              <a:t>140 </a:t>
            </a:r>
            <a:r>
              <a:rPr sz="1200" spc="119" dirty="0">
                <a:solidFill>
                  <a:srgbClr val="231F20"/>
                </a:solidFill>
                <a:latin typeface="Calibri"/>
                <a:cs typeface="Calibri"/>
              </a:rPr>
              <a:t>mmHg </a:t>
            </a:r>
            <a:r>
              <a:rPr sz="1200" spc="89" dirty="0">
                <a:solidFill>
                  <a:srgbClr val="231F20"/>
                </a:solidFill>
                <a:latin typeface="Calibri"/>
                <a:cs typeface="Calibri"/>
              </a:rPr>
              <a:t>but  </a:t>
            </a:r>
            <a:r>
              <a:rPr sz="1200" spc="81" dirty="0">
                <a:solidFill>
                  <a:srgbClr val="231F20"/>
                </a:solidFill>
                <a:latin typeface="Calibri"/>
                <a:cs typeface="Calibri"/>
              </a:rPr>
              <a:t>not </a:t>
            </a:r>
            <a:r>
              <a:rPr sz="1200" spc="119" dirty="0">
                <a:solidFill>
                  <a:srgbClr val="231F20"/>
                </a:solidFill>
                <a:latin typeface="Calibri"/>
                <a:cs typeface="Calibri"/>
              </a:rPr>
              <a:t>&lt; </a:t>
            </a:r>
            <a:r>
              <a:rPr sz="1200" spc="52" dirty="0">
                <a:solidFill>
                  <a:srgbClr val="231F20"/>
                </a:solidFill>
                <a:latin typeface="Calibri"/>
                <a:cs typeface="Calibri"/>
              </a:rPr>
              <a:t>110 </a:t>
            </a:r>
            <a:r>
              <a:rPr sz="1200" spc="81">
                <a:solidFill>
                  <a:srgbClr val="231F20"/>
                </a:solidFill>
                <a:latin typeface="Calibri"/>
                <a:cs typeface="Calibri"/>
              </a:rPr>
              <a:t>mmHg</a:t>
            </a:r>
            <a:r>
              <a:rPr sz="1200" spc="81" smtClean="0">
                <a:solidFill>
                  <a:srgbClr val="231F20"/>
                </a:solidFill>
                <a:latin typeface="Calibri"/>
                <a:cs typeface="Calibri"/>
              </a:rPr>
              <a:t>.</a:t>
            </a:r>
            <a:r>
              <a:rPr sz="1000" spc="121" baseline="30864" smtClean="0">
                <a:solidFill>
                  <a:srgbClr val="231F20"/>
                </a:solidFill>
                <a:latin typeface="Calibri"/>
                <a:cs typeface="Calibri"/>
              </a:rPr>
              <a:t> </a:t>
            </a:r>
            <a:r>
              <a:rPr sz="1200" spc="81" dirty="0">
                <a:solidFill>
                  <a:srgbClr val="231F20"/>
                </a:solidFill>
                <a:latin typeface="Calibri"/>
                <a:cs typeface="Calibri"/>
              </a:rPr>
              <a:t>Drugs </a:t>
            </a:r>
            <a:r>
              <a:rPr sz="1200" spc="96" dirty="0">
                <a:solidFill>
                  <a:srgbClr val="231F20"/>
                </a:solidFill>
                <a:latin typeface="Calibri"/>
                <a:cs typeface="Calibri"/>
              </a:rPr>
              <a:t>of </a:t>
            </a:r>
            <a:r>
              <a:rPr sz="1200" spc="59" dirty="0">
                <a:solidFill>
                  <a:srgbClr val="231F20"/>
                </a:solidFill>
                <a:latin typeface="Calibri"/>
                <a:cs typeface="Calibri"/>
              </a:rPr>
              <a:t>choice </a:t>
            </a:r>
            <a:r>
              <a:rPr sz="1200" spc="67" dirty="0">
                <a:solidFill>
                  <a:srgbClr val="231F20"/>
                </a:solidFill>
                <a:latin typeface="Calibri"/>
                <a:cs typeface="Calibri"/>
              </a:rPr>
              <a:t>include </a:t>
            </a:r>
            <a:r>
              <a:rPr sz="1200" spc="59" dirty="0">
                <a:solidFill>
                  <a:srgbClr val="231F20"/>
                </a:solidFill>
                <a:latin typeface="Calibri"/>
                <a:cs typeface="Calibri"/>
              </a:rPr>
              <a:t>ß-blockers, </a:t>
            </a:r>
            <a:r>
              <a:rPr sz="1200" spc="67" dirty="0">
                <a:solidFill>
                  <a:srgbClr val="231F20"/>
                </a:solidFill>
                <a:latin typeface="Calibri"/>
                <a:cs typeface="Calibri"/>
              </a:rPr>
              <a:t>ACE-Is </a:t>
            </a:r>
            <a:r>
              <a:rPr sz="1200" spc="96" dirty="0">
                <a:solidFill>
                  <a:srgbClr val="231F20"/>
                </a:solidFill>
                <a:latin typeface="Calibri"/>
                <a:cs typeface="Calibri"/>
              </a:rPr>
              <a:t>and  </a:t>
            </a:r>
            <a:r>
              <a:rPr sz="1200" spc="104" dirty="0">
                <a:solidFill>
                  <a:srgbClr val="231F20"/>
                </a:solidFill>
                <a:latin typeface="Calibri"/>
                <a:cs typeface="Calibri"/>
              </a:rPr>
              <a:t>ARB </a:t>
            </a:r>
            <a:r>
              <a:rPr sz="1200" spc="59" dirty="0">
                <a:solidFill>
                  <a:srgbClr val="231F20"/>
                </a:solidFill>
                <a:latin typeface="Calibri"/>
                <a:cs typeface="Calibri"/>
              </a:rPr>
              <a:t>(if </a:t>
            </a:r>
            <a:r>
              <a:rPr sz="1200" spc="74" dirty="0">
                <a:solidFill>
                  <a:srgbClr val="231F20"/>
                </a:solidFill>
                <a:latin typeface="Calibri"/>
                <a:cs typeface="Calibri"/>
              </a:rPr>
              <a:t>ACE-I </a:t>
            </a:r>
            <a:r>
              <a:rPr sz="1200" spc="67" dirty="0">
                <a:solidFill>
                  <a:srgbClr val="231F20"/>
                </a:solidFill>
                <a:latin typeface="Calibri"/>
                <a:cs typeface="Calibri"/>
              </a:rPr>
              <a:t>intolerant). </a:t>
            </a:r>
            <a:r>
              <a:rPr sz="1200" spc="59" dirty="0">
                <a:solidFill>
                  <a:srgbClr val="231F20"/>
                </a:solidFill>
                <a:latin typeface="Calibri"/>
                <a:cs typeface="Calibri"/>
              </a:rPr>
              <a:t>In </a:t>
            </a:r>
            <a:r>
              <a:rPr sz="1200" spc="74" dirty="0">
                <a:solidFill>
                  <a:srgbClr val="231F20"/>
                </a:solidFill>
                <a:latin typeface="Calibri"/>
                <a:cs typeface="Calibri"/>
              </a:rPr>
              <a:t>addition, </a:t>
            </a:r>
            <a:r>
              <a:rPr sz="1200" spc="52" dirty="0">
                <a:solidFill>
                  <a:srgbClr val="231F20"/>
                </a:solidFill>
                <a:latin typeface="Calibri"/>
                <a:cs typeface="Calibri"/>
              </a:rPr>
              <a:t>lifestyle </a:t>
            </a:r>
            <a:r>
              <a:rPr sz="1200" spc="74" dirty="0">
                <a:solidFill>
                  <a:srgbClr val="231F20"/>
                </a:solidFill>
                <a:latin typeface="Calibri"/>
                <a:cs typeface="Calibri"/>
              </a:rPr>
              <a:t>modification </a:t>
            </a:r>
            <a:r>
              <a:rPr sz="1200" spc="67" dirty="0">
                <a:solidFill>
                  <a:srgbClr val="231F20"/>
                </a:solidFill>
                <a:latin typeface="Calibri"/>
                <a:cs typeface="Calibri"/>
              </a:rPr>
              <a:t>(reduced  </a:t>
            </a:r>
            <a:r>
              <a:rPr sz="1200" spc="52" dirty="0">
                <a:solidFill>
                  <a:srgbClr val="231F20"/>
                </a:solidFill>
                <a:latin typeface="Calibri"/>
                <a:cs typeface="Calibri"/>
              </a:rPr>
              <a:t>salt </a:t>
            </a:r>
            <a:r>
              <a:rPr sz="1200" spc="74" dirty="0">
                <a:solidFill>
                  <a:srgbClr val="231F20"/>
                </a:solidFill>
                <a:latin typeface="Calibri"/>
                <a:cs typeface="Calibri"/>
              </a:rPr>
              <a:t>intake, </a:t>
            </a:r>
            <a:r>
              <a:rPr sz="1200" spc="59" dirty="0">
                <a:solidFill>
                  <a:srgbClr val="231F20"/>
                </a:solidFill>
                <a:latin typeface="Calibri"/>
                <a:cs typeface="Calibri"/>
              </a:rPr>
              <a:t>increased physical </a:t>
            </a:r>
            <a:r>
              <a:rPr sz="1200" spc="52" dirty="0">
                <a:solidFill>
                  <a:srgbClr val="231F20"/>
                </a:solidFill>
                <a:latin typeface="Calibri"/>
                <a:cs typeface="Calibri"/>
              </a:rPr>
              <a:t>activity </a:t>
            </a:r>
            <a:r>
              <a:rPr sz="1200" spc="96" dirty="0">
                <a:solidFill>
                  <a:srgbClr val="231F20"/>
                </a:solidFill>
                <a:latin typeface="Calibri"/>
                <a:cs typeface="Calibri"/>
              </a:rPr>
              <a:t>and weight </a:t>
            </a:r>
            <a:r>
              <a:rPr sz="1200" spc="37" dirty="0">
                <a:solidFill>
                  <a:srgbClr val="231F20"/>
                </a:solidFill>
                <a:latin typeface="Calibri"/>
                <a:cs typeface="Calibri"/>
              </a:rPr>
              <a:t>loss) </a:t>
            </a:r>
            <a:r>
              <a:rPr sz="1200" spc="59" dirty="0">
                <a:solidFill>
                  <a:srgbClr val="231F20"/>
                </a:solidFill>
                <a:latin typeface="Calibri"/>
                <a:cs typeface="Calibri"/>
              </a:rPr>
              <a:t>usually helps  </a:t>
            </a:r>
            <a:r>
              <a:rPr sz="1200" spc="67" dirty="0">
                <a:solidFill>
                  <a:srgbClr val="231F20"/>
                </a:solidFill>
                <a:latin typeface="Calibri"/>
                <a:cs typeface="Calibri"/>
              </a:rPr>
              <a:t>achieve </a:t>
            </a:r>
            <a:r>
              <a:rPr sz="1200" spc="59" dirty="0">
                <a:solidFill>
                  <a:srgbClr val="231F20"/>
                </a:solidFill>
                <a:latin typeface="Calibri"/>
                <a:cs typeface="Calibri"/>
              </a:rPr>
              <a:t>these</a:t>
            </a:r>
            <a:r>
              <a:rPr sz="1200" spc="44" dirty="0">
                <a:solidFill>
                  <a:srgbClr val="231F20"/>
                </a:solidFill>
                <a:latin typeface="Calibri"/>
                <a:cs typeface="Calibri"/>
              </a:rPr>
              <a:t> </a:t>
            </a:r>
            <a:r>
              <a:rPr sz="1200" spc="67" dirty="0">
                <a:solidFill>
                  <a:srgbClr val="231F20"/>
                </a:solidFill>
                <a:latin typeface="Calibri"/>
                <a:cs typeface="Calibri"/>
              </a:rPr>
              <a:t>goals.</a:t>
            </a:r>
            <a:endParaRPr sz="1200">
              <a:latin typeface="Calibri"/>
              <a:cs typeface="Calibri"/>
            </a:endParaRPr>
          </a:p>
        </p:txBody>
      </p:sp>
      <p:sp>
        <p:nvSpPr>
          <p:cNvPr id="19" name="object 19"/>
          <p:cNvSpPr txBox="1"/>
          <p:nvPr/>
        </p:nvSpPr>
        <p:spPr>
          <a:xfrm>
            <a:off x="790514" y="3978261"/>
            <a:ext cx="7483494" cy="556181"/>
          </a:xfrm>
          <a:prstGeom prst="rect">
            <a:avLst/>
          </a:prstGeom>
        </p:spPr>
        <p:txBody>
          <a:bodyPr vert="horz" wrap="square" lIns="0" tIns="30102" rIns="0" bIns="0" rtlCol="0">
            <a:spAutoFit/>
          </a:bodyPr>
          <a:lstStyle/>
          <a:p>
            <a:pPr marL="322655" marR="45153" indent="-267156">
              <a:lnSpc>
                <a:spcPts val="1361"/>
              </a:lnSpc>
              <a:spcBef>
                <a:spcPts val="237"/>
              </a:spcBef>
              <a:buChar char="•"/>
              <a:tabLst>
                <a:tab pos="322655" algn="l"/>
                <a:tab pos="323597" algn="l"/>
              </a:tabLst>
            </a:pPr>
            <a:r>
              <a:rPr sz="1200" spc="30" dirty="0">
                <a:solidFill>
                  <a:srgbClr val="231F20"/>
                </a:solidFill>
                <a:latin typeface="Calibri"/>
                <a:cs typeface="Calibri"/>
              </a:rPr>
              <a:t>Aspirin </a:t>
            </a:r>
            <a:r>
              <a:rPr sz="1200" spc="-52" dirty="0">
                <a:solidFill>
                  <a:srgbClr val="231F20"/>
                </a:solidFill>
                <a:latin typeface="Calibri"/>
                <a:cs typeface="Calibri"/>
              </a:rPr>
              <a:t>– </a:t>
            </a:r>
            <a:r>
              <a:rPr sz="1200" spc="44" dirty="0">
                <a:solidFill>
                  <a:srgbClr val="231F20"/>
                </a:solidFill>
                <a:latin typeface="Calibri"/>
                <a:cs typeface="Calibri"/>
              </a:rPr>
              <a:t>low </a:t>
            </a:r>
            <a:r>
              <a:rPr sz="1200" spc="15" dirty="0">
                <a:solidFill>
                  <a:srgbClr val="231F20"/>
                </a:solidFill>
                <a:latin typeface="Calibri"/>
                <a:cs typeface="Calibri"/>
              </a:rPr>
              <a:t>dose </a:t>
            </a:r>
            <a:r>
              <a:rPr sz="1200" spc="22" dirty="0">
                <a:solidFill>
                  <a:srgbClr val="231F20"/>
                </a:solidFill>
                <a:latin typeface="Calibri"/>
                <a:cs typeface="Calibri"/>
              </a:rPr>
              <a:t>aspirin </a:t>
            </a:r>
            <a:r>
              <a:rPr sz="1200" dirty="0">
                <a:solidFill>
                  <a:srgbClr val="231F20"/>
                </a:solidFill>
                <a:latin typeface="Calibri"/>
                <a:cs typeface="Calibri"/>
              </a:rPr>
              <a:t>75-100 </a:t>
            </a:r>
            <a:r>
              <a:rPr sz="1200" spc="59" dirty="0">
                <a:solidFill>
                  <a:srgbClr val="231F20"/>
                </a:solidFill>
                <a:latin typeface="Calibri"/>
                <a:cs typeface="Calibri"/>
              </a:rPr>
              <a:t>mg </a:t>
            </a:r>
            <a:r>
              <a:rPr sz="1200" spc="30" dirty="0">
                <a:solidFill>
                  <a:srgbClr val="231F20"/>
                </a:solidFill>
                <a:latin typeface="Calibri"/>
                <a:cs typeface="Calibri"/>
              </a:rPr>
              <a:t>daily </a:t>
            </a:r>
            <a:r>
              <a:rPr sz="1200" spc="-7" dirty="0">
                <a:solidFill>
                  <a:srgbClr val="231F20"/>
                </a:solidFill>
                <a:latin typeface="Calibri"/>
                <a:cs typeface="Calibri"/>
              </a:rPr>
              <a:t>is </a:t>
            </a:r>
            <a:r>
              <a:rPr sz="1200" spc="22" dirty="0">
                <a:solidFill>
                  <a:srgbClr val="231F20"/>
                </a:solidFill>
                <a:latin typeface="Calibri"/>
                <a:cs typeface="Calibri"/>
              </a:rPr>
              <a:t>indicated </a:t>
            </a:r>
            <a:r>
              <a:rPr sz="1200" spc="30" dirty="0">
                <a:solidFill>
                  <a:srgbClr val="231F20"/>
                </a:solidFill>
                <a:latin typeface="Calibri"/>
                <a:cs typeface="Calibri"/>
              </a:rPr>
              <a:t>indefinitely after  </a:t>
            </a:r>
            <a:r>
              <a:rPr sz="1200" spc="15" dirty="0">
                <a:solidFill>
                  <a:srgbClr val="231F20"/>
                </a:solidFill>
                <a:latin typeface="Calibri"/>
                <a:cs typeface="Calibri"/>
              </a:rPr>
              <a:t>STEMI </a:t>
            </a:r>
            <a:r>
              <a:rPr sz="1200" spc="7" dirty="0">
                <a:solidFill>
                  <a:srgbClr val="231F20"/>
                </a:solidFill>
                <a:latin typeface="Calibri"/>
                <a:cs typeface="Calibri"/>
              </a:rPr>
              <a:t>unless </a:t>
            </a:r>
            <a:r>
              <a:rPr sz="1200" spc="22">
                <a:solidFill>
                  <a:srgbClr val="231F20"/>
                </a:solidFill>
                <a:latin typeface="Calibri"/>
                <a:cs typeface="Calibri"/>
              </a:rPr>
              <a:t>contraindicated</a:t>
            </a:r>
            <a:r>
              <a:rPr sz="1200" spc="22" smtClean="0">
                <a:solidFill>
                  <a:srgbClr val="231F20"/>
                </a:solidFill>
                <a:latin typeface="Calibri"/>
                <a:cs typeface="Calibri"/>
              </a:rPr>
              <a:t>.</a:t>
            </a:r>
            <a:r>
              <a:rPr sz="1000" spc="33" baseline="30864" smtClean="0">
                <a:solidFill>
                  <a:srgbClr val="231F20"/>
                </a:solidFill>
                <a:latin typeface="Calibri"/>
                <a:cs typeface="Calibri"/>
              </a:rPr>
              <a:t> </a:t>
            </a:r>
            <a:r>
              <a:rPr sz="1000" spc="22" baseline="30864" smtClean="0">
                <a:solidFill>
                  <a:srgbClr val="231F20"/>
                </a:solidFill>
                <a:latin typeface="Calibri"/>
                <a:cs typeface="Calibri"/>
              </a:rPr>
              <a:t>1</a:t>
            </a:r>
            <a:endParaRPr sz="1000" baseline="30864">
              <a:latin typeface="Calibri"/>
              <a:cs typeface="Calibri"/>
            </a:endParaRPr>
          </a:p>
          <a:p>
            <a:pPr marL="322655" marR="791119" indent="-267156">
              <a:lnSpc>
                <a:spcPts val="1361"/>
              </a:lnSpc>
              <a:spcBef>
                <a:spcPts val="7"/>
              </a:spcBef>
              <a:buChar char="•"/>
              <a:tabLst>
                <a:tab pos="322655" algn="l"/>
                <a:tab pos="323597" algn="l"/>
              </a:tabLst>
            </a:pPr>
            <a:r>
              <a:rPr sz="1200" spc="22" dirty="0">
                <a:solidFill>
                  <a:srgbClr val="231F20"/>
                </a:solidFill>
                <a:latin typeface="Calibri"/>
                <a:cs typeface="Calibri"/>
              </a:rPr>
              <a:t>In patients </a:t>
            </a:r>
            <a:r>
              <a:rPr sz="1200" spc="44" dirty="0">
                <a:solidFill>
                  <a:srgbClr val="231F20"/>
                </a:solidFill>
                <a:latin typeface="Calibri"/>
                <a:cs typeface="Calibri"/>
              </a:rPr>
              <a:t>who </a:t>
            </a:r>
            <a:r>
              <a:rPr sz="1200" spc="22" dirty="0">
                <a:solidFill>
                  <a:srgbClr val="231F20"/>
                </a:solidFill>
                <a:latin typeface="Calibri"/>
                <a:cs typeface="Calibri"/>
              </a:rPr>
              <a:t>cannot tolerate </a:t>
            </a:r>
            <a:r>
              <a:rPr sz="1200" spc="15" dirty="0">
                <a:solidFill>
                  <a:srgbClr val="231F20"/>
                </a:solidFill>
                <a:latin typeface="Calibri"/>
                <a:cs typeface="Calibri"/>
              </a:rPr>
              <a:t>aspirin, alternatives </a:t>
            </a:r>
            <a:r>
              <a:rPr sz="1200" spc="22" dirty="0">
                <a:solidFill>
                  <a:srgbClr val="231F20"/>
                </a:solidFill>
                <a:latin typeface="Calibri"/>
                <a:cs typeface="Calibri"/>
              </a:rPr>
              <a:t>include:  </a:t>
            </a:r>
            <a:r>
              <a:rPr sz="1200" spc="37" dirty="0">
                <a:solidFill>
                  <a:srgbClr val="231F20"/>
                </a:solidFill>
                <a:latin typeface="Calibri"/>
                <a:cs typeface="Calibri"/>
              </a:rPr>
              <a:t>o </a:t>
            </a:r>
            <a:r>
              <a:rPr sz="1200" spc="30" dirty="0">
                <a:solidFill>
                  <a:srgbClr val="231F20"/>
                </a:solidFill>
                <a:latin typeface="Calibri"/>
                <a:cs typeface="Calibri"/>
              </a:rPr>
              <a:t>Clopidogrel, </a:t>
            </a:r>
            <a:r>
              <a:rPr sz="1200">
                <a:solidFill>
                  <a:srgbClr val="231F20"/>
                </a:solidFill>
                <a:latin typeface="Calibri"/>
                <a:cs typeface="Calibri"/>
              </a:rPr>
              <a:t>75 </a:t>
            </a:r>
            <a:r>
              <a:rPr sz="1200" spc="59" smtClean="0">
                <a:solidFill>
                  <a:srgbClr val="231F20"/>
                </a:solidFill>
                <a:latin typeface="Calibri"/>
                <a:cs typeface="Calibri"/>
              </a:rPr>
              <a:t>mg </a:t>
            </a:r>
            <a:r>
              <a:rPr sz="1200" spc="7" smtClean="0">
                <a:solidFill>
                  <a:srgbClr val="231F20"/>
                </a:solidFill>
                <a:latin typeface="Calibri"/>
                <a:cs typeface="Calibri"/>
              </a:rPr>
              <a:t>daily.</a:t>
            </a:r>
            <a:endParaRPr sz="1000" baseline="30864">
              <a:latin typeface="Calibri"/>
              <a:cs typeface="Calibri"/>
            </a:endParaRPr>
          </a:p>
          <a:p>
            <a:pPr marL="322655">
              <a:lnSpc>
                <a:spcPts val="1324"/>
              </a:lnSpc>
            </a:pPr>
            <a:r>
              <a:rPr sz="1200" spc="37" dirty="0">
                <a:solidFill>
                  <a:srgbClr val="231F20"/>
                </a:solidFill>
                <a:latin typeface="Calibri"/>
                <a:cs typeface="Calibri"/>
              </a:rPr>
              <a:t>o </a:t>
            </a:r>
            <a:r>
              <a:rPr sz="1200" spc="22" dirty="0">
                <a:solidFill>
                  <a:srgbClr val="231F20"/>
                </a:solidFill>
                <a:latin typeface="Calibri"/>
                <a:cs typeface="Calibri"/>
              </a:rPr>
              <a:t>Ticlopidine, </a:t>
            </a:r>
            <a:r>
              <a:rPr sz="1200" dirty="0">
                <a:solidFill>
                  <a:srgbClr val="231F20"/>
                </a:solidFill>
                <a:latin typeface="Calibri"/>
                <a:cs typeface="Calibri"/>
              </a:rPr>
              <a:t>250 </a:t>
            </a:r>
            <a:r>
              <a:rPr sz="1200" spc="59" dirty="0">
                <a:solidFill>
                  <a:srgbClr val="231F20"/>
                </a:solidFill>
                <a:latin typeface="Calibri"/>
                <a:cs typeface="Calibri"/>
              </a:rPr>
              <a:t>mg</a:t>
            </a:r>
            <a:r>
              <a:rPr sz="1200" spc="-89" dirty="0">
                <a:solidFill>
                  <a:srgbClr val="231F20"/>
                </a:solidFill>
                <a:latin typeface="Calibri"/>
                <a:cs typeface="Calibri"/>
              </a:rPr>
              <a:t> </a:t>
            </a:r>
            <a:r>
              <a:rPr sz="1200" spc="22" dirty="0">
                <a:solidFill>
                  <a:srgbClr val="231F20"/>
                </a:solidFill>
                <a:latin typeface="Calibri"/>
                <a:cs typeface="Calibri"/>
              </a:rPr>
              <a:t>b.d.</a:t>
            </a:r>
            <a:endParaRPr sz="1200">
              <a:latin typeface="Calibri"/>
              <a:cs typeface="Calibri"/>
            </a:endParaRPr>
          </a:p>
        </p:txBody>
      </p:sp>
      <p:sp>
        <p:nvSpPr>
          <p:cNvPr id="20" name="object 20"/>
          <p:cNvSpPr txBox="1"/>
          <p:nvPr/>
        </p:nvSpPr>
        <p:spPr>
          <a:xfrm>
            <a:off x="790532" y="4700018"/>
            <a:ext cx="7483494" cy="209932"/>
          </a:xfrm>
          <a:prstGeom prst="rect">
            <a:avLst/>
          </a:prstGeom>
        </p:spPr>
        <p:txBody>
          <a:bodyPr vert="horz" wrap="square" lIns="0" tIns="30102" rIns="0" bIns="0" rtlCol="0">
            <a:spAutoFit/>
          </a:bodyPr>
          <a:lstStyle/>
          <a:p>
            <a:pPr marL="56441" marR="45153">
              <a:lnSpc>
                <a:spcPts val="1361"/>
              </a:lnSpc>
              <a:spcBef>
                <a:spcPts val="237"/>
              </a:spcBef>
            </a:pPr>
            <a:r>
              <a:rPr sz="1200" spc="67" dirty="0">
                <a:solidFill>
                  <a:srgbClr val="231F20"/>
                </a:solidFill>
                <a:latin typeface="Calibri"/>
                <a:cs typeface="Calibri"/>
              </a:rPr>
              <a:t>DAPTs</a:t>
            </a:r>
            <a:r>
              <a:rPr sz="1200" spc="22" dirty="0">
                <a:solidFill>
                  <a:srgbClr val="231F20"/>
                </a:solidFill>
                <a:latin typeface="Calibri"/>
                <a:cs typeface="Calibri"/>
              </a:rPr>
              <a:t> </a:t>
            </a:r>
            <a:r>
              <a:rPr sz="1200" spc="74" dirty="0">
                <a:solidFill>
                  <a:srgbClr val="231F20"/>
                </a:solidFill>
                <a:latin typeface="Calibri"/>
                <a:cs typeface="Calibri"/>
              </a:rPr>
              <a:t>should</a:t>
            </a:r>
            <a:r>
              <a:rPr sz="1200" spc="30" dirty="0">
                <a:solidFill>
                  <a:srgbClr val="231F20"/>
                </a:solidFill>
                <a:latin typeface="Calibri"/>
                <a:cs typeface="Calibri"/>
              </a:rPr>
              <a:t> </a:t>
            </a:r>
            <a:r>
              <a:rPr sz="1200" spc="81" dirty="0">
                <a:solidFill>
                  <a:srgbClr val="231F20"/>
                </a:solidFill>
                <a:latin typeface="Calibri"/>
                <a:cs typeface="Calibri"/>
              </a:rPr>
              <a:t>be</a:t>
            </a:r>
            <a:r>
              <a:rPr sz="1200" spc="30" dirty="0">
                <a:solidFill>
                  <a:srgbClr val="231F20"/>
                </a:solidFill>
                <a:latin typeface="Calibri"/>
                <a:cs typeface="Calibri"/>
              </a:rPr>
              <a:t> </a:t>
            </a:r>
            <a:r>
              <a:rPr sz="1200" spc="89" dirty="0">
                <a:solidFill>
                  <a:srgbClr val="231F20"/>
                </a:solidFill>
                <a:latin typeface="Calibri"/>
                <a:cs typeface="Calibri"/>
              </a:rPr>
              <a:t>given</a:t>
            </a:r>
            <a:r>
              <a:rPr sz="1200" spc="30" dirty="0">
                <a:solidFill>
                  <a:srgbClr val="231F20"/>
                </a:solidFill>
                <a:latin typeface="Calibri"/>
                <a:cs typeface="Calibri"/>
              </a:rPr>
              <a:t> </a:t>
            </a:r>
            <a:r>
              <a:rPr sz="1200" spc="81" dirty="0">
                <a:solidFill>
                  <a:srgbClr val="231F20"/>
                </a:solidFill>
                <a:latin typeface="Calibri"/>
                <a:cs typeface="Calibri"/>
              </a:rPr>
              <a:t>for</a:t>
            </a:r>
            <a:r>
              <a:rPr sz="1200" spc="30" dirty="0">
                <a:solidFill>
                  <a:srgbClr val="231F20"/>
                </a:solidFill>
                <a:latin typeface="Calibri"/>
                <a:cs typeface="Calibri"/>
              </a:rPr>
              <a:t> </a:t>
            </a:r>
            <a:r>
              <a:rPr sz="1200" spc="74" dirty="0">
                <a:solidFill>
                  <a:srgbClr val="231F20"/>
                </a:solidFill>
                <a:latin typeface="Calibri"/>
                <a:cs typeface="Calibri"/>
              </a:rPr>
              <a:t>at</a:t>
            </a:r>
            <a:r>
              <a:rPr sz="1200" spc="30" dirty="0">
                <a:solidFill>
                  <a:srgbClr val="231F20"/>
                </a:solidFill>
                <a:latin typeface="Calibri"/>
                <a:cs typeface="Calibri"/>
              </a:rPr>
              <a:t> </a:t>
            </a:r>
            <a:r>
              <a:rPr sz="1200" spc="52" dirty="0">
                <a:solidFill>
                  <a:srgbClr val="231F20"/>
                </a:solidFill>
                <a:latin typeface="Calibri"/>
                <a:cs typeface="Calibri"/>
              </a:rPr>
              <a:t>least</a:t>
            </a:r>
            <a:r>
              <a:rPr sz="1200" spc="30" dirty="0">
                <a:solidFill>
                  <a:srgbClr val="231F20"/>
                </a:solidFill>
                <a:latin typeface="Calibri"/>
                <a:cs typeface="Calibri"/>
              </a:rPr>
              <a:t> </a:t>
            </a:r>
            <a:r>
              <a:rPr sz="1200" spc="89" dirty="0">
                <a:solidFill>
                  <a:srgbClr val="231F20"/>
                </a:solidFill>
                <a:latin typeface="Calibri"/>
                <a:cs typeface="Calibri"/>
              </a:rPr>
              <a:t>one</a:t>
            </a:r>
            <a:r>
              <a:rPr sz="1200" spc="22" dirty="0">
                <a:solidFill>
                  <a:srgbClr val="231F20"/>
                </a:solidFill>
                <a:latin typeface="Calibri"/>
                <a:cs typeface="Calibri"/>
              </a:rPr>
              <a:t> </a:t>
            </a:r>
            <a:r>
              <a:rPr sz="1200" spc="89" dirty="0">
                <a:solidFill>
                  <a:srgbClr val="231F20"/>
                </a:solidFill>
                <a:latin typeface="Calibri"/>
                <a:cs typeface="Calibri"/>
              </a:rPr>
              <a:t>month</a:t>
            </a:r>
            <a:r>
              <a:rPr sz="1200" spc="30" dirty="0">
                <a:solidFill>
                  <a:srgbClr val="231F20"/>
                </a:solidFill>
                <a:latin typeface="Calibri"/>
                <a:cs typeface="Calibri"/>
              </a:rPr>
              <a:t> </a:t>
            </a:r>
            <a:r>
              <a:rPr sz="1200" spc="59" dirty="0">
                <a:solidFill>
                  <a:srgbClr val="231F20"/>
                </a:solidFill>
                <a:latin typeface="Calibri"/>
                <a:cs typeface="Calibri"/>
              </a:rPr>
              <a:t>post-fibrinolytic</a:t>
            </a:r>
            <a:r>
              <a:rPr sz="1200" spc="30" dirty="0">
                <a:solidFill>
                  <a:srgbClr val="231F20"/>
                </a:solidFill>
                <a:latin typeface="Calibri"/>
                <a:cs typeface="Calibri"/>
              </a:rPr>
              <a:t> </a:t>
            </a:r>
            <a:r>
              <a:rPr sz="1200" spc="74" dirty="0">
                <a:solidFill>
                  <a:srgbClr val="231F20"/>
                </a:solidFill>
                <a:latin typeface="Calibri"/>
                <a:cs typeface="Calibri"/>
              </a:rPr>
              <a:t>therapy  </a:t>
            </a:r>
            <a:r>
              <a:rPr sz="1200" spc="81" dirty="0">
                <a:solidFill>
                  <a:srgbClr val="231F20"/>
                </a:solidFill>
                <a:latin typeface="Calibri"/>
                <a:cs typeface="Calibri"/>
              </a:rPr>
              <a:t>for </a:t>
            </a:r>
            <a:r>
              <a:rPr sz="1200" spc="59">
                <a:solidFill>
                  <a:srgbClr val="231F20"/>
                </a:solidFill>
                <a:latin typeface="Calibri"/>
                <a:cs typeface="Calibri"/>
              </a:rPr>
              <a:t>secondary </a:t>
            </a:r>
            <a:r>
              <a:rPr sz="1200" spc="59" smtClean="0">
                <a:solidFill>
                  <a:srgbClr val="231F20"/>
                </a:solidFill>
                <a:latin typeface="Calibri"/>
                <a:cs typeface="Calibri"/>
              </a:rPr>
              <a:t>prevention.</a:t>
            </a:r>
            <a:endParaRPr sz="1000" baseline="30864">
              <a:latin typeface="Calibri"/>
              <a:cs typeface="Calibri"/>
            </a:endParaRPr>
          </a:p>
        </p:txBody>
      </p:sp>
      <p:sp>
        <p:nvSpPr>
          <p:cNvPr id="21" name="object 21"/>
          <p:cNvSpPr txBox="1"/>
          <p:nvPr/>
        </p:nvSpPr>
        <p:spPr>
          <a:xfrm>
            <a:off x="790452" y="4953001"/>
            <a:ext cx="7483494" cy="389469"/>
          </a:xfrm>
          <a:prstGeom prst="rect">
            <a:avLst/>
          </a:prstGeom>
        </p:spPr>
        <p:txBody>
          <a:bodyPr vert="horz" wrap="square" lIns="0" tIns="30102" rIns="0" bIns="0" rtlCol="0">
            <a:spAutoFit/>
          </a:bodyPr>
          <a:lstStyle/>
          <a:p>
            <a:pPr marL="56441" marR="45153">
              <a:lnSpc>
                <a:spcPts val="1361"/>
              </a:lnSpc>
              <a:spcBef>
                <a:spcPts val="237"/>
              </a:spcBef>
            </a:pPr>
            <a:r>
              <a:rPr sz="1200" spc="89" dirty="0">
                <a:solidFill>
                  <a:srgbClr val="231F20"/>
                </a:solidFill>
                <a:latin typeface="Calibri"/>
                <a:cs typeface="Calibri"/>
              </a:rPr>
              <a:t>Following </a:t>
            </a:r>
            <a:r>
              <a:rPr sz="1200" spc="67" dirty="0">
                <a:solidFill>
                  <a:srgbClr val="231F20"/>
                </a:solidFill>
                <a:latin typeface="Calibri"/>
                <a:cs typeface="Calibri"/>
              </a:rPr>
              <a:t>primary </a:t>
            </a:r>
            <a:r>
              <a:rPr sz="1200" spc="44" dirty="0">
                <a:solidFill>
                  <a:srgbClr val="231F20"/>
                </a:solidFill>
                <a:latin typeface="Calibri"/>
                <a:cs typeface="Calibri"/>
              </a:rPr>
              <a:t>PCI, </a:t>
            </a:r>
            <a:r>
              <a:rPr sz="1200" spc="104" dirty="0">
                <a:solidFill>
                  <a:srgbClr val="231F20"/>
                </a:solidFill>
                <a:latin typeface="Calibri"/>
                <a:cs typeface="Calibri"/>
              </a:rPr>
              <a:t>DAPT </a:t>
            </a:r>
            <a:r>
              <a:rPr sz="1200" spc="89" dirty="0">
                <a:solidFill>
                  <a:srgbClr val="231F20"/>
                </a:solidFill>
                <a:latin typeface="Calibri"/>
                <a:cs typeface="Calibri"/>
              </a:rPr>
              <a:t>with </a:t>
            </a:r>
            <a:r>
              <a:rPr sz="1200" spc="81" dirty="0">
                <a:solidFill>
                  <a:srgbClr val="231F20"/>
                </a:solidFill>
                <a:latin typeface="Calibri"/>
                <a:cs typeface="Calibri"/>
              </a:rPr>
              <a:t>combination </a:t>
            </a:r>
            <a:r>
              <a:rPr sz="1200" spc="96" dirty="0">
                <a:solidFill>
                  <a:srgbClr val="231F20"/>
                </a:solidFill>
                <a:latin typeface="Calibri"/>
                <a:cs typeface="Calibri"/>
              </a:rPr>
              <a:t>of </a:t>
            </a:r>
            <a:r>
              <a:rPr sz="1200" spc="59" dirty="0">
                <a:solidFill>
                  <a:srgbClr val="231F20"/>
                </a:solidFill>
                <a:latin typeface="Calibri"/>
                <a:cs typeface="Calibri"/>
              </a:rPr>
              <a:t>aspirin </a:t>
            </a:r>
            <a:r>
              <a:rPr sz="1200" spc="96" dirty="0">
                <a:solidFill>
                  <a:srgbClr val="231F20"/>
                </a:solidFill>
                <a:latin typeface="Calibri"/>
                <a:cs typeface="Calibri"/>
              </a:rPr>
              <a:t>and  </a:t>
            </a:r>
            <a:r>
              <a:rPr sz="1200" spc="74" dirty="0">
                <a:solidFill>
                  <a:srgbClr val="231F20"/>
                </a:solidFill>
                <a:latin typeface="Calibri"/>
                <a:cs typeface="Calibri"/>
              </a:rPr>
              <a:t>clopidogrel </a:t>
            </a:r>
            <a:r>
              <a:rPr sz="1200" spc="67" dirty="0">
                <a:solidFill>
                  <a:srgbClr val="231F20"/>
                </a:solidFill>
                <a:latin typeface="Calibri"/>
                <a:cs typeface="Calibri"/>
              </a:rPr>
              <a:t>or ticagrelor or </a:t>
            </a:r>
            <a:r>
              <a:rPr sz="1200" spc="74" dirty="0">
                <a:solidFill>
                  <a:srgbClr val="231F20"/>
                </a:solidFill>
                <a:latin typeface="Calibri"/>
                <a:cs typeface="Calibri"/>
              </a:rPr>
              <a:t>prasugrel </a:t>
            </a:r>
            <a:r>
              <a:rPr sz="1200" spc="22">
                <a:solidFill>
                  <a:srgbClr val="231F20"/>
                </a:solidFill>
                <a:latin typeface="Calibri"/>
                <a:cs typeface="Calibri"/>
              </a:rPr>
              <a:t>is </a:t>
            </a:r>
            <a:r>
              <a:rPr sz="1200" spc="67" smtClean="0">
                <a:solidFill>
                  <a:srgbClr val="231F20"/>
                </a:solidFill>
                <a:latin typeface="Calibri"/>
                <a:cs typeface="Calibri"/>
              </a:rPr>
              <a:t>recommended.</a:t>
            </a:r>
            <a:endParaRPr sz="1000" baseline="30864">
              <a:latin typeface="Calibri"/>
              <a:cs typeface="Calibri"/>
            </a:endParaRPr>
          </a:p>
        </p:txBody>
      </p:sp>
      <p:sp>
        <p:nvSpPr>
          <p:cNvPr id="22" name="object 22"/>
          <p:cNvSpPr txBox="1"/>
          <p:nvPr/>
        </p:nvSpPr>
        <p:spPr>
          <a:xfrm>
            <a:off x="790529" y="5421775"/>
            <a:ext cx="7483494" cy="517489"/>
          </a:xfrm>
          <a:prstGeom prst="rect">
            <a:avLst/>
          </a:prstGeom>
        </p:spPr>
        <p:txBody>
          <a:bodyPr vert="horz" wrap="square" lIns="0" tIns="67730" rIns="0" bIns="0" rtlCol="0">
            <a:spAutoFit/>
          </a:bodyPr>
          <a:lstStyle/>
          <a:p>
            <a:pPr marL="56441" marR="45153">
              <a:lnSpc>
                <a:spcPct val="72900"/>
              </a:lnSpc>
              <a:spcBef>
                <a:spcPts val="533"/>
              </a:spcBef>
            </a:pPr>
            <a:r>
              <a:rPr sz="1200" spc="104" smtClean="0">
                <a:solidFill>
                  <a:srgbClr val="231F20"/>
                </a:solidFill>
                <a:latin typeface="Calibri"/>
                <a:cs typeface="Calibri"/>
              </a:rPr>
              <a:t>DAPT </a:t>
            </a:r>
            <a:r>
              <a:rPr sz="1200" spc="89" smtClean="0">
                <a:solidFill>
                  <a:srgbClr val="231F20"/>
                </a:solidFill>
                <a:latin typeface="Calibri"/>
                <a:cs typeface="Calibri"/>
              </a:rPr>
              <a:t>with </a:t>
            </a:r>
            <a:r>
              <a:rPr sz="1200" spc="59" smtClean="0">
                <a:solidFill>
                  <a:srgbClr val="231F20"/>
                </a:solidFill>
                <a:latin typeface="Calibri"/>
                <a:cs typeface="Calibri"/>
              </a:rPr>
              <a:t>aspirin </a:t>
            </a:r>
            <a:r>
              <a:rPr sz="1200" spc="96" smtClean="0">
                <a:solidFill>
                  <a:srgbClr val="231F20"/>
                </a:solidFill>
                <a:latin typeface="Calibri"/>
                <a:cs typeface="Calibri"/>
              </a:rPr>
              <a:t>and </a:t>
            </a:r>
            <a:r>
              <a:rPr sz="1200" spc="67" smtClean="0">
                <a:solidFill>
                  <a:srgbClr val="231F20"/>
                </a:solidFill>
                <a:latin typeface="Calibri"/>
                <a:cs typeface="Calibri"/>
              </a:rPr>
              <a:t>oral </a:t>
            </a:r>
            <a:r>
              <a:rPr sz="1200" spc="74" smtClean="0">
                <a:solidFill>
                  <a:srgbClr val="231F20"/>
                </a:solidFill>
                <a:latin typeface="Calibri"/>
                <a:cs typeface="Calibri"/>
              </a:rPr>
              <a:t>adenosine diphosphate </a:t>
            </a:r>
            <a:r>
              <a:rPr sz="1200" spc="81" smtClean="0">
                <a:solidFill>
                  <a:srgbClr val="231F20"/>
                </a:solidFill>
                <a:latin typeface="Calibri"/>
                <a:cs typeface="Calibri"/>
              </a:rPr>
              <a:t>(ADP) </a:t>
            </a:r>
            <a:r>
              <a:rPr sz="1200" spc="59" smtClean="0">
                <a:solidFill>
                  <a:srgbClr val="231F20"/>
                </a:solidFill>
                <a:latin typeface="Calibri"/>
                <a:cs typeface="Calibri"/>
              </a:rPr>
              <a:t>receptor  </a:t>
            </a:r>
            <a:r>
              <a:rPr sz="1200" spc="81" smtClean="0">
                <a:solidFill>
                  <a:srgbClr val="231F20"/>
                </a:solidFill>
                <a:latin typeface="Calibri"/>
                <a:cs typeface="Calibri"/>
              </a:rPr>
              <a:t>antagonist</a:t>
            </a:r>
            <a:r>
              <a:rPr sz="1200" spc="22" smtClean="0">
                <a:solidFill>
                  <a:srgbClr val="231F20"/>
                </a:solidFill>
                <a:latin typeface="Calibri"/>
                <a:cs typeface="Calibri"/>
              </a:rPr>
              <a:t> is</a:t>
            </a:r>
            <a:r>
              <a:rPr sz="1200" spc="30" smtClean="0">
                <a:solidFill>
                  <a:srgbClr val="231F20"/>
                </a:solidFill>
                <a:latin typeface="Calibri"/>
                <a:cs typeface="Calibri"/>
              </a:rPr>
              <a:t> </a:t>
            </a:r>
            <a:r>
              <a:rPr sz="1200" spc="81" smtClean="0">
                <a:solidFill>
                  <a:srgbClr val="231F20"/>
                </a:solidFill>
                <a:latin typeface="Calibri"/>
                <a:cs typeface="Calibri"/>
              </a:rPr>
              <a:t>recommended</a:t>
            </a:r>
            <a:r>
              <a:rPr sz="1200" spc="30" smtClean="0">
                <a:solidFill>
                  <a:srgbClr val="231F20"/>
                </a:solidFill>
                <a:latin typeface="Calibri"/>
                <a:cs typeface="Calibri"/>
              </a:rPr>
              <a:t> </a:t>
            </a:r>
            <a:r>
              <a:rPr sz="1200" spc="81" smtClean="0">
                <a:solidFill>
                  <a:srgbClr val="231F20"/>
                </a:solidFill>
                <a:latin typeface="Calibri"/>
                <a:cs typeface="Calibri"/>
              </a:rPr>
              <a:t>to</a:t>
            </a:r>
            <a:r>
              <a:rPr sz="1200" spc="30" smtClean="0">
                <a:solidFill>
                  <a:srgbClr val="231F20"/>
                </a:solidFill>
                <a:latin typeface="Calibri"/>
                <a:cs typeface="Calibri"/>
              </a:rPr>
              <a:t> </a:t>
            </a:r>
            <a:r>
              <a:rPr sz="1200" spc="81" smtClean="0">
                <a:solidFill>
                  <a:srgbClr val="231F20"/>
                </a:solidFill>
                <a:latin typeface="Calibri"/>
                <a:cs typeface="Calibri"/>
              </a:rPr>
              <a:t>be</a:t>
            </a:r>
            <a:r>
              <a:rPr sz="1200" spc="30" smtClean="0">
                <a:solidFill>
                  <a:srgbClr val="231F20"/>
                </a:solidFill>
                <a:latin typeface="Calibri"/>
                <a:cs typeface="Calibri"/>
              </a:rPr>
              <a:t> </a:t>
            </a:r>
            <a:r>
              <a:rPr sz="1200" spc="74" smtClean="0">
                <a:solidFill>
                  <a:srgbClr val="231F20"/>
                </a:solidFill>
                <a:latin typeface="Calibri"/>
                <a:cs typeface="Calibri"/>
              </a:rPr>
              <a:t>continued</a:t>
            </a:r>
            <a:r>
              <a:rPr sz="1200" spc="30" smtClean="0">
                <a:solidFill>
                  <a:srgbClr val="231F20"/>
                </a:solidFill>
                <a:latin typeface="Calibri"/>
                <a:cs typeface="Calibri"/>
              </a:rPr>
              <a:t> </a:t>
            </a:r>
            <a:r>
              <a:rPr sz="1200" spc="81" smtClean="0">
                <a:solidFill>
                  <a:srgbClr val="231F20"/>
                </a:solidFill>
                <a:latin typeface="Calibri"/>
                <a:cs typeface="Calibri"/>
              </a:rPr>
              <a:t>for</a:t>
            </a:r>
            <a:r>
              <a:rPr sz="1200" spc="30" smtClean="0">
                <a:solidFill>
                  <a:srgbClr val="231F20"/>
                </a:solidFill>
                <a:latin typeface="Calibri"/>
                <a:cs typeface="Calibri"/>
              </a:rPr>
              <a:t> </a:t>
            </a:r>
            <a:r>
              <a:rPr sz="1200" spc="96" smtClean="0">
                <a:solidFill>
                  <a:srgbClr val="231F20"/>
                </a:solidFill>
                <a:latin typeface="Calibri"/>
                <a:cs typeface="Calibri"/>
              </a:rPr>
              <a:t>up</a:t>
            </a:r>
            <a:r>
              <a:rPr sz="1200" spc="30" smtClean="0">
                <a:solidFill>
                  <a:srgbClr val="231F20"/>
                </a:solidFill>
                <a:latin typeface="Calibri"/>
                <a:cs typeface="Calibri"/>
              </a:rPr>
              <a:t> </a:t>
            </a:r>
            <a:r>
              <a:rPr sz="1200" spc="81" smtClean="0">
                <a:solidFill>
                  <a:srgbClr val="231F20"/>
                </a:solidFill>
                <a:latin typeface="Calibri"/>
                <a:cs typeface="Calibri"/>
              </a:rPr>
              <a:t>to</a:t>
            </a:r>
            <a:r>
              <a:rPr sz="1200" spc="30" smtClean="0">
                <a:solidFill>
                  <a:srgbClr val="231F20"/>
                </a:solidFill>
                <a:latin typeface="Calibri"/>
                <a:cs typeface="Calibri"/>
              </a:rPr>
              <a:t> </a:t>
            </a:r>
            <a:r>
              <a:rPr sz="1200" spc="52" smtClean="0">
                <a:solidFill>
                  <a:srgbClr val="231F20"/>
                </a:solidFill>
                <a:latin typeface="Calibri"/>
                <a:cs typeface="Calibri"/>
              </a:rPr>
              <a:t>12</a:t>
            </a:r>
            <a:r>
              <a:rPr sz="1200" spc="74" smtClean="0">
                <a:solidFill>
                  <a:srgbClr val="231F20"/>
                </a:solidFill>
                <a:latin typeface="Calibri"/>
                <a:cs typeface="Calibri"/>
              </a:rPr>
              <a:t>months</a:t>
            </a:r>
            <a:r>
              <a:rPr sz="1200" spc="30" smtClean="0">
                <a:solidFill>
                  <a:srgbClr val="231F20"/>
                </a:solidFill>
                <a:latin typeface="Calibri"/>
                <a:cs typeface="Calibri"/>
              </a:rPr>
              <a:t> </a:t>
            </a:r>
            <a:r>
              <a:rPr sz="1200" spc="74" smtClean="0">
                <a:solidFill>
                  <a:srgbClr val="231F20"/>
                </a:solidFill>
                <a:latin typeface="Calibri"/>
                <a:cs typeface="Calibri"/>
              </a:rPr>
              <a:t>after</a:t>
            </a:r>
            <a:endParaRPr sz="1200" smtClean="0">
              <a:latin typeface="Calibri"/>
              <a:cs typeface="Calibri"/>
            </a:endParaRPr>
          </a:p>
          <a:p>
            <a:pPr marL="56441">
              <a:lnSpc>
                <a:spcPts val="1361"/>
              </a:lnSpc>
            </a:pPr>
            <a:r>
              <a:rPr sz="1200" spc="52" smtClean="0">
                <a:solidFill>
                  <a:srgbClr val="231F20"/>
                </a:solidFill>
                <a:latin typeface="Calibri"/>
                <a:cs typeface="Calibri"/>
              </a:rPr>
              <a:t>STEMI</a:t>
            </a:r>
            <a:r>
              <a:rPr sz="1000" spc="77" baseline="30864" smtClean="0">
                <a:solidFill>
                  <a:srgbClr val="231F20"/>
                </a:solidFill>
                <a:latin typeface="Calibri"/>
                <a:cs typeface="Calibri"/>
              </a:rPr>
              <a:t>124</a:t>
            </a:r>
            <a:r>
              <a:rPr sz="1200" spc="52" smtClean="0">
                <a:solidFill>
                  <a:srgbClr val="231F20"/>
                </a:solidFill>
                <a:latin typeface="Calibri"/>
                <a:cs typeface="Calibri"/>
              </a:rPr>
              <a:t>, </a:t>
            </a:r>
            <a:r>
              <a:rPr sz="1200" spc="89" smtClean="0">
                <a:solidFill>
                  <a:srgbClr val="231F20"/>
                </a:solidFill>
                <a:latin typeface="Calibri"/>
                <a:cs typeface="Calibri"/>
              </a:rPr>
              <a:t>with a </a:t>
            </a:r>
            <a:r>
              <a:rPr sz="1200" spc="37" smtClean="0">
                <a:solidFill>
                  <a:srgbClr val="231F20"/>
                </a:solidFill>
                <a:latin typeface="Calibri"/>
                <a:cs typeface="Calibri"/>
              </a:rPr>
              <a:t>strict</a:t>
            </a:r>
            <a:r>
              <a:rPr sz="1200" smtClean="0">
                <a:solidFill>
                  <a:srgbClr val="231F20"/>
                </a:solidFill>
                <a:latin typeface="Calibri"/>
                <a:cs typeface="Calibri"/>
              </a:rPr>
              <a:t> </a:t>
            </a:r>
            <a:r>
              <a:rPr sz="1200" spc="74" smtClean="0">
                <a:solidFill>
                  <a:srgbClr val="231F20"/>
                </a:solidFill>
                <a:latin typeface="Calibri"/>
                <a:cs typeface="Calibri"/>
              </a:rPr>
              <a:t>minimum:</a:t>
            </a:r>
            <a:endParaRPr sz="1200">
              <a:latin typeface="Calibri"/>
              <a:cs typeface="Calibri"/>
            </a:endParaRPr>
          </a:p>
        </p:txBody>
      </p:sp>
      <p:sp>
        <p:nvSpPr>
          <p:cNvPr id="23" name="object 23"/>
          <p:cNvSpPr txBox="1"/>
          <p:nvPr/>
        </p:nvSpPr>
        <p:spPr>
          <a:xfrm>
            <a:off x="1188118" y="5814035"/>
            <a:ext cx="4312546" cy="565486"/>
          </a:xfrm>
          <a:prstGeom prst="rect">
            <a:avLst/>
          </a:prstGeom>
        </p:spPr>
        <p:txBody>
          <a:bodyPr vert="horz" wrap="square" lIns="0" tIns="105357" rIns="0" bIns="0" rtlCol="0">
            <a:spAutoFit/>
          </a:bodyPr>
          <a:lstStyle/>
          <a:p>
            <a:pPr marL="200367" indent="-144866">
              <a:spcBef>
                <a:spcPts val="830"/>
              </a:spcBef>
              <a:buChar char="•"/>
              <a:tabLst>
                <a:tab pos="201307" algn="l"/>
              </a:tabLst>
            </a:pPr>
            <a:r>
              <a:rPr sz="1200" dirty="0">
                <a:solidFill>
                  <a:srgbClr val="231F20"/>
                </a:solidFill>
                <a:latin typeface="Calibri"/>
                <a:cs typeface="Calibri"/>
              </a:rPr>
              <a:t>1 </a:t>
            </a:r>
            <a:r>
              <a:rPr sz="1200" spc="30" dirty="0">
                <a:solidFill>
                  <a:srgbClr val="231F20"/>
                </a:solidFill>
                <a:latin typeface="Calibri"/>
                <a:cs typeface="Calibri"/>
              </a:rPr>
              <a:t>month </a:t>
            </a:r>
            <a:r>
              <a:rPr sz="1200" spc="37" dirty="0">
                <a:solidFill>
                  <a:srgbClr val="231F20"/>
                </a:solidFill>
                <a:latin typeface="Calibri"/>
                <a:cs typeface="Calibri"/>
              </a:rPr>
              <a:t>for </a:t>
            </a:r>
            <a:r>
              <a:rPr sz="1200" spc="22" dirty="0">
                <a:solidFill>
                  <a:srgbClr val="231F20"/>
                </a:solidFill>
                <a:latin typeface="Calibri"/>
                <a:cs typeface="Calibri"/>
              </a:rPr>
              <a:t>patients receiving</a:t>
            </a:r>
            <a:r>
              <a:rPr sz="1200" spc="44" dirty="0">
                <a:solidFill>
                  <a:srgbClr val="231F20"/>
                </a:solidFill>
                <a:latin typeface="Calibri"/>
                <a:cs typeface="Calibri"/>
              </a:rPr>
              <a:t> </a:t>
            </a:r>
            <a:r>
              <a:rPr sz="1200" spc="7" dirty="0">
                <a:solidFill>
                  <a:srgbClr val="231F20"/>
                </a:solidFill>
                <a:latin typeface="Calibri"/>
                <a:cs typeface="Calibri"/>
              </a:rPr>
              <a:t>BMS.</a:t>
            </a:r>
            <a:endParaRPr sz="1200">
              <a:latin typeface="Calibri"/>
              <a:cs typeface="Calibri"/>
            </a:endParaRPr>
          </a:p>
          <a:p>
            <a:pPr marL="200367" indent="-144866">
              <a:spcBef>
                <a:spcPts val="680"/>
              </a:spcBef>
              <a:buChar char="•"/>
              <a:tabLst>
                <a:tab pos="201307" algn="l"/>
              </a:tabLst>
            </a:pPr>
            <a:r>
              <a:rPr sz="1200" dirty="0">
                <a:solidFill>
                  <a:srgbClr val="231F20"/>
                </a:solidFill>
                <a:latin typeface="Calibri"/>
                <a:cs typeface="Calibri"/>
              </a:rPr>
              <a:t>6 </a:t>
            </a:r>
            <a:r>
              <a:rPr sz="1200" spc="22" dirty="0">
                <a:solidFill>
                  <a:srgbClr val="231F20"/>
                </a:solidFill>
                <a:latin typeface="Calibri"/>
                <a:cs typeface="Calibri"/>
              </a:rPr>
              <a:t>months </a:t>
            </a:r>
            <a:r>
              <a:rPr sz="1200" spc="37" dirty="0">
                <a:solidFill>
                  <a:srgbClr val="231F20"/>
                </a:solidFill>
                <a:latin typeface="Calibri"/>
                <a:cs typeface="Calibri"/>
              </a:rPr>
              <a:t>for </a:t>
            </a:r>
            <a:r>
              <a:rPr sz="1200" spc="22" dirty="0">
                <a:solidFill>
                  <a:srgbClr val="231F20"/>
                </a:solidFill>
                <a:latin typeface="Calibri"/>
                <a:cs typeface="Calibri"/>
              </a:rPr>
              <a:t>patients receiving </a:t>
            </a:r>
            <a:r>
              <a:rPr sz="1200" spc="15">
                <a:solidFill>
                  <a:srgbClr val="231F20"/>
                </a:solidFill>
                <a:latin typeface="Calibri"/>
                <a:cs typeface="Calibri"/>
              </a:rPr>
              <a:t>DES</a:t>
            </a:r>
            <a:r>
              <a:rPr sz="1200" spc="15" smtClean="0">
                <a:solidFill>
                  <a:srgbClr val="231F20"/>
                </a:solidFill>
                <a:latin typeface="Calibri"/>
                <a:cs typeface="Calibri"/>
              </a:rPr>
              <a:t>.</a:t>
            </a:r>
            <a:r>
              <a:rPr sz="1000" spc="22" baseline="30864" smtClean="0">
                <a:solidFill>
                  <a:srgbClr val="231F20"/>
                </a:solidFill>
                <a:latin typeface="Calibri"/>
                <a:cs typeface="Calibri"/>
              </a:rPr>
              <a:t> </a:t>
            </a:r>
            <a:endParaRPr sz="1000" baseline="30864">
              <a:latin typeface="Calibri"/>
              <a:cs typeface="Calibri"/>
            </a:endParaRPr>
          </a:p>
        </p:txBody>
      </p:sp>
      <p:sp>
        <p:nvSpPr>
          <p:cNvPr id="25" name="object 25"/>
          <p:cNvSpPr/>
          <p:nvPr/>
        </p:nvSpPr>
        <p:spPr>
          <a:xfrm>
            <a:off x="239678" y="3453712"/>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26" name="object 26"/>
          <p:cNvSpPr txBox="1"/>
          <p:nvPr/>
        </p:nvSpPr>
        <p:spPr>
          <a:xfrm>
            <a:off x="160986" y="3124200"/>
            <a:ext cx="8602014" cy="853794"/>
          </a:xfrm>
          <a:prstGeom prst="rect">
            <a:avLst/>
          </a:prstGeom>
        </p:spPr>
        <p:txBody>
          <a:bodyPr vert="horz" wrap="square" lIns="0" tIns="22577" rIns="0" bIns="0" rtlCol="0">
            <a:spAutoFit/>
          </a:bodyPr>
          <a:lstStyle/>
          <a:p>
            <a:pPr marL="211655">
              <a:lnSpc>
                <a:spcPts val="1473"/>
              </a:lnSpc>
              <a:spcBef>
                <a:spcPts val="178"/>
              </a:spcBef>
            </a:pPr>
            <a:r>
              <a:rPr sz="1300" b="1" u="sng" spc="-37" dirty="0">
                <a:solidFill>
                  <a:srgbClr val="0062A8"/>
                </a:solidFill>
                <a:uFill>
                  <a:solidFill>
                    <a:srgbClr val="0062A8"/>
                  </a:solidFill>
                </a:uFill>
                <a:latin typeface="Arial"/>
                <a:cs typeface="Arial"/>
              </a:rPr>
              <a:t>7.5 </a:t>
            </a:r>
            <a:r>
              <a:rPr sz="1300" b="1" u="sng" spc="-67" dirty="0">
                <a:solidFill>
                  <a:srgbClr val="0062A8"/>
                </a:solidFill>
                <a:uFill>
                  <a:solidFill>
                    <a:srgbClr val="0062A8"/>
                  </a:solidFill>
                </a:uFill>
                <a:latin typeface="Arial"/>
                <a:cs typeface="Arial"/>
              </a:rPr>
              <a:t>Good </a:t>
            </a:r>
            <a:r>
              <a:rPr sz="1300" b="1" u="sng" spc="-74" dirty="0">
                <a:solidFill>
                  <a:srgbClr val="0062A8"/>
                </a:solidFill>
                <a:uFill>
                  <a:solidFill>
                    <a:srgbClr val="0062A8"/>
                  </a:solidFill>
                </a:uFill>
                <a:latin typeface="Arial"/>
                <a:cs typeface="Arial"/>
              </a:rPr>
              <a:t>glycaemic</a:t>
            </a:r>
            <a:r>
              <a:rPr sz="1300" b="1" u="sng" spc="-163" dirty="0">
                <a:solidFill>
                  <a:srgbClr val="0062A8"/>
                </a:solidFill>
                <a:uFill>
                  <a:solidFill>
                    <a:srgbClr val="0062A8"/>
                  </a:solidFill>
                </a:uFill>
                <a:latin typeface="Arial"/>
                <a:cs typeface="Arial"/>
              </a:rPr>
              <a:t> </a:t>
            </a:r>
            <a:r>
              <a:rPr sz="1300" b="1" u="sng" spc="-52" dirty="0">
                <a:solidFill>
                  <a:srgbClr val="0062A8"/>
                </a:solidFill>
                <a:uFill>
                  <a:solidFill>
                    <a:srgbClr val="0062A8"/>
                  </a:solidFill>
                </a:uFill>
                <a:latin typeface="Arial"/>
                <a:cs typeface="Arial"/>
              </a:rPr>
              <a:t>control</a:t>
            </a:r>
            <a:endParaRPr sz="1300">
              <a:latin typeface="Arial"/>
              <a:cs typeface="Arial"/>
            </a:endParaRPr>
          </a:p>
          <a:p>
            <a:pPr marL="477870" marR="101594" indent="-384742">
              <a:lnSpc>
                <a:spcPts val="1361"/>
              </a:lnSpc>
              <a:spcBef>
                <a:spcPts val="59"/>
              </a:spcBef>
            </a:pPr>
            <a:r>
              <a:rPr sz="1000" spc="-30" smtClean="0">
                <a:solidFill>
                  <a:srgbClr val="231F20"/>
                </a:solidFill>
                <a:latin typeface="Calibri"/>
                <a:cs typeface="Calibri"/>
              </a:rPr>
              <a:t>II-,</a:t>
            </a:r>
            <a:r>
              <a:rPr sz="1000" spc="-30" dirty="0">
                <a:solidFill>
                  <a:srgbClr val="231F20"/>
                </a:solidFill>
                <a:latin typeface="Calibri"/>
                <a:cs typeface="Calibri"/>
              </a:rPr>
              <a:t>B </a:t>
            </a:r>
            <a:r>
              <a:rPr sz="1200" spc="96" dirty="0">
                <a:solidFill>
                  <a:srgbClr val="231F20"/>
                </a:solidFill>
                <a:latin typeface="Calibri"/>
                <a:cs typeface="Calibri"/>
              </a:rPr>
              <a:t>Good </a:t>
            </a:r>
            <a:r>
              <a:rPr sz="1200" spc="67" dirty="0">
                <a:solidFill>
                  <a:srgbClr val="231F20"/>
                </a:solidFill>
                <a:latin typeface="Calibri"/>
                <a:cs typeface="Calibri"/>
              </a:rPr>
              <a:t>control </a:t>
            </a:r>
            <a:r>
              <a:rPr sz="1200" spc="96" dirty="0">
                <a:solidFill>
                  <a:srgbClr val="231F20"/>
                </a:solidFill>
                <a:latin typeface="Calibri"/>
                <a:cs typeface="Calibri"/>
              </a:rPr>
              <a:t>of </a:t>
            </a:r>
            <a:r>
              <a:rPr sz="1200" spc="74" dirty="0">
                <a:solidFill>
                  <a:srgbClr val="231F20"/>
                </a:solidFill>
                <a:latin typeface="Calibri"/>
                <a:cs typeface="Calibri"/>
              </a:rPr>
              <a:t>the </a:t>
            </a:r>
            <a:r>
              <a:rPr sz="1200" spc="89" dirty="0">
                <a:solidFill>
                  <a:srgbClr val="231F20"/>
                </a:solidFill>
                <a:latin typeface="Calibri"/>
                <a:cs typeface="Calibri"/>
              </a:rPr>
              <a:t>blood </a:t>
            </a:r>
            <a:r>
              <a:rPr sz="1200" spc="67" dirty="0">
                <a:solidFill>
                  <a:srgbClr val="231F20"/>
                </a:solidFill>
                <a:latin typeface="Calibri"/>
                <a:cs typeface="Calibri"/>
              </a:rPr>
              <a:t>glucose </a:t>
            </a:r>
            <a:r>
              <a:rPr sz="1200" spc="22" dirty="0">
                <a:solidFill>
                  <a:srgbClr val="231F20"/>
                </a:solidFill>
                <a:latin typeface="Calibri"/>
                <a:cs typeface="Calibri"/>
              </a:rPr>
              <a:t>is  </a:t>
            </a:r>
            <a:r>
              <a:rPr sz="1200" spc="81" dirty="0">
                <a:solidFill>
                  <a:srgbClr val="231F20"/>
                </a:solidFill>
                <a:latin typeface="Calibri"/>
                <a:cs typeface="Calibri"/>
              </a:rPr>
              <a:t>important </a:t>
            </a:r>
            <a:r>
              <a:rPr sz="1200" spc="96" dirty="0">
                <a:solidFill>
                  <a:srgbClr val="231F20"/>
                </a:solidFill>
                <a:latin typeface="Calibri"/>
                <a:cs typeface="Calibri"/>
              </a:rPr>
              <a:t>and </a:t>
            </a:r>
            <a:r>
              <a:rPr sz="1200" spc="74" dirty="0">
                <a:solidFill>
                  <a:srgbClr val="231F20"/>
                </a:solidFill>
                <a:latin typeface="Calibri"/>
                <a:cs typeface="Calibri"/>
              </a:rPr>
              <a:t>should </a:t>
            </a:r>
            <a:r>
              <a:rPr sz="1200" spc="81" dirty="0">
                <a:solidFill>
                  <a:srgbClr val="231F20"/>
                </a:solidFill>
                <a:latin typeface="Calibri"/>
                <a:cs typeface="Calibri"/>
              </a:rPr>
              <a:t>be  </a:t>
            </a:r>
            <a:r>
              <a:rPr sz="1200" spc="59">
                <a:solidFill>
                  <a:srgbClr val="231F20"/>
                </a:solidFill>
                <a:latin typeface="Calibri"/>
                <a:cs typeface="Calibri"/>
              </a:rPr>
              <a:t>individualised</a:t>
            </a:r>
            <a:r>
              <a:rPr sz="1200" spc="59" smtClean="0">
                <a:solidFill>
                  <a:srgbClr val="231F20"/>
                </a:solidFill>
                <a:latin typeface="Calibri"/>
                <a:cs typeface="Calibri"/>
              </a:rPr>
              <a:t>.</a:t>
            </a:r>
            <a:endParaRPr sz="1000" baseline="30864">
              <a:latin typeface="Calibri"/>
              <a:cs typeface="Calibri"/>
            </a:endParaRPr>
          </a:p>
          <a:p>
            <a:pPr>
              <a:spcBef>
                <a:spcPts val="30"/>
              </a:spcBef>
            </a:pPr>
            <a:endParaRPr sz="1600">
              <a:latin typeface="Times New Roman"/>
              <a:cs typeface="Times New Roman"/>
            </a:endParaRPr>
          </a:p>
          <a:p>
            <a:pPr marL="211655"/>
            <a:r>
              <a:rPr sz="1300" b="1" spc="-37" dirty="0">
                <a:solidFill>
                  <a:srgbClr val="0062A8"/>
                </a:solidFill>
                <a:latin typeface="Arial"/>
                <a:cs typeface="Arial"/>
              </a:rPr>
              <a:t>7.6 </a:t>
            </a:r>
            <a:r>
              <a:rPr sz="1300" b="1" spc="-22" dirty="0">
                <a:solidFill>
                  <a:srgbClr val="0062A8"/>
                </a:solidFill>
                <a:latin typeface="Arial"/>
                <a:cs typeface="Arial"/>
              </a:rPr>
              <a:t>Antiplatelet</a:t>
            </a:r>
            <a:r>
              <a:rPr sz="1300" b="1" spc="37" dirty="0">
                <a:solidFill>
                  <a:srgbClr val="0062A8"/>
                </a:solidFill>
                <a:latin typeface="Arial"/>
                <a:cs typeface="Arial"/>
              </a:rPr>
              <a:t> </a:t>
            </a:r>
            <a:r>
              <a:rPr sz="1300" b="1" spc="-52" dirty="0">
                <a:solidFill>
                  <a:srgbClr val="0062A8"/>
                </a:solidFill>
                <a:latin typeface="Arial"/>
                <a:cs typeface="Arial"/>
              </a:rPr>
              <a:t>agents</a:t>
            </a:r>
            <a:endParaRPr sz="1300">
              <a:latin typeface="Arial"/>
              <a:cs typeface="Arial"/>
            </a:endParaRPr>
          </a:p>
        </p:txBody>
      </p:sp>
      <p:sp>
        <p:nvSpPr>
          <p:cNvPr id="27" name="object 27"/>
          <p:cNvSpPr/>
          <p:nvPr/>
        </p:nvSpPr>
        <p:spPr>
          <a:xfrm>
            <a:off x="239678" y="3977430"/>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28" name="object 28"/>
          <p:cNvSpPr txBox="1"/>
          <p:nvPr/>
        </p:nvSpPr>
        <p:spPr>
          <a:xfrm>
            <a:off x="358688" y="3968968"/>
            <a:ext cx="260856" cy="172886"/>
          </a:xfrm>
          <a:prstGeom prst="rect">
            <a:avLst/>
          </a:prstGeom>
        </p:spPr>
        <p:txBody>
          <a:bodyPr vert="horz" wrap="square" lIns="0" tIns="18814" rIns="0" bIns="0" rtlCol="0">
            <a:spAutoFit/>
          </a:bodyPr>
          <a:lstStyle/>
          <a:p>
            <a:pPr marL="18814">
              <a:spcBef>
                <a:spcPts val="148"/>
              </a:spcBef>
            </a:pPr>
            <a:r>
              <a:rPr sz="1000" spc="-22" dirty="0">
                <a:solidFill>
                  <a:srgbClr val="231F20"/>
                </a:solidFill>
                <a:latin typeface="Calibri"/>
                <a:cs typeface="Calibri"/>
              </a:rPr>
              <a:t>I,A</a:t>
            </a:r>
            <a:endParaRPr sz="1000">
              <a:latin typeface="Calibri"/>
              <a:cs typeface="Calibri"/>
            </a:endParaRPr>
          </a:p>
        </p:txBody>
      </p:sp>
      <p:sp>
        <p:nvSpPr>
          <p:cNvPr id="31" name="object 31"/>
          <p:cNvSpPr txBox="1"/>
          <p:nvPr/>
        </p:nvSpPr>
        <p:spPr>
          <a:xfrm>
            <a:off x="358688" y="4483039"/>
            <a:ext cx="260856" cy="455015"/>
          </a:xfrm>
          <a:prstGeom prst="rect">
            <a:avLst/>
          </a:prstGeom>
        </p:spPr>
        <p:txBody>
          <a:bodyPr vert="horz" wrap="square" lIns="0" tIns="18814" rIns="0" bIns="0" rtlCol="0">
            <a:spAutoFit/>
          </a:bodyPr>
          <a:lstStyle/>
          <a:p>
            <a:pPr marL="25399">
              <a:spcBef>
                <a:spcPts val="148"/>
              </a:spcBef>
            </a:pPr>
            <a:r>
              <a:rPr sz="1000" spc="-44" dirty="0">
                <a:solidFill>
                  <a:srgbClr val="231F20"/>
                </a:solidFill>
                <a:latin typeface="Calibri"/>
                <a:cs typeface="Calibri"/>
              </a:rPr>
              <a:t>I,C</a:t>
            </a:r>
            <a:endParaRPr sz="1000">
              <a:latin typeface="Calibri"/>
              <a:cs typeface="Calibri"/>
            </a:endParaRPr>
          </a:p>
          <a:p>
            <a:pPr marL="18814">
              <a:spcBef>
                <a:spcPts val="1030"/>
              </a:spcBef>
            </a:pPr>
            <a:r>
              <a:rPr sz="1000" spc="-22" dirty="0">
                <a:solidFill>
                  <a:srgbClr val="231F20"/>
                </a:solidFill>
                <a:latin typeface="Calibri"/>
                <a:cs typeface="Calibri"/>
              </a:rPr>
              <a:t>I,A</a:t>
            </a:r>
            <a:endParaRPr sz="1000">
              <a:latin typeface="Calibri"/>
              <a:cs typeface="Calibri"/>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239820" cy="704759"/>
          </a:xfrm>
          <a:custGeom>
            <a:avLst/>
            <a:gdLst/>
            <a:ahLst/>
            <a:cxnLst/>
            <a:rect l="l" t="t" r="r" b="b"/>
            <a:pathLst>
              <a:path w="108585" h="684530">
                <a:moveTo>
                  <a:pt x="0" y="683983"/>
                </a:moveTo>
                <a:lnTo>
                  <a:pt x="108000" y="683983"/>
                </a:lnTo>
                <a:lnTo>
                  <a:pt x="108000" y="0"/>
                </a:lnTo>
              </a:path>
            </a:pathLst>
          </a:custGeom>
          <a:ln w="12700">
            <a:solidFill>
              <a:srgbClr val="94BDE5"/>
            </a:solidFill>
          </a:ln>
        </p:spPr>
        <p:txBody>
          <a:bodyPr wrap="square" lIns="0" tIns="0" rIns="0" bIns="0" rtlCol="0"/>
          <a:lstStyle/>
          <a:p>
            <a:endParaRPr/>
          </a:p>
        </p:txBody>
      </p:sp>
      <p:sp>
        <p:nvSpPr>
          <p:cNvPr id="3" name="object 3"/>
          <p:cNvSpPr/>
          <p:nvPr/>
        </p:nvSpPr>
        <p:spPr>
          <a:xfrm>
            <a:off x="0" y="0"/>
            <a:ext cx="9144000" cy="704759"/>
          </a:xfrm>
          <a:custGeom>
            <a:avLst/>
            <a:gdLst/>
            <a:ahLst/>
            <a:cxnLst/>
            <a:rect l="l" t="t" r="r" b="b"/>
            <a:pathLst>
              <a:path w="4140200" h="684530">
                <a:moveTo>
                  <a:pt x="0" y="683996"/>
                </a:moveTo>
                <a:lnTo>
                  <a:pt x="4139996" y="683996"/>
                </a:lnTo>
                <a:lnTo>
                  <a:pt x="4139996" y="0"/>
                </a:lnTo>
                <a:lnTo>
                  <a:pt x="0" y="0"/>
                </a:lnTo>
                <a:lnTo>
                  <a:pt x="0" y="683996"/>
                </a:lnTo>
                <a:close/>
              </a:path>
            </a:pathLst>
          </a:custGeom>
          <a:solidFill>
            <a:srgbClr val="94BDE5"/>
          </a:solidFill>
        </p:spPr>
        <p:txBody>
          <a:bodyPr wrap="square" lIns="0" tIns="0" rIns="0" bIns="0" rtlCol="0"/>
          <a:lstStyle/>
          <a:p>
            <a:endParaRPr/>
          </a:p>
        </p:txBody>
      </p:sp>
      <p:sp>
        <p:nvSpPr>
          <p:cNvPr id="4" name="object 4"/>
          <p:cNvSpPr/>
          <p:nvPr/>
        </p:nvSpPr>
        <p:spPr>
          <a:xfrm>
            <a:off x="0" y="0"/>
            <a:ext cx="9144000" cy="704759"/>
          </a:xfrm>
          <a:custGeom>
            <a:avLst/>
            <a:gdLst/>
            <a:ahLst/>
            <a:cxnLst/>
            <a:rect l="l" t="t" r="r" b="b"/>
            <a:pathLst>
              <a:path w="4140200" h="684530">
                <a:moveTo>
                  <a:pt x="0" y="683983"/>
                </a:moveTo>
                <a:lnTo>
                  <a:pt x="4139996" y="683983"/>
                </a:lnTo>
                <a:lnTo>
                  <a:pt x="4139996" y="0"/>
                </a:lnTo>
              </a:path>
            </a:pathLst>
          </a:custGeom>
          <a:ln w="12700">
            <a:solidFill>
              <a:srgbClr val="94BDE5"/>
            </a:solidFill>
          </a:ln>
        </p:spPr>
        <p:txBody>
          <a:bodyPr wrap="square" lIns="0" tIns="0" rIns="0" bIns="0" rtlCol="0"/>
          <a:lstStyle/>
          <a:p>
            <a:endParaRPr/>
          </a:p>
        </p:txBody>
      </p:sp>
      <p:sp>
        <p:nvSpPr>
          <p:cNvPr id="6" name="object 6"/>
          <p:cNvSpPr txBox="1"/>
          <p:nvPr/>
        </p:nvSpPr>
        <p:spPr>
          <a:xfrm>
            <a:off x="926059" y="0"/>
            <a:ext cx="1601602" cy="222852"/>
          </a:xfrm>
          <a:prstGeom prst="rect">
            <a:avLst/>
          </a:prstGeom>
        </p:spPr>
        <p:txBody>
          <a:bodyPr vert="horz" wrap="square" lIns="0" tIns="22577" rIns="0" bIns="0" rtlCol="0">
            <a:spAutoFit/>
          </a:bodyPr>
          <a:lstStyle/>
          <a:p>
            <a:pPr marL="18814">
              <a:spcBef>
                <a:spcPts val="178"/>
              </a:spcBef>
            </a:pPr>
            <a:r>
              <a:rPr sz="1300" b="1" u="sng" spc="-37" dirty="0">
                <a:solidFill>
                  <a:srgbClr val="0062A8"/>
                </a:solidFill>
                <a:uFill>
                  <a:solidFill>
                    <a:srgbClr val="0062A8"/>
                  </a:solidFill>
                </a:uFill>
                <a:latin typeface="Arial"/>
                <a:cs typeface="Arial"/>
              </a:rPr>
              <a:t>7.7</a:t>
            </a:r>
            <a:r>
              <a:rPr sz="1300" b="1" u="sng" spc="22" dirty="0">
                <a:solidFill>
                  <a:srgbClr val="0062A8"/>
                </a:solidFill>
                <a:uFill>
                  <a:solidFill>
                    <a:srgbClr val="0062A8"/>
                  </a:solidFill>
                </a:uFill>
                <a:latin typeface="Arial"/>
                <a:cs typeface="Arial"/>
              </a:rPr>
              <a:t> </a:t>
            </a:r>
            <a:r>
              <a:rPr sz="1300" b="1" u="sng" spc="-67" dirty="0">
                <a:solidFill>
                  <a:srgbClr val="0062A8"/>
                </a:solidFill>
                <a:uFill>
                  <a:solidFill>
                    <a:srgbClr val="0062A8"/>
                  </a:solidFill>
                </a:uFill>
                <a:latin typeface="Arial"/>
                <a:cs typeface="Arial"/>
              </a:rPr>
              <a:t>ß-blockers</a:t>
            </a:r>
            <a:endParaRPr sz="1300">
              <a:latin typeface="Arial"/>
              <a:cs typeface="Arial"/>
            </a:endParaRPr>
          </a:p>
        </p:txBody>
      </p:sp>
      <p:sp>
        <p:nvSpPr>
          <p:cNvPr id="8" name="object 8"/>
          <p:cNvSpPr txBox="1"/>
          <p:nvPr/>
        </p:nvSpPr>
        <p:spPr>
          <a:xfrm>
            <a:off x="762000" y="838200"/>
            <a:ext cx="7990427" cy="389469"/>
          </a:xfrm>
          <a:prstGeom prst="rect">
            <a:avLst/>
          </a:prstGeom>
        </p:spPr>
        <p:txBody>
          <a:bodyPr vert="horz" wrap="square" lIns="0" tIns="30102" rIns="0" bIns="0" rtlCol="0">
            <a:spAutoFit/>
          </a:bodyPr>
          <a:lstStyle/>
          <a:p>
            <a:pPr marL="56441" marR="45153" algn="just">
              <a:lnSpc>
                <a:spcPts val="1361"/>
              </a:lnSpc>
              <a:spcBef>
                <a:spcPts val="237"/>
              </a:spcBef>
            </a:pPr>
            <a:r>
              <a:rPr sz="1200" spc="67" dirty="0">
                <a:solidFill>
                  <a:srgbClr val="231F20"/>
                </a:solidFill>
                <a:latin typeface="Calibri"/>
                <a:cs typeface="Calibri"/>
              </a:rPr>
              <a:t>Oral </a:t>
            </a:r>
            <a:r>
              <a:rPr sz="1200" spc="59" dirty="0">
                <a:solidFill>
                  <a:srgbClr val="231F20"/>
                </a:solidFill>
                <a:latin typeface="Calibri"/>
                <a:cs typeface="Calibri"/>
              </a:rPr>
              <a:t>treatment </a:t>
            </a:r>
            <a:r>
              <a:rPr sz="1200" spc="74" dirty="0">
                <a:solidFill>
                  <a:srgbClr val="231F20"/>
                </a:solidFill>
                <a:latin typeface="Calibri"/>
                <a:cs typeface="Calibri"/>
              </a:rPr>
              <a:t>with </a:t>
            </a:r>
            <a:r>
              <a:rPr sz="1200" spc="52" dirty="0">
                <a:solidFill>
                  <a:srgbClr val="231F20"/>
                </a:solidFill>
                <a:latin typeface="Calibri"/>
                <a:cs typeface="Calibri"/>
              </a:rPr>
              <a:t>ß-blockers </a:t>
            </a:r>
            <a:r>
              <a:rPr sz="1200" spc="15" dirty="0">
                <a:solidFill>
                  <a:srgbClr val="231F20"/>
                </a:solidFill>
                <a:latin typeface="Calibri"/>
                <a:cs typeface="Calibri"/>
              </a:rPr>
              <a:t>is </a:t>
            </a:r>
            <a:r>
              <a:rPr sz="1200" spc="59" dirty="0">
                <a:solidFill>
                  <a:srgbClr val="231F20"/>
                </a:solidFill>
                <a:latin typeface="Calibri"/>
                <a:cs typeface="Calibri"/>
              </a:rPr>
              <a:t>indicated </a:t>
            </a:r>
            <a:r>
              <a:rPr sz="1200" spc="67" dirty="0">
                <a:solidFill>
                  <a:srgbClr val="231F20"/>
                </a:solidFill>
                <a:latin typeface="Calibri"/>
                <a:cs typeface="Calibri"/>
              </a:rPr>
              <a:t>in </a:t>
            </a:r>
            <a:r>
              <a:rPr sz="1200" spc="52" dirty="0">
                <a:solidFill>
                  <a:srgbClr val="231F20"/>
                </a:solidFill>
                <a:latin typeface="Calibri"/>
                <a:cs typeface="Calibri"/>
              </a:rPr>
              <a:t>patients </a:t>
            </a:r>
            <a:r>
              <a:rPr sz="1200" spc="74" dirty="0">
                <a:solidFill>
                  <a:srgbClr val="231F20"/>
                </a:solidFill>
                <a:latin typeface="Calibri"/>
                <a:cs typeface="Calibri"/>
              </a:rPr>
              <a:t>with </a:t>
            </a:r>
            <a:r>
              <a:rPr sz="1200" spc="67" dirty="0">
                <a:solidFill>
                  <a:srgbClr val="231F20"/>
                </a:solidFill>
                <a:latin typeface="Calibri"/>
                <a:cs typeface="Calibri"/>
              </a:rPr>
              <a:t>HF </a:t>
            </a:r>
            <a:r>
              <a:rPr sz="1200" spc="59" dirty="0">
                <a:solidFill>
                  <a:srgbClr val="231F20"/>
                </a:solidFill>
                <a:latin typeface="Calibri"/>
                <a:cs typeface="Calibri"/>
              </a:rPr>
              <a:t>or  </a:t>
            </a:r>
            <a:r>
              <a:rPr sz="1200" spc="44">
                <a:solidFill>
                  <a:srgbClr val="231F20"/>
                </a:solidFill>
                <a:latin typeface="Calibri"/>
                <a:cs typeface="Calibri"/>
              </a:rPr>
              <a:t>LV </a:t>
            </a:r>
            <a:r>
              <a:rPr sz="1200" spc="44" smtClean="0">
                <a:solidFill>
                  <a:srgbClr val="231F20"/>
                </a:solidFill>
                <a:latin typeface="Calibri"/>
                <a:cs typeface="Calibri"/>
              </a:rPr>
              <a:t>dysfunction</a:t>
            </a:r>
            <a:r>
              <a:rPr sz="1000" spc="65" baseline="30864" smtClean="0">
                <a:solidFill>
                  <a:srgbClr val="231F20"/>
                </a:solidFill>
                <a:latin typeface="Calibri"/>
                <a:cs typeface="Calibri"/>
              </a:rPr>
              <a:t> </a:t>
            </a:r>
            <a:r>
              <a:rPr sz="1200" spc="81" dirty="0">
                <a:solidFill>
                  <a:srgbClr val="231F20"/>
                </a:solidFill>
                <a:latin typeface="Calibri"/>
                <a:cs typeface="Calibri"/>
              </a:rPr>
              <a:t>When </a:t>
            </a:r>
            <a:r>
              <a:rPr sz="1200" spc="52" dirty="0">
                <a:solidFill>
                  <a:srgbClr val="231F20"/>
                </a:solidFill>
                <a:latin typeface="Calibri"/>
                <a:cs typeface="Calibri"/>
              </a:rPr>
              <a:t>patients are </a:t>
            </a:r>
            <a:r>
              <a:rPr sz="1200" spc="59" dirty="0">
                <a:solidFill>
                  <a:srgbClr val="231F20"/>
                </a:solidFill>
                <a:latin typeface="Calibri"/>
                <a:cs typeface="Calibri"/>
              </a:rPr>
              <a:t>haemodynamically </a:t>
            </a:r>
            <a:r>
              <a:rPr sz="1200" spc="44" dirty="0">
                <a:solidFill>
                  <a:srgbClr val="231F20"/>
                </a:solidFill>
                <a:latin typeface="Calibri"/>
                <a:cs typeface="Calibri"/>
              </a:rPr>
              <a:t>stable,  </a:t>
            </a:r>
            <a:r>
              <a:rPr sz="1200" spc="52" dirty="0">
                <a:solidFill>
                  <a:srgbClr val="231F20"/>
                </a:solidFill>
                <a:latin typeface="Calibri"/>
                <a:cs typeface="Calibri"/>
              </a:rPr>
              <a:t>ß-blockers </a:t>
            </a:r>
            <a:r>
              <a:rPr sz="1200" spc="67" dirty="0">
                <a:solidFill>
                  <a:srgbClr val="231F20"/>
                </a:solidFill>
                <a:latin typeface="Calibri"/>
                <a:cs typeface="Calibri"/>
              </a:rPr>
              <a:t>may be</a:t>
            </a:r>
            <a:r>
              <a:rPr sz="1200" spc="30" dirty="0">
                <a:solidFill>
                  <a:srgbClr val="231F20"/>
                </a:solidFill>
                <a:latin typeface="Calibri"/>
                <a:cs typeface="Calibri"/>
              </a:rPr>
              <a:t> </a:t>
            </a:r>
            <a:r>
              <a:rPr sz="1200" spc="59" dirty="0">
                <a:solidFill>
                  <a:srgbClr val="231F20"/>
                </a:solidFill>
                <a:latin typeface="Calibri"/>
                <a:cs typeface="Calibri"/>
              </a:rPr>
              <a:t>initiated.</a:t>
            </a:r>
            <a:endParaRPr sz="1200">
              <a:latin typeface="Calibri"/>
              <a:cs typeface="Calibri"/>
            </a:endParaRPr>
          </a:p>
        </p:txBody>
      </p:sp>
      <p:sp>
        <p:nvSpPr>
          <p:cNvPr id="9" name="object 9"/>
          <p:cNvSpPr txBox="1"/>
          <p:nvPr/>
        </p:nvSpPr>
        <p:spPr>
          <a:xfrm>
            <a:off x="926059" y="1295400"/>
            <a:ext cx="7769595" cy="394694"/>
          </a:xfrm>
          <a:prstGeom prst="rect">
            <a:avLst/>
          </a:prstGeom>
        </p:spPr>
        <p:txBody>
          <a:bodyPr vert="horz" wrap="square" lIns="0" tIns="22577" rIns="0" bIns="0" rtlCol="0">
            <a:spAutoFit/>
          </a:bodyPr>
          <a:lstStyle/>
          <a:p>
            <a:pPr marL="18814">
              <a:lnSpc>
                <a:spcPts val="1473"/>
              </a:lnSpc>
              <a:spcBef>
                <a:spcPts val="178"/>
              </a:spcBef>
            </a:pPr>
            <a:r>
              <a:rPr sz="1300" b="1" u="sng" spc="-37" dirty="0">
                <a:solidFill>
                  <a:srgbClr val="0062A8"/>
                </a:solidFill>
                <a:uFill>
                  <a:solidFill>
                    <a:srgbClr val="0062A8"/>
                  </a:solidFill>
                </a:uFill>
                <a:latin typeface="Arial"/>
                <a:cs typeface="Arial"/>
              </a:rPr>
              <a:t>7.8 </a:t>
            </a:r>
            <a:r>
              <a:rPr sz="1300" b="1" u="sng" spc="-111" dirty="0">
                <a:solidFill>
                  <a:srgbClr val="0062A8"/>
                </a:solidFill>
                <a:uFill>
                  <a:solidFill>
                    <a:srgbClr val="0062A8"/>
                  </a:solidFill>
                </a:uFill>
                <a:latin typeface="Arial"/>
                <a:cs typeface="Arial"/>
              </a:rPr>
              <a:t>ACE-Is </a:t>
            </a:r>
            <a:r>
              <a:rPr sz="1300" b="1" u="sng" spc="-44" dirty="0">
                <a:solidFill>
                  <a:srgbClr val="0062A8"/>
                </a:solidFill>
                <a:uFill>
                  <a:solidFill>
                    <a:srgbClr val="0062A8"/>
                  </a:solidFill>
                </a:uFill>
                <a:latin typeface="Arial"/>
                <a:cs typeface="Arial"/>
              </a:rPr>
              <a:t>and</a:t>
            </a:r>
            <a:r>
              <a:rPr sz="1300" b="1" u="sng" spc="-119" dirty="0">
                <a:solidFill>
                  <a:srgbClr val="0062A8"/>
                </a:solidFill>
                <a:uFill>
                  <a:solidFill>
                    <a:srgbClr val="0062A8"/>
                  </a:solidFill>
                </a:uFill>
                <a:latin typeface="Arial"/>
                <a:cs typeface="Arial"/>
              </a:rPr>
              <a:t> </a:t>
            </a:r>
            <a:r>
              <a:rPr sz="1300" b="1" u="sng" spc="-156" dirty="0">
                <a:solidFill>
                  <a:srgbClr val="0062A8"/>
                </a:solidFill>
                <a:uFill>
                  <a:solidFill>
                    <a:srgbClr val="0062A8"/>
                  </a:solidFill>
                </a:uFill>
                <a:latin typeface="Arial"/>
                <a:cs typeface="Arial"/>
              </a:rPr>
              <a:t>ARBs</a:t>
            </a:r>
            <a:endParaRPr sz="1300">
              <a:latin typeface="Arial"/>
              <a:cs typeface="Arial"/>
            </a:endParaRPr>
          </a:p>
          <a:p>
            <a:pPr marL="285029">
              <a:lnSpc>
                <a:spcPts val="1385"/>
              </a:lnSpc>
            </a:pPr>
            <a:r>
              <a:rPr sz="1200" spc="67" dirty="0">
                <a:solidFill>
                  <a:srgbClr val="231F20"/>
                </a:solidFill>
                <a:latin typeface="Calibri"/>
                <a:cs typeface="Calibri"/>
              </a:rPr>
              <a:t>ACE-Is</a:t>
            </a:r>
            <a:r>
              <a:rPr sz="1200" spc="22" dirty="0">
                <a:solidFill>
                  <a:srgbClr val="231F20"/>
                </a:solidFill>
                <a:latin typeface="Calibri"/>
                <a:cs typeface="Calibri"/>
              </a:rPr>
              <a:t> </a:t>
            </a:r>
            <a:r>
              <a:rPr sz="1200" spc="67" dirty="0">
                <a:solidFill>
                  <a:srgbClr val="231F20"/>
                </a:solidFill>
                <a:latin typeface="Calibri"/>
                <a:cs typeface="Calibri"/>
              </a:rPr>
              <a:t>are</a:t>
            </a:r>
            <a:r>
              <a:rPr sz="1200" spc="22" dirty="0">
                <a:solidFill>
                  <a:srgbClr val="231F20"/>
                </a:solidFill>
                <a:latin typeface="Calibri"/>
                <a:cs typeface="Calibri"/>
              </a:rPr>
              <a:t> </a:t>
            </a:r>
            <a:r>
              <a:rPr sz="1200" spc="74" dirty="0">
                <a:solidFill>
                  <a:srgbClr val="231F20"/>
                </a:solidFill>
                <a:latin typeface="Calibri"/>
                <a:cs typeface="Calibri"/>
              </a:rPr>
              <a:t>indicated</a:t>
            </a:r>
            <a:r>
              <a:rPr sz="1200" spc="30" dirty="0">
                <a:solidFill>
                  <a:srgbClr val="231F20"/>
                </a:solidFill>
                <a:latin typeface="Calibri"/>
                <a:cs typeface="Calibri"/>
              </a:rPr>
              <a:t> </a:t>
            </a:r>
            <a:r>
              <a:rPr sz="1200" spc="67" dirty="0">
                <a:solidFill>
                  <a:srgbClr val="231F20"/>
                </a:solidFill>
                <a:latin typeface="Calibri"/>
                <a:cs typeface="Calibri"/>
              </a:rPr>
              <a:t>starting</a:t>
            </a:r>
            <a:r>
              <a:rPr sz="1200" spc="22" dirty="0">
                <a:solidFill>
                  <a:srgbClr val="231F20"/>
                </a:solidFill>
                <a:latin typeface="Calibri"/>
                <a:cs typeface="Calibri"/>
              </a:rPr>
              <a:t> </a:t>
            </a:r>
            <a:r>
              <a:rPr sz="1200" spc="81" dirty="0">
                <a:solidFill>
                  <a:srgbClr val="231F20"/>
                </a:solidFill>
                <a:latin typeface="Calibri"/>
                <a:cs typeface="Calibri"/>
              </a:rPr>
              <a:t>within</a:t>
            </a:r>
            <a:r>
              <a:rPr sz="1200" spc="30" dirty="0">
                <a:solidFill>
                  <a:srgbClr val="231F20"/>
                </a:solidFill>
                <a:latin typeface="Calibri"/>
                <a:cs typeface="Calibri"/>
              </a:rPr>
              <a:t> </a:t>
            </a:r>
            <a:r>
              <a:rPr sz="1200" spc="74" dirty="0">
                <a:solidFill>
                  <a:srgbClr val="231F20"/>
                </a:solidFill>
                <a:latin typeface="Calibri"/>
                <a:cs typeface="Calibri"/>
              </a:rPr>
              <a:t>the</a:t>
            </a:r>
            <a:r>
              <a:rPr sz="1200" spc="22" dirty="0">
                <a:solidFill>
                  <a:srgbClr val="231F20"/>
                </a:solidFill>
                <a:latin typeface="Calibri"/>
                <a:cs typeface="Calibri"/>
              </a:rPr>
              <a:t> </a:t>
            </a:r>
            <a:r>
              <a:rPr sz="1200" spc="52" dirty="0">
                <a:solidFill>
                  <a:srgbClr val="231F20"/>
                </a:solidFill>
                <a:latin typeface="Calibri"/>
                <a:cs typeface="Calibri"/>
              </a:rPr>
              <a:t>first</a:t>
            </a:r>
            <a:r>
              <a:rPr sz="1200" spc="30" dirty="0">
                <a:solidFill>
                  <a:srgbClr val="231F20"/>
                </a:solidFill>
                <a:latin typeface="Calibri"/>
                <a:cs typeface="Calibri"/>
              </a:rPr>
              <a:t> </a:t>
            </a:r>
            <a:r>
              <a:rPr sz="1200" spc="52" dirty="0">
                <a:solidFill>
                  <a:srgbClr val="231F20"/>
                </a:solidFill>
                <a:latin typeface="Calibri"/>
                <a:cs typeface="Calibri"/>
              </a:rPr>
              <a:t>24</a:t>
            </a:r>
            <a:r>
              <a:rPr sz="1200" spc="22" dirty="0">
                <a:solidFill>
                  <a:srgbClr val="231F20"/>
                </a:solidFill>
                <a:latin typeface="Calibri"/>
                <a:cs typeface="Calibri"/>
              </a:rPr>
              <a:t> </a:t>
            </a:r>
            <a:r>
              <a:rPr sz="1200" spc="67" dirty="0">
                <a:solidFill>
                  <a:srgbClr val="231F20"/>
                </a:solidFill>
                <a:latin typeface="Calibri"/>
                <a:cs typeface="Calibri"/>
              </a:rPr>
              <a:t>hours</a:t>
            </a:r>
            <a:r>
              <a:rPr sz="1200" spc="30" dirty="0">
                <a:solidFill>
                  <a:srgbClr val="231F20"/>
                </a:solidFill>
                <a:latin typeface="Calibri"/>
                <a:cs typeface="Calibri"/>
              </a:rPr>
              <a:t> </a:t>
            </a:r>
            <a:r>
              <a:rPr sz="1200" spc="96" dirty="0">
                <a:solidFill>
                  <a:srgbClr val="231F20"/>
                </a:solidFill>
                <a:latin typeface="Calibri"/>
                <a:cs typeface="Calibri"/>
              </a:rPr>
              <a:t>of</a:t>
            </a:r>
            <a:r>
              <a:rPr sz="1200" spc="22" dirty="0">
                <a:solidFill>
                  <a:srgbClr val="231F20"/>
                </a:solidFill>
                <a:latin typeface="Calibri"/>
                <a:cs typeface="Calibri"/>
              </a:rPr>
              <a:t> </a:t>
            </a:r>
            <a:r>
              <a:rPr sz="1200" spc="67" dirty="0">
                <a:solidFill>
                  <a:srgbClr val="231F20"/>
                </a:solidFill>
                <a:latin typeface="Calibri"/>
                <a:cs typeface="Calibri"/>
              </a:rPr>
              <a:t>STEMI</a:t>
            </a:r>
            <a:r>
              <a:rPr sz="1200" spc="30" dirty="0">
                <a:solidFill>
                  <a:srgbClr val="231F20"/>
                </a:solidFill>
                <a:latin typeface="Calibri"/>
                <a:cs typeface="Calibri"/>
              </a:rPr>
              <a:t> </a:t>
            </a:r>
            <a:r>
              <a:rPr sz="1200" spc="74" dirty="0">
                <a:solidFill>
                  <a:srgbClr val="231F20"/>
                </a:solidFill>
                <a:latin typeface="Calibri"/>
                <a:cs typeface="Calibri"/>
              </a:rPr>
              <a:t>in</a:t>
            </a:r>
            <a:r>
              <a:rPr sz="1200" spc="22" dirty="0">
                <a:solidFill>
                  <a:srgbClr val="231F20"/>
                </a:solidFill>
                <a:latin typeface="Calibri"/>
                <a:cs typeface="Calibri"/>
              </a:rPr>
              <a:t> </a:t>
            </a:r>
            <a:r>
              <a:rPr sz="1200" spc="89" dirty="0">
                <a:solidFill>
                  <a:srgbClr val="231F20"/>
                </a:solidFill>
                <a:latin typeface="Calibri"/>
                <a:cs typeface="Calibri"/>
              </a:rPr>
              <a:t>high-</a:t>
            </a:r>
            <a:endParaRPr sz="1200">
              <a:latin typeface="Calibri"/>
              <a:cs typeface="Calibri"/>
            </a:endParaRPr>
          </a:p>
        </p:txBody>
      </p:sp>
      <p:sp>
        <p:nvSpPr>
          <p:cNvPr id="10" name="object 10"/>
          <p:cNvSpPr txBox="1"/>
          <p:nvPr/>
        </p:nvSpPr>
        <p:spPr>
          <a:xfrm>
            <a:off x="762000" y="1752601"/>
            <a:ext cx="7990407" cy="389469"/>
          </a:xfrm>
          <a:prstGeom prst="rect">
            <a:avLst/>
          </a:prstGeom>
        </p:spPr>
        <p:txBody>
          <a:bodyPr vert="horz" wrap="square" lIns="0" tIns="30102" rIns="0" bIns="0" rtlCol="0">
            <a:spAutoFit/>
          </a:bodyPr>
          <a:lstStyle/>
          <a:p>
            <a:pPr marL="56441" marR="45153" algn="just">
              <a:lnSpc>
                <a:spcPts val="1361"/>
              </a:lnSpc>
              <a:spcBef>
                <a:spcPts val="237"/>
              </a:spcBef>
            </a:pPr>
            <a:r>
              <a:rPr sz="1200" spc="52" dirty="0">
                <a:solidFill>
                  <a:srgbClr val="231F20"/>
                </a:solidFill>
                <a:latin typeface="Calibri"/>
                <a:cs typeface="Calibri"/>
              </a:rPr>
              <a:t>risk </a:t>
            </a:r>
            <a:r>
              <a:rPr sz="1200" spc="67" dirty="0">
                <a:solidFill>
                  <a:srgbClr val="231F20"/>
                </a:solidFill>
                <a:latin typeface="Calibri"/>
                <a:cs typeface="Calibri"/>
              </a:rPr>
              <a:t>patients </a:t>
            </a:r>
            <a:r>
              <a:rPr sz="1200" spc="52" dirty="0">
                <a:solidFill>
                  <a:srgbClr val="231F20"/>
                </a:solidFill>
                <a:latin typeface="Calibri"/>
                <a:cs typeface="Calibri"/>
              </a:rPr>
              <a:t>(LVEF </a:t>
            </a:r>
            <a:r>
              <a:rPr sz="1200" spc="119" dirty="0">
                <a:solidFill>
                  <a:srgbClr val="231F20"/>
                </a:solidFill>
                <a:latin typeface="Calibri"/>
                <a:cs typeface="Calibri"/>
              </a:rPr>
              <a:t>&lt; </a:t>
            </a:r>
            <a:r>
              <a:rPr sz="1200" spc="148" dirty="0">
                <a:solidFill>
                  <a:srgbClr val="231F20"/>
                </a:solidFill>
                <a:latin typeface="Calibri"/>
                <a:cs typeface="Calibri"/>
              </a:rPr>
              <a:t>40% </a:t>
            </a:r>
            <a:r>
              <a:rPr sz="1200" spc="67" dirty="0">
                <a:solidFill>
                  <a:srgbClr val="231F20"/>
                </a:solidFill>
                <a:latin typeface="Calibri"/>
                <a:cs typeface="Calibri"/>
              </a:rPr>
              <a:t>or </a:t>
            </a:r>
            <a:r>
              <a:rPr sz="1200" spc="111" dirty="0">
                <a:solidFill>
                  <a:srgbClr val="231F20"/>
                </a:solidFill>
                <a:latin typeface="Calibri"/>
                <a:cs typeface="Calibri"/>
              </a:rPr>
              <a:t>who </a:t>
            </a:r>
            <a:r>
              <a:rPr sz="1200" spc="74" dirty="0">
                <a:solidFill>
                  <a:srgbClr val="231F20"/>
                </a:solidFill>
                <a:latin typeface="Calibri"/>
                <a:cs typeface="Calibri"/>
              </a:rPr>
              <a:t>have </a:t>
            </a:r>
            <a:r>
              <a:rPr sz="1200" spc="67" dirty="0">
                <a:solidFill>
                  <a:srgbClr val="231F20"/>
                </a:solidFill>
                <a:latin typeface="Calibri"/>
                <a:cs typeface="Calibri"/>
              </a:rPr>
              <a:t>experienced </a:t>
            </a:r>
            <a:r>
              <a:rPr sz="1200" spc="81" dirty="0">
                <a:solidFill>
                  <a:srgbClr val="231F20"/>
                </a:solidFill>
                <a:latin typeface="Calibri"/>
                <a:cs typeface="Calibri"/>
              </a:rPr>
              <a:t>HF </a:t>
            </a:r>
            <a:r>
              <a:rPr sz="1200" spc="74" dirty="0">
                <a:solidFill>
                  <a:srgbClr val="231F20"/>
                </a:solidFill>
                <a:latin typeface="Calibri"/>
                <a:cs typeface="Calibri"/>
              </a:rPr>
              <a:t>in the </a:t>
            </a:r>
            <a:r>
              <a:rPr sz="1200" spc="59" dirty="0">
                <a:solidFill>
                  <a:srgbClr val="231F20"/>
                </a:solidFill>
                <a:latin typeface="Calibri"/>
                <a:cs typeface="Calibri"/>
              </a:rPr>
              <a:t>early  phase,</a:t>
            </a:r>
            <a:r>
              <a:rPr sz="1200" spc="30" dirty="0">
                <a:solidFill>
                  <a:srgbClr val="231F20"/>
                </a:solidFill>
                <a:latin typeface="Calibri"/>
                <a:cs typeface="Calibri"/>
              </a:rPr>
              <a:t> </a:t>
            </a:r>
            <a:r>
              <a:rPr sz="1200" spc="111" dirty="0">
                <a:solidFill>
                  <a:srgbClr val="231F20"/>
                </a:solidFill>
                <a:latin typeface="Calibri"/>
                <a:cs typeface="Calibri"/>
              </a:rPr>
              <a:t>DM</a:t>
            </a:r>
            <a:r>
              <a:rPr sz="1200" spc="30" dirty="0">
                <a:solidFill>
                  <a:srgbClr val="231F20"/>
                </a:solidFill>
                <a:latin typeface="Calibri"/>
                <a:cs typeface="Calibri"/>
              </a:rPr>
              <a:t> </a:t>
            </a:r>
            <a:r>
              <a:rPr sz="1200" spc="67" dirty="0">
                <a:solidFill>
                  <a:srgbClr val="231F20"/>
                </a:solidFill>
                <a:latin typeface="Calibri"/>
                <a:cs typeface="Calibri"/>
              </a:rPr>
              <a:t>or</a:t>
            </a:r>
            <a:r>
              <a:rPr sz="1200" spc="30" dirty="0">
                <a:solidFill>
                  <a:srgbClr val="231F20"/>
                </a:solidFill>
                <a:latin typeface="Calibri"/>
                <a:cs typeface="Calibri"/>
              </a:rPr>
              <a:t> </a:t>
            </a:r>
            <a:r>
              <a:rPr sz="1200" spc="96" dirty="0">
                <a:solidFill>
                  <a:srgbClr val="231F20"/>
                </a:solidFill>
                <a:latin typeface="Calibri"/>
                <a:cs typeface="Calibri"/>
              </a:rPr>
              <a:t>an</a:t>
            </a:r>
            <a:r>
              <a:rPr sz="1200" spc="30" dirty="0">
                <a:solidFill>
                  <a:srgbClr val="231F20"/>
                </a:solidFill>
                <a:latin typeface="Calibri"/>
                <a:cs typeface="Calibri"/>
              </a:rPr>
              <a:t> </a:t>
            </a:r>
            <a:r>
              <a:rPr sz="1200" spc="67" dirty="0">
                <a:solidFill>
                  <a:srgbClr val="231F20"/>
                </a:solidFill>
                <a:latin typeface="Calibri"/>
                <a:cs typeface="Calibri"/>
              </a:rPr>
              <a:t>anterior</a:t>
            </a:r>
            <a:r>
              <a:rPr sz="1200" spc="37" dirty="0">
                <a:solidFill>
                  <a:srgbClr val="231F20"/>
                </a:solidFill>
                <a:latin typeface="Calibri"/>
                <a:cs typeface="Calibri"/>
              </a:rPr>
              <a:t> </a:t>
            </a:r>
            <a:r>
              <a:rPr sz="1200" spc="59" dirty="0">
                <a:solidFill>
                  <a:srgbClr val="231F20"/>
                </a:solidFill>
                <a:latin typeface="Calibri"/>
                <a:cs typeface="Calibri"/>
              </a:rPr>
              <a:t>infarct)</a:t>
            </a:r>
            <a:r>
              <a:rPr sz="1200" spc="30" dirty="0">
                <a:solidFill>
                  <a:srgbClr val="231F20"/>
                </a:solidFill>
                <a:latin typeface="Calibri"/>
                <a:cs typeface="Calibri"/>
              </a:rPr>
              <a:t> </a:t>
            </a:r>
            <a:r>
              <a:rPr sz="1200" spc="96" dirty="0">
                <a:solidFill>
                  <a:srgbClr val="231F20"/>
                </a:solidFill>
                <a:latin typeface="Calibri"/>
                <a:cs typeface="Calibri"/>
              </a:rPr>
              <a:t>and</a:t>
            </a:r>
            <a:r>
              <a:rPr sz="1200" spc="30" dirty="0">
                <a:solidFill>
                  <a:srgbClr val="231F20"/>
                </a:solidFill>
                <a:latin typeface="Calibri"/>
                <a:cs typeface="Calibri"/>
              </a:rPr>
              <a:t> </a:t>
            </a:r>
            <a:r>
              <a:rPr sz="1200" spc="74" dirty="0">
                <a:solidFill>
                  <a:srgbClr val="231F20"/>
                </a:solidFill>
                <a:latin typeface="Calibri"/>
                <a:cs typeface="Calibri"/>
              </a:rPr>
              <a:t>should</a:t>
            </a:r>
            <a:r>
              <a:rPr sz="1200" spc="30" dirty="0">
                <a:solidFill>
                  <a:srgbClr val="231F20"/>
                </a:solidFill>
                <a:latin typeface="Calibri"/>
                <a:cs typeface="Calibri"/>
              </a:rPr>
              <a:t> </a:t>
            </a:r>
            <a:r>
              <a:rPr sz="1200" spc="81" dirty="0">
                <a:solidFill>
                  <a:srgbClr val="231F20"/>
                </a:solidFill>
                <a:latin typeface="Calibri"/>
                <a:cs typeface="Calibri"/>
              </a:rPr>
              <a:t>be</a:t>
            </a:r>
            <a:r>
              <a:rPr sz="1200" spc="30" dirty="0">
                <a:solidFill>
                  <a:srgbClr val="231F20"/>
                </a:solidFill>
                <a:latin typeface="Calibri"/>
                <a:cs typeface="Calibri"/>
              </a:rPr>
              <a:t> </a:t>
            </a:r>
            <a:r>
              <a:rPr sz="1200" spc="74" dirty="0">
                <a:solidFill>
                  <a:srgbClr val="231F20"/>
                </a:solidFill>
                <a:latin typeface="Calibri"/>
                <a:cs typeface="Calibri"/>
              </a:rPr>
              <a:t>continued</a:t>
            </a:r>
            <a:r>
              <a:rPr sz="1200" spc="37" dirty="0">
                <a:solidFill>
                  <a:srgbClr val="231F20"/>
                </a:solidFill>
                <a:latin typeface="Calibri"/>
                <a:cs typeface="Calibri"/>
              </a:rPr>
              <a:t> </a:t>
            </a:r>
            <a:r>
              <a:rPr sz="1200" spc="74" dirty="0">
                <a:solidFill>
                  <a:srgbClr val="231F20"/>
                </a:solidFill>
                <a:latin typeface="Calibri"/>
                <a:cs typeface="Calibri"/>
              </a:rPr>
              <a:t>indefinitely  if </a:t>
            </a:r>
            <a:r>
              <a:rPr sz="1200" spc="67" dirty="0">
                <a:solidFill>
                  <a:srgbClr val="231F20"/>
                </a:solidFill>
                <a:latin typeface="Calibri"/>
                <a:cs typeface="Calibri"/>
              </a:rPr>
              <a:t>there are </a:t>
            </a:r>
            <a:r>
              <a:rPr sz="1200" spc="96">
                <a:solidFill>
                  <a:srgbClr val="231F20"/>
                </a:solidFill>
                <a:latin typeface="Calibri"/>
                <a:cs typeface="Calibri"/>
              </a:rPr>
              <a:t>no </a:t>
            </a:r>
            <a:r>
              <a:rPr sz="1200" spc="59" smtClean="0">
                <a:solidFill>
                  <a:srgbClr val="231F20"/>
                </a:solidFill>
                <a:latin typeface="Calibri"/>
                <a:cs typeface="Calibri"/>
              </a:rPr>
              <a:t>contraindications.</a:t>
            </a:r>
            <a:r>
              <a:rPr sz="1000" spc="89" baseline="30864" smtClean="0">
                <a:solidFill>
                  <a:srgbClr val="231F20"/>
                </a:solidFill>
                <a:latin typeface="Calibri"/>
                <a:cs typeface="Calibri"/>
              </a:rPr>
              <a:t>1</a:t>
            </a:r>
            <a:endParaRPr sz="1000" baseline="30864">
              <a:latin typeface="Calibri"/>
              <a:cs typeface="Calibri"/>
            </a:endParaRPr>
          </a:p>
        </p:txBody>
      </p:sp>
      <p:sp>
        <p:nvSpPr>
          <p:cNvPr id="12" name="object 12"/>
          <p:cNvSpPr txBox="1"/>
          <p:nvPr/>
        </p:nvSpPr>
        <p:spPr>
          <a:xfrm>
            <a:off x="685800" y="2286000"/>
            <a:ext cx="7953065" cy="203664"/>
          </a:xfrm>
          <a:prstGeom prst="rect">
            <a:avLst/>
          </a:prstGeom>
        </p:spPr>
        <p:txBody>
          <a:bodyPr vert="horz" wrap="square" lIns="0" tIns="18814" rIns="0" bIns="0" rtlCol="0">
            <a:spAutoFit/>
          </a:bodyPr>
          <a:lstStyle/>
          <a:p>
            <a:pPr marL="56441">
              <a:spcBef>
                <a:spcPts val="148"/>
              </a:spcBef>
            </a:pPr>
            <a:r>
              <a:rPr sz="1200" spc="22" dirty="0">
                <a:solidFill>
                  <a:srgbClr val="231F20"/>
                </a:solidFill>
                <a:latin typeface="Calibri"/>
                <a:cs typeface="Calibri"/>
              </a:rPr>
              <a:t>In </a:t>
            </a:r>
            <a:r>
              <a:rPr sz="1200" spc="30" dirty="0">
                <a:solidFill>
                  <a:srgbClr val="231F20"/>
                </a:solidFill>
                <a:latin typeface="Calibri"/>
                <a:cs typeface="Calibri"/>
              </a:rPr>
              <a:t>ACE-I intolerant </a:t>
            </a:r>
            <a:r>
              <a:rPr sz="1200" spc="15" dirty="0">
                <a:solidFill>
                  <a:srgbClr val="231F20"/>
                </a:solidFill>
                <a:latin typeface="Calibri"/>
                <a:cs typeface="Calibri"/>
              </a:rPr>
              <a:t>patients, </a:t>
            </a:r>
            <a:r>
              <a:rPr sz="1200" spc="37" dirty="0">
                <a:solidFill>
                  <a:srgbClr val="231F20"/>
                </a:solidFill>
                <a:latin typeface="Calibri"/>
                <a:cs typeface="Calibri"/>
              </a:rPr>
              <a:t>an </a:t>
            </a:r>
            <a:r>
              <a:rPr sz="1200" spc="44" dirty="0">
                <a:solidFill>
                  <a:srgbClr val="231F20"/>
                </a:solidFill>
                <a:latin typeface="Calibri"/>
                <a:cs typeface="Calibri"/>
              </a:rPr>
              <a:t>ARB </a:t>
            </a:r>
            <a:r>
              <a:rPr sz="1200" spc="22" dirty="0">
                <a:solidFill>
                  <a:srgbClr val="231F20"/>
                </a:solidFill>
                <a:latin typeface="Calibri"/>
                <a:cs typeface="Calibri"/>
              </a:rPr>
              <a:t>may </a:t>
            </a:r>
            <a:r>
              <a:rPr sz="1200" spc="30" dirty="0">
                <a:solidFill>
                  <a:srgbClr val="231F20"/>
                </a:solidFill>
                <a:latin typeface="Calibri"/>
                <a:cs typeface="Calibri"/>
              </a:rPr>
              <a:t>be </a:t>
            </a:r>
            <a:r>
              <a:rPr sz="1200" spc="15" dirty="0">
                <a:solidFill>
                  <a:srgbClr val="231F20"/>
                </a:solidFill>
                <a:latin typeface="Calibri"/>
                <a:cs typeface="Calibri"/>
              </a:rPr>
              <a:t>used </a:t>
            </a:r>
            <a:r>
              <a:rPr sz="1200" spc="22" dirty="0">
                <a:solidFill>
                  <a:srgbClr val="231F20"/>
                </a:solidFill>
                <a:latin typeface="Calibri"/>
                <a:cs typeface="Calibri"/>
              </a:rPr>
              <a:t>preferably </a:t>
            </a:r>
            <a:r>
              <a:rPr sz="1200" spc="15">
                <a:solidFill>
                  <a:srgbClr val="231F20"/>
                </a:solidFill>
                <a:latin typeface="Calibri"/>
                <a:cs typeface="Calibri"/>
              </a:rPr>
              <a:t>valsartan</a:t>
            </a:r>
            <a:r>
              <a:rPr sz="1200" spc="15" smtClean="0">
                <a:solidFill>
                  <a:srgbClr val="231F20"/>
                </a:solidFill>
                <a:latin typeface="Calibri"/>
                <a:cs typeface="Calibri"/>
              </a:rPr>
              <a:t>.</a:t>
            </a:r>
            <a:endParaRPr sz="1000" baseline="30864">
              <a:latin typeface="Calibri"/>
              <a:cs typeface="Calibri"/>
            </a:endParaRPr>
          </a:p>
        </p:txBody>
      </p:sp>
      <p:sp>
        <p:nvSpPr>
          <p:cNvPr id="13" name="object 13"/>
          <p:cNvSpPr txBox="1"/>
          <p:nvPr/>
        </p:nvSpPr>
        <p:spPr>
          <a:xfrm>
            <a:off x="926060" y="2514600"/>
            <a:ext cx="3608514" cy="222852"/>
          </a:xfrm>
          <a:prstGeom prst="rect">
            <a:avLst/>
          </a:prstGeom>
        </p:spPr>
        <p:txBody>
          <a:bodyPr vert="horz" wrap="square" lIns="0" tIns="22577" rIns="0" bIns="0" rtlCol="0">
            <a:spAutoFit/>
          </a:bodyPr>
          <a:lstStyle/>
          <a:p>
            <a:pPr marL="18814">
              <a:spcBef>
                <a:spcPts val="178"/>
              </a:spcBef>
            </a:pPr>
            <a:r>
              <a:rPr sz="1300" b="1" u="sng" spc="-37" dirty="0">
                <a:solidFill>
                  <a:srgbClr val="0062A8"/>
                </a:solidFill>
                <a:uFill>
                  <a:solidFill>
                    <a:srgbClr val="0062A8"/>
                  </a:solidFill>
                </a:uFill>
                <a:latin typeface="Arial"/>
                <a:cs typeface="Arial"/>
              </a:rPr>
              <a:t>7.9 </a:t>
            </a:r>
            <a:r>
              <a:rPr sz="1300" b="1" u="sng" spc="-44" dirty="0">
                <a:solidFill>
                  <a:srgbClr val="0062A8"/>
                </a:solidFill>
                <a:uFill>
                  <a:solidFill>
                    <a:srgbClr val="0062A8"/>
                  </a:solidFill>
                </a:uFill>
                <a:latin typeface="Arial"/>
                <a:cs typeface="Arial"/>
              </a:rPr>
              <a:t>Mineralocorticoid</a:t>
            </a:r>
            <a:r>
              <a:rPr sz="1300" b="1" u="sng" spc="-244" dirty="0">
                <a:solidFill>
                  <a:srgbClr val="0062A8"/>
                </a:solidFill>
                <a:uFill>
                  <a:solidFill>
                    <a:srgbClr val="0062A8"/>
                  </a:solidFill>
                </a:uFill>
                <a:latin typeface="Arial"/>
                <a:cs typeface="Arial"/>
              </a:rPr>
              <a:t> </a:t>
            </a:r>
            <a:r>
              <a:rPr sz="1300" b="1" u="sng" spc="-52" dirty="0">
                <a:solidFill>
                  <a:srgbClr val="0062A8"/>
                </a:solidFill>
                <a:uFill>
                  <a:solidFill>
                    <a:srgbClr val="0062A8"/>
                  </a:solidFill>
                </a:uFill>
                <a:latin typeface="Arial"/>
                <a:cs typeface="Arial"/>
              </a:rPr>
              <a:t>antagonists</a:t>
            </a:r>
            <a:endParaRPr sz="1300">
              <a:latin typeface="Arial"/>
              <a:cs typeface="Arial"/>
            </a:endParaRPr>
          </a:p>
        </p:txBody>
      </p:sp>
      <p:sp>
        <p:nvSpPr>
          <p:cNvPr id="14" name="object 14"/>
          <p:cNvSpPr txBox="1"/>
          <p:nvPr/>
        </p:nvSpPr>
        <p:spPr>
          <a:xfrm>
            <a:off x="1267509" y="2743201"/>
            <a:ext cx="7483494" cy="389469"/>
          </a:xfrm>
          <a:prstGeom prst="rect">
            <a:avLst/>
          </a:prstGeom>
        </p:spPr>
        <p:txBody>
          <a:bodyPr vert="horz" wrap="square" lIns="0" tIns="30102" rIns="0" bIns="0" rtlCol="0">
            <a:spAutoFit/>
          </a:bodyPr>
          <a:lstStyle/>
          <a:p>
            <a:pPr marL="56441" marR="45153" algn="just">
              <a:lnSpc>
                <a:spcPts val="1361"/>
              </a:lnSpc>
              <a:spcBef>
                <a:spcPts val="237"/>
              </a:spcBef>
            </a:pPr>
            <a:r>
              <a:rPr sz="1200" spc="67" dirty="0">
                <a:solidFill>
                  <a:srgbClr val="231F20"/>
                </a:solidFill>
                <a:latin typeface="Calibri"/>
                <a:cs typeface="Calibri"/>
              </a:rPr>
              <a:t>Mineralocorticoid antagonists, </a:t>
            </a:r>
            <a:r>
              <a:rPr sz="1200" spc="74" dirty="0">
                <a:solidFill>
                  <a:srgbClr val="231F20"/>
                </a:solidFill>
                <a:latin typeface="Calibri"/>
                <a:cs typeface="Calibri"/>
              </a:rPr>
              <a:t>e.g. eplerenone should </a:t>
            </a:r>
            <a:r>
              <a:rPr sz="1200" spc="81" dirty="0">
                <a:solidFill>
                  <a:srgbClr val="231F20"/>
                </a:solidFill>
                <a:latin typeface="Calibri"/>
                <a:cs typeface="Calibri"/>
              </a:rPr>
              <a:t>be </a:t>
            </a:r>
            <a:r>
              <a:rPr sz="1200" spc="67" dirty="0">
                <a:solidFill>
                  <a:srgbClr val="231F20"/>
                </a:solidFill>
                <a:latin typeface="Calibri"/>
                <a:cs typeface="Calibri"/>
              </a:rPr>
              <a:t>considered  </a:t>
            </a:r>
            <a:r>
              <a:rPr sz="1200" spc="74" dirty="0">
                <a:solidFill>
                  <a:srgbClr val="231F20"/>
                </a:solidFill>
                <a:latin typeface="Calibri"/>
                <a:cs typeface="Calibri"/>
              </a:rPr>
              <a:t>in </a:t>
            </a:r>
            <a:r>
              <a:rPr sz="1200" spc="67" dirty="0">
                <a:solidFill>
                  <a:srgbClr val="231F20"/>
                </a:solidFill>
                <a:latin typeface="Calibri"/>
                <a:cs typeface="Calibri"/>
              </a:rPr>
              <a:t>patients </a:t>
            </a:r>
            <a:r>
              <a:rPr sz="1200" spc="89" dirty="0">
                <a:solidFill>
                  <a:srgbClr val="231F20"/>
                </a:solidFill>
                <a:latin typeface="Calibri"/>
                <a:cs typeface="Calibri"/>
              </a:rPr>
              <a:t>with </a:t>
            </a:r>
            <a:r>
              <a:rPr sz="1200" spc="59" dirty="0">
                <a:solidFill>
                  <a:srgbClr val="231F20"/>
                </a:solidFill>
                <a:latin typeface="Calibri"/>
                <a:cs typeface="Calibri"/>
              </a:rPr>
              <a:t>LVEF </a:t>
            </a:r>
            <a:r>
              <a:rPr sz="1200" spc="119" dirty="0">
                <a:solidFill>
                  <a:srgbClr val="231F20"/>
                </a:solidFill>
                <a:latin typeface="Calibri"/>
                <a:cs typeface="Calibri"/>
              </a:rPr>
              <a:t>&lt; </a:t>
            </a:r>
            <a:r>
              <a:rPr sz="1200" spc="148" dirty="0">
                <a:solidFill>
                  <a:srgbClr val="231F20"/>
                </a:solidFill>
                <a:latin typeface="Calibri"/>
                <a:cs typeface="Calibri"/>
              </a:rPr>
              <a:t>40% </a:t>
            </a:r>
            <a:r>
              <a:rPr sz="1200" spc="96" dirty="0">
                <a:solidFill>
                  <a:srgbClr val="231F20"/>
                </a:solidFill>
                <a:latin typeface="Calibri"/>
                <a:cs typeface="Calibri"/>
              </a:rPr>
              <a:t>and </a:t>
            </a:r>
            <a:r>
              <a:rPr sz="1200" spc="81" dirty="0">
                <a:solidFill>
                  <a:srgbClr val="231F20"/>
                </a:solidFill>
                <a:latin typeface="Calibri"/>
                <a:cs typeface="Calibri"/>
              </a:rPr>
              <a:t>HF </a:t>
            </a:r>
            <a:r>
              <a:rPr sz="1200" spc="74" dirty="0">
                <a:solidFill>
                  <a:srgbClr val="231F20"/>
                </a:solidFill>
                <a:latin typeface="Calibri"/>
                <a:cs typeface="Calibri"/>
              </a:rPr>
              <a:t>in the </a:t>
            </a:r>
            <a:r>
              <a:rPr sz="1200" spc="59" dirty="0">
                <a:solidFill>
                  <a:srgbClr val="231F20"/>
                </a:solidFill>
                <a:latin typeface="Calibri"/>
                <a:cs typeface="Calibri"/>
              </a:rPr>
              <a:t>absence </a:t>
            </a:r>
            <a:r>
              <a:rPr sz="1200" spc="96" dirty="0">
                <a:solidFill>
                  <a:srgbClr val="231F20"/>
                </a:solidFill>
                <a:latin typeface="Calibri"/>
                <a:cs typeface="Calibri"/>
              </a:rPr>
              <a:t>of </a:t>
            </a:r>
            <a:r>
              <a:rPr sz="1200" spc="67" dirty="0">
                <a:solidFill>
                  <a:srgbClr val="231F20"/>
                </a:solidFill>
                <a:latin typeface="Calibri"/>
                <a:cs typeface="Calibri"/>
              </a:rPr>
              <a:t>renal </a:t>
            </a:r>
            <a:r>
              <a:rPr sz="1200" spc="74" dirty="0">
                <a:solidFill>
                  <a:srgbClr val="231F20"/>
                </a:solidFill>
                <a:latin typeface="Calibri"/>
                <a:cs typeface="Calibri"/>
              </a:rPr>
              <a:t>failure </a:t>
            </a:r>
            <a:r>
              <a:rPr sz="1200" spc="67" dirty="0">
                <a:solidFill>
                  <a:srgbClr val="231F20"/>
                </a:solidFill>
                <a:latin typeface="Calibri"/>
                <a:cs typeface="Calibri"/>
              </a:rPr>
              <a:t>or  renal</a:t>
            </a:r>
            <a:r>
              <a:rPr sz="1200" spc="52" dirty="0">
                <a:solidFill>
                  <a:srgbClr val="231F20"/>
                </a:solidFill>
                <a:latin typeface="Calibri"/>
                <a:cs typeface="Calibri"/>
              </a:rPr>
              <a:t> </a:t>
            </a:r>
            <a:r>
              <a:rPr sz="1200" spc="67">
                <a:solidFill>
                  <a:srgbClr val="231F20"/>
                </a:solidFill>
                <a:latin typeface="Calibri"/>
                <a:cs typeface="Calibri"/>
              </a:rPr>
              <a:t>impairment</a:t>
            </a:r>
            <a:r>
              <a:rPr sz="1200" spc="67" smtClean="0">
                <a:solidFill>
                  <a:srgbClr val="231F20"/>
                </a:solidFill>
                <a:latin typeface="Calibri"/>
                <a:cs typeface="Calibri"/>
              </a:rPr>
              <a:t>.</a:t>
            </a:r>
            <a:endParaRPr sz="1000" baseline="30864">
              <a:latin typeface="Calibri"/>
              <a:cs typeface="Calibri"/>
            </a:endParaRPr>
          </a:p>
        </p:txBody>
      </p:sp>
      <p:sp>
        <p:nvSpPr>
          <p:cNvPr id="15" name="object 15"/>
          <p:cNvSpPr txBox="1"/>
          <p:nvPr/>
        </p:nvSpPr>
        <p:spPr>
          <a:xfrm>
            <a:off x="926060" y="3200400"/>
            <a:ext cx="2974605" cy="222852"/>
          </a:xfrm>
          <a:prstGeom prst="rect">
            <a:avLst/>
          </a:prstGeom>
        </p:spPr>
        <p:txBody>
          <a:bodyPr vert="horz" wrap="square" lIns="0" tIns="22577" rIns="0" bIns="0" rtlCol="0">
            <a:spAutoFit/>
          </a:bodyPr>
          <a:lstStyle/>
          <a:p>
            <a:pPr marL="18814">
              <a:spcBef>
                <a:spcPts val="178"/>
              </a:spcBef>
            </a:pPr>
            <a:r>
              <a:rPr sz="1300" b="1" u="sng" spc="-37" dirty="0">
                <a:solidFill>
                  <a:srgbClr val="0062A8"/>
                </a:solidFill>
                <a:uFill>
                  <a:solidFill>
                    <a:srgbClr val="0062A8"/>
                  </a:solidFill>
                </a:uFill>
                <a:latin typeface="Arial"/>
                <a:cs typeface="Arial"/>
              </a:rPr>
              <a:t>7.10 Lipid-lowering</a:t>
            </a:r>
            <a:r>
              <a:rPr sz="1300" b="1" u="sng" spc="-111" dirty="0">
                <a:solidFill>
                  <a:srgbClr val="0062A8"/>
                </a:solidFill>
                <a:uFill>
                  <a:solidFill>
                    <a:srgbClr val="0062A8"/>
                  </a:solidFill>
                </a:uFill>
                <a:latin typeface="Arial"/>
                <a:cs typeface="Arial"/>
              </a:rPr>
              <a:t> </a:t>
            </a:r>
            <a:r>
              <a:rPr sz="1300" b="1" u="sng" spc="-30" dirty="0">
                <a:solidFill>
                  <a:srgbClr val="0062A8"/>
                </a:solidFill>
                <a:uFill>
                  <a:solidFill>
                    <a:srgbClr val="0062A8"/>
                  </a:solidFill>
                </a:uFill>
                <a:latin typeface="Arial"/>
                <a:cs typeface="Arial"/>
              </a:rPr>
              <a:t>therapy</a:t>
            </a:r>
            <a:endParaRPr sz="1300">
              <a:latin typeface="Arial"/>
              <a:cs typeface="Arial"/>
            </a:endParaRPr>
          </a:p>
        </p:txBody>
      </p:sp>
      <p:sp>
        <p:nvSpPr>
          <p:cNvPr id="16" name="object 16"/>
          <p:cNvSpPr txBox="1"/>
          <p:nvPr/>
        </p:nvSpPr>
        <p:spPr>
          <a:xfrm>
            <a:off x="1323602" y="3505200"/>
            <a:ext cx="7109039" cy="203664"/>
          </a:xfrm>
          <a:prstGeom prst="rect">
            <a:avLst/>
          </a:prstGeom>
        </p:spPr>
        <p:txBody>
          <a:bodyPr vert="horz" wrap="square" lIns="0" tIns="18814" rIns="0" bIns="0" rtlCol="0">
            <a:spAutoFit/>
          </a:bodyPr>
          <a:lstStyle/>
          <a:p>
            <a:pPr marL="285029" indent="-267156">
              <a:spcBef>
                <a:spcPts val="148"/>
              </a:spcBef>
              <a:buChar char="•"/>
              <a:tabLst>
                <a:tab pos="285029" algn="l"/>
                <a:tab pos="285969" algn="l"/>
              </a:tabLst>
            </a:pPr>
            <a:r>
              <a:rPr sz="1200" spc="96" dirty="0">
                <a:solidFill>
                  <a:srgbClr val="231F20"/>
                </a:solidFill>
                <a:latin typeface="Calibri"/>
                <a:cs typeface="Calibri"/>
              </a:rPr>
              <a:t>A </a:t>
            </a:r>
            <a:r>
              <a:rPr sz="1200" spc="30" dirty="0">
                <a:solidFill>
                  <a:srgbClr val="231F20"/>
                </a:solidFill>
                <a:latin typeface="Calibri"/>
                <a:cs typeface="Calibri"/>
              </a:rPr>
              <a:t>lipid profile </a:t>
            </a:r>
            <a:r>
              <a:rPr sz="1200" spc="22" dirty="0">
                <a:solidFill>
                  <a:srgbClr val="231F20"/>
                </a:solidFill>
                <a:latin typeface="Calibri"/>
                <a:cs typeface="Calibri"/>
              </a:rPr>
              <a:t>should </a:t>
            </a:r>
            <a:r>
              <a:rPr sz="1200" spc="30" dirty="0">
                <a:solidFill>
                  <a:srgbClr val="231F20"/>
                </a:solidFill>
                <a:latin typeface="Calibri"/>
                <a:cs typeface="Calibri"/>
              </a:rPr>
              <a:t>be </a:t>
            </a:r>
            <a:r>
              <a:rPr sz="1200" spc="37" dirty="0">
                <a:solidFill>
                  <a:srgbClr val="231F20"/>
                </a:solidFill>
                <a:latin typeface="Calibri"/>
                <a:cs typeface="Calibri"/>
              </a:rPr>
              <a:t>taken </a:t>
            </a:r>
            <a:r>
              <a:rPr sz="1200" spc="-7" dirty="0">
                <a:solidFill>
                  <a:srgbClr val="231F20"/>
                </a:solidFill>
                <a:latin typeface="Calibri"/>
                <a:cs typeface="Calibri"/>
              </a:rPr>
              <a:t>as </a:t>
            </a:r>
            <a:r>
              <a:rPr sz="1200" spc="15" dirty="0">
                <a:solidFill>
                  <a:srgbClr val="231F20"/>
                </a:solidFill>
                <a:latin typeface="Calibri"/>
                <a:cs typeface="Calibri"/>
              </a:rPr>
              <a:t>soon </a:t>
            </a:r>
            <a:r>
              <a:rPr sz="1200" spc="-7" dirty="0">
                <a:solidFill>
                  <a:srgbClr val="231F20"/>
                </a:solidFill>
                <a:latin typeface="Calibri"/>
                <a:cs typeface="Calibri"/>
              </a:rPr>
              <a:t>as </a:t>
            </a:r>
            <a:r>
              <a:rPr sz="1200" spc="15" dirty="0">
                <a:solidFill>
                  <a:srgbClr val="231F20"/>
                </a:solidFill>
                <a:latin typeface="Calibri"/>
                <a:cs typeface="Calibri"/>
              </a:rPr>
              <a:t>possible </a:t>
            </a:r>
            <a:r>
              <a:rPr sz="1200" spc="30" dirty="0">
                <a:solidFill>
                  <a:srgbClr val="231F20"/>
                </a:solidFill>
                <a:latin typeface="Calibri"/>
                <a:cs typeface="Calibri"/>
              </a:rPr>
              <a:t>after</a:t>
            </a:r>
            <a:r>
              <a:rPr sz="1200" spc="104" dirty="0">
                <a:solidFill>
                  <a:srgbClr val="231F20"/>
                </a:solidFill>
                <a:latin typeface="Calibri"/>
                <a:cs typeface="Calibri"/>
              </a:rPr>
              <a:t> </a:t>
            </a:r>
            <a:r>
              <a:rPr sz="1200" spc="22" dirty="0">
                <a:solidFill>
                  <a:srgbClr val="231F20"/>
                </a:solidFill>
                <a:latin typeface="Calibri"/>
                <a:cs typeface="Calibri"/>
              </a:rPr>
              <a:t>presentation.</a:t>
            </a:r>
            <a:endParaRPr sz="1200">
              <a:latin typeface="Calibri"/>
              <a:cs typeface="Calibri"/>
            </a:endParaRPr>
          </a:p>
        </p:txBody>
      </p:sp>
      <p:sp>
        <p:nvSpPr>
          <p:cNvPr id="17" name="object 17"/>
          <p:cNvSpPr txBox="1"/>
          <p:nvPr/>
        </p:nvSpPr>
        <p:spPr>
          <a:xfrm>
            <a:off x="1267504" y="3733800"/>
            <a:ext cx="7512946" cy="368570"/>
          </a:xfrm>
          <a:prstGeom prst="rect">
            <a:avLst/>
          </a:prstGeom>
        </p:spPr>
        <p:txBody>
          <a:bodyPr vert="horz" wrap="square" lIns="0" tIns="34805" rIns="0" bIns="0" rtlCol="0">
            <a:spAutoFit/>
          </a:bodyPr>
          <a:lstStyle/>
          <a:p>
            <a:pPr marL="322655" marR="63967" indent="-267156" algn="just">
              <a:lnSpc>
                <a:spcPts val="1333"/>
              </a:lnSpc>
              <a:spcBef>
                <a:spcPts val="274"/>
              </a:spcBef>
              <a:buChar char="•"/>
              <a:tabLst>
                <a:tab pos="323597" algn="l"/>
              </a:tabLst>
            </a:pPr>
            <a:r>
              <a:rPr sz="1200" spc="-15" dirty="0">
                <a:solidFill>
                  <a:srgbClr val="231F20"/>
                </a:solidFill>
                <a:latin typeface="Calibri"/>
                <a:cs typeface="Calibri"/>
              </a:rPr>
              <a:t>Statins </a:t>
            </a:r>
            <a:r>
              <a:rPr sz="1200" dirty="0">
                <a:solidFill>
                  <a:srgbClr val="231F20"/>
                </a:solidFill>
                <a:latin typeface="Calibri"/>
                <a:cs typeface="Calibri"/>
              </a:rPr>
              <a:t>at </a:t>
            </a:r>
            <a:r>
              <a:rPr sz="1200" spc="22" dirty="0">
                <a:solidFill>
                  <a:srgbClr val="231F20"/>
                </a:solidFill>
                <a:latin typeface="Calibri"/>
                <a:cs typeface="Calibri"/>
              </a:rPr>
              <a:t>high </a:t>
            </a:r>
            <a:r>
              <a:rPr sz="1200" spc="-22" dirty="0">
                <a:solidFill>
                  <a:srgbClr val="231F20"/>
                </a:solidFill>
                <a:latin typeface="Calibri"/>
                <a:cs typeface="Calibri"/>
              </a:rPr>
              <a:t>dose </a:t>
            </a:r>
            <a:r>
              <a:rPr sz="1200" spc="-7" dirty="0">
                <a:solidFill>
                  <a:srgbClr val="231F20"/>
                </a:solidFill>
                <a:latin typeface="Calibri"/>
                <a:cs typeface="Calibri"/>
              </a:rPr>
              <a:t>should be </a:t>
            </a:r>
            <a:r>
              <a:rPr sz="1200" dirty="0">
                <a:solidFill>
                  <a:srgbClr val="231F20"/>
                </a:solidFill>
                <a:latin typeface="Calibri"/>
                <a:cs typeface="Calibri"/>
              </a:rPr>
              <a:t>initiated </a:t>
            </a:r>
            <a:r>
              <a:rPr sz="1200" spc="-7" dirty="0">
                <a:solidFill>
                  <a:srgbClr val="231F20"/>
                </a:solidFill>
                <a:latin typeface="Calibri"/>
                <a:cs typeface="Calibri"/>
              </a:rPr>
              <a:t>early </a:t>
            </a:r>
            <a:r>
              <a:rPr sz="1200" dirty="0">
                <a:solidFill>
                  <a:srgbClr val="231F20"/>
                </a:solidFill>
                <a:latin typeface="Calibri"/>
                <a:cs typeface="Calibri"/>
              </a:rPr>
              <a:t>after </a:t>
            </a:r>
            <a:r>
              <a:rPr sz="1200" spc="-15" dirty="0">
                <a:solidFill>
                  <a:srgbClr val="231F20"/>
                </a:solidFill>
                <a:latin typeface="Calibri"/>
                <a:cs typeface="Calibri"/>
              </a:rPr>
              <a:t>admission </a:t>
            </a:r>
            <a:r>
              <a:rPr sz="1200" spc="7" dirty="0">
                <a:solidFill>
                  <a:srgbClr val="231F20"/>
                </a:solidFill>
                <a:latin typeface="Calibri"/>
                <a:cs typeface="Calibri"/>
              </a:rPr>
              <a:t>in </a:t>
            </a:r>
            <a:r>
              <a:rPr sz="1200" spc="-7" dirty="0">
                <a:solidFill>
                  <a:srgbClr val="231F20"/>
                </a:solidFill>
                <a:latin typeface="Calibri"/>
                <a:cs typeface="Calibri"/>
              </a:rPr>
              <a:t>patients</a:t>
            </a:r>
            <a:r>
              <a:rPr sz="1200" spc="-96" dirty="0">
                <a:solidFill>
                  <a:srgbClr val="231F20"/>
                </a:solidFill>
                <a:latin typeface="Calibri"/>
                <a:cs typeface="Calibri"/>
              </a:rPr>
              <a:t> </a:t>
            </a:r>
            <a:r>
              <a:rPr sz="1200" spc="7" dirty="0">
                <a:solidFill>
                  <a:srgbClr val="231F20"/>
                </a:solidFill>
                <a:latin typeface="Calibri"/>
                <a:cs typeface="Calibri"/>
              </a:rPr>
              <a:t>with  </a:t>
            </a:r>
            <a:r>
              <a:rPr sz="1200" spc="-22" dirty="0">
                <a:solidFill>
                  <a:srgbClr val="231F20"/>
                </a:solidFill>
                <a:latin typeface="Calibri"/>
                <a:cs typeface="Calibri"/>
              </a:rPr>
              <a:t>STEMI </a:t>
            </a:r>
            <a:r>
              <a:rPr sz="1200" spc="7" dirty="0">
                <a:solidFill>
                  <a:srgbClr val="231F20"/>
                </a:solidFill>
                <a:latin typeface="Calibri"/>
                <a:cs typeface="Calibri"/>
              </a:rPr>
              <a:t>who </a:t>
            </a:r>
            <a:r>
              <a:rPr sz="1200" dirty="0">
                <a:solidFill>
                  <a:srgbClr val="231F20"/>
                </a:solidFill>
                <a:latin typeface="Calibri"/>
                <a:cs typeface="Calibri"/>
              </a:rPr>
              <a:t>do not </a:t>
            </a:r>
            <a:r>
              <a:rPr sz="1200" spc="-7" dirty="0">
                <a:solidFill>
                  <a:srgbClr val="231F20"/>
                </a:solidFill>
                <a:latin typeface="Calibri"/>
                <a:cs typeface="Calibri"/>
              </a:rPr>
              <a:t>have </a:t>
            </a:r>
            <a:r>
              <a:rPr sz="1200" dirty="0">
                <a:solidFill>
                  <a:srgbClr val="231F20"/>
                </a:solidFill>
                <a:latin typeface="Calibri"/>
                <a:cs typeface="Calibri"/>
              </a:rPr>
              <a:t>contraindication </a:t>
            </a:r>
            <a:r>
              <a:rPr sz="1200" spc="-7" dirty="0">
                <a:solidFill>
                  <a:srgbClr val="231F20"/>
                </a:solidFill>
                <a:latin typeface="Calibri"/>
                <a:cs typeface="Calibri"/>
              </a:rPr>
              <a:t>or </a:t>
            </a:r>
            <a:r>
              <a:rPr sz="1200" spc="-15" dirty="0">
                <a:solidFill>
                  <a:srgbClr val="231F20"/>
                </a:solidFill>
                <a:latin typeface="Calibri"/>
                <a:cs typeface="Calibri"/>
              </a:rPr>
              <a:t>history </a:t>
            </a:r>
            <a:r>
              <a:rPr sz="1200" spc="22" dirty="0">
                <a:solidFill>
                  <a:srgbClr val="231F20"/>
                </a:solidFill>
                <a:latin typeface="Calibri"/>
                <a:cs typeface="Calibri"/>
              </a:rPr>
              <a:t>of</a:t>
            </a:r>
            <a:r>
              <a:rPr sz="1200" spc="-178" dirty="0">
                <a:solidFill>
                  <a:srgbClr val="231F20"/>
                </a:solidFill>
                <a:latin typeface="Calibri"/>
                <a:cs typeface="Calibri"/>
              </a:rPr>
              <a:t> </a:t>
            </a:r>
            <a:r>
              <a:rPr sz="1200" spc="-7" dirty="0">
                <a:solidFill>
                  <a:srgbClr val="231F20"/>
                </a:solidFill>
                <a:latin typeface="Calibri"/>
                <a:cs typeface="Calibri"/>
              </a:rPr>
              <a:t>intolerance, </a:t>
            </a:r>
            <a:r>
              <a:rPr sz="1200" spc="-15" dirty="0">
                <a:solidFill>
                  <a:srgbClr val="231F20"/>
                </a:solidFill>
                <a:latin typeface="Calibri"/>
                <a:cs typeface="Calibri"/>
              </a:rPr>
              <a:t>regardless  </a:t>
            </a:r>
            <a:r>
              <a:rPr sz="1200" spc="22" dirty="0">
                <a:solidFill>
                  <a:srgbClr val="231F20"/>
                </a:solidFill>
                <a:latin typeface="Calibri"/>
                <a:cs typeface="Calibri"/>
              </a:rPr>
              <a:t>of </a:t>
            </a:r>
            <a:r>
              <a:rPr sz="1200" spc="7" dirty="0">
                <a:solidFill>
                  <a:srgbClr val="231F20"/>
                </a:solidFill>
                <a:latin typeface="Calibri"/>
                <a:cs typeface="Calibri"/>
              </a:rPr>
              <a:t>initial </a:t>
            </a:r>
            <a:r>
              <a:rPr sz="1200" spc="-15" dirty="0">
                <a:solidFill>
                  <a:srgbClr val="231F20"/>
                </a:solidFill>
                <a:latin typeface="Calibri"/>
                <a:cs typeface="Calibri"/>
              </a:rPr>
              <a:t>cholesterol values </a:t>
            </a:r>
            <a:r>
              <a:rPr sz="1200" dirty="0">
                <a:solidFill>
                  <a:srgbClr val="231F20"/>
                </a:solidFill>
                <a:latin typeface="Calibri"/>
                <a:cs typeface="Calibri"/>
              </a:rPr>
              <a:t>and </a:t>
            </a:r>
            <a:r>
              <a:rPr sz="1200" spc="-7">
                <a:solidFill>
                  <a:srgbClr val="231F20"/>
                </a:solidFill>
                <a:latin typeface="Calibri"/>
                <a:cs typeface="Calibri"/>
              </a:rPr>
              <a:t>continued</a:t>
            </a:r>
            <a:r>
              <a:rPr sz="1200" spc="200">
                <a:solidFill>
                  <a:srgbClr val="231F20"/>
                </a:solidFill>
                <a:latin typeface="Calibri"/>
                <a:cs typeface="Calibri"/>
              </a:rPr>
              <a:t> </a:t>
            </a:r>
            <a:r>
              <a:rPr sz="1200" spc="-7" smtClean="0">
                <a:solidFill>
                  <a:srgbClr val="231F20"/>
                </a:solidFill>
                <a:latin typeface="Calibri"/>
                <a:cs typeface="Calibri"/>
              </a:rPr>
              <a:t>indefinitely.</a:t>
            </a:r>
            <a:r>
              <a:rPr sz="1000" spc="-10" baseline="30864" smtClean="0">
                <a:solidFill>
                  <a:srgbClr val="231F20"/>
                </a:solidFill>
                <a:latin typeface="Calibri"/>
                <a:cs typeface="Calibri"/>
              </a:rPr>
              <a:t> </a:t>
            </a:r>
            <a:endParaRPr sz="1000" baseline="30864">
              <a:latin typeface="Calibri"/>
              <a:cs typeface="Calibri"/>
            </a:endParaRPr>
          </a:p>
        </p:txBody>
      </p:sp>
      <p:sp>
        <p:nvSpPr>
          <p:cNvPr id="18" name="object 18"/>
          <p:cNvSpPr txBox="1"/>
          <p:nvPr/>
        </p:nvSpPr>
        <p:spPr>
          <a:xfrm>
            <a:off x="1267624" y="4639069"/>
            <a:ext cx="7511544" cy="209932"/>
          </a:xfrm>
          <a:prstGeom prst="rect">
            <a:avLst/>
          </a:prstGeom>
        </p:spPr>
        <p:txBody>
          <a:bodyPr vert="horz" wrap="square" lIns="0" tIns="30102" rIns="0" bIns="0" rtlCol="0">
            <a:spAutoFit/>
          </a:bodyPr>
          <a:lstStyle/>
          <a:p>
            <a:pPr marL="322655" marR="63967" indent="-267156">
              <a:lnSpc>
                <a:spcPts val="1361"/>
              </a:lnSpc>
              <a:spcBef>
                <a:spcPts val="237"/>
              </a:spcBef>
              <a:buChar char="•"/>
              <a:tabLst>
                <a:tab pos="322655" algn="l"/>
                <a:tab pos="323597" algn="l"/>
              </a:tabLst>
            </a:pPr>
            <a:r>
              <a:rPr sz="1200" spc="15" dirty="0">
                <a:solidFill>
                  <a:srgbClr val="231F20"/>
                </a:solidFill>
                <a:latin typeface="Calibri"/>
                <a:cs typeface="Calibri"/>
              </a:rPr>
              <a:t>Recent </a:t>
            </a:r>
            <a:r>
              <a:rPr sz="1200" spc="7" dirty="0">
                <a:solidFill>
                  <a:srgbClr val="231F20"/>
                </a:solidFill>
                <a:latin typeface="Calibri"/>
                <a:cs typeface="Calibri"/>
              </a:rPr>
              <a:t>studies </a:t>
            </a:r>
            <a:r>
              <a:rPr sz="1200" spc="22" dirty="0">
                <a:solidFill>
                  <a:srgbClr val="231F20"/>
                </a:solidFill>
                <a:latin typeface="Calibri"/>
                <a:cs typeface="Calibri"/>
              </a:rPr>
              <a:t>indicate </a:t>
            </a:r>
            <a:r>
              <a:rPr sz="1200" spc="30" dirty="0">
                <a:solidFill>
                  <a:srgbClr val="231F20"/>
                </a:solidFill>
                <a:latin typeface="Calibri"/>
                <a:cs typeface="Calibri"/>
              </a:rPr>
              <a:t>that </a:t>
            </a:r>
            <a:r>
              <a:rPr sz="1200" spc="37" dirty="0">
                <a:solidFill>
                  <a:srgbClr val="231F20"/>
                </a:solidFill>
                <a:latin typeface="Calibri"/>
                <a:cs typeface="Calibri"/>
              </a:rPr>
              <a:t>lowering LDL-C </a:t>
            </a:r>
            <a:r>
              <a:rPr sz="1200" spc="15" dirty="0">
                <a:solidFill>
                  <a:srgbClr val="231F20"/>
                </a:solidFill>
                <a:latin typeface="Calibri"/>
                <a:cs typeface="Calibri"/>
              </a:rPr>
              <a:t>even </a:t>
            </a:r>
            <a:r>
              <a:rPr sz="1200" spc="30" dirty="0">
                <a:solidFill>
                  <a:srgbClr val="231F20"/>
                </a:solidFill>
                <a:latin typeface="Calibri"/>
                <a:cs typeface="Calibri"/>
              </a:rPr>
              <a:t>further (&lt; </a:t>
            </a:r>
            <a:r>
              <a:rPr sz="1200" dirty="0">
                <a:solidFill>
                  <a:srgbClr val="231F20"/>
                </a:solidFill>
                <a:latin typeface="Calibri"/>
                <a:cs typeface="Calibri"/>
              </a:rPr>
              <a:t>1.8 mmol/L)  </a:t>
            </a:r>
            <a:r>
              <a:rPr sz="1200" spc="15" dirty="0">
                <a:solidFill>
                  <a:srgbClr val="231F20"/>
                </a:solidFill>
                <a:latin typeface="Calibri"/>
                <a:cs typeface="Calibri"/>
              </a:rPr>
              <a:t>confers </a:t>
            </a:r>
            <a:r>
              <a:rPr sz="1200" spc="30">
                <a:solidFill>
                  <a:srgbClr val="231F20"/>
                </a:solidFill>
                <a:latin typeface="Calibri"/>
                <a:cs typeface="Calibri"/>
              </a:rPr>
              <a:t>greater </a:t>
            </a:r>
            <a:r>
              <a:rPr sz="1200" spc="15" smtClean="0">
                <a:solidFill>
                  <a:srgbClr val="231F20"/>
                </a:solidFill>
                <a:latin typeface="Calibri"/>
                <a:cs typeface="Calibri"/>
              </a:rPr>
              <a:t>benefits.</a:t>
            </a:r>
            <a:endParaRPr sz="1000" baseline="30864">
              <a:latin typeface="Calibri"/>
              <a:cs typeface="Calibri"/>
            </a:endParaRPr>
          </a:p>
        </p:txBody>
      </p:sp>
      <p:sp>
        <p:nvSpPr>
          <p:cNvPr id="19" name="object 19"/>
          <p:cNvSpPr txBox="1"/>
          <p:nvPr/>
        </p:nvSpPr>
        <p:spPr>
          <a:xfrm>
            <a:off x="926059" y="4876800"/>
            <a:ext cx="3747357" cy="222852"/>
          </a:xfrm>
          <a:prstGeom prst="rect">
            <a:avLst/>
          </a:prstGeom>
        </p:spPr>
        <p:txBody>
          <a:bodyPr vert="horz" wrap="square" lIns="0" tIns="22577" rIns="0" bIns="0" rtlCol="0">
            <a:spAutoFit/>
          </a:bodyPr>
          <a:lstStyle/>
          <a:p>
            <a:pPr marL="18814">
              <a:spcBef>
                <a:spcPts val="178"/>
              </a:spcBef>
            </a:pPr>
            <a:r>
              <a:rPr sz="1300" b="1" u="sng" spc="-37" dirty="0">
                <a:solidFill>
                  <a:srgbClr val="0062A8"/>
                </a:solidFill>
                <a:uFill>
                  <a:solidFill>
                    <a:srgbClr val="0062A8"/>
                  </a:solidFill>
                </a:uFill>
                <a:latin typeface="Arial"/>
                <a:cs typeface="Arial"/>
              </a:rPr>
              <a:t>7.11 Oral </a:t>
            </a:r>
            <a:r>
              <a:rPr sz="1300" b="1" u="sng" spc="-52" dirty="0">
                <a:solidFill>
                  <a:srgbClr val="0062A8"/>
                </a:solidFill>
                <a:uFill>
                  <a:solidFill>
                    <a:srgbClr val="0062A8"/>
                  </a:solidFill>
                </a:uFill>
                <a:latin typeface="Arial"/>
                <a:cs typeface="Arial"/>
              </a:rPr>
              <a:t>anticoagulants </a:t>
            </a:r>
            <a:r>
              <a:rPr sz="1300" b="1" u="sng" spc="-15" dirty="0">
                <a:solidFill>
                  <a:srgbClr val="0062A8"/>
                </a:solidFill>
                <a:uFill>
                  <a:solidFill>
                    <a:srgbClr val="0062A8"/>
                  </a:solidFill>
                </a:uFill>
                <a:latin typeface="Arial"/>
                <a:cs typeface="Arial"/>
              </a:rPr>
              <a:t>(warfarin)</a:t>
            </a:r>
            <a:endParaRPr sz="1300">
              <a:latin typeface="Arial"/>
              <a:cs typeface="Arial"/>
            </a:endParaRPr>
          </a:p>
        </p:txBody>
      </p:sp>
      <p:sp>
        <p:nvSpPr>
          <p:cNvPr id="20" name="object 20"/>
          <p:cNvSpPr txBox="1"/>
          <p:nvPr/>
        </p:nvSpPr>
        <p:spPr>
          <a:xfrm>
            <a:off x="1323665" y="5117625"/>
            <a:ext cx="7371298" cy="203664"/>
          </a:xfrm>
          <a:prstGeom prst="rect">
            <a:avLst/>
          </a:prstGeom>
        </p:spPr>
        <p:txBody>
          <a:bodyPr vert="horz" wrap="square" lIns="0" tIns="18814" rIns="0" bIns="0" rtlCol="0">
            <a:spAutoFit/>
          </a:bodyPr>
          <a:lstStyle/>
          <a:p>
            <a:pPr marL="285029" indent="-267156">
              <a:spcBef>
                <a:spcPts val="148"/>
              </a:spcBef>
              <a:buChar char="•"/>
              <a:tabLst>
                <a:tab pos="285029" algn="l"/>
                <a:tab pos="285969" algn="l"/>
              </a:tabLst>
            </a:pPr>
            <a:r>
              <a:rPr sz="1200" spc="22" dirty="0">
                <a:solidFill>
                  <a:srgbClr val="231F20"/>
                </a:solidFill>
                <a:latin typeface="Calibri"/>
                <a:cs typeface="Calibri"/>
              </a:rPr>
              <a:t>In patients </a:t>
            </a:r>
            <a:r>
              <a:rPr sz="1200" spc="37" dirty="0">
                <a:solidFill>
                  <a:srgbClr val="231F20"/>
                </a:solidFill>
                <a:latin typeface="Calibri"/>
                <a:cs typeface="Calibri"/>
              </a:rPr>
              <a:t>with a </a:t>
            </a:r>
            <a:r>
              <a:rPr sz="1200" spc="15" dirty="0">
                <a:solidFill>
                  <a:srgbClr val="231F20"/>
                </a:solidFill>
                <a:latin typeface="Calibri"/>
                <a:cs typeface="Calibri"/>
              </a:rPr>
              <a:t>clear </a:t>
            </a:r>
            <a:r>
              <a:rPr sz="1200" spc="30" dirty="0">
                <a:solidFill>
                  <a:srgbClr val="231F20"/>
                </a:solidFill>
                <a:latin typeface="Calibri"/>
                <a:cs typeface="Calibri"/>
              </a:rPr>
              <a:t>indication </a:t>
            </a:r>
            <a:r>
              <a:rPr sz="1200" spc="37" dirty="0">
                <a:solidFill>
                  <a:srgbClr val="231F20"/>
                </a:solidFill>
                <a:latin typeface="Calibri"/>
                <a:cs typeface="Calibri"/>
              </a:rPr>
              <a:t>for </a:t>
            </a:r>
            <a:r>
              <a:rPr sz="1200" spc="30" dirty="0">
                <a:solidFill>
                  <a:srgbClr val="231F20"/>
                </a:solidFill>
                <a:latin typeface="Calibri"/>
                <a:cs typeface="Calibri"/>
              </a:rPr>
              <a:t>oral </a:t>
            </a:r>
            <a:r>
              <a:rPr sz="1200" spc="37" dirty="0">
                <a:solidFill>
                  <a:srgbClr val="231F20"/>
                </a:solidFill>
                <a:latin typeface="Calibri"/>
                <a:cs typeface="Calibri"/>
              </a:rPr>
              <a:t>anticoagulation </a:t>
            </a:r>
            <a:r>
              <a:rPr sz="1200" spc="30" dirty="0">
                <a:solidFill>
                  <a:srgbClr val="231F20"/>
                </a:solidFill>
                <a:latin typeface="Calibri"/>
                <a:cs typeface="Calibri"/>
              </a:rPr>
              <a:t>e.g.</a:t>
            </a:r>
            <a:r>
              <a:rPr sz="1200" spc="44" dirty="0">
                <a:solidFill>
                  <a:srgbClr val="231F20"/>
                </a:solidFill>
                <a:latin typeface="Calibri"/>
                <a:cs typeface="Calibri"/>
              </a:rPr>
              <a:t> </a:t>
            </a:r>
            <a:r>
              <a:rPr sz="1200" spc="7" dirty="0">
                <a:solidFill>
                  <a:srgbClr val="231F20"/>
                </a:solidFill>
                <a:latin typeface="Calibri"/>
                <a:cs typeface="Calibri"/>
              </a:rPr>
              <a:t>LV</a:t>
            </a:r>
            <a:endParaRPr sz="1200">
              <a:latin typeface="Calibri"/>
              <a:cs typeface="Calibri"/>
            </a:endParaRPr>
          </a:p>
        </p:txBody>
      </p:sp>
      <p:sp>
        <p:nvSpPr>
          <p:cNvPr id="21" name="object 21"/>
          <p:cNvSpPr txBox="1"/>
          <p:nvPr/>
        </p:nvSpPr>
        <p:spPr>
          <a:xfrm>
            <a:off x="1665173" y="5226202"/>
            <a:ext cx="7086600" cy="203664"/>
          </a:xfrm>
          <a:prstGeom prst="rect">
            <a:avLst/>
          </a:prstGeom>
        </p:spPr>
        <p:txBody>
          <a:bodyPr vert="horz" wrap="square" lIns="0" tIns="18814" rIns="0" bIns="0" rtlCol="0">
            <a:spAutoFit/>
          </a:bodyPr>
          <a:lstStyle/>
          <a:p>
            <a:pPr marL="56441">
              <a:spcBef>
                <a:spcPts val="148"/>
              </a:spcBef>
            </a:pPr>
            <a:r>
              <a:rPr sz="1200" spc="22" dirty="0">
                <a:solidFill>
                  <a:srgbClr val="231F20"/>
                </a:solidFill>
                <a:latin typeface="Calibri"/>
                <a:cs typeface="Calibri"/>
              </a:rPr>
              <a:t>thrombus, </a:t>
            </a:r>
            <a:r>
              <a:rPr sz="1200" spc="44" dirty="0">
                <a:solidFill>
                  <a:srgbClr val="231F20"/>
                </a:solidFill>
                <a:latin typeface="Calibri"/>
                <a:cs typeface="Calibri"/>
              </a:rPr>
              <a:t>AF </a:t>
            </a:r>
            <a:r>
              <a:rPr sz="1200" spc="37" dirty="0">
                <a:solidFill>
                  <a:srgbClr val="231F20"/>
                </a:solidFill>
                <a:latin typeface="Calibri"/>
                <a:cs typeface="Calibri"/>
              </a:rPr>
              <a:t>with </a:t>
            </a:r>
            <a:r>
              <a:rPr sz="1200" spc="30" dirty="0">
                <a:solidFill>
                  <a:srgbClr val="231F20"/>
                </a:solidFill>
                <a:latin typeface="Calibri"/>
                <a:cs typeface="Calibri"/>
              </a:rPr>
              <a:t>CHA</a:t>
            </a:r>
            <a:r>
              <a:rPr sz="1000" spc="44" baseline="-30864" dirty="0">
                <a:solidFill>
                  <a:srgbClr val="231F20"/>
                </a:solidFill>
                <a:latin typeface="Calibri"/>
                <a:cs typeface="Calibri"/>
              </a:rPr>
              <a:t>2</a:t>
            </a:r>
            <a:r>
              <a:rPr sz="1200" spc="30" dirty="0">
                <a:solidFill>
                  <a:srgbClr val="231F20"/>
                </a:solidFill>
                <a:latin typeface="Calibri"/>
                <a:cs typeface="Calibri"/>
              </a:rPr>
              <a:t>DS</a:t>
            </a:r>
            <a:r>
              <a:rPr sz="1000" spc="44" baseline="-30864" dirty="0">
                <a:solidFill>
                  <a:srgbClr val="231F20"/>
                </a:solidFill>
                <a:latin typeface="Calibri"/>
                <a:cs typeface="Calibri"/>
              </a:rPr>
              <a:t>2</a:t>
            </a:r>
            <a:r>
              <a:rPr sz="1200" spc="30" dirty="0">
                <a:solidFill>
                  <a:srgbClr val="231F20"/>
                </a:solidFill>
                <a:latin typeface="Calibri"/>
                <a:cs typeface="Calibri"/>
              </a:rPr>
              <a:t>-VASC </a:t>
            </a:r>
            <a:r>
              <a:rPr sz="1200" dirty="0">
                <a:solidFill>
                  <a:srgbClr val="231F20"/>
                </a:solidFill>
                <a:latin typeface="Calibri"/>
                <a:cs typeface="Calibri"/>
              </a:rPr>
              <a:t>score </a:t>
            </a:r>
            <a:r>
              <a:rPr sz="1200" spc="-59" dirty="0">
                <a:solidFill>
                  <a:srgbClr val="231F20"/>
                </a:solidFill>
                <a:latin typeface="Symbol"/>
                <a:cs typeface="Symbol"/>
              </a:rPr>
              <a:t></a:t>
            </a:r>
            <a:r>
              <a:rPr sz="1200" spc="-59" dirty="0">
                <a:solidFill>
                  <a:srgbClr val="231F20"/>
                </a:solidFill>
                <a:latin typeface="Times New Roman"/>
                <a:cs typeface="Times New Roman"/>
              </a:rPr>
              <a:t> </a:t>
            </a:r>
            <a:r>
              <a:rPr sz="1200" dirty="0">
                <a:solidFill>
                  <a:srgbClr val="231F20"/>
                </a:solidFill>
                <a:latin typeface="Calibri"/>
                <a:cs typeface="Calibri"/>
              </a:rPr>
              <a:t>2 </a:t>
            </a:r>
            <a:r>
              <a:rPr sz="1200" spc="22" dirty="0">
                <a:solidFill>
                  <a:srgbClr val="231F20"/>
                </a:solidFill>
                <a:latin typeface="Calibri"/>
                <a:cs typeface="Calibri"/>
              </a:rPr>
              <a:t>or mechanical</a:t>
            </a:r>
            <a:r>
              <a:rPr sz="1200" spc="148" dirty="0">
                <a:solidFill>
                  <a:srgbClr val="231F20"/>
                </a:solidFill>
                <a:latin typeface="Calibri"/>
                <a:cs typeface="Calibri"/>
              </a:rPr>
              <a:t> </a:t>
            </a:r>
            <a:r>
              <a:rPr sz="1200" spc="15" dirty="0">
                <a:solidFill>
                  <a:srgbClr val="231F20"/>
                </a:solidFill>
                <a:latin typeface="Calibri"/>
                <a:cs typeface="Calibri"/>
              </a:rPr>
              <a:t>prosthetic</a:t>
            </a:r>
            <a:endParaRPr sz="1200">
              <a:latin typeface="Calibri"/>
              <a:cs typeface="Calibri"/>
            </a:endParaRPr>
          </a:p>
        </p:txBody>
      </p:sp>
      <p:sp>
        <p:nvSpPr>
          <p:cNvPr id="22" name="object 22"/>
          <p:cNvSpPr txBox="1"/>
          <p:nvPr/>
        </p:nvSpPr>
        <p:spPr>
          <a:xfrm>
            <a:off x="1211697" y="5334727"/>
            <a:ext cx="7625142" cy="1557879"/>
          </a:xfrm>
          <a:prstGeom prst="rect">
            <a:avLst/>
          </a:prstGeom>
        </p:spPr>
        <p:txBody>
          <a:bodyPr vert="horz" wrap="square" lIns="0" tIns="44212" rIns="0" bIns="0" rtlCol="0">
            <a:spAutoFit/>
          </a:bodyPr>
          <a:lstStyle/>
          <a:p>
            <a:pPr marL="360282" marR="101594">
              <a:lnSpc>
                <a:spcPts val="1230"/>
              </a:lnSpc>
              <a:spcBef>
                <a:spcPts val="348"/>
              </a:spcBef>
            </a:pPr>
            <a:r>
              <a:rPr sz="1200" spc="15" dirty="0">
                <a:solidFill>
                  <a:srgbClr val="231F20"/>
                </a:solidFill>
                <a:latin typeface="Calibri"/>
                <a:cs typeface="Calibri"/>
              </a:rPr>
              <a:t>valve, </a:t>
            </a:r>
            <a:r>
              <a:rPr sz="1200" spc="30" dirty="0">
                <a:solidFill>
                  <a:srgbClr val="231F20"/>
                </a:solidFill>
                <a:latin typeface="Calibri"/>
                <a:cs typeface="Calibri"/>
              </a:rPr>
              <a:t>oral </a:t>
            </a:r>
            <a:r>
              <a:rPr sz="1200" spc="37" dirty="0">
                <a:solidFill>
                  <a:srgbClr val="231F20"/>
                </a:solidFill>
                <a:latin typeface="Calibri"/>
                <a:cs typeface="Calibri"/>
              </a:rPr>
              <a:t>anticoagulation </a:t>
            </a:r>
            <a:r>
              <a:rPr sz="1200" spc="7" dirty="0">
                <a:solidFill>
                  <a:srgbClr val="231F20"/>
                </a:solidFill>
                <a:latin typeface="Calibri"/>
                <a:cs typeface="Calibri"/>
              </a:rPr>
              <a:t>must </a:t>
            </a:r>
            <a:r>
              <a:rPr sz="1200" spc="30" dirty="0">
                <a:solidFill>
                  <a:srgbClr val="231F20"/>
                </a:solidFill>
                <a:latin typeface="Calibri"/>
                <a:cs typeface="Calibri"/>
              </a:rPr>
              <a:t>be </a:t>
            </a:r>
            <a:r>
              <a:rPr sz="1200" spc="22" dirty="0">
                <a:solidFill>
                  <a:srgbClr val="231F20"/>
                </a:solidFill>
                <a:latin typeface="Calibri"/>
                <a:cs typeface="Calibri"/>
              </a:rPr>
              <a:t>implemented  </a:t>
            </a:r>
            <a:r>
              <a:rPr sz="1200" spc="37" dirty="0">
                <a:solidFill>
                  <a:srgbClr val="231F20"/>
                </a:solidFill>
                <a:latin typeface="Calibri"/>
                <a:cs typeface="Calibri"/>
              </a:rPr>
              <a:t>in addition </a:t>
            </a:r>
            <a:r>
              <a:rPr sz="1200" spc="30" dirty="0">
                <a:solidFill>
                  <a:srgbClr val="231F20"/>
                </a:solidFill>
                <a:latin typeface="Calibri"/>
                <a:cs typeface="Calibri"/>
              </a:rPr>
              <a:t>to  antiplatelet </a:t>
            </a:r>
            <a:r>
              <a:rPr sz="1200" spc="22" dirty="0">
                <a:solidFill>
                  <a:srgbClr val="231F20"/>
                </a:solidFill>
                <a:latin typeface="Calibri"/>
                <a:cs typeface="Calibri"/>
              </a:rPr>
              <a:t>therapy </a:t>
            </a:r>
            <a:r>
              <a:rPr sz="1200" spc="37" dirty="0">
                <a:solidFill>
                  <a:srgbClr val="231F20"/>
                </a:solidFill>
                <a:latin typeface="Calibri"/>
                <a:cs typeface="Calibri"/>
              </a:rPr>
              <a:t>(Appendix </a:t>
            </a:r>
            <a:r>
              <a:rPr sz="1200" spc="-22" dirty="0">
                <a:solidFill>
                  <a:srgbClr val="231F20"/>
                </a:solidFill>
                <a:latin typeface="Calibri"/>
                <a:cs typeface="Calibri"/>
              </a:rPr>
              <a:t>V, </a:t>
            </a:r>
            <a:r>
              <a:rPr sz="1200" spc="44" dirty="0">
                <a:solidFill>
                  <a:srgbClr val="231F20"/>
                </a:solidFill>
                <a:latin typeface="Calibri"/>
                <a:cs typeface="Calibri"/>
              </a:rPr>
              <a:t>page</a:t>
            </a:r>
            <a:r>
              <a:rPr sz="1200" spc="74" dirty="0">
                <a:solidFill>
                  <a:srgbClr val="231F20"/>
                </a:solidFill>
                <a:latin typeface="Calibri"/>
                <a:cs typeface="Calibri"/>
              </a:rPr>
              <a:t> </a:t>
            </a:r>
            <a:r>
              <a:rPr sz="1200" dirty="0">
                <a:solidFill>
                  <a:srgbClr val="231F20"/>
                </a:solidFill>
                <a:latin typeface="Calibri"/>
                <a:cs typeface="Calibri"/>
              </a:rPr>
              <a:t>58).</a:t>
            </a:r>
            <a:endParaRPr sz="1200">
              <a:latin typeface="Calibri"/>
              <a:cs typeface="Calibri"/>
            </a:endParaRPr>
          </a:p>
          <a:p>
            <a:pPr marL="361225" marR="101594" indent="-268096">
              <a:lnSpc>
                <a:spcPts val="1185"/>
              </a:lnSpc>
              <a:spcBef>
                <a:spcPts val="1178"/>
              </a:spcBef>
              <a:buChar char="•"/>
              <a:tabLst>
                <a:tab pos="360282" algn="l"/>
                <a:tab pos="361225" algn="l"/>
              </a:tabLst>
            </a:pPr>
            <a:r>
              <a:rPr sz="1200" spc="30" dirty="0">
                <a:solidFill>
                  <a:srgbClr val="231F20"/>
                </a:solidFill>
                <a:latin typeface="Calibri"/>
                <a:cs typeface="Calibri"/>
              </a:rPr>
              <a:t>The</a:t>
            </a:r>
            <a:r>
              <a:rPr sz="1200" spc="-67" dirty="0">
                <a:solidFill>
                  <a:srgbClr val="231F20"/>
                </a:solidFill>
                <a:latin typeface="Calibri"/>
                <a:cs typeface="Calibri"/>
              </a:rPr>
              <a:t> </a:t>
            </a:r>
            <a:r>
              <a:rPr sz="1200" spc="30" dirty="0">
                <a:solidFill>
                  <a:srgbClr val="231F20"/>
                </a:solidFill>
                <a:latin typeface="Calibri"/>
                <a:cs typeface="Calibri"/>
              </a:rPr>
              <a:t>optimal</a:t>
            </a:r>
            <a:r>
              <a:rPr sz="1200" spc="-67" dirty="0">
                <a:solidFill>
                  <a:srgbClr val="231F20"/>
                </a:solidFill>
                <a:latin typeface="Calibri"/>
                <a:cs typeface="Calibri"/>
              </a:rPr>
              <a:t> </a:t>
            </a:r>
            <a:r>
              <a:rPr sz="1200" spc="30" dirty="0">
                <a:solidFill>
                  <a:srgbClr val="231F20"/>
                </a:solidFill>
                <a:latin typeface="Calibri"/>
                <a:cs typeface="Calibri"/>
              </a:rPr>
              <a:t>duration</a:t>
            </a:r>
            <a:r>
              <a:rPr sz="1200" spc="-67" dirty="0">
                <a:solidFill>
                  <a:srgbClr val="231F20"/>
                </a:solidFill>
                <a:latin typeface="Calibri"/>
                <a:cs typeface="Calibri"/>
              </a:rPr>
              <a:t> </a:t>
            </a:r>
            <a:r>
              <a:rPr sz="1200" spc="52" dirty="0">
                <a:solidFill>
                  <a:srgbClr val="231F20"/>
                </a:solidFill>
                <a:latin typeface="Calibri"/>
                <a:cs typeface="Calibri"/>
              </a:rPr>
              <a:t>of</a:t>
            </a:r>
            <a:r>
              <a:rPr sz="1200" spc="-59" dirty="0">
                <a:solidFill>
                  <a:srgbClr val="231F20"/>
                </a:solidFill>
                <a:latin typeface="Calibri"/>
                <a:cs typeface="Calibri"/>
              </a:rPr>
              <a:t> </a:t>
            </a:r>
            <a:r>
              <a:rPr sz="1200" spc="22" dirty="0">
                <a:solidFill>
                  <a:srgbClr val="231F20"/>
                </a:solidFill>
                <a:latin typeface="Calibri"/>
                <a:cs typeface="Calibri"/>
              </a:rPr>
              <a:t>triple</a:t>
            </a:r>
            <a:r>
              <a:rPr sz="1200" spc="-67" dirty="0">
                <a:solidFill>
                  <a:srgbClr val="231F20"/>
                </a:solidFill>
                <a:latin typeface="Calibri"/>
                <a:cs typeface="Calibri"/>
              </a:rPr>
              <a:t> </a:t>
            </a:r>
            <a:r>
              <a:rPr sz="1200" spc="22" dirty="0">
                <a:solidFill>
                  <a:srgbClr val="231F20"/>
                </a:solidFill>
                <a:latin typeface="Calibri"/>
                <a:cs typeface="Calibri"/>
              </a:rPr>
              <a:t>therapy</a:t>
            </a:r>
            <a:r>
              <a:rPr sz="1200" spc="-67" dirty="0">
                <a:solidFill>
                  <a:srgbClr val="231F20"/>
                </a:solidFill>
                <a:latin typeface="Calibri"/>
                <a:cs typeface="Calibri"/>
              </a:rPr>
              <a:t> </a:t>
            </a:r>
            <a:r>
              <a:rPr sz="1200" spc="-7" dirty="0">
                <a:solidFill>
                  <a:srgbClr val="231F20"/>
                </a:solidFill>
                <a:latin typeface="Calibri"/>
                <a:cs typeface="Calibri"/>
              </a:rPr>
              <a:t>is</a:t>
            </a:r>
            <a:r>
              <a:rPr sz="1200" spc="-67" dirty="0">
                <a:solidFill>
                  <a:srgbClr val="231F20"/>
                </a:solidFill>
                <a:latin typeface="Calibri"/>
                <a:cs typeface="Calibri"/>
              </a:rPr>
              <a:t> </a:t>
            </a:r>
            <a:r>
              <a:rPr sz="1200" spc="44" dirty="0">
                <a:solidFill>
                  <a:srgbClr val="231F20"/>
                </a:solidFill>
                <a:latin typeface="Calibri"/>
                <a:cs typeface="Calibri"/>
              </a:rPr>
              <a:t>unknown</a:t>
            </a:r>
            <a:r>
              <a:rPr sz="1200" spc="-59" dirty="0">
                <a:solidFill>
                  <a:srgbClr val="231F20"/>
                </a:solidFill>
                <a:latin typeface="Calibri"/>
                <a:cs typeface="Calibri"/>
              </a:rPr>
              <a:t> </a:t>
            </a:r>
            <a:r>
              <a:rPr sz="1200" spc="37" dirty="0">
                <a:solidFill>
                  <a:srgbClr val="231F20"/>
                </a:solidFill>
                <a:latin typeface="Calibri"/>
                <a:cs typeface="Calibri"/>
              </a:rPr>
              <a:t>and</a:t>
            </a:r>
            <a:r>
              <a:rPr sz="1200" spc="-67" dirty="0">
                <a:solidFill>
                  <a:srgbClr val="231F20"/>
                </a:solidFill>
                <a:latin typeface="Calibri"/>
                <a:cs typeface="Calibri"/>
              </a:rPr>
              <a:t> </a:t>
            </a:r>
            <a:r>
              <a:rPr sz="1200" spc="15" dirty="0">
                <a:solidFill>
                  <a:srgbClr val="231F20"/>
                </a:solidFill>
                <a:latin typeface="Calibri"/>
                <a:cs typeface="Calibri"/>
              </a:rPr>
              <a:t>clinical</a:t>
            </a:r>
            <a:r>
              <a:rPr sz="1200" spc="-67" dirty="0">
                <a:solidFill>
                  <a:srgbClr val="231F20"/>
                </a:solidFill>
                <a:latin typeface="Calibri"/>
                <a:cs typeface="Calibri"/>
              </a:rPr>
              <a:t> </a:t>
            </a:r>
            <a:r>
              <a:rPr sz="1200" spc="37" dirty="0">
                <a:solidFill>
                  <a:srgbClr val="231F20"/>
                </a:solidFill>
                <a:latin typeface="Calibri"/>
                <a:cs typeface="Calibri"/>
              </a:rPr>
              <a:t>judgement  </a:t>
            </a:r>
            <a:r>
              <a:rPr sz="1200" spc="22" dirty="0">
                <a:solidFill>
                  <a:srgbClr val="231F20"/>
                </a:solidFill>
                <a:latin typeface="Calibri"/>
                <a:cs typeface="Calibri"/>
              </a:rPr>
              <a:t>should </a:t>
            </a:r>
            <a:r>
              <a:rPr sz="1200" spc="15" dirty="0">
                <a:solidFill>
                  <a:srgbClr val="231F20"/>
                </a:solidFill>
                <a:latin typeface="Calibri"/>
                <a:cs typeface="Calibri"/>
              </a:rPr>
              <a:t>consider </a:t>
            </a:r>
            <a:r>
              <a:rPr sz="1200" spc="22" dirty="0">
                <a:solidFill>
                  <a:srgbClr val="231F20"/>
                </a:solidFill>
                <a:latin typeface="Calibri"/>
                <a:cs typeface="Calibri"/>
              </a:rPr>
              <a:t>the </a:t>
            </a:r>
            <a:r>
              <a:rPr sz="1200" spc="15" dirty="0">
                <a:solidFill>
                  <a:srgbClr val="231F20"/>
                </a:solidFill>
                <a:latin typeface="Calibri"/>
                <a:cs typeface="Calibri"/>
              </a:rPr>
              <a:t>risk </a:t>
            </a:r>
            <a:r>
              <a:rPr sz="1200" spc="52" dirty="0">
                <a:solidFill>
                  <a:srgbClr val="231F20"/>
                </a:solidFill>
                <a:latin typeface="Calibri"/>
                <a:cs typeface="Calibri"/>
              </a:rPr>
              <a:t>of </a:t>
            </a:r>
            <a:r>
              <a:rPr sz="1200" spc="37" dirty="0">
                <a:solidFill>
                  <a:srgbClr val="231F20"/>
                </a:solidFill>
                <a:latin typeface="Calibri"/>
                <a:cs typeface="Calibri"/>
              </a:rPr>
              <a:t>bleeding </a:t>
            </a:r>
            <a:r>
              <a:rPr sz="1200" dirty="0">
                <a:solidFill>
                  <a:srgbClr val="231F20"/>
                </a:solidFill>
                <a:latin typeface="Calibri"/>
                <a:cs typeface="Calibri"/>
              </a:rPr>
              <a:t>versus </a:t>
            </a:r>
            <a:r>
              <a:rPr sz="1200" spc="22" dirty="0">
                <a:solidFill>
                  <a:srgbClr val="231F20"/>
                </a:solidFill>
                <a:latin typeface="Calibri"/>
                <a:cs typeface="Calibri"/>
              </a:rPr>
              <a:t>the </a:t>
            </a:r>
            <a:r>
              <a:rPr sz="1200" spc="15" dirty="0">
                <a:solidFill>
                  <a:srgbClr val="231F20"/>
                </a:solidFill>
                <a:latin typeface="Calibri"/>
                <a:cs typeface="Calibri"/>
              </a:rPr>
              <a:t>risk </a:t>
            </a:r>
            <a:r>
              <a:rPr sz="1200" spc="52" dirty="0">
                <a:solidFill>
                  <a:srgbClr val="231F20"/>
                </a:solidFill>
                <a:latin typeface="Calibri"/>
                <a:cs typeface="Calibri"/>
              </a:rPr>
              <a:t>of </a:t>
            </a:r>
            <a:r>
              <a:rPr sz="1200" spc="15" dirty="0">
                <a:solidFill>
                  <a:srgbClr val="231F20"/>
                </a:solidFill>
                <a:latin typeface="Calibri"/>
                <a:cs typeface="Calibri"/>
              </a:rPr>
              <a:t>stent</a:t>
            </a:r>
            <a:r>
              <a:rPr sz="1200" spc="89" dirty="0">
                <a:solidFill>
                  <a:srgbClr val="231F20"/>
                </a:solidFill>
                <a:latin typeface="Calibri"/>
                <a:cs typeface="Calibri"/>
              </a:rPr>
              <a:t> </a:t>
            </a:r>
            <a:r>
              <a:rPr sz="1200" spc="15" dirty="0">
                <a:solidFill>
                  <a:srgbClr val="231F20"/>
                </a:solidFill>
                <a:latin typeface="Calibri"/>
                <a:cs typeface="Calibri"/>
              </a:rPr>
              <a:t>thrombosis.</a:t>
            </a:r>
            <a:endParaRPr sz="1200">
              <a:latin typeface="Calibri"/>
              <a:cs typeface="Calibri"/>
            </a:endParaRPr>
          </a:p>
          <a:p>
            <a:pPr marL="360282" marR="359343" indent="-266215">
              <a:lnSpc>
                <a:spcPts val="1185"/>
              </a:lnSpc>
              <a:spcBef>
                <a:spcPts val="1185"/>
              </a:spcBef>
              <a:buChar char="•"/>
              <a:tabLst>
                <a:tab pos="360282" algn="l"/>
                <a:tab pos="361225" algn="l"/>
              </a:tabLst>
            </a:pPr>
            <a:r>
              <a:rPr sz="1200" spc="67" dirty="0">
                <a:solidFill>
                  <a:srgbClr val="231F20"/>
                </a:solidFill>
                <a:latin typeface="Calibri"/>
                <a:cs typeface="Calibri"/>
              </a:rPr>
              <a:t>There </a:t>
            </a:r>
            <a:r>
              <a:rPr sz="1200" spc="22" dirty="0">
                <a:solidFill>
                  <a:srgbClr val="231F20"/>
                </a:solidFill>
                <a:latin typeface="Calibri"/>
                <a:cs typeface="Calibri"/>
              </a:rPr>
              <a:t>is </a:t>
            </a:r>
            <a:r>
              <a:rPr sz="1200" spc="67" dirty="0">
                <a:solidFill>
                  <a:srgbClr val="231F20"/>
                </a:solidFill>
                <a:latin typeface="Calibri"/>
                <a:cs typeface="Calibri"/>
              </a:rPr>
              <a:t>insufficient </a:t>
            </a:r>
            <a:r>
              <a:rPr sz="1200" spc="81" dirty="0">
                <a:solidFill>
                  <a:srgbClr val="231F20"/>
                </a:solidFill>
                <a:latin typeface="Calibri"/>
                <a:cs typeface="Calibri"/>
              </a:rPr>
              <a:t>data </a:t>
            </a:r>
            <a:r>
              <a:rPr sz="1200" spc="96" dirty="0">
                <a:solidFill>
                  <a:srgbClr val="231F20"/>
                </a:solidFill>
                <a:latin typeface="Calibri"/>
                <a:cs typeface="Calibri"/>
              </a:rPr>
              <a:t>on </a:t>
            </a:r>
            <a:r>
              <a:rPr sz="1200" spc="74" dirty="0">
                <a:solidFill>
                  <a:srgbClr val="231F20"/>
                </a:solidFill>
                <a:latin typeface="Calibri"/>
                <a:cs typeface="Calibri"/>
              </a:rPr>
              <a:t>the </a:t>
            </a:r>
            <a:r>
              <a:rPr sz="1200" spc="52" dirty="0">
                <a:solidFill>
                  <a:srgbClr val="231F20"/>
                </a:solidFill>
                <a:latin typeface="Calibri"/>
                <a:cs typeface="Calibri"/>
              </a:rPr>
              <a:t>use </a:t>
            </a:r>
            <a:r>
              <a:rPr sz="1200" spc="96" dirty="0">
                <a:solidFill>
                  <a:srgbClr val="231F20"/>
                </a:solidFill>
                <a:latin typeface="Calibri"/>
                <a:cs typeface="Calibri"/>
              </a:rPr>
              <a:t>of new </a:t>
            </a:r>
            <a:r>
              <a:rPr sz="1200" spc="67" dirty="0">
                <a:solidFill>
                  <a:srgbClr val="231F20"/>
                </a:solidFill>
                <a:latin typeface="Calibri"/>
                <a:cs typeface="Calibri"/>
              </a:rPr>
              <a:t>oral</a:t>
            </a:r>
            <a:r>
              <a:rPr sz="1200" spc="30" dirty="0">
                <a:solidFill>
                  <a:srgbClr val="231F20"/>
                </a:solidFill>
                <a:latin typeface="Calibri"/>
                <a:cs typeface="Calibri"/>
              </a:rPr>
              <a:t> </a:t>
            </a:r>
            <a:r>
              <a:rPr sz="1200" spc="81" dirty="0">
                <a:solidFill>
                  <a:srgbClr val="231F20"/>
                </a:solidFill>
                <a:latin typeface="Calibri"/>
                <a:cs typeface="Calibri"/>
              </a:rPr>
              <a:t>anticoagulant  agents </a:t>
            </a:r>
            <a:r>
              <a:rPr sz="1200" spc="74" dirty="0">
                <a:solidFill>
                  <a:srgbClr val="231F20"/>
                </a:solidFill>
                <a:latin typeface="Calibri"/>
                <a:cs typeface="Calibri"/>
              </a:rPr>
              <a:t>at </a:t>
            </a:r>
            <a:r>
              <a:rPr sz="1200" spc="52" dirty="0">
                <a:solidFill>
                  <a:srgbClr val="231F20"/>
                </a:solidFill>
                <a:latin typeface="Calibri"/>
                <a:cs typeface="Calibri"/>
              </a:rPr>
              <a:t>this</a:t>
            </a:r>
            <a:r>
              <a:rPr sz="1200" spc="15" dirty="0">
                <a:solidFill>
                  <a:srgbClr val="231F20"/>
                </a:solidFill>
                <a:latin typeface="Calibri"/>
                <a:cs typeface="Calibri"/>
              </a:rPr>
              <a:t> </a:t>
            </a:r>
            <a:r>
              <a:rPr sz="1200" spc="52" dirty="0">
                <a:solidFill>
                  <a:srgbClr val="231F20"/>
                </a:solidFill>
                <a:latin typeface="Calibri"/>
                <a:cs typeface="Calibri"/>
              </a:rPr>
              <a:t>time.</a:t>
            </a:r>
            <a:endParaRPr sz="1200">
              <a:latin typeface="Calibri"/>
              <a:cs typeface="Calibri"/>
            </a:endParaRPr>
          </a:p>
          <a:p>
            <a:pPr marL="359343" marR="102535" indent="-267156">
              <a:lnSpc>
                <a:spcPts val="1361"/>
              </a:lnSpc>
              <a:spcBef>
                <a:spcPts val="1037"/>
              </a:spcBef>
              <a:buChar char="•"/>
              <a:tabLst>
                <a:tab pos="360282" algn="l"/>
                <a:tab pos="361225" algn="l"/>
              </a:tabLst>
            </a:pPr>
            <a:r>
              <a:rPr sz="1200" spc="22" dirty="0">
                <a:solidFill>
                  <a:srgbClr val="231F20"/>
                </a:solidFill>
                <a:latin typeface="Calibri"/>
                <a:cs typeface="Calibri"/>
              </a:rPr>
              <a:t>In patients </a:t>
            </a:r>
            <a:r>
              <a:rPr sz="1200" spc="37" dirty="0">
                <a:solidFill>
                  <a:srgbClr val="231F20"/>
                </a:solidFill>
                <a:latin typeface="Calibri"/>
                <a:cs typeface="Calibri"/>
              </a:rPr>
              <a:t>with </a:t>
            </a:r>
            <a:r>
              <a:rPr sz="1200" spc="7" dirty="0">
                <a:solidFill>
                  <a:srgbClr val="231F20"/>
                </a:solidFill>
                <a:latin typeface="Calibri"/>
                <a:cs typeface="Calibri"/>
              </a:rPr>
              <a:t>LV </a:t>
            </a:r>
            <a:r>
              <a:rPr sz="1200" spc="22" dirty="0">
                <a:solidFill>
                  <a:srgbClr val="231F20"/>
                </a:solidFill>
                <a:latin typeface="Calibri"/>
                <a:cs typeface="Calibri"/>
              </a:rPr>
              <a:t>thrombus, </a:t>
            </a:r>
            <a:r>
              <a:rPr sz="1200" spc="37" dirty="0">
                <a:solidFill>
                  <a:srgbClr val="231F20"/>
                </a:solidFill>
                <a:latin typeface="Calibri"/>
                <a:cs typeface="Calibri"/>
              </a:rPr>
              <a:t>warfarin </a:t>
            </a:r>
            <a:r>
              <a:rPr sz="1200" spc="22" dirty="0">
                <a:solidFill>
                  <a:srgbClr val="231F20"/>
                </a:solidFill>
                <a:latin typeface="Calibri"/>
                <a:cs typeface="Calibri"/>
              </a:rPr>
              <a:t>should </a:t>
            </a:r>
            <a:r>
              <a:rPr sz="1200" spc="30" dirty="0">
                <a:solidFill>
                  <a:srgbClr val="231F20"/>
                </a:solidFill>
                <a:latin typeface="Calibri"/>
                <a:cs typeface="Calibri"/>
              </a:rPr>
              <a:t>be </a:t>
            </a:r>
            <a:r>
              <a:rPr sz="1200" spc="37" dirty="0">
                <a:solidFill>
                  <a:srgbClr val="231F20"/>
                </a:solidFill>
                <a:latin typeface="Calibri"/>
                <a:cs typeface="Calibri"/>
              </a:rPr>
              <a:t>given for </a:t>
            </a:r>
            <a:r>
              <a:rPr sz="1200" dirty="0">
                <a:solidFill>
                  <a:srgbClr val="231F20"/>
                </a:solidFill>
                <a:latin typeface="Calibri"/>
                <a:cs typeface="Calibri"/>
              </a:rPr>
              <a:t>3-6 </a:t>
            </a:r>
            <a:r>
              <a:rPr sz="1200" spc="22" dirty="0">
                <a:solidFill>
                  <a:srgbClr val="231F20"/>
                </a:solidFill>
                <a:latin typeface="Calibri"/>
                <a:cs typeface="Calibri"/>
              </a:rPr>
              <a:t>months  or </a:t>
            </a:r>
            <a:r>
              <a:rPr sz="1200" spc="30" dirty="0">
                <a:solidFill>
                  <a:srgbClr val="231F20"/>
                </a:solidFill>
                <a:latin typeface="Calibri"/>
                <a:cs typeface="Calibri"/>
              </a:rPr>
              <a:t>till </a:t>
            </a:r>
            <a:r>
              <a:rPr sz="1200" spc="22" dirty="0">
                <a:solidFill>
                  <a:srgbClr val="231F20"/>
                </a:solidFill>
                <a:latin typeface="Calibri"/>
                <a:cs typeface="Calibri"/>
              </a:rPr>
              <a:t>the thrombus </a:t>
            </a:r>
            <a:r>
              <a:rPr sz="1200" spc="15" dirty="0">
                <a:solidFill>
                  <a:srgbClr val="231F20"/>
                </a:solidFill>
                <a:latin typeface="Calibri"/>
                <a:cs typeface="Calibri"/>
              </a:rPr>
              <a:t>disappears </a:t>
            </a:r>
            <a:r>
              <a:rPr sz="1200" spc="22" dirty="0">
                <a:solidFill>
                  <a:srgbClr val="231F20"/>
                </a:solidFill>
                <a:latin typeface="Calibri"/>
                <a:cs typeface="Calibri"/>
              </a:rPr>
              <a:t>or </a:t>
            </a:r>
            <a:r>
              <a:rPr sz="1200" spc="15" dirty="0">
                <a:solidFill>
                  <a:srgbClr val="231F20"/>
                </a:solidFill>
                <a:latin typeface="Calibri"/>
                <a:cs typeface="Calibri"/>
              </a:rPr>
              <a:t>organises.</a:t>
            </a:r>
            <a:r>
              <a:rPr sz="1000" spc="22" baseline="30864" dirty="0">
                <a:solidFill>
                  <a:srgbClr val="231F20"/>
                </a:solidFill>
                <a:latin typeface="Calibri"/>
                <a:cs typeface="Calibri"/>
              </a:rPr>
              <a:t>172,</a:t>
            </a:r>
            <a:r>
              <a:rPr sz="1000" spc="99" baseline="30864" dirty="0">
                <a:solidFill>
                  <a:srgbClr val="231F20"/>
                </a:solidFill>
                <a:latin typeface="Calibri"/>
                <a:cs typeface="Calibri"/>
              </a:rPr>
              <a:t> </a:t>
            </a:r>
            <a:r>
              <a:rPr sz="1000" spc="22" baseline="30864" dirty="0">
                <a:solidFill>
                  <a:srgbClr val="231F20"/>
                </a:solidFill>
                <a:latin typeface="Calibri"/>
                <a:cs typeface="Calibri"/>
              </a:rPr>
              <a:t>235</a:t>
            </a:r>
            <a:endParaRPr sz="1000" baseline="30864">
              <a:latin typeface="Calibri"/>
              <a:cs typeface="Calibri"/>
            </a:endParaRPr>
          </a:p>
          <a:p>
            <a:pPr marR="274681" algn="ctr">
              <a:lnSpc>
                <a:spcPts val="793"/>
              </a:lnSpc>
            </a:pPr>
            <a:r>
              <a:rPr sz="900" dirty="0">
                <a:solidFill>
                  <a:srgbClr val="231F20"/>
                </a:solidFill>
                <a:latin typeface="Times New Roman"/>
                <a:cs typeface="Times New Roman"/>
              </a:rPr>
              <a:t>39</a:t>
            </a:r>
            <a:endParaRPr sz="900">
              <a:latin typeface="Times New Roman"/>
              <a:cs typeface="Times New Roman"/>
            </a:endParaRPr>
          </a:p>
        </p:txBody>
      </p:sp>
      <p:sp>
        <p:nvSpPr>
          <p:cNvPr id="32" name="object 32"/>
          <p:cNvSpPr txBox="1"/>
          <p:nvPr/>
        </p:nvSpPr>
        <p:spPr>
          <a:xfrm>
            <a:off x="846641" y="3130207"/>
            <a:ext cx="238417" cy="172886"/>
          </a:xfrm>
          <a:prstGeom prst="rect">
            <a:avLst/>
          </a:prstGeom>
        </p:spPr>
        <p:txBody>
          <a:bodyPr vert="horz" wrap="square" lIns="0" tIns="18814" rIns="0" bIns="0" rtlCol="0">
            <a:spAutoFit/>
          </a:bodyPr>
          <a:lstStyle/>
          <a:p>
            <a:pPr marL="18814">
              <a:spcBef>
                <a:spcPts val="148"/>
              </a:spcBef>
            </a:pPr>
            <a:r>
              <a:rPr sz="1000" spc="-52" dirty="0">
                <a:solidFill>
                  <a:srgbClr val="231F20"/>
                </a:solidFill>
                <a:latin typeface="Calibri"/>
                <a:cs typeface="Calibri"/>
              </a:rPr>
              <a:t>I,B</a:t>
            </a:r>
            <a:endParaRPr sz="1000">
              <a:latin typeface="Calibri"/>
              <a:cs typeface="Calibri"/>
            </a:endParaRPr>
          </a:p>
        </p:txBody>
      </p:sp>
      <p:sp>
        <p:nvSpPr>
          <p:cNvPr id="33" name="object 33"/>
          <p:cNvSpPr/>
          <p:nvPr/>
        </p:nvSpPr>
        <p:spPr>
          <a:xfrm>
            <a:off x="716738" y="3743448"/>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34" name="object 34"/>
          <p:cNvSpPr txBox="1"/>
          <p:nvPr/>
        </p:nvSpPr>
        <p:spPr>
          <a:xfrm>
            <a:off x="846641" y="3734978"/>
            <a:ext cx="238417" cy="172886"/>
          </a:xfrm>
          <a:prstGeom prst="rect">
            <a:avLst/>
          </a:prstGeom>
        </p:spPr>
        <p:txBody>
          <a:bodyPr vert="horz" wrap="square" lIns="0" tIns="18814" rIns="0" bIns="0" rtlCol="0">
            <a:spAutoFit/>
          </a:bodyPr>
          <a:lstStyle/>
          <a:p>
            <a:pPr marL="18814">
              <a:spcBef>
                <a:spcPts val="148"/>
              </a:spcBef>
            </a:pPr>
            <a:r>
              <a:rPr sz="1000" spc="-44" dirty="0">
                <a:solidFill>
                  <a:srgbClr val="231F20"/>
                </a:solidFill>
                <a:latin typeface="Calibri"/>
                <a:cs typeface="Calibri"/>
              </a:rPr>
              <a:t>I,C</a:t>
            </a:r>
            <a:endParaRPr sz="1000">
              <a:latin typeface="Calibri"/>
              <a:cs typeface="Calibri"/>
            </a:endParaRPr>
          </a:p>
        </p:txBody>
      </p:sp>
      <p:sp>
        <p:nvSpPr>
          <p:cNvPr id="35" name="object 35"/>
          <p:cNvSpPr/>
          <p:nvPr/>
        </p:nvSpPr>
        <p:spPr>
          <a:xfrm>
            <a:off x="716738" y="3988008"/>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36" name="object 36"/>
          <p:cNvSpPr txBox="1"/>
          <p:nvPr/>
        </p:nvSpPr>
        <p:spPr>
          <a:xfrm>
            <a:off x="835744" y="3979544"/>
            <a:ext cx="260856" cy="172886"/>
          </a:xfrm>
          <a:prstGeom prst="rect">
            <a:avLst/>
          </a:prstGeom>
        </p:spPr>
        <p:txBody>
          <a:bodyPr vert="horz" wrap="square" lIns="0" tIns="18814" rIns="0" bIns="0" rtlCol="0">
            <a:spAutoFit/>
          </a:bodyPr>
          <a:lstStyle/>
          <a:p>
            <a:pPr marL="18814">
              <a:spcBef>
                <a:spcPts val="148"/>
              </a:spcBef>
            </a:pPr>
            <a:r>
              <a:rPr sz="1000" spc="-22" dirty="0">
                <a:solidFill>
                  <a:srgbClr val="231F20"/>
                </a:solidFill>
                <a:latin typeface="Calibri"/>
                <a:cs typeface="Calibri"/>
              </a:rPr>
              <a:t>I,A</a:t>
            </a:r>
            <a:endParaRPr sz="1000">
              <a:latin typeface="Calibri"/>
              <a:cs typeface="Calibri"/>
            </a:endParaRPr>
          </a:p>
        </p:txBody>
      </p:sp>
      <p:sp>
        <p:nvSpPr>
          <p:cNvPr id="37" name="object 37"/>
          <p:cNvSpPr/>
          <p:nvPr/>
        </p:nvSpPr>
        <p:spPr>
          <a:xfrm>
            <a:off x="716738" y="4431981"/>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38" name="object 38"/>
          <p:cNvSpPr txBox="1"/>
          <p:nvPr/>
        </p:nvSpPr>
        <p:spPr>
          <a:xfrm>
            <a:off x="790543" y="4191000"/>
            <a:ext cx="5114750" cy="203664"/>
          </a:xfrm>
          <a:prstGeom prst="rect">
            <a:avLst/>
          </a:prstGeom>
        </p:spPr>
        <p:txBody>
          <a:bodyPr vert="horz" wrap="square" lIns="0" tIns="18814" rIns="0" bIns="0" rtlCol="0">
            <a:spAutoFit/>
          </a:bodyPr>
          <a:lstStyle/>
          <a:p>
            <a:pPr marL="56441">
              <a:spcBef>
                <a:spcPts val="148"/>
              </a:spcBef>
              <a:tabLst>
                <a:tab pos="642491" algn="l"/>
              </a:tabLst>
            </a:pPr>
            <a:r>
              <a:rPr sz="1000" spc="-22" dirty="0">
                <a:solidFill>
                  <a:srgbClr val="231F20"/>
                </a:solidFill>
                <a:latin typeface="Calibri"/>
                <a:cs typeface="Calibri"/>
              </a:rPr>
              <a:t>I,B       </a:t>
            </a:r>
            <a:r>
              <a:rPr spc="-77" baseline="3472" dirty="0">
                <a:solidFill>
                  <a:srgbClr val="231F20"/>
                </a:solidFill>
                <a:latin typeface="Calibri"/>
                <a:cs typeface="Calibri"/>
              </a:rPr>
              <a:t>•	</a:t>
            </a:r>
            <a:r>
              <a:rPr spc="33" baseline="3472" dirty="0">
                <a:solidFill>
                  <a:srgbClr val="231F20"/>
                </a:solidFill>
                <a:latin typeface="Calibri"/>
                <a:cs typeface="Calibri"/>
              </a:rPr>
              <a:t>Target </a:t>
            </a:r>
            <a:r>
              <a:rPr spc="55" baseline="3472" dirty="0">
                <a:solidFill>
                  <a:srgbClr val="231F20"/>
                </a:solidFill>
                <a:latin typeface="Calibri"/>
                <a:cs typeface="Calibri"/>
              </a:rPr>
              <a:t>LDL-C </a:t>
            </a:r>
            <a:r>
              <a:rPr spc="33" baseline="3472" dirty="0">
                <a:solidFill>
                  <a:srgbClr val="231F20"/>
                </a:solidFill>
                <a:latin typeface="Calibri"/>
                <a:cs typeface="Calibri"/>
              </a:rPr>
              <a:t>should </a:t>
            </a:r>
            <a:r>
              <a:rPr spc="44" baseline="3472" dirty="0">
                <a:solidFill>
                  <a:srgbClr val="231F20"/>
                </a:solidFill>
                <a:latin typeface="Calibri"/>
                <a:cs typeface="Calibri"/>
              </a:rPr>
              <a:t>be </a:t>
            </a:r>
            <a:r>
              <a:rPr spc="89" baseline="3472" dirty="0">
                <a:solidFill>
                  <a:srgbClr val="231F20"/>
                </a:solidFill>
                <a:latin typeface="Calibri"/>
                <a:cs typeface="Calibri"/>
              </a:rPr>
              <a:t>&lt; </a:t>
            </a:r>
            <a:r>
              <a:rPr baseline="3472" dirty="0">
                <a:solidFill>
                  <a:srgbClr val="231F20"/>
                </a:solidFill>
                <a:latin typeface="Calibri"/>
                <a:cs typeface="Calibri"/>
              </a:rPr>
              <a:t>2.0</a:t>
            </a:r>
            <a:r>
              <a:rPr spc="-65" baseline="3472" dirty="0">
                <a:solidFill>
                  <a:srgbClr val="231F20"/>
                </a:solidFill>
                <a:latin typeface="Calibri"/>
                <a:cs typeface="Calibri"/>
              </a:rPr>
              <a:t> </a:t>
            </a:r>
            <a:r>
              <a:rPr spc="10" baseline="3472">
                <a:solidFill>
                  <a:srgbClr val="231F20"/>
                </a:solidFill>
                <a:latin typeface="Calibri"/>
                <a:cs typeface="Calibri"/>
              </a:rPr>
              <a:t>mmol/L</a:t>
            </a:r>
            <a:r>
              <a:rPr spc="10" baseline="3472" smtClean="0">
                <a:solidFill>
                  <a:srgbClr val="231F20"/>
                </a:solidFill>
                <a:latin typeface="Calibri"/>
                <a:cs typeface="Calibri"/>
              </a:rPr>
              <a:t>.</a:t>
            </a:r>
            <a:endParaRPr sz="1000" baseline="37037">
              <a:latin typeface="Calibri"/>
              <a:cs typeface="Calibri"/>
            </a:endParaRPr>
          </a:p>
        </p:txBody>
      </p:sp>
      <p:sp>
        <p:nvSpPr>
          <p:cNvPr id="39" name="object 39"/>
          <p:cNvSpPr/>
          <p:nvPr/>
        </p:nvSpPr>
        <p:spPr>
          <a:xfrm>
            <a:off x="716738" y="4702091"/>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40" name="object 40"/>
          <p:cNvSpPr txBox="1"/>
          <p:nvPr/>
        </p:nvSpPr>
        <p:spPr>
          <a:xfrm>
            <a:off x="846641" y="4693628"/>
            <a:ext cx="238417" cy="172886"/>
          </a:xfrm>
          <a:prstGeom prst="rect">
            <a:avLst/>
          </a:prstGeom>
        </p:spPr>
        <p:txBody>
          <a:bodyPr vert="horz" wrap="square" lIns="0" tIns="18814" rIns="0" bIns="0" rtlCol="0">
            <a:spAutoFit/>
          </a:bodyPr>
          <a:lstStyle/>
          <a:p>
            <a:pPr marL="18814">
              <a:spcBef>
                <a:spcPts val="148"/>
              </a:spcBef>
            </a:pPr>
            <a:r>
              <a:rPr sz="1000" spc="-52" dirty="0">
                <a:solidFill>
                  <a:srgbClr val="231F20"/>
                </a:solidFill>
                <a:latin typeface="Calibri"/>
                <a:cs typeface="Calibri"/>
              </a:rPr>
              <a:t>I,B</a:t>
            </a:r>
            <a:endParaRPr sz="1000">
              <a:latin typeface="Calibri"/>
              <a:cs typeface="Calibri"/>
            </a:endParaRPr>
          </a:p>
        </p:txBody>
      </p:sp>
      <p:sp>
        <p:nvSpPr>
          <p:cNvPr id="41" name="object 41"/>
          <p:cNvSpPr/>
          <p:nvPr/>
        </p:nvSpPr>
        <p:spPr>
          <a:xfrm>
            <a:off x="716738" y="5185850"/>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42" name="object 42"/>
          <p:cNvSpPr txBox="1"/>
          <p:nvPr/>
        </p:nvSpPr>
        <p:spPr>
          <a:xfrm>
            <a:off x="846641" y="5177380"/>
            <a:ext cx="238417" cy="172886"/>
          </a:xfrm>
          <a:prstGeom prst="rect">
            <a:avLst/>
          </a:prstGeom>
        </p:spPr>
        <p:txBody>
          <a:bodyPr vert="horz" wrap="square" lIns="0" tIns="18814" rIns="0" bIns="0" rtlCol="0">
            <a:spAutoFit/>
          </a:bodyPr>
          <a:lstStyle/>
          <a:p>
            <a:pPr marL="18814">
              <a:spcBef>
                <a:spcPts val="148"/>
              </a:spcBef>
            </a:pPr>
            <a:r>
              <a:rPr sz="1000" spc="-44" smtClean="0">
                <a:solidFill>
                  <a:srgbClr val="231F20"/>
                </a:solidFill>
                <a:latin typeface="Calibri"/>
                <a:cs typeface="Calibri"/>
              </a:rPr>
              <a:t>,</a:t>
            </a:r>
            <a:r>
              <a:rPr sz="1000" spc="-44" dirty="0">
                <a:solidFill>
                  <a:srgbClr val="231F20"/>
                </a:solidFill>
                <a:latin typeface="Calibri"/>
                <a:cs typeface="Calibri"/>
              </a:rPr>
              <a:t>C</a:t>
            </a:r>
            <a:endParaRPr sz="1000">
              <a:latin typeface="Calibri"/>
              <a:cs typeface="Calibri"/>
            </a:endParaRPr>
          </a:p>
        </p:txBody>
      </p:sp>
      <p:sp>
        <p:nvSpPr>
          <p:cNvPr id="43" name="object 43"/>
          <p:cNvSpPr/>
          <p:nvPr/>
        </p:nvSpPr>
        <p:spPr>
          <a:xfrm>
            <a:off x="716738" y="6282320"/>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44" name="object 44"/>
          <p:cNvSpPr txBox="1"/>
          <p:nvPr/>
        </p:nvSpPr>
        <p:spPr>
          <a:xfrm>
            <a:off x="755636" y="6273854"/>
            <a:ext cx="420736" cy="172886"/>
          </a:xfrm>
          <a:prstGeom prst="rect">
            <a:avLst/>
          </a:prstGeom>
        </p:spPr>
        <p:txBody>
          <a:bodyPr vert="horz" wrap="square" lIns="0" tIns="18814" rIns="0" bIns="0" rtlCol="0">
            <a:spAutoFit/>
          </a:bodyPr>
          <a:lstStyle/>
          <a:p>
            <a:pPr marL="18814">
              <a:spcBef>
                <a:spcPts val="148"/>
              </a:spcBef>
            </a:pPr>
            <a:r>
              <a:rPr sz="1000" spc="-52" dirty="0">
                <a:solidFill>
                  <a:srgbClr val="231F20"/>
                </a:solidFill>
                <a:latin typeface="Calibri"/>
                <a:cs typeface="Calibri"/>
              </a:rPr>
              <a:t>II-a,B</a:t>
            </a:r>
            <a:endParaRPr sz="1000">
              <a:latin typeface="Calibri"/>
              <a:cs typeface="Calibri"/>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905583" cy="704759"/>
          </a:xfrm>
          <a:custGeom>
            <a:avLst/>
            <a:gdLst/>
            <a:ahLst/>
            <a:cxnLst/>
            <a:rect l="l" t="t" r="r" b="b"/>
            <a:pathLst>
              <a:path w="4032250" h="684530">
                <a:moveTo>
                  <a:pt x="0" y="683996"/>
                </a:moveTo>
                <a:lnTo>
                  <a:pt x="4031996" y="683996"/>
                </a:lnTo>
                <a:lnTo>
                  <a:pt x="4031996" y="0"/>
                </a:lnTo>
                <a:lnTo>
                  <a:pt x="0" y="0"/>
                </a:lnTo>
                <a:lnTo>
                  <a:pt x="0" y="683996"/>
                </a:lnTo>
                <a:close/>
              </a:path>
            </a:pathLst>
          </a:custGeom>
          <a:solidFill>
            <a:srgbClr val="94BDE5"/>
          </a:solidFill>
        </p:spPr>
        <p:txBody>
          <a:bodyPr wrap="square" lIns="0" tIns="0" rIns="0" bIns="0" rtlCol="0"/>
          <a:lstStyle/>
          <a:p>
            <a:endParaRPr/>
          </a:p>
        </p:txBody>
      </p:sp>
      <p:sp>
        <p:nvSpPr>
          <p:cNvPr id="3" name="object 3"/>
          <p:cNvSpPr/>
          <p:nvPr/>
        </p:nvSpPr>
        <p:spPr>
          <a:xfrm>
            <a:off x="0" y="704196"/>
            <a:ext cx="9144000" cy="0"/>
          </a:xfrm>
          <a:custGeom>
            <a:avLst/>
            <a:gdLst/>
            <a:ahLst/>
            <a:cxnLst/>
            <a:rect l="l" t="t" r="r" b="b"/>
            <a:pathLst>
              <a:path w="4140200">
                <a:moveTo>
                  <a:pt x="0" y="0"/>
                </a:moveTo>
                <a:lnTo>
                  <a:pt x="4139996" y="0"/>
                </a:lnTo>
              </a:path>
            </a:pathLst>
          </a:custGeom>
          <a:ln w="12700">
            <a:solidFill>
              <a:srgbClr val="94BDE5"/>
            </a:solidFill>
          </a:ln>
        </p:spPr>
        <p:txBody>
          <a:bodyPr wrap="square" lIns="0" tIns="0" rIns="0" bIns="0" rtlCol="0"/>
          <a:lstStyle/>
          <a:p>
            <a:endParaRPr/>
          </a:p>
        </p:txBody>
      </p:sp>
      <p:sp>
        <p:nvSpPr>
          <p:cNvPr id="4" name="object 4"/>
          <p:cNvSpPr/>
          <p:nvPr/>
        </p:nvSpPr>
        <p:spPr>
          <a:xfrm>
            <a:off x="0" y="0"/>
            <a:ext cx="0" cy="704759"/>
          </a:xfrm>
          <a:custGeom>
            <a:avLst/>
            <a:gdLst/>
            <a:ahLst/>
            <a:cxnLst/>
            <a:rect l="l" t="t" r="r" b="b"/>
            <a:pathLst>
              <a:path h="684530">
                <a:moveTo>
                  <a:pt x="0" y="0"/>
                </a:moveTo>
                <a:lnTo>
                  <a:pt x="0" y="683983"/>
                </a:lnTo>
              </a:path>
            </a:pathLst>
          </a:custGeom>
          <a:ln w="12700">
            <a:solidFill>
              <a:srgbClr val="94BDE5"/>
            </a:solidFill>
          </a:ln>
        </p:spPr>
        <p:txBody>
          <a:bodyPr wrap="square" lIns="0" tIns="0" rIns="0" bIns="0" rtlCol="0"/>
          <a:lstStyle/>
          <a:p>
            <a:endParaRPr/>
          </a:p>
        </p:txBody>
      </p:sp>
      <p:sp>
        <p:nvSpPr>
          <p:cNvPr id="5" name="object 5"/>
          <p:cNvSpPr/>
          <p:nvPr/>
        </p:nvSpPr>
        <p:spPr>
          <a:xfrm>
            <a:off x="8905023" y="0"/>
            <a:ext cx="239820" cy="704759"/>
          </a:xfrm>
          <a:custGeom>
            <a:avLst/>
            <a:gdLst/>
            <a:ahLst/>
            <a:cxnLst/>
            <a:rect l="l" t="t" r="r" b="b"/>
            <a:pathLst>
              <a:path w="108585" h="684530">
                <a:moveTo>
                  <a:pt x="0" y="683996"/>
                </a:moveTo>
                <a:lnTo>
                  <a:pt x="108000" y="683996"/>
                </a:lnTo>
                <a:lnTo>
                  <a:pt x="108000" y="0"/>
                </a:lnTo>
                <a:lnTo>
                  <a:pt x="0" y="0"/>
                </a:lnTo>
                <a:lnTo>
                  <a:pt x="0" y="683996"/>
                </a:lnTo>
                <a:close/>
              </a:path>
            </a:pathLst>
          </a:custGeom>
          <a:solidFill>
            <a:srgbClr val="94BDE5"/>
          </a:solidFill>
        </p:spPr>
        <p:txBody>
          <a:bodyPr wrap="square" lIns="0" tIns="0" rIns="0" bIns="0" rtlCol="0"/>
          <a:lstStyle/>
          <a:p>
            <a:endParaRPr/>
          </a:p>
        </p:txBody>
      </p:sp>
      <p:sp>
        <p:nvSpPr>
          <p:cNvPr id="6" name="object 6"/>
          <p:cNvSpPr/>
          <p:nvPr/>
        </p:nvSpPr>
        <p:spPr>
          <a:xfrm>
            <a:off x="8905023" y="697659"/>
            <a:ext cx="239820" cy="13075"/>
          </a:xfrm>
          <a:custGeom>
            <a:avLst/>
            <a:gdLst/>
            <a:ahLst/>
            <a:cxnLst/>
            <a:rect l="l" t="t" r="r" b="b"/>
            <a:pathLst>
              <a:path w="108585" h="12700">
                <a:moveTo>
                  <a:pt x="0" y="12700"/>
                </a:moveTo>
                <a:lnTo>
                  <a:pt x="108000" y="12700"/>
                </a:lnTo>
                <a:lnTo>
                  <a:pt x="108000" y="0"/>
                </a:lnTo>
                <a:lnTo>
                  <a:pt x="0" y="0"/>
                </a:lnTo>
                <a:lnTo>
                  <a:pt x="0" y="12700"/>
                </a:lnTo>
                <a:close/>
              </a:path>
            </a:pathLst>
          </a:custGeom>
          <a:solidFill>
            <a:srgbClr val="94BDE5"/>
          </a:solidFill>
        </p:spPr>
        <p:txBody>
          <a:bodyPr wrap="square" lIns="0" tIns="0" rIns="0" bIns="0" rtlCol="0"/>
          <a:lstStyle/>
          <a:p>
            <a:endParaRPr/>
          </a:p>
        </p:txBody>
      </p:sp>
      <p:sp>
        <p:nvSpPr>
          <p:cNvPr id="7" name="object 7"/>
          <p:cNvSpPr/>
          <p:nvPr/>
        </p:nvSpPr>
        <p:spPr>
          <a:xfrm>
            <a:off x="8905022" y="0"/>
            <a:ext cx="0" cy="704759"/>
          </a:xfrm>
          <a:custGeom>
            <a:avLst/>
            <a:gdLst/>
            <a:ahLst/>
            <a:cxnLst/>
            <a:rect l="l" t="t" r="r" b="b"/>
            <a:pathLst>
              <a:path h="684530">
                <a:moveTo>
                  <a:pt x="0" y="0"/>
                </a:moveTo>
                <a:lnTo>
                  <a:pt x="0" y="683983"/>
                </a:lnTo>
              </a:path>
            </a:pathLst>
          </a:custGeom>
          <a:ln w="12700">
            <a:solidFill>
              <a:srgbClr val="94BDE5"/>
            </a:solidFill>
          </a:ln>
        </p:spPr>
        <p:txBody>
          <a:bodyPr wrap="square" lIns="0" tIns="0" rIns="0" bIns="0" rtlCol="0"/>
          <a:lstStyle/>
          <a:p>
            <a:endParaRPr/>
          </a:p>
        </p:txBody>
      </p:sp>
      <p:sp>
        <p:nvSpPr>
          <p:cNvPr id="8" name="object 8"/>
          <p:cNvSpPr txBox="1"/>
          <p:nvPr/>
        </p:nvSpPr>
        <p:spPr>
          <a:xfrm>
            <a:off x="449007" y="803817"/>
            <a:ext cx="1266416" cy="222852"/>
          </a:xfrm>
          <a:prstGeom prst="rect">
            <a:avLst/>
          </a:prstGeom>
        </p:spPr>
        <p:txBody>
          <a:bodyPr vert="horz" wrap="square" lIns="0" tIns="22577" rIns="0" bIns="0" rtlCol="0">
            <a:spAutoFit/>
          </a:bodyPr>
          <a:lstStyle/>
          <a:p>
            <a:pPr marL="18814">
              <a:spcBef>
                <a:spcPts val="178"/>
              </a:spcBef>
            </a:pPr>
            <a:r>
              <a:rPr sz="1300" b="1" u="sng" spc="-37" dirty="0">
                <a:solidFill>
                  <a:srgbClr val="0062A8"/>
                </a:solidFill>
                <a:uFill>
                  <a:solidFill>
                    <a:srgbClr val="0062A8"/>
                  </a:solidFill>
                </a:uFill>
                <a:latin typeface="Arial"/>
                <a:cs typeface="Arial"/>
              </a:rPr>
              <a:t>7.12</a:t>
            </a:r>
            <a:r>
              <a:rPr sz="1300" b="1" u="sng" spc="-119" dirty="0">
                <a:solidFill>
                  <a:srgbClr val="0062A8"/>
                </a:solidFill>
                <a:uFill>
                  <a:solidFill>
                    <a:srgbClr val="0062A8"/>
                  </a:solidFill>
                </a:uFill>
                <a:latin typeface="Arial"/>
                <a:cs typeface="Arial"/>
              </a:rPr>
              <a:t> </a:t>
            </a:r>
            <a:r>
              <a:rPr sz="1300" b="1" u="sng" spc="-52" dirty="0">
                <a:solidFill>
                  <a:srgbClr val="0062A8"/>
                </a:solidFill>
                <a:uFill>
                  <a:solidFill>
                    <a:srgbClr val="0062A8"/>
                  </a:solidFill>
                </a:uFill>
                <a:latin typeface="Arial"/>
                <a:cs typeface="Arial"/>
              </a:rPr>
              <a:t>Others</a:t>
            </a:r>
            <a:endParaRPr sz="1300">
              <a:latin typeface="Arial"/>
              <a:cs typeface="Arial"/>
            </a:endParaRPr>
          </a:p>
        </p:txBody>
      </p:sp>
      <p:sp>
        <p:nvSpPr>
          <p:cNvPr id="9" name="object 9"/>
          <p:cNvSpPr txBox="1"/>
          <p:nvPr/>
        </p:nvSpPr>
        <p:spPr>
          <a:xfrm>
            <a:off x="790453" y="933526"/>
            <a:ext cx="7487702" cy="200908"/>
          </a:xfrm>
          <a:prstGeom prst="rect">
            <a:avLst/>
          </a:prstGeom>
        </p:spPr>
        <p:txBody>
          <a:bodyPr vert="horz" wrap="square" lIns="0" tIns="33865" rIns="0" bIns="0" rtlCol="0">
            <a:spAutoFit/>
          </a:bodyPr>
          <a:lstStyle/>
          <a:p>
            <a:pPr marL="322655" marR="45153" indent="-267156">
              <a:lnSpc>
                <a:spcPts val="1333"/>
              </a:lnSpc>
              <a:spcBef>
                <a:spcPts val="267"/>
              </a:spcBef>
              <a:buChar char="•"/>
              <a:tabLst>
                <a:tab pos="322655" algn="l"/>
                <a:tab pos="323597" algn="l"/>
              </a:tabLst>
            </a:pPr>
            <a:r>
              <a:rPr sz="1200" spc="74" dirty="0">
                <a:solidFill>
                  <a:srgbClr val="231F20"/>
                </a:solidFill>
                <a:latin typeface="Calibri"/>
                <a:cs typeface="Calibri"/>
              </a:rPr>
              <a:t>Hormone</a:t>
            </a:r>
            <a:r>
              <a:rPr sz="1200" dirty="0">
                <a:solidFill>
                  <a:srgbClr val="231F20"/>
                </a:solidFill>
                <a:latin typeface="Calibri"/>
                <a:cs typeface="Calibri"/>
              </a:rPr>
              <a:t> </a:t>
            </a:r>
            <a:r>
              <a:rPr sz="1200" spc="67" dirty="0">
                <a:solidFill>
                  <a:srgbClr val="231F20"/>
                </a:solidFill>
                <a:latin typeface="Calibri"/>
                <a:cs typeface="Calibri"/>
              </a:rPr>
              <a:t>replacement</a:t>
            </a:r>
            <a:r>
              <a:rPr sz="1200" spc="7" dirty="0">
                <a:solidFill>
                  <a:srgbClr val="231F20"/>
                </a:solidFill>
                <a:latin typeface="Calibri"/>
                <a:cs typeface="Calibri"/>
              </a:rPr>
              <a:t> </a:t>
            </a:r>
            <a:r>
              <a:rPr sz="1200" spc="67" dirty="0">
                <a:solidFill>
                  <a:srgbClr val="231F20"/>
                </a:solidFill>
                <a:latin typeface="Calibri"/>
                <a:cs typeface="Calibri"/>
              </a:rPr>
              <a:t>therapy</a:t>
            </a:r>
            <a:r>
              <a:rPr sz="1200" spc="7" dirty="0">
                <a:solidFill>
                  <a:srgbClr val="231F20"/>
                </a:solidFill>
                <a:latin typeface="Calibri"/>
                <a:cs typeface="Calibri"/>
              </a:rPr>
              <a:t> </a:t>
            </a:r>
            <a:r>
              <a:rPr sz="1200" spc="52" dirty="0">
                <a:solidFill>
                  <a:srgbClr val="231F20"/>
                </a:solidFill>
                <a:latin typeface="Calibri"/>
                <a:cs typeface="Calibri"/>
              </a:rPr>
              <a:t>(HRT)</a:t>
            </a:r>
            <a:r>
              <a:rPr sz="1200" dirty="0">
                <a:solidFill>
                  <a:srgbClr val="231F20"/>
                </a:solidFill>
                <a:latin typeface="Calibri"/>
                <a:cs typeface="Calibri"/>
              </a:rPr>
              <a:t> </a:t>
            </a:r>
            <a:r>
              <a:rPr sz="1200" spc="22" dirty="0">
                <a:solidFill>
                  <a:srgbClr val="231F20"/>
                </a:solidFill>
                <a:latin typeface="Calibri"/>
                <a:cs typeface="Calibri"/>
              </a:rPr>
              <a:t>is</a:t>
            </a:r>
            <a:r>
              <a:rPr sz="1200" spc="7" dirty="0">
                <a:solidFill>
                  <a:srgbClr val="231F20"/>
                </a:solidFill>
                <a:latin typeface="Calibri"/>
                <a:cs typeface="Calibri"/>
              </a:rPr>
              <a:t> </a:t>
            </a:r>
            <a:r>
              <a:rPr sz="1200" spc="74" dirty="0">
                <a:solidFill>
                  <a:srgbClr val="231F20"/>
                </a:solidFill>
                <a:latin typeface="Calibri"/>
                <a:cs typeface="Calibri"/>
              </a:rPr>
              <a:t>not</a:t>
            </a:r>
            <a:r>
              <a:rPr sz="1200" spc="7" dirty="0">
                <a:solidFill>
                  <a:srgbClr val="231F20"/>
                </a:solidFill>
                <a:latin typeface="Calibri"/>
                <a:cs typeface="Calibri"/>
              </a:rPr>
              <a:t> </a:t>
            </a:r>
            <a:r>
              <a:rPr sz="1200" spc="67" dirty="0">
                <a:solidFill>
                  <a:srgbClr val="231F20"/>
                </a:solidFill>
                <a:latin typeface="Calibri"/>
                <a:cs typeface="Calibri"/>
              </a:rPr>
              <a:t>beneficial</a:t>
            </a:r>
            <a:r>
              <a:rPr sz="1200" spc="7" dirty="0">
                <a:solidFill>
                  <a:srgbClr val="231F20"/>
                </a:solidFill>
                <a:latin typeface="Calibri"/>
                <a:cs typeface="Calibri"/>
              </a:rPr>
              <a:t> </a:t>
            </a:r>
            <a:r>
              <a:rPr sz="1200" spc="74" dirty="0">
                <a:solidFill>
                  <a:srgbClr val="231F20"/>
                </a:solidFill>
                <a:latin typeface="Calibri"/>
                <a:cs typeface="Calibri"/>
              </a:rPr>
              <a:t>for</a:t>
            </a:r>
            <a:r>
              <a:rPr sz="1200" dirty="0">
                <a:solidFill>
                  <a:srgbClr val="231F20"/>
                </a:solidFill>
                <a:latin typeface="Calibri"/>
                <a:cs typeface="Calibri"/>
              </a:rPr>
              <a:t> </a:t>
            </a:r>
            <a:r>
              <a:rPr sz="1200" spc="59" dirty="0">
                <a:solidFill>
                  <a:srgbClr val="231F20"/>
                </a:solidFill>
                <a:latin typeface="Calibri"/>
                <a:cs typeface="Calibri"/>
              </a:rPr>
              <a:t>secondary  prevention.</a:t>
            </a:r>
            <a:r>
              <a:rPr sz="1000" spc="89" baseline="30864" dirty="0">
                <a:solidFill>
                  <a:srgbClr val="231F20"/>
                </a:solidFill>
                <a:latin typeface="Calibri"/>
                <a:cs typeface="Calibri"/>
              </a:rPr>
              <a:t>236,</a:t>
            </a:r>
            <a:r>
              <a:rPr sz="1000" spc="77" baseline="30864" dirty="0">
                <a:solidFill>
                  <a:srgbClr val="231F20"/>
                </a:solidFill>
                <a:latin typeface="Calibri"/>
                <a:cs typeface="Calibri"/>
              </a:rPr>
              <a:t> </a:t>
            </a:r>
            <a:r>
              <a:rPr sz="1000" spc="55" baseline="30864" dirty="0">
                <a:solidFill>
                  <a:srgbClr val="231F20"/>
                </a:solidFill>
                <a:latin typeface="Calibri"/>
                <a:cs typeface="Calibri"/>
              </a:rPr>
              <a:t>237</a:t>
            </a:r>
            <a:endParaRPr sz="1000" baseline="30864">
              <a:latin typeface="Calibri"/>
              <a:cs typeface="Calibri"/>
            </a:endParaRPr>
          </a:p>
        </p:txBody>
      </p:sp>
      <p:sp>
        <p:nvSpPr>
          <p:cNvPr id="10" name="object 10"/>
          <p:cNvSpPr txBox="1"/>
          <p:nvPr/>
        </p:nvSpPr>
        <p:spPr>
          <a:xfrm>
            <a:off x="790637" y="1286559"/>
            <a:ext cx="6428849" cy="203664"/>
          </a:xfrm>
          <a:prstGeom prst="rect">
            <a:avLst/>
          </a:prstGeom>
        </p:spPr>
        <p:txBody>
          <a:bodyPr vert="horz" wrap="square" lIns="0" tIns="18814" rIns="0" bIns="0" rtlCol="0">
            <a:spAutoFit/>
          </a:bodyPr>
          <a:lstStyle/>
          <a:p>
            <a:pPr marL="322655" indent="-267156">
              <a:spcBef>
                <a:spcPts val="148"/>
              </a:spcBef>
              <a:buChar char="•"/>
              <a:tabLst>
                <a:tab pos="322655" algn="l"/>
                <a:tab pos="323597" algn="l"/>
              </a:tabLst>
            </a:pPr>
            <a:r>
              <a:rPr sz="1200" spc="81" dirty="0">
                <a:solidFill>
                  <a:srgbClr val="231F20"/>
                </a:solidFill>
                <a:latin typeface="Calibri"/>
                <a:cs typeface="Calibri"/>
              </a:rPr>
              <a:t>Vitamin </a:t>
            </a:r>
            <a:r>
              <a:rPr sz="1200" spc="74" dirty="0">
                <a:solidFill>
                  <a:srgbClr val="231F20"/>
                </a:solidFill>
                <a:latin typeface="Calibri"/>
                <a:cs typeface="Calibri"/>
              </a:rPr>
              <a:t>E </a:t>
            </a:r>
            <a:r>
              <a:rPr sz="1200" spc="96" dirty="0">
                <a:solidFill>
                  <a:srgbClr val="231F20"/>
                </a:solidFill>
                <a:latin typeface="Calibri"/>
                <a:cs typeface="Calibri"/>
              </a:rPr>
              <a:t>and </a:t>
            </a:r>
            <a:r>
              <a:rPr sz="1200" spc="74" dirty="0">
                <a:solidFill>
                  <a:srgbClr val="231F20"/>
                </a:solidFill>
                <a:latin typeface="Calibri"/>
                <a:cs typeface="Calibri"/>
              </a:rPr>
              <a:t>antioxidants have </a:t>
            </a:r>
            <a:r>
              <a:rPr sz="1200" spc="96" dirty="0">
                <a:solidFill>
                  <a:srgbClr val="231F20"/>
                </a:solidFill>
                <a:latin typeface="Calibri"/>
                <a:cs typeface="Calibri"/>
              </a:rPr>
              <a:t>no </a:t>
            </a:r>
            <a:r>
              <a:rPr sz="1200" spc="52" dirty="0">
                <a:solidFill>
                  <a:srgbClr val="231F20"/>
                </a:solidFill>
                <a:latin typeface="Calibri"/>
                <a:cs typeface="Calibri"/>
              </a:rPr>
              <a:t>clinical</a:t>
            </a:r>
            <a:r>
              <a:rPr sz="1200" spc="-104" dirty="0">
                <a:solidFill>
                  <a:srgbClr val="231F20"/>
                </a:solidFill>
                <a:latin typeface="Calibri"/>
                <a:cs typeface="Calibri"/>
              </a:rPr>
              <a:t> </a:t>
            </a:r>
            <a:r>
              <a:rPr sz="1200" spc="59" dirty="0">
                <a:solidFill>
                  <a:srgbClr val="231F20"/>
                </a:solidFill>
                <a:latin typeface="Calibri"/>
                <a:cs typeface="Calibri"/>
              </a:rPr>
              <a:t>benefit.</a:t>
            </a:r>
            <a:r>
              <a:rPr sz="1000" spc="89" baseline="30864" dirty="0">
                <a:solidFill>
                  <a:srgbClr val="231F20"/>
                </a:solidFill>
                <a:latin typeface="Calibri"/>
                <a:cs typeface="Calibri"/>
              </a:rPr>
              <a:t>238-240</a:t>
            </a:r>
            <a:endParaRPr sz="1000" baseline="30864">
              <a:latin typeface="Calibri"/>
              <a:cs typeface="Calibri"/>
            </a:endParaRPr>
          </a:p>
        </p:txBody>
      </p:sp>
      <p:sp>
        <p:nvSpPr>
          <p:cNvPr id="11" name="object 11"/>
          <p:cNvSpPr txBox="1"/>
          <p:nvPr/>
        </p:nvSpPr>
        <p:spPr>
          <a:xfrm>
            <a:off x="846630" y="1524528"/>
            <a:ext cx="5750061" cy="203664"/>
          </a:xfrm>
          <a:prstGeom prst="rect">
            <a:avLst/>
          </a:prstGeom>
        </p:spPr>
        <p:txBody>
          <a:bodyPr vert="horz" wrap="square" lIns="0" tIns="18814" rIns="0" bIns="0" rtlCol="0">
            <a:spAutoFit/>
          </a:bodyPr>
          <a:lstStyle/>
          <a:p>
            <a:pPr marL="285029" indent="-267156">
              <a:spcBef>
                <a:spcPts val="148"/>
              </a:spcBef>
              <a:buChar char="•"/>
              <a:tabLst>
                <a:tab pos="285029" algn="l"/>
                <a:tab pos="285969" algn="l"/>
              </a:tabLst>
            </a:pPr>
            <a:r>
              <a:rPr sz="1200" spc="59" dirty="0">
                <a:solidFill>
                  <a:srgbClr val="231F20"/>
                </a:solidFill>
                <a:latin typeface="Calibri"/>
                <a:cs typeface="Calibri"/>
              </a:rPr>
              <a:t>Garlic, lecithin, </a:t>
            </a:r>
            <a:r>
              <a:rPr sz="1200" spc="81" dirty="0">
                <a:solidFill>
                  <a:srgbClr val="231F20"/>
                </a:solidFill>
                <a:latin typeface="Calibri"/>
                <a:cs typeface="Calibri"/>
              </a:rPr>
              <a:t>Vitamin </a:t>
            </a:r>
            <a:r>
              <a:rPr sz="1200" spc="163" dirty="0">
                <a:solidFill>
                  <a:srgbClr val="231F20"/>
                </a:solidFill>
                <a:latin typeface="Calibri"/>
                <a:cs typeface="Calibri"/>
              </a:rPr>
              <a:t>A </a:t>
            </a:r>
            <a:r>
              <a:rPr sz="1200" spc="96" dirty="0">
                <a:solidFill>
                  <a:srgbClr val="231F20"/>
                </a:solidFill>
                <a:latin typeface="Calibri"/>
                <a:cs typeface="Calibri"/>
              </a:rPr>
              <a:t>and </a:t>
            </a:r>
            <a:r>
              <a:rPr sz="1200" spc="89" dirty="0">
                <a:solidFill>
                  <a:srgbClr val="231F20"/>
                </a:solidFill>
                <a:latin typeface="Calibri"/>
                <a:cs typeface="Calibri"/>
              </a:rPr>
              <a:t>C</a:t>
            </a:r>
            <a:r>
              <a:rPr sz="1200" spc="-169" dirty="0">
                <a:solidFill>
                  <a:srgbClr val="231F20"/>
                </a:solidFill>
                <a:latin typeface="Calibri"/>
                <a:cs typeface="Calibri"/>
              </a:rPr>
              <a:t> </a:t>
            </a:r>
            <a:r>
              <a:rPr sz="1200" spc="67" dirty="0">
                <a:solidFill>
                  <a:srgbClr val="231F20"/>
                </a:solidFill>
                <a:latin typeface="Calibri"/>
                <a:cs typeface="Calibri"/>
              </a:rPr>
              <a:t>are </a:t>
            </a:r>
            <a:r>
              <a:rPr sz="1200" spc="81" dirty="0">
                <a:solidFill>
                  <a:srgbClr val="231F20"/>
                </a:solidFill>
                <a:latin typeface="Calibri"/>
                <a:cs typeface="Calibri"/>
              </a:rPr>
              <a:t>not </a:t>
            </a:r>
            <a:r>
              <a:rPr sz="1200" spc="67" dirty="0">
                <a:solidFill>
                  <a:srgbClr val="231F20"/>
                </a:solidFill>
                <a:latin typeface="Calibri"/>
                <a:cs typeface="Calibri"/>
              </a:rPr>
              <a:t>beneficial.</a:t>
            </a:r>
            <a:endParaRPr sz="1200">
              <a:latin typeface="Calibri"/>
              <a:cs typeface="Calibri"/>
            </a:endParaRPr>
          </a:p>
        </p:txBody>
      </p:sp>
      <p:sp>
        <p:nvSpPr>
          <p:cNvPr id="12" name="object 12"/>
          <p:cNvSpPr txBox="1"/>
          <p:nvPr/>
        </p:nvSpPr>
        <p:spPr>
          <a:xfrm>
            <a:off x="0" y="2590801"/>
            <a:ext cx="9144000" cy="4289398"/>
          </a:xfrm>
          <a:prstGeom prst="rect">
            <a:avLst/>
          </a:prstGeom>
        </p:spPr>
        <p:txBody>
          <a:bodyPr vert="horz" wrap="square" lIns="0" tIns="18814" rIns="0" bIns="0" rtlCol="0">
            <a:spAutoFit/>
          </a:bodyPr>
          <a:lstStyle/>
          <a:p>
            <a:pPr marL="397911" indent="-267156">
              <a:spcBef>
                <a:spcPts val="148"/>
              </a:spcBef>
              <a:buAutoNum type="arabicPlain" startAt="8"/>
              <a:tabLst>
                <a:tab pos="398852" algn="l"/>
              </a:tabLst>
            </a:pPr>
            <a:r>
              <a:rPr sz="1300" b="1" spc="156" dirty="0">
                <a:solidFill>
                  <a:srgbClr val="0062A8"/>
                </a:solidFill>
                <a:latin typeface="Calibri"/>
                <a:cs typeface="Calibri"/>
              </a:rPr>
              <a:t>SPECIAL</a:t>
            </a:r>
            <a:r>
              <a:rPr sz="1300" b="1" spc="96" dirty="0">
                <a:solidFill>
                  <a:srgbClr val="0062A8"/>
                </a:solidFill>
                <a:latin typeface="Calibri"/>
                <a:cs typeface="Calibri"/>
              </a:rPr>
              <a:t> </a:t>
            </a:r>
            <a:r>
              <a:rPr sz="1300" b="1" spc="133" dirty="0">
                <a:solidFill>
                  <a:srgbClr val="0062A8"/>
                </a:solidFill>
                <a:latin typeface="Calibri"/>
                <a:cs typeface="Calibri"/>
              </a:rPr>
              <a:t>GROUPS</a:t>
            </a:r>
            <a:endParaRPr sz="1300">
              <a:latin typeface="Calibri"/>
              <a:cs typeface="Calibri"/>
            </a:endParaRPr>
          </a:p>
          <a:p>
            <a:pPr marL="397911" lvl="1" indent="-267156">
              <a:lnSpc>
                <a:spcPts val="1473"/>
              </a:lnSpc>
              <a:spcBef>
                <a:spcPts val="1170"/>
              </a:spcBef>
              <a:buClr>
                <a:srgbClr val="000000"/>
              </a:buClr>
              <a:buAutoNum type="arabicPeriod"/>
              <a:tabLst>
                <a:tab pos="398852" algn="l"/>
              </a:tabLst>
            </a:pPr>
            <a:r>
              <a:rPr sz="1300" b="1" u="sng" spc="-89" dirty="0">
                <a:solidFill>
                  <a:srgbClr val="0062A8"/>
                </a:solidFill>
                <a:uFill>
                  <a:solidFill>
                    <a:srgbClr val="0062A8"/>
                  </a:solidFill>
                </a:uFill>
                <a:latin typeface="Arial"/>
                <a:cs typeface="Arial"/>
              </a:rPr>
              <a:t>STEMI </a:t>
            </a:r>
            <a:r>
              <a:rPr sz="1300" b="1" u="sng" spc="-37" dirty="0">
                <a:solidFill>
                  <a:srgbClr val="0062A8"/>
                </a:solidFill>
                <a:uFill>
                  <a:solidFill>
                    <a:srgbClr val="0062A8"/>
                  </a:solidFill>
                </a:uFill>
                <a:latin typeface="Arial"/>
                <a:cs typeface="Arial"/>
              </a:rPr>
              <a:t>in </a:t>
            </a:r>
            <a:r>
              <a:rPr sz="1300" b="1" u="sng" spc="-22" dirty="0">
                <a:solidFill>
                  <a:srgbClr val="0062A8"/>
                </a:solidFill>
                <a:uFill>
                  <a:solidFill>
                    <a:srgbClr val="0062A8"/>
                  </a:solidFill>
                </a:uFill>
                <a:latin typeface="Arial"/>
                <a:cs typeface="Arial"/>
              </a:rPr>
              <a:t>the</a:t>
            </a:r>
            <a:r>
              <a:rPr sz="1300" b="1" u="sng" spc="52" dirty="0">
                <a:solidFill>
                  <a:srgbClr val="0062A8"/>
                </a:solidFill>
                <a:uFill>
                  <a:solidFill>
                    <a:srgbClr val="0062A8"/>
                  </a:solidFill>
                </a:uFill>
                <a:latin typeface="Arial"/>
                <a:cs typeface="Arial"/>
              </a:rPr>
              <a:t> </a:t>
            </a:r>
            <a:r>
              <a:rPr sz="1300" b="1" u="sng" spc="-37" dirty="0">
                <a:solidFill>
                  <a:srgbClr val="0062A8"/>
                </a:solidFill>
                <a:uFill>
                  <a:solidFill>
                    <a:srgbClr val="0062A8"/>
                  </a:solidFill>
                </a:uFill>
                <a:latin typeface="Arial"/>
                <a:cs typeface="Arial"/>
              </a:rPr>
              <a:t>elderly</a:t>
            </a:r>
            <a:endParaRPr sz="1300">
              <a:latin typeface="Arial"/>
              <a:cs typeface="Arial"/>
            </a:endParaRPr>
          </a:p>
          <a:p>
            <a:pPr marL="397911" marR="120408" algn="just">
              <a:lnSpc>
                <a:spcPts val="1361"/>
              </a:lnSpc>
              <a:spcBef>
                <a:spcPts val="59"/>
              </a:spcBef>
            </a:pPr>
            <a:r>
              <a:rPr sz="1200" spc="59" dirty="0">
                <a:solidFill>
                  <a:srgbClr val="231F20"/>
                </a:solidFill>
                <a:latin typeface="Calibri"/>
                <a:cs typeface="Calibri"/>
              </a:rPr>
              <a:t>Patients </a:t>
            </a:r>
            <a:r>
              <a:rPr sz="1200" spc="81" dirty="0">
                <a:solidFill>
                  <a:srgbClr val="231F20"/>
                </a:solidFill>
                <a:latin typeface="Calibri"/>
                <a:cs typeface="Calibri"/>
              </a:rPr>
              <a:t>above </a:t>
            </a:r>
            <a:r>
              <a:rPr sz="1200" spc="74" dirty="0">
                <a:solidFill>
                  <a:srgbClr val="231F20"/>
                </a:solidFill>
                <a:latin typeface="Calibri"/>
                <a:cs typeface="Calibri"/>
              </a:rPr>
              <a:t>the </a:t>
            </a:r>
            <a:r>
              <a:rPr sz="1200" spc="104" dirty="0">
                <a:solidFill>
                  <a:srgbClr val="231F20"/>
                </a:solidFill>
                <a:latin typeface="Calibri"/>
                <a:cs typeface="Calibri"/>
              </a:rPr>
              <a:t>age </a:t>
            </a:r>
            <a:r>
              <a:rPr sz="1200" spc="96" dirty="0">
                <a:solidFill>
                  <a:srgbClr val="231F20"/>
                </a:solidFill>
                <a:latin typeface="Calibri"/>
                <a:cs typeface="Calibri"/>
              </a:rPr>
              <a:t>of </a:t>
            </a:r>
            <a:r>
              <a:rPr sz="1200" spc="52" dirty="0">
                <a:solidFill>
                  <a:srgbClr val="231F20"/>
                </a:solidFill>
                <a:latin typeface="Calibri"/>
                <a:cs typeface="Calibri"/>
              </a:rPr>
              <a:t>75 years </a:t>
            </a:r>
            <a:r>
              <a:rPr sz="1200" spc="74" dirty="0">
                <a:solidFill>
                  <a:srgbClr val="231F20"/>
                </a:solidFill>
                <a:latin typeface="Calibri"/>
                <a:cs typeface="Calibri"/>
              </a:rPr>
              <a:t>have </a:t>
            </a:r>
            <a:r>
              <a:rPr sz="1200" spc="89" dirty="0">
                <a:solidFill>
                  <a:srgbClr val="231F20"/>
                </a:solidFill>
                <a:latin typeface="Calibri"/>
                <a:cs typeface="Calibri"/>
              </a:rPr>
              <a:t>a </a:t>
            </a:r>
            <a:r>
              <a:rPr sz="1200" spc="81" dirty="0">
                <a:solidFill>
                  <a:srgbClr val="231F20"/>
                </a:solidFill>
                <a:latin typeface="Calibri"/>
                <a:cs typeface="Calibri"/>
              </a:rPr>
              <a:t>much </a:t>
            </a:r>
            <a:r>
              <a:rPr sz="1200" spc="89" dirty="0">
                <a:solidFill>
                  <a:srgbClr val="231F20"/>
                </a:solidFill>
                <a:latin typeface="Calibri"/>
                <a:cs typeface="Calibri"/>
              </a:rPr>
              <a:t>higher </a:t>
            </a:r>
            <a:r>
              <a:rPr sz="1200" spc="67" dirty="0">
                <a:solidFill>
                  <a:srgbClr val="231F20"/>
                </a:solidFill>
                <a:latin typeface="Calibri"/>
                <a:cs typeface="Calibri"/>
              </a:rPr>
              <a:t>in-hospital </a:t>
            </a:r>
            <a:r>
              <a:rPr sz="1200" spc="44" dirty="0">
                <a:solidFill>
                  <a:srgbClr val="231F20"/>
                </a:solidFill>
                <a:latin typeface="Calibri"/>
                <a:cs typeface="Calibri"/>
              </a:rPr>
              <a:t>as  </a:t>
            </a:r>
            <a:r>
              <a:rPr sz="1200" spc="74" dirty="0">
                <a:solidFill>
                  <a:srgbClr val="231F20"/>
                </a:solidFill>
                <a:latin typeface="Calibri"/>
                <a:cs typeface="Calibri"/>
              </a:rPr>
              <a:t>well </a:t>
            </a:r>
            <a:r>
              <a:rPr sz="1200" spc="44" dirty="0">
                <a:solidFill>
                  <a:srgbClr val="231F20"/>
                </a:solidFill>
                <a:latin typeface="Calibri"/>
                <a:cs typeface="Calibri"/>
              </a:rPr>
              <a:t>as </a:t>
            </a:r>
            <a:r>
              <a:rPr sz="1200" spc="52" dirty="0">
                <a:solidFill>
                  <a:srgbClr val="231F20"/>
                </a:solidFill>
                <a:latin typeface="Calibri"/>
                <a:cs typeface="Calibri"/>
              </a:rPr>
              <a:t>1-year mortality.</a:t>
            </a:r>
            <a:r>
              <a:rPr sz="1000" spc="77" baseline="30864" dirty="0">
                <a:solidFill>
                  <a:srgbClr val="231F20"/>
                </a:solidFill>
                <a:latin typeface="Calibri"/>
                <a:cs typeface="Calibri"/>
              </a:rPr>
              <a:t>241-243 </a:t>
            </a:r>
            <a:r>
              <a:rPr sz="1200" spc="59" dirty="0">
                <a:solidFill>
                  <a:srgbClr val="231F20"/>
                </a:solidFill>
                <a:latin typeface="Calibri"/>
                <a:cs typeface="Calibri"/>
              </a:rPr>
              <a:t>This </a:t>
            </a:r>
            <a:r>
              <a:rPr sz="1200" spc="81" dirty="0">
                <a:solidFill>
                  <a:srgbClr val="231F20"/>
                </a:solidFill>
                <a:latin typeface="Calibri"/>
                <a:cs typeface="Calibri"/>
              </a:rPr>
              <a:t>may be </a:t>
            </a:r>
            <a:r>
              <a:rPr sz="1200" spc="74" dirty="0">
                <a:solidFill>
                  <a:srgbClr val="231F20"/>
                </a:solidFill>
                <a:latin typeface="Calibri"/>
                <a:cs typeface="Calibri"/>
              </a:rPr>
              <a:t>explained by </a:t>
            </a:r>
            <a:r>
              <a:rPr sz="1200" spc="67" dirty="0">
                <a:solidFill>
                  <a:srgbClr val="231F20"/>
                </a:solidFill>
                <a:latin typeface="Calibri"/>
                <a:cs typeface="Calibri"/>
              </a:rPr>
              <a:t>their atypical  </a:t>
            </a:r>
            <a:r>
              <a:rPr sz="1200" spc="96" dirty="0">
                <a:solidFill>
                  <a:srgbClr val="231F20"/>
                </a:solidFill>
                <a:latin typeface="Calibri"/>
                <a:cs typeface="Calibri"/>
              </a:rPr>
              <a:t>and </a:t>
            </a:r>
            <a:r>
              <a:rPr sz="1200" spc="74" dirty="0">
                <a:solidFill>
                  <a:srgbClr val="231F20"/>
                </a:solidFill>
                <a:latin typeface="Calibri"/>
                <a:cs typeface="Calibri"/>
              </a:rPr>
              <a:t>delayed </a:t>
            </a:r>
            <a:r>
              <a:rPr sz="1200" spc="59" dirty="0">
                <a:solidFill>
                  <a:srgbClr val="231F20"/>
                </a:solidFill>
                <a:latin typeface="Calibri"/>
                <a:cs typeface="Calibri"/>
              </a:rPr>
              <a:t>presentations, co-morbidities </a:t>
            </a:r>
            <a:r>
              <a:rPr sz="1200" spc="96" dirty="0">
                <a:solidFill>
                  <a:srgbClr val="231F20"/>
                </a:solidFill>
                <a:latin typeface="Calibri"/>
                <a:cs typeface="Calibri"/>
              </a:rPr>
              <a:t>and </a:t>
            </a:r>
            <a:r>
              <a:rPr sz="1200" spc="67" dirty="0">
                <a:solidFill>
                  <a:srgbClr val="231F20"/>
                </a:solidFill>
                <a:latin typeface="Calibri"/>
                <a:cs typeface="Calibri"/>
              </a:rPr>
              <a:t>under-utilisation </a:t>
            </a:r>
            <a:r>
              <a:rPr sz="1200" spc="96" dirty="0">
                <a:solidFill>
                  <a:srgbClr val="231F20"/>
                </a:solidFill>
                <a:latin typeface="Calibri"/>
                <a:cs typeface="Calibri"/>
              </a:rPr>
              <a:t>of  </a:t>
            </a:r>
            <a:r>
              <a:rPr sz="1200" spc="67" dirty="0">
                <a:solidFill>
                  <a:srgbClr val="231F20"/>
                </a:solidFill>
                <a:latin typeface="Calibri"/>
                <a:cs typeface="Calibri"/>
              </a:rPr>
              <a:t>reperfusion </a:t>
            </a:r>
            <a:r>
              <a:rPr sz="1200" spc="52" dirty="0">
                <a:solidFill>
                  <a:srgbClr val="231F20"/>
                </a:solidFill>
                <a:latin typeface="Calibri"/>
                <a:cs typeface="Calibri"/>
              </a:rPr>
              <a:t>strategies.</a:t>
            </a:r>
            <a:r>
              <a:rPr sz="1000" spc="77" baseline="30864" dirty="0">
                <a:solidFill>
                  <a:srgbClr val="231F20"/>
                </a:solidFill>
                <a:latin typeface="Calibri"/>
                <a:cs typeface="Calibri"/>
              </a:rPr>
              <a:t>244, </a:t>
            </a:r>
            <a:r>
              <a:rPr sz="1000" spc="65" baseline="30864" dirty="0">
                <a:solidFill>
                  <a:srgbClr val="231F20"/>
                </a:solidFill>
                <a:latin typeface="Calibri"/>
                <a:cs typeface="Calibri"/>
              </a:rPr>
              <a:t>245 </a:t>
            </a:r>
            <a:r>
              <a:rPr sz="1200" spc="74" dirty="0">
                <a:solidFill>
                  <a:srgbClr val="231F20"/>
                </a:solidFill>
                <a:latin typeface="Calibri"/>
                <a:cs typeface="Calibri"/>
              </a:rPr>
              <a:t>Diagnosis </a:t>
            </a:r>
            <a:r>
              <a:rPr sz="1200" spc="81" dirty="0">
                <a:solidFill>
                  <a:srgbClr val="231F20"/>
                </a:solidFill>
                <a:latin typeface="Calibri"/>
                <a:cs typeface="Calibri"/>
              </a:rPr>
              <a:t>may be </a:t>
            </a:r>
            <a:r>
              <a:rPr sz="1200" spc="74" dirty="0">
                <a:solidFill>
                  <a:srgbClr val="231F20"/>
                </a:solidFill>
                <a:latin typeface="Calibri"/>
                <a:cs typeface="Calibri"/>
              </a:rPr>
              <a:t>delayed </a:t>
            </a:r>
            <a:r>
              <a:rPr sz="1200" spc="59" dirty="0">
                <a:solidFill>
                  <a:srgbClr val="231F20"/>
                </a:solidFill>
                <a:latin typeface="Calibri"/>
                <a:cs typeface="Calibri"/>
              </a:rPr>
              <a:t>because</a:t>
            </a:r>
            <a:r>
              <a:rPr sz="1200" spc="-67" dirty="0">
                <a:solidFill>
                  <a:srgbClr val="231F20"/>
                </a:solidFill>
                <a:latin typeface="Calibri"/>
                <a:cs typeface="Calibri"/>
              </a:rPr>
              <a:t> </a:t>
            </a:r>
            <a:r>
              <a:rPr sz="1200" spc="67" dirty="0">
                <a:solidFill>
                  <a:srgbClr val="231F20"/>
                </a:solidFill>
                <a:latin typeface="Calibri"/>
                <a:cs typeface="Calibri"/>
              </a:rPr>
              <a:t>of:</a:t>
            </a:r>
            <a:endParaRPr sz="1200">
              <a:latin typeface="Calibri"/>
              <a:cs typeface="Calibri"/>
            </a:endParaRPr>
          </a:p>
          <a:p>
            <a:pPr>
              <a:spcBef>
                <a:spcPts val="74"/>
              </a:spcBef>
            </a:pPr>
            <a:endParaRPr sz="1000">
              <a:latin typeface="Times New Roman"/>
              <a:cs typeface="Times New Roman"/>
            </a:endParaRPr>
          </a:p>
          <a:p>
            <a:pPr marL="664125" lvl="2" indent="-267156">
              <a:lnSpc>
                <a:spcPts val="1393"/>
              </a:lnSpc>
              <a:buChar char="•"/>
              <a:tabLst>
                <a:tab pos="664125" algn="l"/>
                <a:tab pos="665067" algn="l"/>
              </a:tabLst>
            </a:pPr>
            <a:r>
              <a:rPr sz="1200" spc="67" dirty="0">
                <a:solidFill>
                  <a:srgbClr val="231F20"/>
                </a:solidFill>
                <a:latin typeface="Calibri"/>
                <a:cs typeface="Calibri"/>
              </a:rPr>
              <a:t>Atypical </a:t>
            </a:r>
            <a:r>
              <a:rPr sz="1200" spc="52" dirty="0">
                <a:solidFill>
                  <a:srgbClr val="231F20"/>
                </a:solidFill>
                <a:latin typeface="Calibri"/>
                <a:cs typeface="Calibri"/>
              </a:rPr>
              <a:t>symptoms </a:t>
            </a:r>
            <a:r>
              <a:rPr sz="1200" spc="37" dirty="0">
                <a:solidFill>
                  <a:srgbClr val="231F20"/>
                </a:solidFill>
                <a:latin typeface="Calibri"/>
                <a:cs typeface="Calibri"/>
              </a:rPr>
              <a:t>such </a:t>
            </a:r>
            <a:r>
              <a:rPr sz="1200" spc="30" dirty="0">
                <a:solidFill>
                  <a:srgbClr val="231F20"/>
                </a:solidFill>
                <a:latin typeface="Calibri"/>
                <a:cs typeface="Calibri"/>
              </a:rPr>
              <a:t>as </a:t>
            </a:r>
            <a:r>
              <a:rPr sz="1200" spc="59" dirty="0">
                <a:solidFill>
                  <a:srgbClr val="231F20"/>
                </a:solidFill>
                <a:latin typeface="Calibri"/>
                <a:cs typeface="Calibri"/>
              </a:rPr>
              <a:t>dyspnoea, </a:t>
            </a:r>
            <a:r>
              <a:rPr sz="1200" spc="44" dirty="0">
                <a:solidFill>
                  <a:srgbClr val="231F20"/>
                </a:solidFill>
                <a:latin typeface="Calibri"/>
                <a:cs typeface="Calibri"/>
              </a:rPr>
              <a:t>syncope </a:t>
            </a:r>
            <a:r>
              <a:rPr sz="1200" spc="81" dirty="0">
                <a:solidFill>
                  <a:srgbClr val="231F20"/>
                </a:solidFill>
                <a:latin typeface="Calibri"/>
                <a:cs typeface="Calibri"/>
              </a:rPr>
              <a:t>and </a:t>
            </a:r>
            <a:r>
              <a:rPr sz="1200" spc="52" dirty="0">
                <a:solidFill>
                  <a:srgbClr val="231F20"/>
                </a:solidFill>
                <a:latin typeface="Calibri"/>
                <a:cs typeface="Calibri"/>
              </a:rPr>
              <a:t>acute</a:t>
            </a:r>
            <a:r>
              <a:rPr sz="1200" spc="37" dirty="0">
                <a:solidFill>
                  <a:srgbClr val="231F20"/>
                </a:solidFill>
                <a:latin typeface="Calibri"/>
                <a:cs typeface="Calibri"/>
              </a:rPr>
              <a:t> </a:t>
            </a:r>
            <a:r>
              <a:rPr sz="1200" spc="59" dirty="0">
                <a:solidFill>
                  <a:srgbClr val="231F20"/>
                </a:solidFill>
                <a:latin typeface="Calibri"/>
                <a:cs typeface="Calibri"/>
              </a:rPr>
              <a:t>confusion.</a:t>
            </a:r>
            <a:endParaRPr sz="1200">
              <a:latin typeface="Calibri"/>
              <a:cs typeface="Calibri"/>
            </a:endParaRPr>
          </a:p>
          <a:p>
            <a:pPr marL="665067" lvl="2" indent="-268096">
              <a:lnSpc>
                <a:spcPts val="1361"/>
              </a:lnSpc>
              <a:buChar char="•"/>
              <a:tabLst>
                <a:tab pos="664125" algn="l"/>
                <a:tab pos="666008" algn="l"/>
              </a:tabLst>
            </a:pPr>
            <a:r>
              <a:rPr sz="1200" spc="74" dirty="0">
                <a:solidFill>
                  <a:srgbClr val="231F20"/>
                </a:solidFill>
                <a:latin typeface="Calibri"/>
                <a:cs typeface="Calibri"/>
              </a:rPr>
              <a:t>Non-diagnostic </a:t>
            </a:r>
            <a:r>
              <a:rPr sz="1200" spc="96" dirty="0">
                <a:solidFill>
                  <a:srgbClr val="231F20"/>
                </a:solidFill>
                <a:latin typeface="Calibri"/>
                <a:cs typeface="Calibri"/>
              </a:rPr>
              <a:t>and </a:t>
            </a:r>
            <a:r>
              <a:rPr sz="1200" spc="67" dirty="0">
                <a:solidFill>
                  <a:srgbClr val="231F20"/>
                </a:solidFill>
                <a:latin typeface="Calibri"/>
                <a:cs typeface="Calibri"/>
              </a:rPr>
              <a:t>difficult </a:t>
            </a:r>
            <a:r>
              <a:rPr sz="1200" spc="81" dirty="0">
                <a:solidFill>
                  <a:srgbClr val="231F20"/>
                </a:solidFill>
                <a:latin typeface="Calibri"/>
                <a:cs typeface="Calibri"/>
              </a:rPr>
              <a:t>to </a:t>
            </a:r>
            <a:r>
              <a:rPr sz="1200" spc="67" dirty="0">
                <a:solidFill>
                  <a:srgbClr val="231F20"/>
                </a:solidFill>
                <a:latin typeface="Calibri"/>
                <a:cs typeface="Calibri"/>
              </a:rPr>
              <a:t>interpret</a:t>
            </a:r>
            <a:r>
              <a:rPr sz="1200" spc="-22" dirty="0">
                <a:solidFill>
                  <a:srgbClr val="231F20"/>
                </a:solidFill>
                <a:latin typeface="Calibri"/>
                <a:cs typeface="Calibri"/>
              </a:rPr>
              <a:t> </a:t>
            </a:r>
            <a:r>
              <a:rPr sz="1200" spc="59" dirty="0">
                <a:solidFill>
                  <a:srgbClr val="231F20"/>
                </a:solidFill>
                <a:latin typeface="Calibri"/>
                <a:cs typeface="Calibri"/>
              </a:rPr>
              <a:t>ECGs.</a:t>
            </a:r>
            <a:endParaRPr sz="1200">
              <a:latin typeface="Calibri"/>
              <a:cs typeface="Calibri"/>
            </a:endParaRPr>
          </a:p>
          <a:p>
            <a:pPr marL="676355" marR="231409" lvl="2" indent="-279385">
              <a:lnSpc>
                <a:spcPts val="1361"/>
              </a:lnSpc>
              <a:spcBef>
                <a:spcPts val="67"/>
              </a:spcBef>
              <a:buChar char="•"/>
              <a:tabLst>
                <a:tab pos="676355" algn="l"/>
                <a:tab pos="677296" algn="l"/>
              </a:tabLst>
            </a:pPr>
            <a:r>
              <a:rPr sz="1200" spc="74" dirty="0">
                <a:solidFill>
                  <a:srgbClr val="231F20"/>
                </a:solidFill>
                <a:latin typeface="Calibri"/>
                <a:cs typeface="Calibri"/>
              </a:rPr>
              <a:t>Non-diagnostic </a:t>
            </a:r>
            <a:r>
              <a:rPr sz="1200" spc="59" dirty="0">
                <a:solidFill>
                  <a:srgbClr val="231F20"/>
                </a:solidFill>
                <a:latin typeface="Calibri"/>
                <a:cs typeface="Calibri"/>
              </a:rPr>
              <a:t>cardiac </a:t>
            </a:r>
            <a:r>
              <a:rPr sz="1200" spc="67" dirty="0">
                <a:solidFill>
                  <a:srgbClr val="231F20"/>
                </a:solidFill>
                <a:latin typeface="Calibri"/>
                <a:cs typeface="Calibri"/>
              </a:rPr>
              <a:t>biomarkers. </a:t>
            </a:r>
            <a:r>
              <a:rPr sz="1200" spc="81" dirty="0">
                <a:solidFill>
                  <a:srgbClr val="231F20"/>
                </a:solidFill>
                <a:latin typeface="Calibri"/>
                <a:cs typeface="Calibri"/>
              </a:rPr>
              <a:t>The </a:t>
            </a:r>
            <a:r>
              <a:rPr sz="1200" spc="67" dirty="0">
                <a:solidFill>
                  <a:srgbClr val="231F20"/>
                </a:solidFill>
                <a:latin typeface="Calibri"/>
                <a:cs typeface="Calibri"/>
              </a:rPr>
              <a:t>baseline </a:t>
            </a:r>
            <a:r>
              <a:rPr sz="1200" spc="81" dirty="0">
                <a:solidFill>
                  <a:srgbClr val="231F20"/>
                </a:solidFill>
                <a:latin typeface="Calibri"/>
                <a:cs typeface="Calibri"/>
              </a:rPr>
              <a:t>troponin </a:t>
            </a:r>
            <a:r>
              <a:rPr sz="1200" spc="44" dirty="0">
                <a:solidFill>
                  <a:srgbClr val="231F20"/>
                </a:solidFill>
                <a:latin typeface="Calibri"/>
                <a:cs typeface="Calibri"/>
              </a:rPr>
              <a:t>levels  </a:t>
            </a:r>
            <a:r>
              <a:rPr sz="1200" spc="81" dirty="0">
                <a:solidFill>
                  <a:srgbClr val="231F20"/>
                </a:solidFill>
                <a:latin typeface="Calibri"/>
                <a:cs typeface="Calibri"/>
              </a:rPr>
              <a:t>may be </a:t>
            </a:r>
            <a:r>
              <a:rPr sz="1200" spc="67" dirty="0">
                <a:solidFill>
                  <a:srgbClr val="231F20"/>
                </a:solidFill>
                <a:latin typeface="Calibri"/>
                <a:cs typeface="Calibri"/>
              </a:rPr>
              <a:t>elevated </a:t>
            </a:r>
            <a:r>
              <a:rPr sz="1200" spc="74" dirty="0">
                <a:solidFill>
                  <a:srgbClr val="231F20"/>
                </a:solidFill>
                <a:latin typeface="Calibri"/>
                <a:cs typeface="Calibri"/>
              </a:rPr>
              <a:t>in </a:t>
            </a:r>
            <a:r>
              <a:rPr sz="1200" spc="44" dirty="0">
                <a:solidFill>
                  <a:srgbClr val="231F20"/>
                </a:solidFill>
                <a:latin typeface="Calibri"/>
                <a:cs typeface="Calibri"/>
              </a:rPr>
              <a:t>as </a:t>
            </a:r>
            <a:r>
              <a:rPr sz="1200" spc="89" dirty="0">
                <a:solidFill>
                  <a:srgbClr val="231F20"/>
                </a:solidFill>
                <a:latin typeface="Calibri"/>
                <a:cs typeface="Calibri"/>
              </a:rPr>
              <a:t>many </a:t>
            </a:r>
            <a:r>
              <a:rPr sz="1200" spc="44" dirty="0">
                <a:solidFill>
                  <a:srgbClr val="231F20"/>
                </a:solidFill>
                <a:latin typeface="Calibri"/>
                <a:cs typeface="Calibri"/>
              </a:rPr>
              <a:t>as </a:t>
            </a:r>
            <a:r>
              <a:rPr sz="1200" spc="148" dirty="0">
                <a:solidFill>
                  <a:srgbClr val="231F20"/>
                </a:solidFill>
                <a:latin typeface="Calibri"/>
                <a:cs typeface="Calibri"/>
              </a:rPr>
              <a:t>22%</a:t>
            </a:r>
            <a:r>
              <a:rPr sz="1200" spc="-119" dirty="0">
                <a:solidFill>
                  <a:srgbClr val="231F20"/>
                </a:solidFill>
                <a:latin typeface="Calibri"/>
                <a:cs typeface="Calibri"/>
              </a:rPr>
              <a:t> </a:t>
            </a:r>
            <a:r>
              <a:rPr sz="1200" spc="96" dirty="0">
                <a:solidFill>
                  <a:srgbClr val="231F20"/>
                </a:solidFill>
                <a:latin typeface="Calibri"/>
                <a:cs typeface="Calibri"/>
              </a:rPr>
              <a:t>of </a:t>
            </a:r>
            <a:r>
              <a:rPr sz="1200" spc="74" dirty="0">
                <a:solidFill>
                  <a:srgbClr val="231F20"/>
                </a:solidFill>
                <a:latin typeface="Calibri"/>
                <a:cs typeface="Calibri"/>
              </a:rPr>
              <a:t>the </a:t>
            </a:r>
            <a:r>
              <a:rPr sz="1200" spc="59" dirty="0">
                <a:solidFill>
                  <a:srgbClr val="231F20"/>
                </a:solidFill>
                <a:latin typeface="Calibri"/>
                <a:cs typeface="Calibri"/>
              </a:rPr>
              <a:t>elderly </a:t>
            </a:r>
            <a:r>
              <a:rPr sz="1200" spc="89" dirty="0">
                <a:solidFill>
                  <a:srgbClr val="231F20"/>
                </a:solidFill>
                <a:latin typeface="Calibri"/>
                <a:cs typeface="Calibri"/>
              </a:rPr>
              <a:t>without </a:t>
            </a:r>
            <a:r>
              <a:rPr sz="1200" spc="96" dirty="0">
                <a:solidFill>
                  <a:srgbClr val="231F20"/>
                </a:solidFill>
                <a:latin typeface="Calibri"/>
                <a:cs typeface="Calibri"/>
              </a:rPr>
              <a:t>an </a:t>
            </a:r>
            <a:r>
              <a:rPr sz="1200" spc="67" dirty="0">
                <a:solidFill>
                  <a:srgbClr val="231F20"/>
                </a:solidFill>
                <a:latin typeface="Calibri"/>
                <a:cs typeface="Calibri"/>
              </a:rPr>
              <a:t>MI  </a:t>
            </a:r>
            <a:r>
              <a:rPr sz="1200" spc="59" dirty="0">
                <a:solidFill>
                  <a:srgbClr val="231F20"/>
                </a:solidFill>
                <a:latin typeface="Calibri"/>
                <a:cs typeface="Calibri"/>
              </a:rPr>
              <a:t>because </a:t>
            </a:r>
            <a:r>
              <a:rPr sz="1200" spc="96" dirty="0">
                <a:solidFill>
                  <a:srgbClr val="231F20"/>
                </a:solidFill>
                <a:latin typeface="Calibri"/>
                <a:cs typeface="Calibri"/>
              </a:rPr>
              <a:t>of </a:t>
            </a:r>
            <a:r>
              <a:rPr sz="1200" spc="67" dirty="0">
                <a:solidFill>
                  <a:srgbClr val="231F20"/>
                </a:solidFill>
                <a:latin typeface="Calibri"/>
                <a:cs typeface="Calibri"/>
              </a:rPr>
              <a:t>pre-existing </a:t>
            </a:r>
            <a:r>
              <a:rPr sz="1200" spc="59" dirty="0">
                <a:solidFill>
                  <a:srgbClr val="231F20"/>
                </a:solidFill>
                <a:latin typeface="Calibri"/>
                <a:cs typeface="Calibri"/>
              </a:rPr>
              <a:t>cardiac </a:t>
            </a:r>
            <a:r>
              <a:rPr sz="1200" spc="96" dirty="0">
                <a:solidFill>
                  <a:srgbClr val="231F20"/>
                </a:solidFill>
                <a:latin typeface="Calibri"/>
                <a:cs typeface="Calibri"/>
              </a:rPr>
              <a:t>and </a:t>
            </a:r>
            <a:r>
              <a:rPr sz="1200" spc="67" dirty="0">
                <a:solidFill>
                  <a:srgbClr val="231F20"/>
                </a:solidFill>
                <a:latin typeface="Calibri"/>
                <a:cs typeface="Calibri"/>
              </a:rPr>
              <a:t>renal </a:t>
            </a:r>
            <a:r>
              <a:rPr sz="1200" spc="44" dirty="0">
                <a:solidFill>
                  <a:srgbClr val="231F20"/>
                </a:solidFill>
                <a:latin typeface="Calibri"/>
                <a:cs typeface="Calibri"/>
              </a:rPr>
              <a:t>disease.</a:t>
            </a:r>
            <a:r>
              <a:rPr sz="1000" spc="65" baseline="30864" dirty="0">
                <a:solidFill>
                  <a:srgbClr val="231F20"/>
                </a:solidFill>
                <a:latin typeface="Calibri"/>
                <a:cs typeface="Calibri"/>
              </a:rPr>
              <a:t>246, 247 </a:t>
            </a:r>
            <a:r>
              <a:rPr sz="1200" spc="59" dirty="0">
                <a:solidFill>
                  <a:srgbClr val="231F20"/>
                </a:solidFill>
                <a:latin typeface="Calibri"/>
                <a:cs typeface="Calibri"/>
              </a:rPr>
              <a:t>Thus, </a:t>
            </a:r>
            <a:r>
              <a:rPr sz="1200" spc="89" dirty="0">
                <a:solidFill>
                  <a:srgbClr val="231F20"/>
                </a:solidFill>
                <a:latin typeface="Calibri"/>
                <a:cs typeface="Calibri"/>
              </a:rPr>
              <a:t>a  </a:t>
            </a:r>
            <a:r>
              <a:rPr sz="1200" spc="104" dirty="0">
                <a:solidFill>
                  <a:srgbClr val="231F20"/>
                </a:solidFill>
                <a:latin typeface="Calibri"/>
                <a:cs typeface="Calibri"/>
              </a:rPr>
              <a:t>high </a:t>
            </a:r>
            <a:r>
              <a:rPr sz="1200" spc="81" dirty="0">
                <a:solidFill>
                  <a:srgbClr val="231F20"/>
                </a:solidFill>
                <a:latin typeface="Calibri"/>
                <a:cs typeface="Calibri"/>
              </a:rPr>
              <a:t>index </a:t>
            </a:r>
            <a:r>
              <a:rPr sz="1200" spc="96" dirty="0">
                <a:solidFill>
                  <a:srgbClr val="231F20"/>
                </a:solidFill>
                <a:latin typeface="Calibri"/>
                <a:cs typeface="Calibri"/>
              </a:rPr>
              <a:t>of </a:t>
            </a:r>
            <a:r>
              <a:rPr sz="1200" spc="59" dirty="0">
                <a:solidFill>
                  <a:srgbClr val="231F20"/>
                </a:solidFill>
                <a:latin typeface="Calibri"/>
                <a:cs typeface="Calibri"/>
              </a:rPr>
              <a:t>suspicion </a:t>
            </a:r>
            <a:r>
              <a:rPr sz="1200" spc="67" dirty="0">
                <a:solidFill>
                  <a:srgbClr val="231F20"/>
                </a:solidFill>
                <a:latin typeface="Calibri"/>
                <a:cs typeface="Calibri"/>
              </a:rPr>
              <a:t>must </a:t>
            </a:r>
            <a:r>
              <a:rPr sz="1200" spc="81" dirty="0">
                <a:solidFill>
                  <a:srgbClr val="231F20"/>
                </a:solidFill>
                <a:latin typeface="Calibri"/>
                <a:cs typeface="Calibri"/>
              </a:rPr>
              <a:t>be </a:t>
            </a:r>
            <a:r>
              <a:rPr sz="1200" spc="59" dirty="0">
                <a:solidFill>
                  <a:srgbClr val="231F20"/>
                </a:solidFill>
                <a:latin typeface="Calibri"/>
                <a:cs typeface="Calibri"/>
              </a:rPr>
              <a:t>present </a:t>
            </a:r>
            <a:r>
              <a:rPr sz="1200" spc="81" dirty="0">
                <a:solidFill>
                  <a:srgbClr val="231F20"/>
                </a:solidFill>
                <a:latin typeface="Calibri"/>
                <a:cs typeface="Calibri"/>
              </a:rPr>
              <a:t>to </a:t>
            </a:r>
            <a:r>
              <a:rPr sz="1200" spc="96" dirty="0">
                <a:solidFill>
                  <a:srgbClr val="231F20"/>
                </a:solidFill>
                <a:latin typeface="Calibri"/>
                <a:cs typeface="Calibri"/>
              </a:rPr>
              <a:t>make </a:t>
            </a:r>
            <a:r>
              <a:rPr sz="1200" spc="89" dirty="0">
                <a:solidFill>
                  <a:srgbClr val="231F20"/>
                </a:solidFill>
                <a:latin typeface="Calibri"/>
                <a:cs typeface="Calibri"/>
              </a:rPr>
              <a:t>a </a:t>
            </a:r>
            <a:r>
              <a:rPr sz="1200" spc="74" dirty="0">
                <a:solidFill>
                  <a:srgbClr val="231F20"/>
                </a:solidFill>
                <a:latin typeface="Calibri"/>
                <a:cs typeface="Calibri"/>
              </a:rPr>
              <a:t>diagnosis </a:t>
            </a:r>
            <a:r>
              <a:rPr sz="1200" spc="96" dirty="0">
                <a:solidFill>
                  <a:srgbClr val="231F20"/>
                </a:solidFill>
                <a:latin typeface="Calibri"/>
                <a:cs typeface="Calibri"/>
              </a:rPr>
              <a:t>of  ACS </a:t>
            </a:r>
            <a:r>
              <a:rPr sz="1200" spc="74" dirty="0">
                <a:solidFill>
                  <a:srgbClr val="231F20"/>
                </a:solidFill>
                <a:latin typeface="Calibri"/>
                <a:cs typeface="Calibri"/>
              </a:rPr>
              <a:t>in the </a:t>
            </a:r>
            <a:r>
              <a:rPr sz="1200" spc="44" dirty="0">
                <a:solidFill>
                  <a:srgbClr val="231F20"/>
                </a:solidFill>
                <a:latin typeface="Calibri"/>
                <a:cs typeface="Calibri"/>
              </a:rPr>
              <a:t>elderly. </a:t>
            </a:r>
            <a:r>
              <a:rPr sz="1200" spc="81" dirty="0">
                <a:solidFill>
                  <a:srgbClr val="231F20"/>
                </a:solidFill>
                <a:latin typeface="Calibri"/>
                <a:cs typeface="Calibri"/>
              </a:rPr>
              <a:t>The </a:t>
            </a:r>
            <a:r>
              <a:rPr sz="1200" spc="74" dirty="0">
                <a:solidFill>
                  <a:srgbClr val="231F20"/>
                </a:solidFill>
                <a:latin typeface="Calibri"/>
                <a:cs typeface="Calibri"/>
              </a:rPr>
              <a:t>trend </a:t>
            </a:r>
            <a:r>
              <a:rPr sz="1200" spc="96" dirty="0">
                <a:solidFill>
                  <a:srgbClr val="231F20"/>
                </a:solidFill>
                <a:latin typeface="Calibri"/>
                <a:cs typeface="Calibri"/>
              </a:rPr>
              <a:t>of </a:t>
            </a:r>
            <a:r>
              <a:rPr sz="1200" spc="89" dirty="0">
                <a:solidFill>
                  <a:srgbClr val="231F20"/>
                </a:solidFill>
                <a:latin typeface="Calibri"/>
                <a:cs typeface="Calibri"/>
              </a:rPr>
              <a:t>a </a:t>
            </a:r>
            <a:r>
              <a:rPr sz="1200" spc="37" dirty="0">
                <a:solidFill>
                  <a:srgbClr val="231F20"/>
                </a:solidFill>
                <a:latin typeface="Calibri"/>
                <a:cs typeface="Calibri"/>
              </a:rPr>
              <a:t>rise </a:t>
            </a:r>
            <a:r>
              <a:rPr sz="1200" spc="96" dirty="0">
                <a:solidFill>
                  <a:srgbClr val="231F20"/>
                </a:solidFill>
                <a:latin typeface="Calibri"/>
                <a:cs typeface="Calibri"/>
              </a:rPr>
              <a:t>and </a:t>
            </a:r>
            <a:r>
              <a:rPr sz="1200" spc="74" dirty="0">
                <a:solidFill>
                  <a:srgbClr val="231F20"/>
                </a:solidFill>
                <a:latin typeface="Calibri"/>
                <a:cs typeface="Calibri"/>
              </a:rPr>
              <a:t>fall </a:t>
            </a:r>
            <a:r>
              <a:rPr sz="1200" spc="59" dirty="0">
                <a:solidFill>
                  <a:srgbClr val="231F20"/>
                </a:solidFill>
                <a:latin typeface="Calibri"/>
                <a:cs typeface="Calibri"/>
              </a:rPr>
              <a:t>cardiac </a:t>
            </a:r>
            <a:r>
              <a:rPr sz="1200" spc="81" dirty="0">
                <a:solidFill>
                  <a:srgbClr val="231F20"/>
                </a:solidFill>
                <a:latin typeface="Calibri"/>
                <a:cs typeface="Calibri"/>
              </a:rPr>
              <a:t>biomarker  </a:t>
            </a:r>
            <a:r>
              <a:rPr sz="1200" spc="44" dirty="0">
                <a:solidFill>
                  <a:srgbClr val="231F20"/>
                </a:solidFill>
                <a:latin typeface="Calibri"/>
                <a:cs typeface="Calibri"/>
              </a:rPr>
              <a:t>levels </a:t>
            </a:r>
            <a:r>
              <a:rPr sz="1200" spc="22" dirty="0">
                <a:solidFill>
                  <a:srgbClr val="231F20"/>
                </a:solidFill>
                <a:latin typeface="Calibri"/>
                <a:cs typeface="Calibri"/>
              </a:rPr>
              <a:t>is </a:t>
            </a:r>
            <a:r>
              <a:rPr sz="1200" spc="52" dirty="0">
                <a:solidFill>
                  <a:srgbClr val="231F20"/>
                </a:solidFill>
                <a:latin typeface="Calibri"/>
                <a:cs typeface="Calibri"/>
              </a:rPr>
              <a:t>critical </a:t>
            </a:r>
            <a:r>
              <a:rPr sz="1200" spc="81" dirty="0">
                <a:solidFill>
                  <a:srgbClr val="231F20"/>
                </a:solidFill>
                <a:latin typeface="Calibri"/>
                <a:cs typeface="Calibri"/>
              </a:rPr>
              <a:t>to </a:t>
            </a:r>
            <a:r>
              <a:rPr sz="1200" spc="74" dirty="0">
                <a:solidFill>
                  <a:srgbClr val="231F20"/>
                </a:solidFill>
                <a:latin typeface="Calibri"/>
                <a:cs typeface="Calibri"/>
              </a:rPr>
              <a:t>the</a:t>
            </a:r>
            <a:r>
              <a:rPr sz="1200" spc="89" dirty="0">
                <a:solidFill>
                  <a:srgbClr val="231F20"/>
                </a:solidFill>
                <a:latin typeface="Calibri"/>
                <a:cs typeface="Calibri"/>
              </a:rPr>
              <a:t> </a:t>
            </a:r>
            <a:r>
              <a:rPr sz="1200" spc="67" dirty="0">
                <a:solidFill>
                  <a:srgbClr val="231F20"/>
                </a:solidFill>
                <a:latin typeface="Calibri"/>
                <a:cs typeface="Calibri"/>
              </a:rPr>
              <a:t>diagnosis.</a:t>
            </a:r>
            <a:endParaRPr sz="1200">
              <a:latin typeface="Calibri"/>
              <a:cs typeface="Calibri"/>
            </a:endParaRPr>
          </a:p>
          <a:p>
            <a:pPr>
              <a:spcBef>
                <a:spcPts val="74"/>
              </a:spcBef>
            </a:pPr>
            <a:endParaRPr sz="1000">
              <a:latin typeface="Times New Roman"/>
              <a:cs typeface="Times New Roman"/>
            </a:endParaRPr>
          </a:p>
          <a:p>
            <a:pPr marL="397911"/>
            <a:r>
              <a:rPr sz="1200" b="1" spc="22" dirty="0">
                <a:solidFill>
                  <a:srgbClr val="231F20"/>
                </a:solidFill>
                <a:latin typeface="Calibri"/>
                <a:cs typeface="Calibri"/>
              </a:rPr>
              <a:t>Management</a:t>
            </a:r>
            <a:endParaRPr sz="1200">
              <a:latin typeface="Calibri"/>
              <a:cs typeface="Calibri"/>
            </a:endParaRPr>
          </a:p>
          <a:p>
            <a:pPr>
              <a:spcBef>
                <a:spcPts val="7"/>
              </a:spcBef>
            </a:pPr>
            <a:endParaRPr sz="1300">
              <a:latin typeface="Times New Roman"/>
              <a:cs typeface="Times New Roman"/>
            </a:endParaRPr>
          </a:p>
          <a:p>
            <a:pPr marL="397911" marR="120408" algn="just">
              <a:lnSpc>
                <a:spcPts val="1185"/>
              </a:lnSpc>
            </a:pPr>
            <a:r>
              <a:rPr sz="1200" spc="81" smtClean="0">
                <a:solidFill>
                  <a:srgbClr val="231F20"/>
                </a:solidFill>
                <a:latin typeface="Calibri"/>
                <a:cs typeface="Calibri"/>
              </a:rPr>
              <a:t>The </a:t>
            </a:r>
            <a:r>
              <a:rPr sz="1200" spc="59" dirty="0">
                <a:solidFill>
                  <a:srgbClr val="231F20"/>
                </a:solidFill>
                <a:latin typeface="Calibri"/>
                <a:cs typeface="Calibri"/>
              </a:rPr>
              <a:t>elderly </a:t>
            </a:r>
            <a:r>
              <a:rPr sz="1200" spc="67" dirty="0">
                <a:solidFill>
                  <a:srgbClr val="231F20"/>
                </a:solidFill>
                <a:latin typeface="Calibri"/>
                <a:cs typeface="Calibri"/>
              </a:rPr>
              <a:t>are </a:t>
            </a:r>
            <a:r>
              <a:rPr sz="1200" spc="89" dirty="0">
                <a:solidFill>
                  <a:srgbClr val="231F20"/>
                </a:solidFill>
                <a:latin typeface="Calibri"/>
                <a:cs typeface="Calibri"/>
              </a:rPr>
              <a:t>a </a:t>
            </a:r>
            <a:r>
              <a:rPr sz="1200" spc="81" dirty="0">
                <a:solidFill>
                  <a:srgbClr val="231F20"/>
                </a:solidFill>
                <a:latin typeface="Calibri"/>
                <a:cs typeface="Calibri"/>
              </a:rPr>
              <a:t>heterogenous  </a:t>
            </a:r>
            <a:r>
              <a:rPr sz="1200" spc="96" dirty="0">
                <a:solidFill>
                  <a:srgbClr val="231F20"/>
                </a:solidFill>
                <a:latin typeface="Calibri"/>
                <a:cs typeface="Calibri"/>
              </a:rPr>
              <a:t>group and </a:t>
            </a:r>
            <a:r>
              <a:rPr sz="1200" spc="74" dirty="0">
                <a:solidFill>
                  <a:srgbClr val="231F20"/>
                </a:solidFill>
                <a:latin typeface="Calibri"/>
                <a:cs typeface="Calibri"/>
              </a:rPr>
              <a:t>the </a:t>
            </a:r>
            <a:r>
              <a:rPr sz="1200" spc="67" dirty="0">
                <a:solidFill>
                  <a:srgbClr val="231F20"/>
                </a:solidFill>
                <a:latin typeface="Calibri"/>
                <a:cs typeface="Calibri"/>
              </a:rPr>
              <a:t>risk-benefit ratio </a:t>
            </a:r>
            <a:r>
              <a:rPr sz="1200" spc="96" dirty="0">
                <a:solidFill>
                  <a:srgbClr val="231F20"/>
                </a:solidFill>
                <a:latin typeface="Calibri"/>
                <a:cs typeface="Calibri"/>
              </a:rPr>
              <a:t>of </a:t>
            </a:r>
            <a:r>
              <a:rPr sz="1200" spc="67" dirty="0">
                <a:solidFill>
                  <a:srgbClr val="231F20"/>
                </a:solidFill>
                <a:latin typeface="Calibri"/>
                <a:cs typeface="Calibri"/>
              </a:rPr>
              <a:t>each </a:t>
            </a:r>
            <a:r>
              <a:rPr sz="1200" spc="74" dirty="0">
                <a:solidFill>
                  <a:srgbClr val="231F20"/>
                </a:solidFill>
                <a:latin typeface="Calibri"/>
                <a:cs typeface="Calibri"/>
              </a:rPr>
              <a:t>intervention should</a:t>
            </a:r>
            <a:r>
              <a:rPr sz="1200" spc="119" dirty="0">
                <a:solidFill>
                  <a:srgbClr val="231F20"/>
                </a:solidFill>
                <a:latin typeface="Calibri"/>
                <a:cs typeface="Calibri"/>
              </a:rPr>
              <a:t> </a:t>
            </a:r>
            <a:r>
              <a:rPr sz="1200" spc="81" dirty="0">
                <a:solidFill>
                  <a:srgbClr val="231F20"/>
                </a:solidFill>
                <a:latin typeface="Calibri"/>
                <a:cs typeface="Calibri"/>
              </a:rPr>
              <a:t>be</a:t>
            </a:r>
            <a:endParaRPr sz="1200">
              <a:latin typeface="Calibri"/>
              <a:cs typeface="Calibri"/>
            </a:endParaRPr>
          </a:p>
          <a:p>
            <a:pPr marL="397911">
              <a:lnSpc>
                <a:spcPts val="1361"/>
              </a:lnSpc>
            </a:pPr>
            <a:r>
              <a:rPr lang="en-US" sz="1200" spc="59" dirty="0" smtClean="0">
                <a:solidFill>
                  <a:srgbClr val="231F20"/>
                </a:solidFill>
                <a:latin typeface="Calibri"/>
                <a:cs typeface="Calibri"/>
              </a:rPr>
              <a:t>I</a:t>
            </a:r>
            <a:r>
              <a:rPr sz="1200" spc="59" smtClean="0">
                <a:solidFill>
                  <a:srgbClr val="231F20"/>
                </a:solidFill>
                <a:latin typeface="Calibri"/>
                <a:cs typeface="Calibri"/>
              </a:rPr>
              <a:t>ndividualised.</a:t>
            </a:r>
            <a:endParaRPr sz="1000" baseline="30864">
              <a:latin typeface="Calibri"/>
              <a:cs typeface="Calibri"/>
            </a:endParaRPr>
          </a:p>
          <a:p>
            <a:pPr>
              <a:spcBef>
                <a:spcPts val="7"/>
              </a:spcBef>
            </a:pPr>
            <a:endParaRPr sz="1300">
              <a:latin typeface="Times New Roman"/>
              <a:cs typeface="Times New Roman"/>
            </a:endParaRPr>
          </a:p>
          <a:p>
            <a:pPr marL="398852" marR="119468" indent="-941" algn="just">
              <a:lnSpc>
                <a:spcPts val="1185"/>
              </a:lnSpc>
            </a:pPr>
            <a:r>
              <a:rPr sz="1200" spc="126" dirty="0">
                <a:solidFill>
                  <a:srgbClr val="231F20"/>
                </a:solidFill>
                <a:latin typeface="Calibri"/>
                <a:cs typeface="Calibri"/>
              </a:rPr>
              <a:t>CKD</a:t>
            </a:r>
            <a:r>
              <a:rPr sz="1200" spc="-7" dirty="0">
                <a:solidFill>
                  <a:srgbClr val="231F20"/>
                </a:solidFill>
                <a:latin typeface="Calibri"/>
                <a:cs typeface="Calibri"/>
              </a:rPr>
              <a:t> </a:t>
            </a:r>
            <a:r>
              <a:rPr sz="1200" spc="22" dirty="0">
                <a:solidFill>
                  <a:srgbClr val="231F20"/>
                </a:solidFill>
                <a:latin typeface="Calibri"/>
                <a:cs typeface="Calibri"/>
              </a:rPr>
              <a:t>is</a:t>
            </a:r>
            <a:r>
              <a:rPr sz="1200" spc="-7" dirty="0">
                <a:solidFill>
                  <a:srgbClr val="231F20"/>
                </a:solidFill>
                <a:latin typeface="Calibri"/>
                <a:cs typeface="Calibri"/>
              </a:rPr>
              <a:t> </a:t>
            </a:r>
            <a:r>
              <a:rPr sz="1200" spc="89" dirty="0">
                <a:solidFill>
                  <a:srgbClr val="231F20"/>
                </a:solidFill>
                <a:latin typeface="Calibri"/>
                <a:cs typeface="Calibri"/>
              </a:rPr>
              <a:t>common</a:t>
            </a:r>
            <a:r>
              <a:rPr sz="1200" spc="-7" dirty="0">
                <a:solidFill>
                  <a:srgbClr val="231F20"/>
                </a:solidFill>
                <a:latin typeface="Calibri"/>
                <a:cs typeface="Calibri"/>
              </a:rPr>
              <a:t> </a:t>
            </a:r>
            <a:r>
              <a:rPr sz="1200" spc="74" dirty="0">
                <a:solidFill>
                  <a:srgbClr val="231F20"/>
                </a:solidFill>
                <a:latin typeface="Calibri"/>
                <a:cs typeface="Calibri"/>
              </a:rPr>
              <a:t>in</a:t>
            </a:r>
            <a:r>
              <a:rPr sz="1200" dirty="0">
                <a:solidFill>
                  <a:srgbClr val="231F20"/>
                </a:solidFill>
                <a:latin typeface="Calibri"/>
                <a:cs typeface="Calibri"/>
              </a:rPr>
              <a:t> </a:t>
            </a:r>
            <a:r>
              <a:rPr sz="1200" spc="59" dirty="0">
                <a:solidFill>
                  <a:srgbClr val="231F20"/>
                </a:solidFill>
                <a:latin typeface="Calibri"/>
                <a:cs typeface="Calibri"/>
              </a:rPr>
              <a:t>these</a:t>
            </a:r>
            <a:r>
              <a:rPr sz="1200" spc="-7" dirty="0">
                <a:solidFill>
                  <a:srgbClr val="231F20"/>
                </a:solidFill>
                <a:latin typeface="Calibri"/>
                <a:cs typeface="Calibri"/>
              </a:rPr>
              <a:t> </a:t>
            </a:r>
            <a:r>
              <a:rPr sz="1200" spc="67" dirty="0">
                <a:solidFill>
                  <a:srgbClr val="231F20"/>
                </a:solidFill>
                <a:latin typeface="Calibri"/>
                <a:cs typeface="Calibri"/>
              </a:rPr>
              <a:t>patients</a:t>
            </a:r>
            <a:r>
              <a:rPr sz="1200" spc="-7" dirty="0">
                <a:solidFill>
                  <a:srgbClr val="231F20"/>
                </a:solidFill>
                <a:latin typeface="Calibri"/>
                <a:cs typeface="Calibri"/>
              </a:rPr>
              <a:t> </a:t>
            </a:r>
            <a:r>
              <a:rPr sz="1200" spc="96" dirty="0">
                <a:solidFill>
                  <a:srgbClr val="231F20"/>
                </a:solidFill>
                <a:latin typeface="Calibri"/>
                <a:cs typeface="Calibri"/>
              </a:rPr>
              <a:t>and</a:t>
            </a:r>
            <a:r>
              <a:rPr sz="1200" dirty="0">
                <a:solidFill>
                  <a:srgbClr val="231F20"/>
                </a:solidFill>
                <a:latin typeface="Calibri"/>
                <a:cs typeface="Calibri"/>
              </a:rPr>
              <a:t> </a:t>
            </a:r>
            <a:r>
              <a:rPr sz="1200" spc="81" dirty="0">
                <a:solidFill>
                  <a:srgbClr val="231F20"/>
                </a:solidFill>
                <a:latin typeface="Calibri"/>
                <a:cs typeface="Calibri"/>
              </a:rPr>
              <a:t>may</a:t>
            </a:r>
            <a:r>
              <a:rPr sz="1200" spc="-7" dirty="0">
                <a:solidFill>
                  <a:srgbClr val="231F20"/>
                </a:solidFill>
                <a:latin typeface="Calibri"/>
                <a:cs typeface="Calibri"/>
              </a:rPr>
              <a:t> </a:t>
            </a:r>
            <a:r>
              <a:rPr sz="1200" spc="52" dirty="0">
                <a:solidFill>
                  <a:srgbClr val="231F20"/>
                </a:solidFill>
                <a:latin typeface="Calibri"/>
                <a:cs typeface="Calibri"/>
              </a:rPr>
              <a:t>increase</a:t>
            </a:r>
            <a:r>
              <a:rPr sz="1200" spc="-7" dirty="0">
                <a:solidFill>
                  <a:srgbClr val="231F20"/>
                </a:solidFill>
                <a:latin typeface="Calibri"/>
                <a:cs typeface="Calibri"/>
              </a:rPr>
              <a:t> </a:t>
            </a:r>
            <a:r>
              <a:rPr sz="1200" spc="74" dirty="0">
                <a:solidFill>
                  <a:srgbClr val="231F20"/>
                </a:solidFill>
                <a:latin typeface="Calibri"/>
                <a:cs typeface="Calibri"/>
              </a:rPr>
              <a:t>the</a:t>
            </a:r>
            <a:r>
              <a:rPr sz="1200" dirty="0">
                <a:solidFill>
                  <a:srgbClr val="231F20"/>
                </a:solidFill>
                <a:latin typeface="Calibri"/>
                <a:cs typeface="Calibri"/>
              </a:rPr>
              <a:t> </a:t>
            </a:r>
            <a:r>
              <a:rPr sz="1200" spc="52" dirty="0">
                <a:solidFill>
                  <a:srgbClr val="231F20"/>
                </a:solidFill>
                <a:latin typeface="Calibri"/>
                <a:cs typeface="Calibri"/>
              </a:rPr>
              <a:t>risk</a:t>
            </a:r>
            <a:r>
              <a:rPr sz="1200" spc="-7" dirty="0">
                <a:solidFill>
                  <a:srgbClr val="231F20"/>
                </a:solidFill>
                <a:latin typeface="Calibri"/>
                <a:cs typeface="Calibri"/>
              </a:rPr>
              <a:t> </a:t>
            </a:r>
            <a:r>
              <a:rPr sz="1200" spc="96" dirty="0">
                <a:solidFill>
                  <a:srgbClr val="231F20"/>
                </a:solidFill>
                <a:latin typeface="Calibri"/>
                <a:cs typeface="Calibri"/>
              </a:rPr>
              <a:t>of</a:t>
            </a:r>
            <a:r>
              <a:rPr sz="1200" spc="-7" dirty="0">
                <a:solidFill>
                  <a:srgbClr val="231F20"/>
                </a:solidFill>
                <a:latin typeface="Calibri"/>
                <a:cs typeface="Calibri"/>
              </a:rPr>
              <a:t> </a:t>
            </a:r>
            <a:r>
              <a:rPr sz="1200" spc="81" dirty="0">
                <a:solidFill>
                  <a:srgbClr val="231F20"/>
                </a:solidFill>
                <a:latin typeface="Calibri"/>
                <a:cs typeface="Calibri"/>
              </a:rPr>
              <a:t>bleeding.  </a:t>
            </a:r>
            <a:r>
              <a:rPr sz="1200" spc="59" dirty="0">
                <a:solidFill>
                  <a:srgbClr val="231F20"/>
                </a:solidFill>
                <a:latin typeface="Calibri"/>
                <a:cs typeface="Calibri"/>
              </a:rPr>
              <a:t>Most</a:t>
            </a:r>
            <a:r>
              <a:rPr sz="1200" spc="15" dirty="0">
                <a:solidFill>
                  <a:srgbClr val="231F20"/>
                </a:solidFill>
                <a:latin typeface="Calibri"/>
                <a:cs typeface="Calibri"/>
              </a:rPr>
              <a:t> </a:t>
            </a:r>
            <a:r>
              <a:rPr sz="1200" spc="81" dirty="0">
                <a:solidFill>
                  <a:srgbClr val="231F20"/>
                </a:solidFill>
                <a:latin typeface="Calibri"/>
                <a:cs typeface="Calibri"/>
              </a:rPr>
              <a:t>drugs</a:t>
            </a:r>
            <a:r>
              <a:rPr sz="1200" spc="15" dirty="0">
                <a:solidFill>
                  <a:srgbClr val="231F20"/>
                </a:solidFill>
                <a:latin typeface="Calibri"/>
                <a:cs typeface="Calibri"/>
              </a:rPr>
              <a:t> </a:t>
            </a:r>
            <a:r>
              <a:rPr sz="1200" spc="67" dirty="0">
                <a:solidFill>
                  <a:srgbClr val="231F20"/>
                </a:solidFill>
                <a:latin typeface="Calibri"/>
                <a:cs typeface="Calibri"/>
              </a:rPr>
              <a:t>are</a:t>
            </a:r>
            <a:r>
              <a:rPr sz="1200" spc="22" dirty="0">
                <a:solidFill>
                  <a:srgbClr val="231F20"/>
                </a:solidFill>
                <a:latin typeface="Calibri"/>
                <a:cs typeface="Calibri"/>
              </a:rPr>
              <a:t> </a:t>
            </a:r>
            <a:r>
              <a:rPr sz="1200" spc="59" dirty="0">
                <a:solidFill>
                  <a:srgbClr val="231F20"/>
                </a:solidFill>
                <a:latin typeface="Calibri"/>
                <a:cs typeface="Calibri"/>
              </a:rPr>
              <a:t>excreted</a:t>
            </a:r>
            <a:r>
              <a:rPr sz="1200" spc="15" dirty="0">
                <a:solidFill>
                  <a:srgbClr val="231F20"/>
                </a:solidFill>
                <a:latin typeface="Calibri"/>
                <a:cs typeface="Calibri"/>
              </a:rPr>
              <a:t> </a:t>
            </a:r>
            <a:r>
              <a:rPr sz="1200" spc="74" dirty="0">
                <a:solidFill>
                  <a:srgbClr val="231F20"/>
                </a:solidFill>
                <a:latin typeface="Calibri"/>
                <a:cs typeface="Calibri"/>
              </a:rPr>
              <a:t>by</a:t>
            </a:r>
            <a:r>
              <a:rPr sz="1200" spc="22" dirty="0">
                <a:solidFill>
                  <a:srgbClr val="231F20"/>
                </a:solidFill>
                <a:latin typeface="Calibri"/>
                <a:cs typeface="Calibri"/>
              </a:rPr>
              <a:t> </a:t>
            </a:r>
            <a:r>
              <a:rPr sz="1200" spc="74" dirty="0">
                <a:solidFill>
                  <a:srgbClr val="231F20"/>
                </a:solidFill>
                <a:latin typeface="Calibri"/>
                <a:cs typeface="Calibri"/>
              </a:rPr>
              <a:t>the</a:t>
            </a:r>
            <a:r>
              <a:rPr sz="1200" spc="15" dirty="0">
                <a:solidFill>
                  <a:srgbClr val="231F20"/>
                </a:solidFill>
                <a:latin typeface="Calibri"/>
                <a:cs typeface="Calibri"/>
              </a:rPr>
              <a:t> </a:t>
            </a:r>
            <a:r>
              <a:rPr sz="1200" spc="67" dirty="0">
                <a:solidFill>
                  <a:srgbClr val="231F20"/>
                </a:solidFill>
                <a:latin typeface="Calibri"/>
                <a:cs typeface="Calibri"/>
              </a:rPr>
              <a:t>kidneys</a:t>
            </a:r>
            <a:r>
              <a:rPr sz="1200" spc="22" dirty="0">
                <a:solidFill>
                  <a:srgbClr val="231F20"/>
                </a:solidFill>
                <a:latin typeface="Calibri"/>
                <a:cs typeface="Calibri"/>
              </a:rPr>
              <a:t> </a:t>
            </a:r>
            <a:r>
              <a:rPr sz="1200" spc="96" dirty="0">
                <a:solidFill>
                  <a:srgbClr val="231F20"/>
                </a:solidFill>
                <a:latin typeface="Calibri"/>
                <a:cs typeface="Calibri"/>
              </a:rPr>
              <a:t>and</a:t>
            </a:r>
            <a:r>
              <a:rPr sz="1200" spc="15" dirty="0">
                <a:solidFill>
                  <a:srgbClr val="231F20"/>
                </a:solidFill>
                <a:latin typeface="Calibri"/>
                <a:cs typeface="Calibri"/>
              </a:rPr>
              <a:t> </a:t>
            </a:r>
            <a:r>
              <a:rPr sz="1200" spc="52" dirty="0">
                <a:solidFill>
                  <a:srgbClr val="231F20"/>
                </a:solidFill>
                <a:latin typeface="Calibri"/>
                <a:cs typeface="Calibri"/>
              </a:rPr>
              <a:t>doses</a:t>
            </a:r>
            <a:r>
              <a:rPr sz="1200" spc="22" dirty="0">
                <a:solidFill>
                  <a:srgbClr val="231F20"/>
                </a:solidFill>
                <a:latin typeface="Calibri"/>
                <a:cs typeface="Calibri"/>
              </a:rPr>
              <a:t> </a:t>
            </a:r>
            <a:r>
              <a:rPr sz="1200" spc="81" dirty="0">
                <a:solidFill>
                  <a:srgbClr val="231F20"/>
                </a:solidFill>
                <a:latin typeface="Calibri"/>
                <a:cs typeface="Calibri"/>
              </a:rPr>
              <a:t>need</a:t>
            </a:r>
            <a:r>
              <a:rPr sz="1200" spc="15" dirty="0">
                <a:solidFill>
                  <a:srgbClr val="231F20"/>
                </a:solidFill>
                <a:latin typeface="Calibri"/>
                <a:cs typeface="Calibri"/>
              </a:rPr>
              <a:t> </a:t>
            </a:r>
            <a:r>
              <a:rPr sz="1200" spc="81" dirty="0">
                <a:solidFill>
                  <a:srgbClr val="231F20"/>
                </a:solidFill>
                <a:latin typeface="Calibri"/>
                <a:cs typeface="Calibri"/>
              </a:rPr>
              <a:t>to</a:t>
            </a:r>
            <a:r>
              <a:rPr sz="1200" spc="22" dirty="0">
                <a:solidFill>
                  <a:srgbClr val="231F20"/>
                </a:solidFill>
                <a:latin typeface="Calibri"/>
                <a:cs typeface="Calibri"/>
              </a:rPr>
              <a:t> </a:t>
            </a:r>
            <a:r>
              <a:rPr sz="1200" spc="81" dirty="0">
                <a:solidFill>
                  <a:srgbClr val="231F20"/>
                </a:solidFill>
                <a:latin typeface="Calibri"/>
                <a:cs typeface="Calibri"/>
              </a:rPr>
              <a:t>be</a:t>
            </a:r>
            <a:r>
              <a:rPr sz="1200" spc="15" dirty="0">
                <a:solidFill>
                  <a:srgbClr val="231F20"/>
                </a:solidFill>
                <a:latin typeface="Calibri"/>
                <a:cs typeface="Calibri"/>
              </a:rPr>
              <a:t> </a:t>
            </a:r>
            <a:r>
              <a:rPr sz="1200" spc="67" dirty="0">
                <a:solidFill>
                  <a:srgbClr val="231F20"/>
                </a:solidFill>
                <a:latin typeface="Calibri"/>
                <a:cs typeface="Calibri"/>
              </a:rPr>
              <a:t>adjusted.  </a:t>
            </a:r>
            <a:r>
              <a:rPr sz="1200" spc="74" dirty="0">
                <a:solidFill>
                  <a:srgbClr val="231F20"/>
                </a:solidFill>
                <a:latin typeface="Calibri"/>
                <a:cs typeface="Calibri"/>
              </a:rPr>
              <a:t>Creatinine </a:t>
            </a:r>
            <a:r>
              <a:rPr sz="1200" spc="59" dirty="0">
                <a:solidFill>
                  <a:srgbClr val="231F20"/>
                </a:solidFill>
                <a:latin typeface="Calibri"/>
                <a:cs typeface="Calibri"/>
              </a:rPr>
              <a:t>clearance (CrCL) </a:t>
            </a:r>
            <a:r>
              <a:rPr sz="1200" spc="74" dirty="0">
                <a:solidFill>
                  <a:srgbClr val="231F20"/>
                </a:solidFill>
                <a:latin typeface="Calibri"/>
                <a:cs typeface="Calibri"/>
              </a:rPr>
              <a:t>should </a:t>
            </a:r>
            <a:r>
              <a:rPr sz="1200" spc="81" dirty="0">
                <a:solidFill>
                  <a:srgbClr val="231F20"/>
                </a:solidFill>
                <a:latin typeface="Calibri"/>
                <a:cs typeface="Calibri"/>
              </a:rPr>
              <a:t>be </a:t>
            </a:r>
            <a:r>
              <a:rPr sz="1200" spc="67" dirty="0">
                <a:solidFill>
                  <a:srgbClr val="231F20"/>
                </a:solidFill>
                <a:latin typeface="Calibri"/>
                <a:cs typeface="Calibri"/>
              </a:rPr>
              <a:t>estimated </a:t>
            </a:r>
            <a:r>
              <a:rPr sz="1200" spc="81" dirty="0">
                <a:solidFill>
                  <a:srgbClr val="231F20"/>
                </a:solidFill>
                <a:latin typeface="Calibri"/>
                <a:cs typeface="Calibri"/>
              </a:rPr>
              <a:t>using </a:t>
            </a:r>
            <a:r>
              <a:rPr sz="1200" spc="74" dirty="0">
                <a:solidFill>
                  <a:srgbClr val="231F20"/>
                </a:solidFill>
                <a:latin typeface="Calibri"/>
                <a:cs typeface="Calibri"/>
              </a:rPr>
              <a:t>the </a:t>
            </a:r>
            <a:r>
              <a:rPr sz="1200" spc="67" dirty="0">
                <a:solidFill>
                  <a:srgbClr val="231F20"/>
                </a:solidFill>
                <a:latin typeface="Calibri"/>
                <a:cs typeface="Calibri"/>
              </a:rPr>
              <a:t>Cockcroft-  </a:t>
            </a:r>
            <a:r>
              <a:rPr sz="1200" spc="81" dirty="0">
                <a:solidFill>
                  <a:srgbClr val="231F20"/>
                </a:solidFill>
                <a:latin typeface="Calibri"/>
                <a:cs typeface="Calibri"/>
              </a:rPr>
              <a:t>Gault </a:t>
            </a:r>
            <a:r>
              <a:rPr sz="1200" spc="89" dirty="0">
                <a:solidFill>
                  <a:srgbClr val="231F20"/>
                </a:solidFill>
                <a:latin typeface="Calibri"/>
                <a:cs typeface="Calibri"/>
              </a:rPr>
              <a:t>(Appendix </a:t>
            </a:r>
            <a:r>
              <a:rPr sz="1200" spc="59" dirty="0">
                <a:solidFill>
                  <a:srgbClr val="231F20"/>
                </a:solidFill>
                <a:latin typeface="Calibri"/>
                <a:cs typeface="Calibri"/>
              </a:rPr>
              <a:t>VI, </a:t>
            </a:r>
            <a:r>
              <a:rPr sz="1200" spc="104" dirty="0">
                <a:solidFill>
                  <a:srgbClr val="231F20"/>
                </a:solidFill>
                <a:latin typeface="Calibri"/>
                <a:cs typeface="Calibri"/>
              </a:rPr>
              <a:t>page </a:t>
            </a:r>
            <a:r>
              <a:rPr sz="1200" spc="44" dirty="0">
                <a:solidFill>
                  <a:srgbClr val="231F20"/>
                </a:solidFill>
                <a:latin typeface="Calibri"/>
                <a:cs typeface="Calibri"/>
              </a:rPr>
              <a:t>59), </a:t>
            </a:r>
            <a:r>
              <a:rPr sz="1200" spc="74" dirty="0">
                <a:solidFill>
                  <a:srgbClr val="231F20"/>
                </a:solidFill>
                <a:latin typeface="Calibri"/>
                <a:cs typeface="Calibri"/>
              </a:rPr>
              <a:t>Modification </a:t>
            </a:r>
            <a:r>
              <a:rPr sz="1200" spc="96" dirty="0">
                <a:solidFill>
                  <a:srgbClr val="231F20"/>
                </a:solidFill>
                <a:latin typeface="Calibri"/>
                <a:cs typeface="Calibri"/>
              </a:rPr>
              <a:t>of </a:t>
            </a:r>
            <a:r>
              <a:rPr sz="1200" spc="74" dirty="0">
                <a:solidFill>
                  <a:srgbClr val="231F20"/>
                </a:solidFill>
                <a:latin typeface="Calibri"/>
                <a:cs typeface="Calibri"/>
              </a:rPr>
              <a:t>Diet in Renal </a:t>
            </a:r>
            <a:r>
              <a:rPr sz="1200" spc="52" dirty="0">
                <a:solidFill>
                  <a:srgbClr val="231F20"/>
                </a:solidFill>
                <a:latin typeface="Calibri"/>
                <a:cs typeface="Calibri"/>
              </a:rPr>
              <a:t>Disease  </a:t>
            </a:r>
            <a:r>
              <a:rPr sz="1200" spc="81" dirty="0">
                <a:solidFill>
                  <a:srgbClr val="231F20"/>
                </a:solidFill>
                <a:latin typeface="Calibri"/>
                <a:cs typeface="Calibri"/>
              </a:rPr>
              <a:t>(MDRD) </a:t>
            </a:r>
            <a:r>
              <a:rPr sz="1200" spc="74" dirty="0">
                <a:solidFill>
                  <a:srgbClr val="231F20"/>
                </a:solidFill>
                <a:latin typeface="Calibri"/>
                <a:cs typeface="Calibri"/>
              </a:rPr>
              <a:t>equations </a:t>
            </a:r>
            <a:r>
              <a:rPr sz="1200" spc="89" dirty="0">
                <a:solidFill>
                  <a:srgbClr val="231F20"/>
                </a:solidFill>
                <a:latin typeface="Calibri"/>
                <a:cs typeface="Calibri"/>
              </a:rPr>
              <a:t>(Appendix </a:t>
            </a:r>
            <a:r>
              <a:rPr sz="1200" spc="52" dirty="0">
                <a:solidFill>
                  <a:srgbClr val="231F20"/>
                </a:solidFill>
                <a:latin typeface="Calibri"/>
                <a:cs typeface="Calibri"/>
              </a:rPr>
              <a:t>VII, </a:t>
            </a:r>
            <a:r>
              <a:rPr sz="1200" spc="104" dirty="0">
                <a:solidFill>
                  <a:srgbClr val="231F20"/>
                </a:solidFill>
                <a:latin typeface="Calibri"/>
                <a:cs typeface="Calibri"/>
              </a:rPr>
              <a:t>page </a:t>
            </a:r>
            <a:r>
              <a:rPr sz="1200" spc="44" dirty="0">
                <a:solidFill>
                  <a:srgbClr val="231F20"/>
                </a:solidFill>
                <a:latin typeface="Calibri"/>
                <a:cs typeface="Calibri"/>
              </a:rPr>
              <a:t>59) </a:t>
            </a:r>
            <a:r>
              <a:rPr sz="1200" spc="67" dirty="0">
                <a:solidFill>
                  <a:srgbClr val="231F20"/>
                </a:solidFill>
                <a:latin typeface="Calibri"/>
                <a:cs typeface="Calibri"/>
              </a:rPr>
              <a:t>or </a:t>
            </a:r>
            <a:r>
              <a:rPr sz="1200" spc="81" dirty="0">
                <a:solidFill>
                  <a:srgbClr val="231F20"/>
                </a:solidFill>
                <a:latin typeface="Calibri"/>
                <a:cs typeface="Calibri"/>
              </a:rPr>
              <a:t>CKD-EPI</a:t>
            </a:r>
            <a:r>
              <a:rPr sz="1200" spc="-169" dirty="0">
                <a:solidFill>
                  <a:srgbClr val="231F20"/>
                </a:solidFill>
                <a:latin typeface="Calibri"/>
                <a:cs typeface="Calibri"/>
              </a:rPr>
              <a:t> </a:t>
            </a:r>
            <a:r>
              <a:rPr sz="1200" spc="67" dirty="0">
                <a:solidFill>
                  <a:srgbClr val="231F20"/>
                </a:solidFill>
                <a:latin typeface="Calibri"/>
                <a:cs typeface="Calibri"/>
              </a:rPr>
              <a:t>(Chronic </a:t>
            </a:r>
            <a:r>
              <a:rPr sz="1200" spc="81" dirty="0">
                <a:solidFill>
                  <a:srgbClr val="231F20"/>
                </a:solidFill>
                <a:latin typeface="Calibri"/>
                <a:cs typeface="Calibri"/>
              </a:rPr>
              <a:t>Kidney</a:t>
            </a:r>
            <a:endParaRPr sz="1200">
              <a:latin typeface="Calibri"/>
              <a:cs typeface="Calibri"/>
            </a:endParaRPr>
          </a:p>
          <a:p>
            <a:pPr marL="397911" algn="just">
              <a:lnSpc>
                <a:spcPts val="1361"/>
              </a:lnSpc>
            </a:pPr>
            <a:r>
              <a:rPr sz="1200" spc="7" dirty="0">
                <a:solidFill>
                  <a:srgbClr val="231F20"/>
                </a:solidFill>
                <a:latin typeface="Calibri"/>
                <a:cs typeface="Calibri"/>
              </a:rPr>
              <a:t>Disease </a:t>
            </a:r>
            <a:r>
              <a:rPr sz="1200" spc="37" dirty="0">
                <a:solidFill>
                  <a:srgbClr val="231F20"/>
                </a:solidFill>
                <a:latin typeface="Calibri"/>
                <a:cs typeface="Calibri"/>
              </a:rPr>
              <a:t>Epidemiology </a:t>
            </a:r>
            <a:r>
              <a:rPr sz="1200" spc="30" dirty="0">
                <a:solidFill>
                  <a:srgbClr val="231F20"/>
                </a:solidFill>
                <a:latin typeface="Calibri"/>
                <a:cs typeface="Calibri"/>
              </a:rPr>
              <a:t>Collaboration) </a:t>
            </a:r>
            <a:r>
              <a:rPr sz="1200" spc="22" dirty="0">
                <a:solidFill>
                  <a:srgbClr val="231F20"/>
                </a:solidFill>
                <a:latin typeface="Calibri"/>
                <a:cs typeface="Calibri"/>
              </a:rPr>
              <a:t>equations </a:t>
            </a:r>
            <a:r>
              <a:rPr sz="1200" spc="37" dirty="0">
                <a:solidFill>
                  <a:srgbClr val="231F20"/>
                </a:solidFill>
                <a:latin typeface="Calibri"/>
                <a:cs typeface="Calibri"/>
              </a:rPr>
              <a:t>(Appendix </a:t>
            </a:r>
            <a:r>
              <a:rPr sz="1200" spc="15" dirty="0">
                <a:solidFill>
                  <a:srgbClr val="231F20"/>
                </a:solidFill>
                <a:latin typeface="Calibri"/>
                <a:cs typeface="Calibri"/>
              </a:rPr>
              <a:t>VIII, </a:t>
            </a:r>
            <a:r>
              <a:rPr sz="1200" spc="44" dirty="0">
                <a:solidFill>
                  <a:srgbClr val="231F20"/>
                </a:solidFill>
                <a:latin typeface="Calibri"/>
                <a:cs typeface="Calibri"/>
              </a:rPr>
              <a:t>page</a:t>
            </a:r>
            <a:r>
              <a:rPr sz="1200" spc="74" dirty="0">
                <a:solidFill>
                  <a:srgbClr val="231F20"/>
                </a:solidFill>
                <a:latin typeface="Calibri"/>
                <a:cs typeface="Calibri"/>
              </a:rPr>
              <a:t> </a:t>
            </a:r>
            <a:r>
              <a:rPr sz="1200" dirty="0">
                <a:solidFill>
                  <a:srgbClr val="231F20"/>
                </a:solidFill>
                <a:latin typeface="Calibri"/>
                <a:cs typeface="Calibri"/>
              </a:rPr>
              <a:t>59).</a:t>
            </a:r>
            <a:endParaRPr sz="1200">
              <a:latin typeface="Calibri"/>
              <a:cs typeface="Calibri"/>
            </a:endParaRPr>
          </a:p>
          <a:p>
            <a:pPr algn="ctr">
              <a:spcBef>
                <a:spcPts val="363"/>
              </a:spcBef>
            </a:pPr>
            <a:r>
              <a:rPr sz="900" dirty="0">
                <a:solidFill>
                  <a:srgbClr val="231F20"/>
                </a:solidFill>
                <a:latin typeface="Times New Roman"/>
                <a:cs typeface="Times New Roman"/>
              </a:rPr>
              <a:t>40</a:t>
            </a:r>
            <a:endParaRPr sz="900">
              <a:latin typeface="Times New Roman"/>
              <a:cs typeface="Times New Roman"/>
            </a:endParaRPr>
          </a:p>
        </p:txBody>
      </p:sp>
      <p:sp>
        <p:nvSpPr>
          <p:cNvPr id="13" name="object 13"/>
          <p:cNvSpPr/>
          <p:nvPr/>
        </p:nvSpPr>
        <p:spPr>
          <a:xfrm>
            <a:off x="239678" y="976451"/>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14" name="object 14"/>
          <p:cNvSpPr txBox="1"/>
          <p:nvPr/>
        </p:nvSpPr>
        <p:spPr>
          <a:xfrm>
            <a:off x="319814" y="967983"/>
            <a:ext cx="337991" cy="172886"/>
          </a:xfrm>
          <a:prstGeom prst="rect">
            <a:avLst/>
          </a:prstGeom>
        </p:spPr>
        <p:txBody>
          <a:bodyPr vert="horz" wrap="square" lIns="0" tIns="18814" rIns="0" bIns="0" rtlCol="0">
            <a:spAutoFit/>
          </a:bodyPr>
          <a:lstStyle/>
          <a:p>
            <a:pPr marL="18814">
              <a:spcBef>
                <a:spcPts val="148"/>
              </a:spcBef>
            </a:pPr>
            <a:r>
              <a:rPr sz="1000" spc="-37" dirty="0">
                <a:solidFill>
                  <a:srgbClr val="231F20"/>
                </a:solidFill>
                <a:latin typeface="Calibri"/>
                <a:cs typeface="Calibri"/>
              </a:rPr>
              <a:t>III,A</a:t>
            </a:r>
            <a:endParaRPr sz="1000">
              <a:latin typeface="Calibri"/>
              <a:cs typeface="Calibri"/>
            </a:endParaRPr>
          </a:p>
        </p:txBody>
      </p:sp>
      <p:sp>
        <p:nvSpPr>
          <p:cNvPr id="15" name="object 15"/>
          <p:cNvSpPr/>
          <p:nvPr/>
        </p:nvSpPr>
        <p:spPr>
          <a:xfrm>
            <a:off x="239678" y="1263689"/>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16" name="object 16"/>
          <p:cNvSpPr txBox="1"/>
          <p:nvPr/>
        </p:nvSpPr>
        <p:spPr>
          <a:xfrm>
            <a:off x="319814" y="1255228"/>
            <a:ext cx="337991" cy="172886"/>
          </a:xfrm>
          <a:prstGeom prst="rect">
            <a:avLst/>
          </a:prstGeom>
        </p:spPr>
        <p:txBody>
          <a:bodyPr vert="horz" wrap="square" lIns="0" tIns="18814" rIns="0" bIns="0" rtlCol="0">
            <a:spAutoFit/>
          </a:bodyPr>
          <a:lstStyle/>
          <a:p>
            <a:pPr marL="18814">
              <a:spcBef>
                <a:spcPts val="148"/>
              </a:spcBef>
            </a:pPr>
            <a:r>
              <a:rPr sz="1000" spc="-37" dirty="0">
                <a:solidFill>
                  <a:srgbClr val="231F20"/>
                </a:solidFill>
                <a:latin typeface="Calibri"/>
                <a:cs typeface="Calibri"/>
              </a:rPr>
              <a:t>III,A</a:t>
            </a:r>
            <a:endParaRPr sz="1000">
              <a:latin typeface="Calibri"/>
              <a:cs typeface="Calibri"/>
            </a:endParaRPr>
          </a:p>
        </p:txBody>
      </p:sp>
      <p:sp>
        <p:nvSpPr>
          <p:cNvPr id="17" name="object 17"/>
          <p:cNvSpPr/>
          <p:nvPr/>
        </p:nvSpPr>
        <p:spPr>
          <a:xfrm>
            <a:off x="239678" y="1535499"/>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18" name="object 18"/>
          <p:cNvSpPr txBox="1"/>
          <p:nvPr/>
        </p:nvSpPr>
        <p:spPr>
          <a:xfrm>
            <a:off x="330709" y="1527030"/>
            <a:ext cx="316955" cy="172886"/>
          </a:xfrm>
          <a:prstGeom prst="rect">
            <a:avLst/>
          </a:prstGeom>
        </p:spPr>
        <p:txBody>
          <a:bodyPr vert="horz" wrap="square" lIns="0" tIns="18814" rIns="0" bIns="0" rtlCol="0">
            <a:spAutoFit/>
          </a:bodyPr>
          <a:lstStyle/>
          <a:p>
            <a:pPr marL="18814">
              <a:spcBef>
                <a:spcPts val="148"/>
              </a:spcBef>
            </a:pPr>
            <a:r>
              <a:rPr sz="1000" spc="-52" dirty="0">
                <a:solidFill>
                  <a:srgbClr val="231F20"/>
                </a:solidFill>
                <a:latin typeface="Calibri"/>
                <a:cs typeface="Calibri"/>
              </a:rPr>
              <a:t>III,C</a:t>
            </a:r>
            <a:endParaRPr sz="1000">
              <a:latin typeface="Calibri"/>
              <a:cs typeface="Calibri"/>
            </a:endParaRPr>
          </a:p>
        </p:txBody>
      </p:sp>
      <p:sp>
        <p:nvSpPr>
          <p:cNvPr id="19" name="object 19"/>
          <p:cNvSpPr txBox="1"/>
          <p:nvPr/>
        </p:nvSpPr>
        <p:spPr>
          <a:xfrm>
            <a:off x="531154" y="1752600"/>
            <a:ext cx="7664411" cy="951370"/>
          </a:xfrm>
          <a:prstGeom prst="rect">
            <a:avLst/>
          </a:prstGeom>
          <a:solidFill>
            <a:srgbClr val="D9EEF2"/>
          </a:solidFill>
          <a:ln w="3543">
            <a:solidFill>
              <a:srgbClr val="231F20"/>
            </a:solidFill>
          </a:ln>
        </p:spPr>
        <p:txBody>
          <a:bodyPr vert="horz" wrap="square" lIns="0" tIns="33865" rIns="0" bIns="0" rtlCol="0">
            <a:spAutoFit/>
          </a:bodyPr>
          <a:lstStyle/>
          <a:p>
            <a:pPr marL="78077">
              <a:spcBef>
                <a:spcPts val="267"/>
              </a:spcBef>
            </a:pPr>
            <a:r>
              <a:rPr sz="1000" b="1" u="sng" spc="15" dirty="0">
                <a:solidFill>
                  <a:srgbClr val="231F20"/>
                </a:solidFill>
                <a:uFill>
                  <a:solidFill>
                    <a:srgbClr val="231F20"/>
                  </a:solidFill>
                </a:uFill>
                <a:latin typeface="Arial"/>
                <a:cs typeface="Arial"/>
              </a:rPr>
              <a:t>Key</a:t>
            </a:r>
            <a:r>
              <a:rPr sz="1000" b="1" u="sng" spc="-15" dirty="0">
                <a:solidFill>
                  <a:srgbClr val="231F20"/>
                </a:solidFill>
                <a:uFill>
                  <a:solidFill>
                    <a:srgbClr val="231F20"/>
                  </a:solidFill>
                </a:uFill>
                <a:latin typeface="Arial"/>
                <a:cs typeface="Arial"/>
              </a:rPr>
              <a:t> </a:t>
            </a:r>
            <a:r>
              <a:rPr sz="1000" b="1" u="sng" spc="7" dirty="0">
                <a:solidFill>
                  <a:srgbClr val="231F20"/>
                </a:solidFill>
                <a:uFill>
                  <a:solidFill>
                    <a:srgbClr val="231F20"/>
                  </a:solidFill>
                </a:uFill>
                <a:latin typeface="Arial"/>
                <a:cs typeface="Arial"/>
              </a:rPr>
              <a:t>Messages:</a:t>
            </a:r>
            <a:endParaRPr sz="1000">
              <a:latin typeface="Arial"/>
              <a:cs typeface="Arial"/>
            </a:endParaRPr>
          </a:p>
          <a:p>
            <a:pPr>
              <a:spcBef>
                <a:spcPts val="22"/>
              </a:spcBef>
            </a:pPr>
            <a:endParaRPr sz="1000">
              <a:latin typeface="Times New Roman"/>
              <a:cs typeface="Times New Roman"/>
            </a:endParaRPr>
          </a:p>
          <a:p>
            <a:pPr marL="375335" marR="65848" indent="-298198" algn="just">
              <a:lnSpc>
                <a:spcPct val="98300"/>
              </a:lnSpc>
              <a:buFont typeface="Symbol"/>
              <a:buChar char=""/>
              <a:tabLst>
                <a:tab pos="376276" algn="l"/>
              </a:tabLst>
            </a:pPr>
            <a:r>
              <a:rPr sz="1000" spc="7" dirty="0">
                <a:solidFill>
                  <a:srgbClr val="231F20"/>
                </a:solidFill>
                <a:latin typeface="Arial"/>
                <a:cs typeface="Arial"/>
              </a:rPr>
              <a:t>Secondary prevention interventions </a:t>
            </a:r>
            <a:r>
              <a:rPr sz="1000" spc="15" dirty="0">
                <a:solidFill>
                  <a:srgbClr val="231F20"/>
                </a:solidFill>
                <a:latin typeface="Arial"/>
                <a:cs typeface="Arial"/>
              </a:rPr>
              <a:t>such </a:t>
            </a:r>
            <a:r>
              <a:rPr sz="1000" spc="7" dirty="0">
                <a:solidFill>
                  <a:srgbClr val="231F20"/>
                </a:solidFill>
                <a:latin typeface="Arial"/>
                <a:cs typeface="Arial"/>
              </a:rPr>
              <a:t>as smoking cessation, statin therapy,  control of diabetes, hypertension and </a:t>
            </a:r>
            <a:r>
              <a:rPr sz="1000" dirty="0">
                <a:solidFill>
                  <a:srgbClr val="231F20"/>
                </a:solidFill>
                <a:latin typeface="Arial"/>
                <a:cs typeface="Arial"/>
              </a:rPr>
              <a:t>lifestyle </a:t>
            </a:r>
            <a:r>
              <a:rPr sz="1000" spc="7" dirty="0">
                <a:solidFill>
                  <a:srgbClr val="231F20"/>
                </a:solidFill>
                <a:latin typeface="Arial"/>
                <a:cs typeface="Arial"/>
              </a:rPr>
              <a:t>changes </a:t>
            </a:r>
            <a:r>
              <a:rPr sz="1000" spc="15" dirty="0">
                <a:solidFill>
                  <a:srgbClr val="231F20"/>
                </a:solidFill>
                <a:latin typeface="Arial"/>
                <a:cs typeface="Arial"/>
              </a:rPr>
              <a:t>can </a:t>
            </a:r>
            <a:r>
              <a:rPr sz="1000" spc="7" dirty="0">
                <a:solidFill>
                  <a:srgbClr val="231F20"/>
                </a:solidFill>
                <a:latin typeface="Arial"/>
                <a:cs typeface="Arial"/>
              </a:rPr>
              <a:t>reduce mortality </a:t>
            </a:r>
            <a:r>
              <a:rPr sz="1000" spc="15" dirty="0">
                <a:solidFill>
                  <a:srgbClr val="231F20"/>
                </a:solidFill>
                <a:latin typeface="Arial"/>
                <a:cs typeface="Arial"/>
              </a:rPr>
              <a:t>and  </a:t>
            </a:r>
            <a:r>
              <a:rPr sz="1000" spc="7" dirty="0">
                <a:solidFill>
                  <a:srgbClr val="231F20"/>
                </a:solidFill>
                <a:latin typeface="Arial"/>
                <a:cs typeface="Arial"/>
              </a:rPr>
              <a:t>cardiac event rate</a:t>
            </a:r>
            <a:r>
              <a:rPr sz="1000" spc="-7" dirty="0">
                <a:solidFill>
                  <a:srgbClr val="231F20"/>
                </a:solidFill>
                <a:latin typeface="Arial"/>
                <a:cs typeface="Arial"/>
              </a:rPr>
              <a:t> </a:t>
            </a:r>
            <a:r>
              <a:rPr sz="1000" spc="7" dirty="0">
                <a:solidFill>
                  <a:srgbClr val="231F20"/>
                </a:solidFill>
                <a:latin typeface="Arial"/>
                <a:cs typeface="Arial"/>
              </a:rPr>
              <a:t>post-STEMI.</a:t>
            </a:r>
            <a:endParaRPr sz="1000">
              <a:latin typeface="Arial"/>
              <a:cs typeface="Arial"/>
            </a:endParaRPr>
          </a:p>
          <a:p>
            <a:pPr>
              <a:spcBef>
                <a:spcPts val="7"/>
              </a:spcBef>
              <a:buClr>
                <a:srgbClr val="231F20"/>
              </a:buClr>
              <a:buFont typeface="Symbol"/>
              <a:buChar char=""/>
            </a:pPr>
            <a:endParaRPr sz="1000">
              <a:latin typeface="Times New Roman"/>
              <a:cs typeface="Times New Roman"/>
            </a:endParaRPr>
          </a:p>
          <a:p>
            <a:pPr marL="375335" indent="-298198">
              <a:buFont typeface="Symbol"/>
              <a:buChar char=""/>
              <a:tabLst>
                <a:tab pos="374393" algn="l"/>
                <a:tab pos="376276" algn="l"/>
              </a:tabLst>
            </a:pPr>
            <a:r>
              <a:rPr sz="1000" spc="7" dirty="0">
                <a:solidFill>
                  <a:srgbClr val="231F20"/>
                </a:solidFill>
                <a:latin typeface="Arial"/>
                <a:cs typeface="Arial"/>
              </a:rPr>
              <a:t>Healthcare providers </a:t>
            </a:r>
            <a:r>
              <a:rPr sz="1000" spc="15" dirty="0">
                <a:solidFill>
                  <a:srgbClr val="231F20"/>
                </a:solidFill>
                <a:latin typeface="Arial"/>
                <a:cs typeface="Arial"/>
              </a:rPr>
              <a:t>must </a:t>
            </a:r>
            <a:r>
              <a:rPr sz="1000" spc="7" dirty="0">
                <a:solidFill>
                  <a:srgbClr val="231F20"/>
                </a:solidFill>
                <a:latin typeface="Arial"/>
                <a:cs typeface="Arial"/>
              </a:rPr>
              <a:t>provide patient education and encourage compliance.</a:t>
            </a:r>
            <a:endParaRPr sz="1000">
              <a:latin typeface="Arial"/>
              <a:cs typeface="Arial"/>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5611" y="826928"/>
            <a:ext cx="7769595" cy="357552"/>
          </a:xfrm>
          <a:prstGeom prst="rect">
            <a:avLst/>
          </a:prstGeom>
        </p:spPr>
        <p:txBody>
          <a:bodyPr vert="horz" wrap="square" lIns="0" tIns="18814" rIns="0" bIns="0" rtlCol="0">
            <a:spAutoFit/>
          </a:bodyPr>
          <a:lstStyle/>
          <a:p>
            <a:pPr lvl="2">
              <a:spcBef>
                <a:spcPts val="74"/>
              </a:spcBef>
              <a:buClr>
                <a:srgbClr val="231F20"/>
              </a:buClr>
              <a:buFont typeface="Calibri"/>
              <a:buChar char="•"/>
            </a:pPr>
            <a:endParaRPr sz="1000">
              <a:latin typeface="Times New Roman"/>
              <a:cs typeface="Times New Roman"/>
            </a:endParaRPr>
          </a:p>
          <a:p>
            <a:pPr marL="340529" lvl="1" indent="-322655">
              <a:buAutoNum type="arabicPeriod" startAt="2"/>
              <a:tabLst>
                <a:tab pos="341469" algn="l"/>
              </a:tabLst>
            </a:pPr>
            <a:r>
              <a:rPr sz="1200" b="1" spc="119" dirty="0">
                <a:solidFill>
                  <a:srgbClr val="0062A8"/>
                </a:solidFill>
                <a:latin typeface="Calibri"/>
                <a:cs typeface="Calibri"/>
              </a:rPr>
              <a:t>For </a:t>
            </a:r>
            <a:r>
              <a:rPr sz="1200" b="1" spc="126" dirty="0">
                <a:solidFill>
                  <a:srgbClr val="0062A8"/>
                </a:solidFill>
                <a:latin typeface="Calibri"/>
                <a:cs typeface="Calibri"/>
              </a:rPr>
              <a:t>the </a:t>
            </a:r>
            <a:r>
              <a:rPr sz="1200" b="1" spc="141" dirty="0">
                <a:solidFill>
                  <a:srgbClr val="0062A8"/>
                </a:solidFill>
                <a:latin typeface="Calibri"/>
                <a:cs typeface="Calibri"/>
              </a:rPr>
              <a:t>general </a:t>
            </a:r>
            <a:r>
              <a:rPr sz="1200" b="1" spc="119" dirty="0">
                <a:solidFill>
                  <a:srgbClr val="0062A8"/>
                </a:solidFill>
                <a:latin typeface="Calibri"/>
                <a:cs typeface="Calibri"/>
              </a:rPr>
              <a:t>practitioner </a:t>
            </a:r>
            <a:r>
              <a:rPr sz="1200" b="1" spc="-185" dirty="0">
                <a:solidFill>
                  <a:srgbClr val="0062A8"/>
                </a:solidFill>
                <a:latin typeface="Calibri"/>
                <a:cs typeface="Calibri"/>
              </a:rPr>
              <a:t>/ </a:t>
            </a:r>
            <a:r>
              <a:rPr sz="1200" b="1" spc="141" dirty="0">
                <a:solidFill>
                  <a:srgbClr val="0062A8"/>
                </a:solidFill>
                <a:latin typeface="Calibri"/>
                <a:cs typeface="Calibri"/>
              </a:rPr>
              <a:t>family</a:t>
            </a:r>
            <a:r>
              <a:rPr sz="1200" b="1" spc="-111" dirty="0">
                <a:solidFill>
                  <a:srgbClr val="0062A8"/>
                </a:solidFill>
                <a:latin typeface="Calibri"/>
                <a:cs typeface="Calibri"/>
              </a:rPr>
              <a:t> </a:t>
            </a:r>
            <a:r>
              <a:rPr sz="1200" b="1" spc="126" dirty="0">
                <a:solidFill>
                  <a:srgbClr val="0062A8"/>
                </a:solidFill>
                <a:latin typeface="Calibri"/>
                <a:cs typeface="Calibri"/>
              </a:rPr>
              <a:t>physician</a:t>
            </a:r>
            <a:endParaRPr sz="1200">
              <a:latin typeface="Calibri"/>
              <a:cs typeface="Calibri"/>
            </a:endParaRPr>
          </a:p>
        </p:txBody>
      </p:sp>
      <p:sp>
        <p:nvSpPr>
          <p:cNvPr id="3" name="object 3"/>
          <p:cNvSpPr txBox="1"/>
          <p:nvPr/>
        </p:nvSpPr>
        <p:spPr>
          <a:xfrm>
            <a:off x="1267136" y="1371600"/>
            <a:ext cx="7511544" cy="209932"/>
          </a:xfrm>
          <a:prstGeom prst="rect">
            <a:avLst/>
          </a:prstGeom>
        </p:spPr>
        <p:txBody>
          <a:bodyPr vert="horz" wrap="square" lIns="0" tIns="30102" rIns="0" bIns="0" rtlCol="0">
            <a:spAutoFit/>
          </a:bodyPr>
          <a:lstStyle/>
          <a:p>
            <a:pPr marL="322655" marR="63967" indent="-267156">
              <a:lnSpc>
                <a:spcPts val="1361"/>
              </a:lnSpc>
              <a:spcBef>
                <a:spcPts val="237"/>
              </a:spcBef>
              <a:buChar char="•"/>
              <a:tabLst>
                <a:tab pos="322655" algn="l"/>
                <a:tab pos="323597" algn="l"/>
              </a:tabLst>
            </a:pPr>
            <a:r>
              <a:rPr sz="1200" b="1" spc="89" dirty="0">
                <a:solidFill>
                  <a:srgbClr val="231F20"/>
                </a:solidFill>
                <a:latin typeface="Calibri"/>
                <a:cs typeface="Calibri"/>
              </a:rPr>
              <a:t>Ask</a:t>
            </a:r>
            <a:r>
              <a:rPr sz="1200" b="1" spc="-30" dirty="0">
                <a:solidFill>
                  <a:srgbClr val="231F20"/>
                </a:solidFill>
                <a:latin typeface="Calibri"/>
                <a:cs typeface="Calibri"/>
              </a:rPr>
              <a:t> </a:t>
            </a:r>
            <a:r>
              <a:rPr sz="1200" b="1" spc="74" dirty="0">
                <a:solidFill>
                  <a:srgbClr val="231F20"/>
                </a:solidFill>
                <a:latin typeface="Calibri"/>
                <a:cs typeface="Calibri"/>
              </a:rPr>
              <a:t>patient</a:t>
            </a:r>
            <a:r>
              <a:rPr sz="1200" b="1" spc="-22" dirty="0">
                <a:solidFill>
                  <a:srgbClr val="231F20"/>
                </a:solidFill>
                <a:latin typeface="Calibri"/>
                <a:cs typeface="Calibri"/>
              </a:rPr>
              <a:t> </a:t>
            </a:r>
            <a:r>
              <a:rPr sz="1200" b="1" spc="81" dirty="0">
                <a:solidFill>
                  <a:srgbClr val="231F20"/>
                </a:solidFill>
                <a:latin typeface="Calibri"/>
                <a:cs typeface="Calibri"/>
              </a:rPr>
              <a:t>to</a:t>
            </a:r>
            <a:r>
              <a:rPr sz="1200" b="1" spc="-22" dirty="0">
                <a:solidFill>
                  <a:srgbClr val="231F20"/>
                </a:solidFill>
                <a:latin typeface="Calibri"/>
                <a:cs typeface="Calibri"/>
              </a:rPr>
              <a:t> </a:t>
            </a:r>
            <a:r>
              <a:rPr sz="1200" b="1" spc="81" dirty="0">
                <a:solidFill>
                  <a:srgbClr val="231F20"/>
                </a:solidFill>
                <a:latin typeface="Calibri"/>
                <a:cs typeface="Calibri"/>
              </a:rPr>
              <a:t>chew</a:t>
            </a:r>
            <a:r>
              <a:rPr sz="1200" b="1" spc="-30" dirty="0">
                <a:solidFill>
                  <a:srgbClr val="231F20"/>
                </a:solidFill>
                <a:latin typeface="Calibri"/>
                <a:cs typeface="Calibri"/>
              </a:rPr>
              <a:t> </a:t>
            </a:r>
            <a:r>
              <a:rPr sz="1200" b="1" spc="96" dirty="0">
                <a:solidFill>
                  <a:srgbClr val="231F20"/>
                </a:solidFill>
                <a:latin typeface="Calibri"/>
                <a:cs typeface="Calibri"/>
              </a:rPr>
              <a:t>and</a:t>
            </a:r>
            <a:r>
              <a:rPr sz="1200" b="1" spc="-22" dirty="0">
                <a:solidFill>
                  <a:srgbClr val="231F20"/>
                </a:solidFill>
                <a:latin typeface="Calibri"/>
                <a:cs typeface="Calibri"/>
              </a:rPr>
              <a:t> </a:t>
            </a:r>
            <a:r>
              <a:rPr sz="1200" b="1" spc="81" dirty="0">
                <a:solidFill>
                  <a:srgbClr val="231F20"/>
                </a:solidFill>
                <a:latin typeface="Calibri"/>
                <a:cs typeface="Calibri"/>
              </a:rPr>
              <a:t>swallow</a:t>
            </a:r>
            <a:r>
              <a:rPr sz="1200" b="1" spc="-22" dirty="0">
                <a:solidFill>
                  <a:srgbClr val="231F20"/>
                </a:solidFill>
                <a:latin typeface="Calibri"/>
                <a:cs typeface="Calibri"/>
              </a:rPr>
              <a:t> </a:t>
            </a:r>
            <a:r>
              <a:rPr sz="1200" b="1" spc="89" dirty="0">
                <a:solidFill>
                  <a:srgbClr val="231F20"/>
                </a:solidFill>
                <a:latin typeface="Calibri"/>
                <a:cs typeface="Calibri"/>
              </a:rPr>
              <a:t>one</a:t>
            </a:r>
            <a:r>
              <a:rPr sz="1200" b="1" spc="-30" dirty="0">
                <a:solidFill>
                  <a:srgbClr val="231F20"/>
                </a:solidFill>
                <a:latin typeface="Calibri"/>
                <a:cs typeface="Calibri"/>
              </a:rPr>
              <a:t> </a:t>
            </a:r>
            <a:r>
              <a:rPr sz="1200" b="1" spc="52" dirty="0">
                <a:solidFill>
                  <a:srgbClr val="231F20"/>
                </a:solidFill>
                <a:latin typeface="Calibri"/>
                <a:cs typeface="Calibri"/>
              </a:rPr>
              <a:t>300</a:t>
            </a:r>
            <a:r>
              <a:rPr sz="1200" b="1" spc="-22" dirty="0">
                <a:solidFill>
                  <a:srgbClr val="231F20"/>
                </a:solidFill>
                <a:latin typeface="Calibri"/>
                <a:cs typeface="Calibri"/>
              </a:rPr>
              <a:t> </a:t>
            </a:r>
            <a:r>
              <a:rPr sz="1200" b="1" spc="133" dirty="0">
                <a:solidFill>
                  <a:srgbClr val="231F20"/>
                </a:solidFill>
                <a:latin typeface="Calibri"/>
                <a:cs typeface="Calibri"/>
              </a:rPr>
              <a:t>mg</a:t>
            </a:r>
            <a:r>
              <a:rPr sz="1200" b="1" spc="-22" dirty="0">
                <a:solidFill>
                  <a:srgbClr val="231F20"/>
                </a:solidFill>
                <a:latin typeface="Calibri"/>
                <a:cs typeface="Calibri"/>
              </a:rPr>
              <a:t> </a:t>
            </a:r>
            <a:r>
              <a:rPr sz="1200" b="1" spc="74" dirty="0">
                <a:solidFill>
                  <a:srgbClr val="231F20"/>
                </a:solidFill>
                <a:latin typeface="Calibri"/>
                <a:cs typeface="Calibri"/>
              </a:rPr>
              <a:t>tablet</a:t>
            </a:r>
            <a:r>
              <a:rPr sz="1200" b="1" spc="-30" dirty="0">
                <a:solidFill>
                  <a:srgbClr val="231F20"/>
                </a:solidFill>
                <a:latin typeface="Calibri"/>
                <a:cs typeface="Calibri"/>
              </a:rPr>
              <a:t> </a:t>
            </a:r>
            <a:r>
              <a:rPr sz="1200" b="1" spc="96" dirty="0">
                <a:solidFill>
                  <a:srgbClr val="231F20"/>
                </a:solidFill>
                <a:latin typeface="Calibri"/>
                <a:cs typeface="Calibri"/>
              </a:rPr>
              <a:t>of</a:t>
            </a:r>
            <a:r>
              <a:rPr sz="1200" b="1" spc="-22" dirty="0">
                <a:solidFill>
                  <a:srgbClr val="231F20"/>
                </a:solidFill>
                <a:latin typeface="Calibri"/>
                <a:cs typeface="Calibri"/>
              </a:rPr>
              <a:t> </a:t>
            </a:r>
            <a:r>
              <a:rPr sz="1200" b="1" spc="67" dirty="0">
                <a:solidFill>
                  <a:srgbClr val="231F20"/>
                </a:solidFill>
                <a:latin typeface="Calibri"/>
                <a:cs typeface="Calibri"/>
              </a:rPr>
              <a:t>(non-enteric  coated)</a:t>
            </a:r>
            <a:r>
              <a:rPr sz="1200" b="1" spc="52" dirty="0">
                <a:solidFill>
                  <a:srgbClr val="231F20"/>
                </a:solidFill>
                <a:latin typeface="Calibri"/>
                <a:cs typeface="Calibri"/>
              </a:rPr>
              <a:t> </a:t>
            </a:r>
            <a:r>
              <a:rPr sz="1200" b="1" spc="52">
                <a:solidFill>
                  <a:srgbClr val="231F20"/>
                </a:solidFill>
                <a:latin typeface="Calibri"/>
                <a:cs typeface="Calibri"/>
              </a:rPr>
              <a:t>aspirin</a:t>
            </a:r>
            <a:r>
              <a:rPr sz="1200" b="1" spc="52" smtClean="0">
                <a:solidFill>
                  <a:srgbClr val="231F20"/>
                </a:solidFill>
                <a:latin typeface="Calibri"/>
                <a:cs typeface="Calibri"/>
              </a:rPr>
              <a:t>.</a:t>
            </a:r>
            <a:endParaRPr sz="1000" b="1" baseline="30864">
              <a:latin typeface="Calibri"/>
              <a:cs typeface="Calibri"/>
            </a:endParaRPr>
          </a:p>
        </p:txBody>
      </p:sp>
      <p:sp>
        <p:nvSpPr>
          <p:cNvPr id="4" name="object 4"/>
          <p:cNvSpPr txBox="1"/>
          <p:nvPr/>
        </p:nvSpPr>
        <p:spPr>
          <a:xfrm>
            <a:off x="1323683" y="1905000"/>
            <a:ext cx="7371298" cy="209932"/>
          </a:xfrm>
          <a:prstGeom prst="rect">
            <a:avLst/>
          </a:prstGeom>
        </p:spPr>
        <p:txBody>
          <a:bodyPr vert="horz" wrap="square" lIns="0" tIns="30102" rIns="0" bIns="0" rtlCol="0">
            <a:spAutoFit/>
          </a:bodyPr>
          <a:lstStyle/>
          <a:p>
            <a:pPr marL="284088" marR="7526" indent="-266215">
              <a:lnSpc>
                <a:spcPts val="1361"/>
              </a:lnSpc>
              <a:spcBef>
                <a:spcPts val="237"/>
              </a:spcBef>
              <a:buChar char="•"/>
              <a:tabLst>
                <a:tab pos="285029" algn="l"/>
                <a:tab pos="285969" algn="l"/>
              </a:tabLst>
            </a:pPr>
            <a:r>
              <a:rPr sz="1200" spc="67" dirty="0">
                <a:solidFill>
                  <a:srgbClr val="231F20"/>
                </a:solidFill>
                <a:latin typeface="Calibri"/>
                <a:cs typeface="Calibri"/>
              </a:rPr>
              <a:t>Give</a:t>
            </a:r>
            <a:r>
              <a:rPr sz="1200" spc="22" dirty="0">
                <a:solidFill>
                  <a:srgbClr val="231F20"/>
                </a:solidFill>
                <a:latin typeface="Calibri"/>
                <a:cs typeface="Calibri"/>
              </a:rPr>
              <a:t> </a:t>
            </a:r>
            <a:r>
              <a:rPr sz="1200" spc="81" dirty="0">
                <a:solidFill>
                  <a:srgbClr val="231F20"/>
                </a:solidFill>
                <a:latin typeface="Calibri"/>
                <a:cs typeface="Calibri"/>
              </a:rPr>
              <a:t>sublingual</a:t>
            </a:r>
            <a:r>
              <a:rPr sz="1200" spc="22" dirty="0">
                <a:solidFill>
                  <a:srgbClr val="231F20"/>
                </a:solidFill>
                <a:latin typeface="Calibri"/>
                <a:cs typeface="Calibri"/>
              </a:rPr>
              <a:t> </a:t>
            </a:r>
            <a:r>
              <a:rPr sz="1200" spc="89" dirty="0">
                <a:solidFill>
                  <a:srgbClr val="231F20"/>
                </a:solidFill>
                <a:latin typeface="Calibri"/>
                <a:cs typeface="Calibri"/>
              </a:rPr>
              <a:t>GTN</a:t>
            </a:r>
            <a:r>
              <a:rPr sz="1200" spc="22" dirty="0">
                <a:solidFill>
                  <a:srgbClr val="231F20"/>
                </a:solidFill>
                <a:latin typeface="Calibri"/>
                <a:cs typeface="Calibri"/>
              </a:rPr>
              <a:t> </a:t>
            </a:r>
            <a:r>
              <a:rPr sz="1200" spc="74" dirty="0">
                <a:solidFill>
                  <a:srgbClr val="231F20"/>
                </a:solidFill>
                <a:latin typeface="Calibri"/>
                <a:cs typeface="Calibri"/>
              </a:rPr>
              <a:t>if</a:t>
            </a:r>
            <a:r>
              <a:rPr sz="1200" spc="22" dirty="0">
                <a:solidFill>
                  <a:srgbClr val="231F20"/>
                </a:solidFill>
                <a:latin typeface="Calibri"/>
                <a:cs typeface="Calibri"/>
              </a:rPr>
              <a:t> </a:t>
            </a:r>
            <a:r>
              <a:rPr sz="1200" spc="37" dirty="0">
                <a:solidFill>
                  <a:srgbClr val="231F20"/>
                </a:solidFill>
                <a:latin typeface="Calibri"/>
                <a:cs typeface="Calibri"/>
              </a:rPr>
              <a:t>systolic</a:t>
            </a:r>
            <a:r>
              <a:rPr sz="1200" spc="22" dirty="0">
                <a:solidFill>
                  <a:srgbClr val="231F20"/>
                </a:solidFill>
                <a:latin typeface="Calibri"/>
                <a:cs typeface="Calibri"/>
              </a:rPr>
              <a:t> </a:t>
            </a:r>
            <a:r>
              <a:rPr sz="1200" spc="89" dirty="0">
                <a:solidFill>
                  <a:srgbClr val="231F20"/>
                </a:solidFill>
                <a:latin typeface="Calibri"/>
                <a:cs typeface="Calibri"/>
              </a:rPr>
              <a:t>blood</a:t>
            </a:r>
            <a:r>
              <a:rPr sz="1200" spc="22" dirty="0">
                <a:solidFill>
                  <a:srgbClr val="231F20"/>
                </a:solidFill>
                <a:latin typeface="Calibri"/>
                <a:cs typeface="Calibri"/>
              </a:rPr>
              <a:t> </a:t>
            </a:r>
            <a:r>
              <a:rPr sz="1200" spc="52" dirty="0">
                <a:solidFill>
                  <a:srgbClr val="231F20"/>
                </a:solidFill>
                <a:latin typeface="Calibri"/>
                <a:cs typeface="Calibri"/>
              </a:rPr>
              <a:t>pressure</a:t>
            </a:r>
            <a:r>
              <a:rPr sz="1200" spc="22" dirty="0">
                <a:solidFill>
                  <a:srgbClr val="231F20"/>
                </a:solidFill>
                <a:latin typeface="Calibri"/>
                <a:cs typeface="Calibri"/>
              </a:rPr>
              <a:t> </a:t>
            </a:r>
            <a:r>
              <a:rPr sz="1200" spc="44" dirty="0">
                <a:solidFill>
                  <a:srgbClr val="231F20"/>
                </a:solidFill>
                <a:latin typeface="Calibri"/>
                <a:cs typeface="Calibri"/>
              </a:rPr>
              <a:t>(SBP)</a:t>
            </a:r>
            <a:r>
              <a:rPr sz="1200" spc="22" dirty="0">
                <a:solidFill>
                  <a:srgbClr val="231F20"/>
                </a:solidFill>
                <a:latin typeface="Calibri"/>
                <a:cs typeface="Calibri"/>
              </a:rPr>
              <a:t> is </a:t>
            </a:r>
            <a:r>
              <a:rPr sz="1200" spc="74" dirty="0">
                <a:solidFill>
                  <a:srgbClr val="231F20"/>
                </a:solidFill>
                <a:latin typeface="Calibri"/>
                <a:cs typeface="Calibri"/>
              </a:rPr>
              <a:t>more</a:t>
            </a:r>
            <a:r>
              <a:rPr sz="1200" spc="22" dirty="0">
                <a:solidFill>
                  <a:srgbClr val="231F20"/>
                </a:solidFill>
                <a:latin typeface="Calibri"/>
                <a:cs typeface="Calibri"/>
              </a:rPr>
              <a:t> </a:t>
            </a:r>
            <a:r>
              <a:rPr sz="1200" spc="89" dirty="0">
                <a:solidFill>
                  <a:srgbClr val="231F20"/>
                </a:solidFill>
                <a:latin typeface="Calibri"/>
                <a:cs typeface="Calibri"/>
              </a:rPr>
              <a:t>than</a:t>
            </a:r>
            <a:r>
              <a:rPr sz="1200" spc="22" dirty="0">
                <a:solidFill>
                  <a:srgbClr val="231F20"/>
                </a:solidFill>
                <a:latin typeface="Calibri"/>
                <a:cs typeface="Calibri"/>
              </a:rPr>
              <a:t> </a:t>
            </a:r>
            <a:r>
              <a:rPr sz="1200" spc="52" dirty="0">
                <a:solidFill>
                  <a:srgbClr val="231F20"/>
                </a:solidFill>
                <a:latin typeface="Calibri"/>
                <a:cs typeface="Calibri"/>
              </a:rPr>
              <a:t>90  </a:t>
            </a:r>
            <a:r>
              <a:rPr sz="1200" spc="104" dirty="0">
                <a:solidFill>
                  <a:srgbClr val="231F20"/>
                </a:solidFill>
                <a:latin typeface="Calibri"/>
                <a:cs typeface="Calibri"/>
              </a:rPr>
              <a:t>mmHg.</a:t>
            </a:r>
            <a:endParaRPr sz="1200">
              <a:latin typeface="Calibri"/>
              <a:cs typeface="Calibri"/>
            </a:endParaRPr>
          </a:p>
        </p:txBody>
      </p:sp>
      <p:sp>
        <p:nvSpPr>
          <p:cNvPr id="5" name="object 5"/>
          <p:cNvSpPr txBox="1"/>
          <p:nvPr/>
        </p:nvSpPr>
        <p:spPr>
          <a:xfrm>
            <a:off x="1266687" y="2362200"/>
            <a:ext cx="7511544" cy="209932"/>
          </a:xfrm>
          <a:prstGeom prst="rect">
            <a:avLst/>
          </a:prstGeom>
        </p:spPr>
        <p:txBody>
          <a:bodyPr vert="horz" wrap="square" lIns="0" tIns="30102" rIns="0" bIns="0" rtlCol="0">
            <a:spAutoFit/>
          </a:bodyPr>
          <a:lstStyle/>
          <a:p>
            <a:pPr marL="322655" marR="63967" indent="-267156">
              <a:lnSpc>
                <a:spcPts val="1361"/>
              </a:lnSpc>
              <a:spcBef>
                <a:spcPts val="237"/>
              </a:spcBef>
              <a:buChar char="•"/>
              <a:tabLst>
                <a:tab pos="322655" algn="l"/>
                <a:tab pos="323597" algn="l"/>
              </a:tabLst>
            </a:pPr>
            <a:r>
              <a:rPr sz="1200" spc="59" dirty="0">
                <a:solidFill>
                  <a:srgbClr val="231F20"/>
                </a:solidFill>
                <a:latin typeface="Calibri"/>
                <a:cs typeface="Calibri"/>
              </a:rPr>
              <a:t>If </a:t>
            </a:r>
            <a:r>
              <a:rPr sz="1200" spc="74" dirty="0">
                <a:solidFill>
                  <a:srgbClr val="231F20"/>
                </a:solidFill>
                <a:latin typeface="Calibri"/>
                <a:cs typeface="Calibri"/>
              </a:rPr>
              <a:t>the </a:t>
            </a:r>
            <a:r>
              <a:rPr sz="1200" spc="89" dirty="0">
                <a:solidFill>
                  <a:srgbClr val="231F20"/>
                </a:solidFill>
                <a:latin typeface="Calibri"/>
                <a:cs typeface="Calibri"/>
              </a:rPr>
              <a:t>ECG </a:t>
            </a:r>
            <a:r>
              <a:rPr sz="1200" spc="67" dirty="0">
                <a:solidFill>
                  <a:srgbClr val="231F20"/>
                </a:solidFill>
                <a:latin typeface="Calibri"/>
                <a:cs typeface="Calibri"/>
              </a:rPr>
              <a:t>shows </a:t>
            </a:r>
            <a:r>
              <a:rPr sz="1200" spc="52" dirty="0">
                <a:solidFill>
                  <a:srgbClr val="231F20"/>
                </a:solidFill>
                <a:latin typeface="Calibri"/>
                <a:cs typeface="Calibri"/>
              </a:rPr>
              <a:t>ischaemic </a:t>
            </a:r>
            <a:r>
              <a:rPr sz="1200" spc="67" dirty="0">
                <a:solidFill>
                  <a:srgbClr val="231F20"/>
                </a:solidFill>
                <a:latin typeface="Calibri"/>
                <a:cs typeface="Calibri"/>
              </a:rPr>
              <a:t>changes, </a:t>
            </a:r>
            <a:r>
              <a:rPr sz="1200" spc="81" dirty="0">
                <a:solidFill>
                  <a:srgbClr val="231F20"/>
                </a:solidFill>
                <a:latin typeface="Calibri"/>
                <a:cs typeface="Calibri"/>
              </a:rPr>
              <a:t>give </a:t>
            </a:r>
            <a:r>
              <a:rPr sz="1200" spc="52" dirty="0">
                <a:solidFill>
                  <a:srgbClr val="231F20"/>
                </a:solidFill>
                <a:latin typeface="Calibri"/>
                <a:cs typeface="Calibri"/>
              </a:rPr>
              <a:t>300 </a:t>
            </a:r>
            <a:r>
              <a:rPr sz="1200" spc="133" dirty="0">
                <a:solidFill>
                  <a:srgbClr val="231F20"/>
                </a:solidFill>
                <a:latin typeface="Calibri"/>
                <a:cs typeface="Calibri"/>
              </a:rPr>
              <a:t>mg </a:t>
            </a:r>
            <a:r>
              <a:rPr sz="1200" spc="96" dirty="0">
                <a:solidFill>
                  <a:srgbClr val="231F20"/>
                </a:solidFill>
                <a:latin typeface="Calibri"/>
                <a:cs typeface="Calibri"/>
              </a:rPr>
              <a:t>of </a:t>
            </a:r>
            <a:r>
              <a:rPr sz="1200" spc="74" dirty="0">
                <a:solidFill>
                  <a:srgbClr val="231F20"/>
                </a:solidFill>
                <a:latin typeface="Calibri"/>
                <a:cs typeface="Calibri"/>
              </a:rPr>
              <a:t>clopidogrel </a:t>
            </a:r>
            <a:r>
              <a:rPr sz="1200" spc="74">
                <a:solidFill>
                  <a:srgbClr val="231F20"/>
                </a:solidFill>
                <a:latin typeface="Calibri"/>
                <a:cs typeface="Calibri"/>
              </a:rPr>
              <a:t>if  </a:t>
            </a:r>
            <a:r>
              <a:rPr sz="1200" spc="59" smtClean="0">
                <a:solidFill>
                  <a:srgbClr val="231F20"/>
                </a:solidFill>
                <a:latin typeface="Calibri"/>
                <a:cs typeface="Calibri"/>
              </a:rPr>
              <a:t>available.</a:t>
            </a:r>
            <a:endParaRPr sz="1000" baseline="30864">
              <a:latin typeface="Calibri"/>
              <a:cs typeface="Calibri"/>
            </a:endParaRPr>
          </a:p>
        </p:txBody>
      </p:sp>
      <p:sp>
        <p:nvSpPr>
          <p:cNvPr id="6" name="object 6"/>
          <p:cNvSpPr txBox="1"/>
          <p:nvPr/>
        </p:nvSpPr>
        <p:spPr>
          <a:xfrm>
            <a:off x="1323683" y="2895600"/>
            <a:ext cx="5604206" cy="203664"/>
          </a:xfrm>
          <a:prstGeom prst="rect">
            <a:avLst/>
          </a:prstGeom>
        </p:spPr>
        <p:txBody>
          <a:bodyPr vert="horz" wrap="square" lIns="0" tIns="18814" rIns="0" bIns="0" rtlCol="0">
            <a:spAutoFit/>
          </a:bodyPr>
          <a:lstStyle/>
          <a:p>
            <a:pPr marL="285029" indent="-267156">
              <a:spcBef>
                <a:spcPts val="148"/>
              </a:spcBef>
              <a:buChar char="•"/>
              <a:tabLst>
                <a:tab pos="285029" algn="l"/>
                <a:tab pos="285969" algn="l"/>
              </a:tabLst>
            </a:pPr>
            <a:r>
              <a:rPr sz="1200" spc="74" dirty="0">
                <a:solidFill>
                  <a:srgbClr val="231F20"/>
                </a:solidFill>
                <a:latin typeface="Calibri"/>
                <a:cs typeface="Calibri"/>
              </a:rPr>
              <a:t>Wherever </a:t>
            </a:r>
            <a:r>
              <a:rPr sz="1200" spc="52" dirty="0">
                <a:solidFill>
                  <a:srgbClr val="231F20"/>
                </a:solidFill>
                <a:latin typeface="Calibri"/>
                <a:cs typeface="Calibri"/>
              </a:rPr>
              <a:t>possible, </a:t>
            </a:r>
            <a:r>
              <a:rPr sz="1200" spc="37" dirty="0">
                <a:solidFill>
                  <a:srgbClr val="231F20"/>
                </a:solidFill>
                <a:latin typeface="Calibri"/>
                <a:cs typeface="Calibri"/>
              </a:rPr>
              <a:t>set </a:t>
            </a:r>
            <a:r>
              <a:rPr sz="1200" spc="96" dirty="0">
                <a:solidFill>
                  <a:srgbClr val="231F20"/>
                </a:solidFill>
                <a:latin typeface="Calibri"/>
                <a:cs typeface="Calibri"/>
              </a:rPr>
              <a:t>up </a:t>
            </a:r>
            <a:r>
              <a:rPr sz="1200" spc="67" dirty="0">
                <a:solidFill>
                  <a:srgbClr val="231F20"/>
                </a:solidFill>
                <a:latin typeface="Calibri"/>
                <a:cs typeface="Calibri"/>
              </a:rPr>
              <a:t>intravenous </a:t>
            </a:r>
            <a:r>
              <a:rPr sz="1200" spc="52" dirty="0">
                <a:solidFill>
                  <a:srgbClr val="231F20"/>
                </a:solidFill>
                <a:latin typeface="Calibri"/>
                <a:cs typeface="Calibri"/>
              </a:rPr>
              <a:t>(IV) </a:t>
            </a:r>
            <a:r>
              <a:rPr sz="1200" spc="30" dirty="0">
                <a:solidFill>
                  <a:srgbClr val="231F20"/>
                </a:solidFill>
                <a:latin typeface="Calibri"/>
                <a:cs typeface="Calibri"/>
              </a:rPr>
              <a:t>access.</a:t>
            </a:r>
            <a:endParaRPr sz="1200">
              <a:latin typeface="Calibri"/>
              <a:cs typeface="Calibri"/>
            </a:endParaRPr>
          </a:p>
        </p:txBody>
      </p:sp>
      <p:sp>
        <p:nvSpPr>
          <p:cNvPr id="7" name="object 7"/>
          <p:cNvSpPr txBox="1"/>
          <p:nvPr/>
        </p:nvSpPr>
        <p:spPr>
          <a:xfrm>
            <a:off x="1323683" y="3200400"/>
            <a:ext cx="7371298" cy="209932"/>
          </a:xfrm>
          <a:prstGeom prst="rect">
            <a:avLst/>
          </a:prstGeom>
        </p:spPr>
        <p:txBody>
          <a:bodyPr vert="horz" wrap="square" lIns="0" tIns="30102" rIns="0" bIns="0" rtlCol="0">
            <a:spAutoFit/>
          </a:bodyPr>
          <a:lstStyle/>
          <a:p>
            <a:pPr marL="284088" marR="7526" indent="-266215">
              <a:lnSpc>
                <a:spcPts val="1361"/>
              </a:lnSpc>
              <a:spcBef>
                <a:spcPts val="237"/>
              </a:spcBef>
              <a:buChar char="•"/>
              <a:tabLst>
                <a:tab pos="285029" algn="l"/>
                <a:tab pos="285969" algn="l"/>
              </a:tabLst>
            </a:pPr>
            <a:r>
              <a:rPr sz="1200" spc="67" dirty="0">
                <a:solidFill>
                  <a:srgbClr val="231F20"/>
                </a:solidFill>
                <a:latin typeface="Calibri"/>
                <a:cs typeface="Calibri"/>
              </a:rPr>
              <a:t>Give </a:t>
            </a:r>
            <a:r>
              <a:rPr sz="1200" spc="89" dirty="0">
                <a:solidFill>
                  <a:srgbClr val="231F20"/>
                </a:solidFill>
                <a:latin typeface="Calibri"/>
                <a:cs typeface="Calibri"/>
              </a:rPr>
              <a:t>oxygen </a:t>
            </a:r>
            <a:r>
              <a:rPr sz="1200" spc="74" dirty="0">
                <a:solidFill>
                  <a:srgbClr val="231F20"/>
                </a:solidFill>
                <a:latin typeface="Calibri"/>
                <a:cs typeface="Calibri"/>
              </a:rPr>
              <a:t>by </a:t>
            </a:r>
            <a:r>
              <a:rPr sz="1200" spc="52" dirty="0">
                <a:solidFill>
                  <a:srgbClr val="231F20"/>
                </a:solidFill>
                <a:latin typeface="Calibri"/>
                <a:cs typeface="Calibri"/>
              </a:rPr>
              <a:t>mask/nasal </a:t>
            </a:r>
            <a:r>
              <a:rPr sz="1200" spc="81" dirty="0">
                <a:solidFill>
                  <a:srgbClr val="231F20"/>
                </a:solidFill>
                <a:latin typeface="Calibri"/>
                <a:cs typeface="Calibri"/>
              </a:rPr>
              <a:t>prongs </a:t>
            </a:r>
            <a:r>
              <a:rPr sz="1200" spc="74" dirty="0">
                <a:solidFill>
                  <a:srgbClr val="231F20"/>
                </a:solidFill>
                <a:latin typeface="Calibri"/>
                <a:cs typeface="Calibri"/>
              </a:rPr>
              <a:t>if the patient </a:t>
            </a:r>
            <a:r>
              <a:rPr sz="1200" spc="22" dirty="0">
                <a:solidFill>
                  <a:srgbClr val="231F20"/>
                </a:solidFill>
                <a:latin typeface="Calibri"/>
                <a:cs typeface="Calibri"/>
              </a:rPr>
              <a:t>is </a:t>
            </a:r>
            <a:r>
              <a:rPr sz="1200" spc="67" dirty="0">
                <a:solidFill>
                  <a:srgbClr val="231F20"/>
                </a:solidFill>
                <a:latin typeface="Calibri"/>
                <a:cs typeface="Calibri"/>
              </a:rPr>
              <a:t>dyspnoeic </a:t>
            </a:r>
            <a:r>
              <a:rPr sz="1200" spc="37" dirty="0">
                <a:solidFill>
                  <a:srgbClr val="231F20"/>
                </a:solidFill>
                <a:latin typeface="Calibri"/>
                <a:cs typeface="Calibri"/>
              </a:rPr>
              <a:t>and/  </a:t>
            </a:r>
            <a:r>
              <a:rPr sz="1200" spc="67" dirty="0">
                <a:solidFill>
                  <a:srgbClr val="231F20"/>
                </a:solidFill>
                <a:latin typeface="Calibri"/>
                <a:cs typeface="Calibri"/>
              </a:rPr>
              <a:t>or </a:t>
            </a:r>
            <a:r>
              <a:rPr sz="1200" spc="81" dirty="0">
                <a:solidFill>
                  <a:srgbClr val="231F20"/>
                </a:solidFill>
                <a:latin typeface="Calibri"/>
                <a:cs typeface="Calibri"/>
              </a:rPr>
              <a:t>SpO2 </a:t>
            </a:r>
            <a:r>
              <a:rPr sz="1200" spc="22" dirty="0">
                <a:solidFill>
                  <a:srgbClr val="231F20"/>
                </a:solidFill>
                <a:latin typeface="Calibri"/>
                <a:cs typeface="Calibri"/>
              </a:rPr>
              <a:t>is </a:t>
            </a:r>
            <a:r>
              <a:rPr sz="1200" spc="119" dirty="0">
                <a:solidFill>
                  <a:srgbClr val="231F20"/>
                </a:solidFill>
                <a:latin typeface="Calibri"/>
                <a:cs typeface="Calibri"/>
              </a:rPr>
              <a:t>&lt;</a:t>
            </a:r>
            <a:r>
              <a:rPr sz="1200" spc="59" dirty="0">
                <a:solidFill>
                  <a:srgbClr val="231F20"/>
                </a:solidFill>
                <a:latin typeface="Calibri"/>
                <a:cs typeface="Calibri"/>
              </a:rPr>
              <a:t> </a:t>
            </a:r>
            <a:r>
              <a:rPr sz="1200" spc="119" dirty="0">
                <a:solidFill>
                  <a:srgbClr val="231F20"/>
                </a:solidFill>
                <a:latin typeface="Calibri"/>
                <a:cs typeface="Calibri"/>
              </a:rPr>
              <a:t>95%.</a:t>
            </a:r>
            <a:endParaRPr sz="1200">
              <a:latin typeface="Calibri"/>
              <a:cs typeface="Calibri"/>
            </a:endParaRPr>
          </a:p>
        </p:txBody>
      </p:sp>
      <p:sp>
        <p:nvSpPr>
          <p:cNvPr id="8" name="object 8"/>
          <p:cNvSpPr txBox="1"/>
          <p:nvPr/>
        </p:nvSpPr>
        <p:spPr>
          <a:xfrm>
            <a:off x="1323009" y="3581401"/>
            <a:ext cx="7371298" cy="389469"/>
          </a:xfrm>
          <a:prstGeom prst="rect">
            <a:avLst/>
          </a:prstGeom>
        </p:spPr>
        <p:txBody>
          <a:bodyPr vert="horz" wrap="square" lIns="0" tIns="30102" rIns="0" bIns="0" rtlCol="0">
            <a:spAutoFit/>
          </a:bodyPr>
          <a:lstStyle/>
          <a:p>
            <a:pPr marL="285029" marR="7526" indent="-267156" algn="just">
              <a:lnSpc>
                <a:spcPts val="1361"/>
              </a:lnSpc>
              <a:spcBef>
                <a:spcPts val="237"/>
              </a:spcBef>
              <a:buChar char="•"/>
              <a:tabLst>
                <a:tab pos="285969" algn="l"/>
              </a:tabLst>
            </a:pPr>
            <a:r>
              <a:rPr sz="1200" spc="74" dirty="0">
                <a:solidFill>
                  <a:srgbClr val="231F20"/>
                </a:solidFill>
                <a:latin typeface="Calibri"/>
                <a:cs typeface="Calibri"/>
              </a:rPr>
              <a:t>Pain </a:t>
            </a:r>
            <a:r>
              <a:rPr sz="1200" spc="67" dirty="0">
                <a:solidFill>
                  <a:srgbClr val="231F20"/>
                </a:solidFill>
                <a:latin typeface="Calibri"/>
                <a:cs typeface="Calibri"/>
              </a:rPr>
              <a:t>relief </a:t>
            </a:r>
            <a:r>
              <a:rPr sz="1200" spc="89" dirty="0">
                <a:solidFill>
                  <a:srgbClr val="231F20"/>
                </a:solidFill>
                <a:latin typeface="Calibri"/>
                <a:cs typeface="Calibri"/>
              </a:rPr>
              <a:t>with </a:t>
            </a:r>
            <a:r>
              <a:rPr sz="1200" spc="67" dirty="0">
                <a:solidFill>
                  <a:srgbClr val="231F20"/>
                </a:solidFill>
                <a:latin typeface="Calibri"/>
                <a:cs typeface="Calibri"/>
              </a:rPr>
              <a:t>titrated </a:t>
            </a:r>
            <a:r>
              <a:rPr sz="1200" spc="74" dirty="0">
                <a:solidFill>
                  <a:srgbClr val="231F20"/>
                </a:solidFill>
                <a:latin typeface="Calibri"/>
                <a:cs typeface="Calibri"/>
              </a:rPr>
              <a:t>IV </a:t>
            </a:r>
            <a:r>
              <a:rPr sz="1200" spc="67" dirty="0">
                <a:solidFill>
                  <a:srgbClr val="231F20"/>
                </a:solidFill>
                <a:latin typeface="Calibri"/>
                <a:cs typeface="Calibri"/>
              </a:rPr>
              <a:t>opiates </a:t>
            </a:r>
            <a:r>
              <a:rPr sz="1200" spc="59" dirty="0">
                <a:solidFill>
                  <a:srgbClr val="231F20"/>
                </a:solidFill>
                <a:latin typeface="Calibri"/>
                <a:cs typeface="Calibri"/>
              </a:rPr>
              <a:t>[IV </a:t>
            </a:r>
            <a:r>
              <a:rPr sz="1200" spc="81" dirty="0">
                <a:solidFill>
                  <a:srgbClr val="231F20"/>
                </a:solidFill>
                <a:latin typeface="Calibri"/>
                <a:cs typeface="Calibri"/>
              </a:rPr>
              <a:t>morphine </a:t>
            </a:r>
            <a:r>
              <a:rPr sz="1200" spc="44" dirty="0">
                <a:solidFill>
                  <a:srgbClr val="231F20"/>
                </a:solidFill>
                <a:latin typeface="Calibri"/>
                <a:cs typeface="Calibri"/>
              </a:rPr>
              <a:t>3-5 </a:t>
            </a:r>
            <a:r>
              <a:rPr sz="1200" spc="133" dirty="0">
                <a:solidFill>
                  <a:srgbClr val="231F20"/>
                </a:solidFill>
                <a:latin typeface="Calibri"/>
                <a:cs typeface="Calibri"/>
              </a:rPr>
              <a:t>mg </a:t>
            </a:r>
            <a:r>
              <a:rPr sz="1200" spc="52" dirty="0">
                <a:solidFill>
                  <a:srgbClr val="231F20"/>
                </a:solidFill>
                <a:latin typeface="Calibri"/>
                <a:cs typeface="Calibri"/>
              </a:rPr>
              <a:t>slowly].  </a:t>
            </a:r>
            <a:r>
              <a:rPr sz="1200" spc="74" dirty="0">
                <a:solidFill>
                  <a:srgbClr val="231F20"/>
                </a:solidFill>
                <a:latin typeface="Calibri"/>
                <a:cs typeface="Calibri"/>
              </a:rPr>
              <a:t>IV </a:t>
            </a:r>
            <a:r>
              <a:rPr sz="1200" spc="67" dirty="0">
                <a:solidFill>
                  <a:srgbClr val="231F20"/>
                </a:solidFill>
                <a:latin typeface="Calibri"/>
                <a:cs typeface="Calibri"/>
              </a:rPr>
              <a:t>antiemetic </a:t>
            </a:r>
            <a:r>
              <a:rPr sz="1200" spc="81" dirty="0">
                <a:solidFill>
                  <a:srgbClr val="231F20"/>
                </a:solidFill>
                <a:latin typeface="Calibri"/>
                <a:cs typeface="Calibri"/>
              </a:rPr>
              <a:t>may be </a:t>
            </a:r>
            <a:r>
              <a:rPr sz="1200" spc="67" dirty="0">
                <a:solidFill>
                  <a:srgbClr val="231F20"/>
                </a:solidFill>
                <a:latin typeface="Calibri"/>
                <a:cs typeface="Calibri"/>
              </a:rPr>
              <a:t>administered </a:t>
            </a:r>
            <a:r>
              <a:rPr sz="1200" spc="81" dirty="0">
                <a:solidFill>
                  <a:srgbClr val="231F20"/>
                </a:solidFill>
                <a:latin typeface="Calibri"/>
                <a:cs typeface="Calibri"/>
              </a:rPr>
              <a:t>to </a:t>
            </a:r>
            <a:r>
              <a:rPr sz="1200" spc="67" dirty="0">
                <a:solidFill>
                  <a:srgbClr val="231F20"/>
                </a:solidFill>
                <a:latin typeface="Calibri"/>
                <a:cs typeface="Calibri"/>
              </a:rPr>
              <a:t>prevent </a:t>
            </a:r>
            <a:r>
              <a:rPr sz="1200" spc="81" dirty="0">
                <a:solidFill>
                  <a:srgbClr val="231F20"/>
                </a:solidFill>
                <a:latin typeface="Calibri"/>
                <a:cs typeface="Calibri"/>
              </a:rPr>
              <a:t>opioid </a:t>
            </a:r>
            <a:r>
              <a:rPr sz="1200" spc="74" dirty="0">
                <a:solidFill>
                  <a:srgbClr val="231F20"/>
                </a:solidFill>
                <a:latin typeface="Calibri"/>
                <a:cs typeface="Calibri"/>
              </a:rPr>
              <a:t>induced  </a:t>
            </a:r>
            <a:r>
              <a:rPr sz="1200" spc="81" dirty="0">
                <a:solidFill>
                  <a:srgbClr val="231F20"/>
                </a:solidFill>
                <a:latin typeface="Calibri"/>
                <a:cs typeface="Calibri"/>
              </a:rPr>
              <a:t>vomiting.</a:t>
            </a:r>
            <a:endParaRPr sz="1200">
              <a:latin typeface="Calibri"/>
              <a:cs typeface="Calibri"/>
            </a:endParaRPr>
          </a:p>
        </p:txBody>
      </p:sp>
      <p:sp>
        <p:nvSpPr>
          <p:cNvPr id="9" name="object 9"/>
          <p:cNvSpPr txBox="1"/>
          <p:nvPr/>
        </p:nvSpPr>
        <p:spPr>
          <a:xfrm>
            <a:off x="1323457" y="4114801"/>
            <a:ext cx="7371298" cy="389469"/>
          </a:xfrm>
          <a:prstGeom prst="rect">
            <a:avLst/>
          </a:prstGeom>
        </p:spPr>
        <p:txBody>
          <a:bodyPr vert="horz" wrap="square" lIns="0" tIns="30102" rIns="0" bIns="0" rtlCol="0">
            <a:spAutoFit/>
          </a:bodyPr>
          <a:lstStyle/>
          <a:p>
            <a:pPr marL="285029" marR="7526" indent="-267156">
              <a:lnSpc>
                <a:spcPts val="1361"/>
              </a:lnSpc>
              <a:spcBef>
                <a:spcPts val="237"/>
              </a:spcBef>
              <a:buChar char="•"/>
              <a:tabLst>
                <a:tab pos="285029" algn="l"/>
                <a:tab pos="285969" algn="l"/>
              </a:tabLst>
            </a:pPr>
            <a:r>
              <a:rPr sz="1200" spc="89" dirty="0">
                <a:solidFill>
                  <a:srgbClr val="231F20"/>
                </a:solidFill>
                <a:latin typeface="Calibri"/>
                <a:cs typeface="Calibri"/>
              </a:rPr>
              <a:t>Avoid</a:t>
            </a:r>
            <a:r>
              <a:rPr sz="1200" spc="-141" dirty="0">
                <a:solidFill>
                  <a:srgbClr val="231F20"/>
                </a:solidFill>
                <a:latin typeface="Calibri"/>
                <a:cs typeface="Calibri"/>
              </a:rPr>
              <a:t> </a:t>
            </a:r>
            <a:r>
              <a:rPr sz="1200" spc="67" dirty="0">
                <a:solidFill>
                  <a:srgbClr val="231F20"/>
                </a:solidFill>
                <a:latin typeface="Calibri"/>
                <a:cs typeface="Calibri"/>
              </a:rPr>
              <a:t>intramuscular</a:t>
            </a:r>
            <a:r>
              <a:rPr sz="1200" spc="-141" dirty="0">
                <a:solidFill>
                  <a:srgbClr val="231F20"/>
                </a:solidFill>
                <a:latin typeface="Calibri"/>
                <a:cs typeface="Calibri"/>
              </a:rPr>
              <a:t> </a:t>
            </a:r>
            <a:r>
              <a:rPr sz="1200" spc="59" dirty="0">
                <a:solidFill>
                  <a:srgbClr val="231F20"/>
                </a:solidFill>
                <a:latin typeface="Calibri"/>
                <a:cs typeface="Calibri"/>
              </a:rPr>
              <a:t>injections</a:t>
            </a:r>
            <a:r>
              <a:rPr sz="1200" spc="-133" dirty="0">
                <a:solidFill>
                  <a:srgbClr val="231F20"/>
                </a:solidFill>
                <a:latin typeface="Calibri"/>
                <a:cs typeface="Calibri"/>
              </a:rPr>
              <a:t> </a:t>
            </a:r>
            <a:r>
              <a:rPr sz="1200" spc="44" dirty="0">
                <a:solidFill>
                  <a:srgbClr val="231F20"/>
                </a:solidFill>
                <a:latin typeface="Calibri"/>
                <a:cs typeface="Calibri"/>
              </a:rPr>
              <a:t>since</a:t>
            </a:r>
            <a:r>
              <a:rPr sz="1200" spc="-141" dirty="0">
                <a:solidFill>
                  <a:srgbClr val="231F20"/>
                </a:solidFill>
                <a:latin typeface="Calibri"/>
                <a:cs typeface="Calibri"/>
              </a:rPr>
              <a:t> </a:t>
            </a:r>
            <a:r>
              <a:rPr sz="1200" spc="52" dirty="0">
                <a:solidFill>
                  <a:srgbClr val="231F20"/>
                </a:solidFill>
                <a:latin typeface="Calibri"/>
                <a:cs typeface="Calibri"/>
              </a:rPr>
              <a:t>this</a:t>
            </a:r>
            <a:r>
              <a:rPr sz="1200" spc="-133" dirty="0">
                <a:solidFill>
                  <a:srgbClr val="231F20"/>
                </a:solidFill>
                <a:latin typeface="Calibri"/>
                <a:cs typeface="Calibri"/>
              </a:rPr>
              <a:t> </a:t>
            </a:r>
            <a:r>
              <a:rPr sz="1200" spc="74" dirty="0">
                <a:solidFill>
                  <a:srgbClr val="231F20"/>
                </a:solidFill>
                <a:latin typeface="Calibri"/>
                <a:cs typeface="Calibri"/>
              </a:rPr>
              <a:t>could</a:t>
            </a:r>
            <a:r>
              <a:rPr sz="1200" spc="-141" dirty="0">
                <a:solidFill>
                  <a:srgbClr val="231F20"/>
                </a:solidFill>
                <a:latin typeface="Calibri"/>
                <a:cs typeface="Calibri"/>
              </a:rPr>
              <a:t> </a:t>
            </a:r>
            <a:r>
              <a:rPr sz="1200" spc="52" dirty="0">
                <a:solidFill>
                  <a:srgbClr val="231F20"/>
                </a:solidFill>
                <a:latin typeface="Calibri"/>
                <a:cs typeface="Calibri"/>
              </a:rPr>
              <a:t>result</a:t>
            </a:r>
            <a:r>
              <a:rPr sz="1200" spc="-133" dirty="0">
                <a:solidFill>
                  <a:srgbClr val="231F20"/>
                </a:solidFill>
                <a:latin typeface="Calibri"/>
                <a:cs typeface="Calibri"/>
              </a:rPr>
              <a:t> </a:t>
            </a:r>
            <a:r>
              <a:rPr sz="1200" spc="74" dirty="0">
                <a:solidFill>
                  <a:srgbClr val="231F20"/>
                </a:solidFill>
                <a:latin typeface="Calibri"/>
                <a:cs typeface="Calibri"/>
              </a:rPr>
              <a:t>in</a:t>
            </a:r>
            <a:r>
              <a:rPr sz="1200" spc="-141" dirty="0">
                <a:solidFill>
                  <a:srgbClr val="231F20"/>
                </a:solidFill>
                <a:latin typeface="Calibri"/>
                <a:cs typeface="Calibri"/>
              </a:rPr>
              <a:t> </a:t>
            </a:r>
            <a:r>
              <a:rPr sz="1200" spc="67" dirty="0">
                <a:solidFill>
                  <a:srgbClr val="231F20"/>
                </a:solidFill>
                <a:latin typeface="Calibri"/>
                <a:cs typeface="Calibri"/>
              </a:rPr>
              <a:t>intramuscular  </a:t>
            </a:r>
            <a:r>
              <a:rPr sz="1200" spc="81" dirty="0">
                <a:solidFill>
                  <a:srgbClr val="231F20"/>
                </a:solidFill>
                <a:latin typeface="Calibri"/>
                <a:cs typeface="Calibri"/>
              </a:rPr>
              <a:t>haematomas </a:t>
            </a:r>
            <a:r>
              <a:rPr sz="1200" spc="74" dirty="0">
                <a:solidFill>
                  <a:srgbClr val="231F20"/>
                </a:solidFill>
                <a:latin typeface="Calibri"/>
                <a:cs typeface="Calibri"/>
              </a:rPr>
              <a:t>if </a:t>
            </a:r>
            <a:r>
              <a:rPr sz="1200" spc="67" dirty="0">
                <a:solidFill>
                  <a:srgbClr val="231F20"/>
                </a:solidFill>
                <a:latin typeface="Calibri"/>
                <a:cs typeface="Calibri"/>
              </a:rPr>
              <a:t>fibrinolytic </a:t>
            </a:r>
            <a:r>
              <a:rPr sz="1200" spc="81" dirty="0">
                <a:solidFill>
                  <a:srgbClr val="231F20"/>
                </a:solidFill>
                <a:latin typeface="Calibri"/>
                <a:cs typeface="Calibri"/>
              </a:rPr>
              <a:t>agents </a:t>
            </a:r>
            <a:r>
              <a:rPr sz="1200" spc="67" dirty="0">
                <a:solidFill>
                  <a:srgbClr val="231F20"/>
                </a:solidFill>
                <a:latin typeface="Calibri"/>
                <a:cs typeface="Calibri"/>
              </a:rPr>
              <a:t>are subsequently</a:t>
            </a:r>
            <a:r>
              <a:rPr sz="1200" spc="-67" dirty="0">
                <a:solidFill>
                  <a:srgbClr val="231F20"/>
                </a:solidFill>
                <a:latin typeface="Calibri"/>
                <a:cs typeface="Calibri"/>
              </a:rPr>
              <a:t> </a:t>
            </a:r>
            <a:r>
              <a:rPr sz="1200" spc="67" dirty="0">
                <a:solidFill>
                  <a:srgbClr val="231F20"/>
                </a:solidFill>
                <a:latin typeface="Calibri"/>
                <a:cs typeface="Calibri"/>
              </a:rPr>
              <a:t>administered.</a:t>
            </a:r>
            <a:endParaRPr sz="1200">
              <a:latin typeface="Calibri"/>
              <a:cs typeface="Calibri"/>
            </a:endParaRPr>
          </a:p>
        </p:txBody>
      </p:sp>
      <p:sp>
        <p:nvSpPr>
          <p:cNvPr id="10" name="object 10"/>
          <p:cNvSpPr txBox="1"/>
          <p:nvPr/>
        </p:nvSpPr>
        <p:spPr>
          <a:xfrm>
            <a:off x="1323458" y="4648201"/>
            <a:ext cx="7372701" cy="390419"/>
          </a:xfrm>
          <a:prstGeom prst="rect">
            <a:avLst/>
          </a:prstGeom>
        </p:spPr>
        <p:txBody>
          <a:bodyPr vert="horz" wrap="square" lIns="0" tIns="31043" rIns="0" bIns="0" rtlCol="0">
            <a:spAutoFit/>
          </a:bodyPr>
          <a:lstStyle/>
          <a:p>
            <a:pPr marL="285969" marR="7526" indent="-268096">
              <a:lnSpc>
                <a:spcPts val="1361"/>
              </a:lnSpc>
              <a:spcBef>
                <a:spcPts val="244"/>
              </a:spcBef>
              <a:buChar char="•"/>
              <a:tabLst>
                <a:tab pos="285029" algn="l"/>
                <a:tab pos="285969" algn="l"/>
              </a:tabLst>
            </a:pPr>
            <a:r>
              <a:rPr sz="1200" spc="74" dirty="0">
                <a:solidFill>
                  <a:srgbClr val="231F20"/>
                </a:solidFill>
                <a:latin typeface="Calibri"/>
                <a:cs typeface="Calibri"/>
              </a:rPr>
              <a:t>Call</a:t>
            </a:r>
            <a:r>
              <a:rPr sz="1200" spc="-7" dirty="0">
                <a:solidFill>
                  <a:srgbClr val="231F20"/>
                </a:solidFill>
                <a:latin typeface="Calibri"/>
                <a:cs typeface="Calibri"/>
              </a:rPr>
              <a:t> </a:t>
            </a:r>
            <a:r>
              <a:rPr sz="1200" spc="96" dirty="0">
                <a:solidFill>
                  <a:srgbClr val="231F20"/>
                </a:solidFill>
                <a:latin typeface="Calibri"/>
                <a:cs typeface="Calibri"/>
              </a:rPr>
              <a:t>an</a:t>
            </a:r>
            <a:r>
              <a:rPr sz="1200" dirty="0">
                <a:solidFill>
                  <a:srgbClr val="231F20"/>
                </a:solidFill>
                <a:latin typeface="Calibri"/>
                <a:cs typeface="Calibri"/>
              </a:rPr>
              <a:t> </a:t>
            </a:r>
            <a:r>
              <a:rPr sz="1200" spc="81" dirty="0">
                <a:solidFill>
                  <a:srgbClr val="231F20"/>
                </a:solidFill>
                <a:latin typeface="Calibri"/>
                <a:cs typeface="Calibri"/>
              </a:rPr>
              <a:t>ambulance</a:t>
            </a:r>
            <a:r>
              <a:rPr sz="1200" spc="-7" dirty="0">
                <a:solidFill>
                  <a:srgbClr val="231F20"/>
                </a:solidFill>
                <a:latin typeface="Calibri"/>
                <a:cs typeface="Calibri"/>
              </a:rPr>
              <a:t> </a:t>
            </a:r>
            <a:r>
              <a:rPr sz="1200" spc="67" dirty="0">
                <a:solidFill>
                  <a:srgbClr val="231F20"/>
                </a:solidFill>
                <a:latin typeface="Calibri"/>
                <a:cs typeface="Calibri"/>
              </a:rPr>
              <a:t>or</a:t>
            </a:r>
            <a:r>
              <a:rPr sz="1200" dirty="0">
                <a:solidFill>
                  <a:srgbClr val="231F20"/>
                </a:solidFill>
                <a:latin typeface="Calibri"/>
                <a:cs typeface="Calibri"/>
              </a:rPr>
              <a:t> </a:t>
            </a:r>
            <a:r>
              <a:rPr sz="1200" spc="67" dirty="0">
                <a:solidFill>
                  <a:srgbClr val="231F20"/>
                </a:solidFill>
                <a:latin typeface="Calibri"/>
                <a:cs typeface="Calibri"/>
              </a:rPr>
              <a:t>ask</a:t>
            </a:r>
            <a:r>
              <a:rPr sz="1200" spc="-7" dirty="0">
                <a:solidFill>
                  <a:srgbClr val="231F20"/>
                </a:solidFill>
                <a:latin typeface="Calibri"/>
                <a:cs typeface="Calibri"/>
              </a:rPr>
              <a:t> </a:t>
            </a:r>
            <a:r>
              <a:rPr sz="1200" spc="74" dirty="0">
                <a:solidFill>
                  <a:srgbClr val="231F20"/>
                </a:solidFill>
                <a:latin typeface="Calibri"/>
                <a:cs typeface="Calibri"/>
              </a:rPr>
              <a:t>the</a:t>
            </a:r>
            <a:r>
              <a:rPr sz="1200" dirty="0">
                <a:solidFill>
                  <a:srgbClr val="231F20"/>
                </a:solidFill>
                <a:latin typeface="Calibri"/>
                <a:cs typeface="Calibri"/>
              </a:rPr>
              <a:t> </a:t>
            </a:r>
            <a:r>
              <a:rPr sz="1200" spc="52" dirty="0">
                <a:solidFill>
                  <a:srgbClr val="231F20"/>
                </a:solidFill>
                <a:latin typeface="Calibri"/>
                <a:cs typeface="Calibri"/>
              </a:rPr>
              <a:t>patient’s</a:t>
            </a:r>
            <a:r>
              <a:rPr sz="1200" spc="-7" dirty="0">
                <a:solidFill>
                  <a:srgbClr val="231F20"/>
                </a:solidFill>
                <a:latin typeface="Calibri"/>
                <a:cs typeface="Calibri"/>
              </a:rPr>
              <a:t> </a:t>
            </a:r>
            <a:r>
              <a:rPr sz="1200" spc="59" dirty="0">
                <a:solidFill>
                  <a:srgbClr val="231F20"/>
                </a:solidFill>
                <a:latin typeface="Calibri"/>
                <a:cs typeface="Calibri"/>
              </a:rPr>
              <a:t>relative</a:t>
            </a:r>
            <a:r>
              <a:rPr sz="1200" dirty="0">
                <a:solidFill>
                  <a:srgbClr val="231F20"/>
                </a:solidFill>
                <a:latin typeface="Calibri"/>
                <a:cs typeface="Calibri"/>
              </a:rPr>
              <a:t> </a:t>
            </a:r>
            <a:r>
              <a:rPr sz="1200" spc="67" dirty="0">
                <a:solidFill>
                  <a:srgbClr val="231F20"/>
                </a:solidFill>
                <a:latin typeface="Calibri"/>
                <a:cs typeface="Calibri"/>
              </a:rPr>
              <a:t>or</a:t>
            </a:r>
            <a:r>
              <a:rPr sz="1200" spc="-7" dirty="0">
                <a:solidFill>
                  <a:srgbClr val="231F20"/>
                </a:solidFill>
                <a:latin typeface="Calibri"/>
                <a:cs typeface="Calibri"/>
              </a:rPr>
              <a:t> </a:t>
            </a:r>
            <a:r>
              <a:rPr sz="1200" spc="74" dirty="0">
                <a:solidFill>
                  <a:srgbClr val="231F20"/>
                </a:solidFill>
                <a:latin typeface="Calibri"/>
                <a:cs typeface="Calibri"/>
              </a:rPr>
              <a:t>friend</a:t>
            </a:r>
            <a:r>
              <a:rPr sz="1200" dirty="0">
                <a:solidFill>
                  <a:srgbClr val="231F20"/>
                </a:solidFill>
                <a:latin typeface="Calibri"/>
                <a:cs typeface="Calibri"/>
              </a:rPr>
              <a:t> </a:t>
            </a:r>
            <a:r>
              <a:rPr sz="1200" spc="81" dirty="0">
                <a:solidFill>
                  <a:srgbClr val="231F20"/>
                </a:solidFill>
                <a:latin typeface="Calibri"/>
                <a:cs typeface="Calibri"/>
              </a:rPr>
              <a:t>to</a:t>
            </a:r>
            <a:r>
              <a:rPr sz="1200" dirty="0">
                <a:solidFill>
                  <a:srgbClr val="231F20"/>
                </a:solidFill>
                <a:latin typeface="Calibri"/>
                <a:cs typeface="Calibri"/>
              </a:rPr>
              <a:t> </a:t>
            </a:r>
            <a:r>
              <a:rPr sz="1200" spc="67" dirty="0">
                <a:solidFill>
                  <a:srgbClr val="231F20"/>
                </a:solidFill>
                <a:latin typeface="Calibri"/>
                <a:cs typeface="Calibri"/>
              </a:rPr>
              <a:t>send</a:t>
            </a:r>
            <a:r>
              <a:rPr sz="1200" spc="-7" dirty="0">
                <a:solidFill>
                  <a:srgbClr val="231F20"/>
                </a:solidFill>
                <a:latin typeface="Calibri"/>
                <a:cs typeface="Calibri"/>
              </a:rPr>
              <a:t> </a:t>
            </a:r>
            <a:r>
              <a:rPr sz="1200" spc="74" dirty="0">
                <a:solidFill>
                  <a:srgbClr val="231F20"/>
                </a:solidFill>
                <a:latin typeface="Calibri"/>
                <a:cs typeface="Calibri"/>
              </a:rPr>
              <a:t>the  patient immediately </a:t>
            </a:r>
            <a:r>
              <a:rPr sz="1200" spc="81" dirty="0">
                <a:solidFill>
                  <a:srgbClr val="231F20"/>
                </a:solidFill>
                <a:latin typeface="Calibri"/>
                <a:cs typeface="Calibri"/>
              </a:rPr>
              <a:t>to </a:t>
            </a:r>
            <a:r>
              <a:rPr sz="1200" spc="74" dirty="0">
                <a:solidFill>
                  <a:srgbClr val="231F20"/>
                </a:solidFill>
                <a:latin typeface="Calibri"/>
                <a:cs typeface="Calibri"/>
              </a:rPr>
              <a:t>the </a:t>
            </a:r>
            <a:r>
              <a:rPr sz="1200" spc="59" dirty="0">
                <a:solidFill>
                  <a:srgbClr val="231F20"/>
                </a:solidFill>
                <a:latin typeface="Calibri"/>
                <a:cs typeface="Calibri"/>
              </a:rPr>
              <a:t>nearest</a:t>
            </a:r>
            <a:r>
              <a:rPr sz="1200" spc="-15" dirty="0">
                <a:solidFill>
                  <a:srgbClr val="231F20"/>
                </a:solidFill>
                <a:latin typeface="Calibri"/>
                <a:cs typeface="Calibri"/>
              </a:rPr>
              <a:t> </a:t>
            </a:r>
            <a:r>
              <a:rPr sz="1200" spc="67" dirty="0">
                <a:solidFill>
                  <a:srgbClr val="231F20"/>
                </a:solidFill>
                <a:latin typeface="Calibri"/>
                <a:cs typeface="Calibri"/>
              </a:rPr>
              <a:t>hospital.</a:t>
            </a:r>
            <a:endParaRPr sz="1200">
              <a:latin typeface="Calibri"/>
              <a:cs typeface="Calibri"/>
            </a:endParaRPr>
          </a:p>
        </p:txBody>
      </p:sp>
      <p:sp>
        <p:nvSpPr>
          <p:cNvPr id="11" name="object 11"/>
          <p:cNvSpPr txBox="1"/>
          <p:nvPr/>
        </p:nvSpPr>
        <p:spPr>
          <a:xfrm>
            <a:off x="1324581" y="5029200"/>
            <a:ext cx="7371298" cy="390419"/>
          </a:xfrm>
          <a:prstGeom prst="rect">
            <a:avLst/>
          </a:prstGeom>
        </p:spPr>
        <p:txBody>
          <a:bodyPr vert="horz" wrap="square" lIns="0" tIns="31043" rIns="0" bIns="0" rtlCol="0">
            <a:spAutoFit/>
          </a:bodyPr>
          <a:lstStyle/>
          <a:p>
            <a:pPr marL="285029" marR="7526" indent="-267156">
              <a:lnSpc>
                <a:spcPts val="1361"/>
              </a:lnSpc>
              <a:spcBef>
                <a:spcPts val="244"/>
              </a:spcBef>
              <a:buChar char="•"/>
              <a:tabLst>
                <a:tab pos="285029" algn="l"/>
                <a:tab pos="285969" algn="l"/>
              </a:tabLst>
            </a:pPr>
            <a:r>
              <a:rPr sz="1200" spc="74" dirty="0">
                <a:solidFill>
                  <a:srgbClr val="231F20"/>
                </a:solidFill>
                <a:latin typeface="Calibri"/>
                <a:cs typeface="Calibri"/>
              </a:rPr>
              <a:t>Wherever </a:t>
            </a:r>
            <a:r>
              <a:rPr sz="1200" spc="52" dirty="0">
                <a:solidFill>
                  <a:srgbClr val="231F20"/>
                </a:solidFill>
                <a:latin typeface="Calibri"/>
                <a:cs typeface="Calibri"/>
              </a:rPr>
              <a:t>possible, </a:t>
            </a:r>
            <a:r>
              <a:rPr sz="1200" spc="67" dirty="0">
                <a:solidFill>
                  <a:srgbClr val="231F20"/>
                </a:solidFill>
                <a:latin typeface="Calibri"/>
                <a:cs typeface="Calibri"/>
              </a:rPr>
              <a:t>contact </a:t>
            </a:r>
            <a:r>
              <a:rPr sz="1200" spc="74" dirty="0">
                <a:solidFill>
                  <a:srgbClr val="231F20"/>
                </a:solidFill>
                <a:latin typeface="Calibri"/>
                <a:cs typeface="Calibri"/>
              </a:rPr>
              <a:t>the </a:t>
            </a:r>
            <a:r>
              <a:rPr sz="1200" spc="67" dirty="0">
                <a:solidFill>
                  <a:srgbClr val="231F20"/>
                </a:solidFill>
                <a:latin typeface="Calibri"/>
                <a:cs typeface="Calibri"/>
              </a:rPr>
              <a:t>doctor </a:t>
            </a:r>
            <a:r>
              <a:rPr sz="1200" spc="74" dirty="0">
                <a:solidFill>
                  <a:srgbClr val="231F20"/>
                </a:solidFill>
                <a:latin typeface="Calibri"/>
                <a:cs typeface="Calibri"/>
              </a:rPr>
              <a:t>at the </a:t>
            </a:r>
            <a:r>
              <a:rPr sz="1200" spc="67" dirty="0">
                <a:solidFill>
                  <a:srgbClr val="231F20"/>
                </a:solidFill>
                <a:latin typeface="Calibri"/>
                <a:cs typeface="Calibri"/>
              </a:rPr>
              <a:t>hospital </a:t>
            </a:r>
            <a:r>
              <a:rPr sz="1200" spc="44" dirty="0">
                <a:solidFill>
                  <a:srgbClr val="231F20"/>
                </a:solidFill>
                <a:latin typeface="Calibri"/>
                <a:cs typeface="Calibri"/>
              </a:rPr>
              <a:t>so </a:t>
            </a:r>
            <a:r>
              <a:rPr sz="1200" spc="74" dirty="0">
                <a:solidFill>
                  <a:srgbClr val="231F20"/>
                </a:solidFill>
                <a:latin typeface="Calibri"/>
                <a:cs typeface="Calibri"/>
              </a:rPr>
              <a:t>that the  patient </a:t>
            </a:r>
            <a:r>
              <a:rPr sz="1200" spc="67" dirty="0">
                <a:solidFill>
                  <a:srgbClr val="231F20"/>
                </a:solidFill>
                <a:latin typeface="Calibri"/>
                <a:cs typeface="Calibri"/>
              </a:rPr>
              <a:t>can </a:t>
            </a:r>
            <a:r>
              <a:rPr sz="1200" spc="81" dirty="0">
                <a:solidFill>
                  <a:srgbClr val="231F20"/>
                </a:solidFill>
                <a:latin typeface="Calibri"/>
                <a:cs typeface="Calibri"/>
              </a:rPr>
              <a:t>be </a:t>
            </a:r>
            <a:r>
              <a:rPr sz="1200" spc="67" dirty="0">
                <a:solidFill>
                  <a:srgbClr val="231F20"/>
                </a:solidFill>
                <a:latin typeface="Calibri"/>
                <a:cs typeface="Calibri"/>
              </a:rPr>
              <a:t>treated </a:t>
            </a:r>
            <a:r>
              <a:rPr sz="1200" spc="74" dirty="0">
                <a:solidFill>
                  <a:srgbClr val="231F20"/>
                </a:solidFill>
                <a:latin typeface="Calibri"/>
                <a:cs typeface="Calibri"/>
              </a:rPr>
              <a:t>promptly </a:t>
            </a:r>
            <a:r>
              <a:rPr sz="1200" spc="96" dirty="0">
                <a:solidFill>
                  <a:srgbClr val="231F20"/>
                </a:solidFill>
                <a:latin typeface="Calibri"/>
                <a:cs typeface="Calibri"/>
              </a:rPr>
              <a:t>on</a:t>
            </a:r>
            <a:r>
              <a:rPr sz="1200" spc="-7" dirty="0">
                <a:solidFill>
                  <a:srgbClr val="231F20"/>
                </a:solidFill>
                <a:latin typeface="Calibri"/>
                <a:cs typeface="Calibri"/>
              </a:rPr>
              <a:t> </a:t>
            </a:r>
            <a:r>
              <a:rPr sz="1200" spc="59" dirty="0">
                <a:solidFill>
                  <a:srgbClr val="231F20"/>
                </a:solidFill>
                <a:latin typeface="Calibri"/>
                <a:cs typeface="Calibri"/>
              </a:rPr>
              <a:t>arrival.</a:t>
            </a:r>
            <a:endParaRPr sz="1200">
              <a:latin typeface="Calibri"/>
              <a:cs typeface="Calibri"/>
            </a:endParaRPr>
          </a:p>
        </p:txBody>
      </p:sp>
      <p:sp>
        <p:nvSpPr>
          <p:cNvPr id="12" name="object 12"/>
          <p:cNvSpPr txBox="1"/>
          <p:nvPr/>
        </p:nvSpPr>
        <p:spPr>
          <a:xfrm>
            <a:off x="4740184" y="6504630"/>
            <a:ext cx="140245" cy="157497"/>
          </a:xfrm>
          <a:prstGeom prst="rect">
            <a:avLst/>
          </a:prstGeom>
        </p:spPr>
        <p:txBody>
          <a:bodyPr vert="horz" wrap="square" lIns="0" tIns="18814" rIns="0" bIns="0" rtlCol="0">
            <a:spAutoFit/>
          </a:bodyPr>
          <a:lstStyle/>
          <a:p>
            <a:pPr marL="18814">
              <a:spcBef>
                <a:spcPts val="148"/>
              </a:spcBef>
            </a:pPr>
            <a:r>
              <a:rPr sz="900" dirty="0">
                <a:solidFill>
                  <a:srgbClr val="231F20"/>
                </a:solidFill>
                <a:latin typeface="Times New Roman"/>
                <a:cs typeface="Times New Roman"/>
              </a:rPr>
              <a:t>9</a:t>
            </a:r>
            <a:endParaRPr sz="900">
              <a:latin typeface="Times New Roman"/>
              <a:cs typeface="Times New Roman"/>
            </a:endParaRPr>
          </a:p>
        </p:txBody>
      </p:sp>
      <p:sp>
        <p:nvSpPr>
          <p:cNvPr id="13" name="object 13"/>
          <p:cNvSpPr/>
          <p:nvPr/>
        </p:nvSpPr>
        <p:spPr>
          <a:xfrm>
            <a:off x="0" y="0"/>
            <a:ext cx="9144000" cy="630230"/>
          </a:xfrm>
          <a:custGeom>
            <a:avLst/>
            <a:gdLst/>
            <a:ahLst/>
            <a:cxnLst/>
            <a:rect l="l" t="t" r="r" b="b"/>
            <a:pathLst>
              <a:path w="4140200" h="612140">
                <a:moveTo>
                  <a:pt x="0" y="612000"/>
                </a:moveTo>
                <a:lnTo>
                  <a:pt x="4139996" y="612000"/>
                </a:lnTo>
                <a:lnTo>
                  <a:pt x="4139996" y="0"/>
                </a:lnTo>
                <a:lnTo>
                  <a:pt x="0" y="0"/>
                </a:lnTo>
                <a:lnTo>
                  <a:pt x="0" y="612000"/>
                </a:lnTo>
                <a:close/>
              </a:path>
            </a:pathLst>
          </a:custGeom>
          <a:solidFill>
            <a:srgbClr val="94BDE5"/>
          </a:solidFill>
        </p:spPr>
        <p:txBody>
          <a:bodyPr wrap="square" lIns="0" tIns="0" rIns="0" bIns="0" rtlCol="0"/>
          <a:lstStyle/>
          <a:p>
            <a:endParaRPr/>
          </a:p>
        </p:txBody>
      </p:sp>
      <p:sp>
        <p:nvSpPr>
          <p:cNvPr id="15" name="object 15"/>
          <p:cNvSpPr txBox="1"/>
          <p:nvPr/>
        </p:nvSpPr>
        <p:spPr>
          <a:xfrm>
            <a:off x="853317" y="2938104"/>
            <a:ext cx="260856" cy="172886"/>
          </a:xfrm>
          <a:prstGeom prst="rect">
            <a:avLst/>
          </a:prstGeom>
        </p:spPr>
        <p:txBody>
          <a:bodyPr vert="horz" wrap="square" lIns="0" tIns="18814" rIns="0" bIns="0" rtlCol="0">
            <a:spAutoFit/>
          </a:bodyPr>
          <a:lstStyle/>
          <a:p>
            <a:pPr marL="18814">
              <a:spcBef>
                <a:spcPts val="148"/>
              </a:spcBef>
            </a:pPr>
            <a:r>
              <a:rPr sz="1000" spc="-22">
                <a:solidFill>
                  <a:srgbClr val="231F20"/>
                </a:solidFill>
                <a:latin typeface="Calibri"/>
                <a:cs typeface="Calibri"/>
              </a:rPr>
              <a:t>I</a:t>
            </a:r>
            <a:r>
              <a:rPr sz="1000" spc="-22" smtClean="0">
                <a:solidFill>
                  <a:srgbClr val="231F20"/>
                </a:solidFill>
                <a:latin typeface="Calibri"/>
                <a:cs typeface="Calibri"/>
              </a:rPr>
              <a:t>,</a:t>
            </a:r>
            <a:endParaRPr sz="1000">
              <a:latin typeface="Calibri"/>
              <a:cs typeface="Calibri"/>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67586" y="5181600"/>
            <a:ext cx="7473677" cy="203664"/>
          </a:xfrm>
          <a:prstGeom prst="rect">
            <a:avLst/>
          </a:prstGeom>
        </p:spPr>
        <p:txBody>
          <a:bodyPr vert="horz" wrap="square" lIns="0" tIns="18814" rIns="0" bIns="0" rtlCol="0">
            <a:spAutoFit/>
          </a:bodyPr>
          <a:lstStyle/>
          <a:p>
            <a:pPr marL="322655" indent="-267156">
              <a:spcBef>
                <a:spcPts val="148"/>
              </a:spcBef>
              <a:buChar char="•"/>
              <a:tabLst>
                <a:tab pos="322655" algn="l"/>
                <a:tab pos="323597" algn="l"/>
              </a:tabLst>
            </a:pPr>
            <a:r>
              <a:rPr sz="1200" spc="30" dirty="0">
                <a:solidFill>
                  <a:srgbClr val="231F20"/>
                </a:solidFill>
                <a:latin typeface="Calibri"/>
                <a:cs typeface="Calibri"/>
              </a:rPr>
              <a:t>Clopidogrel</a:t>
            </a:r>
            <a:r>
              <a:rPr sz="1200" dirty="0">
                <a:solidFill>
                  <a:srgbClr val="231F20"/>
                </a:solidFill>
                <a:latin typeface="Calibri"/>
                <a:cs typeface="Calibri"/>
              </a:rPr>
              <a:t> </a:t>
            </a:r>
            <a:r>
              <a:rPr sz="1200" spc="30" dirty="0">
                <a:solidFill>
                  <a:srgbClr val="231F20"/>
                </a:solidFill>
                <a:latin typeface="Calibri"/>
                <a:cs typeface="Calibri"/>
              </a:rPr>
              <a:t>at</a:t>
            </a:r>
            <a:r>
              <a:rPr sz="1200" spc="7" dirty="0">
                <a:solidFill>
                  <a:srgbClr val="231F20"/>
                </a:solidFill>
                <a:latin typeface="Calibri"/>
                <a:cs typeface="Calibri"/>
              </a:rPr>
              <a:t> </a:t>
            </a:r>
            <a:r>
              <a:rPr sz="1200" spc="52" dirty="0">
                <a:solidFill>
                  <a:srgbClr val="231F20"/>
                </a:solidFill>
                <a:latin typeface="Calibri"/>
                <a:cs typeface="Calibri"/>
              </a:rPr>
              <a:t>a</a:t>
            </a:r>
            <a:r>
              <a:rPr sz="1200" spc="7" dirty="0">
                <a:solidFill>
                  <a:srgbClr val="231F20"/>
                </a:solidFill>
                <a:latin typeface="Calibri"/>
                <a:cs typeface="Calibri"/>
              </a:rPr>
              <a:t> dose </a:t>
            </a:r>
            <a:r>
              <a:rPr sz="1200" spc="52" dirty="0">
                <a:solidFill>
                  <a:srgbClr val="231F20"/>
                </a:solidFill>
                <a:latin typeface="Calibri"/>
                <a:cs typeface="Calibri"/>
              </a:rPr>
              <a:t>of</a:t>
            </a:r>
            <a:r>
              <a:rPr sz="1200" spc="7" dirty="0">
                <a:solidFill>
                  <a:srgbClr val="231F20"/>
                </a:solidFill>
                <a:latin typeface="Calibri"/>
                <a:cs typeface="Calibri"/>
              </a:rPr>
              <a:t> </a:t>
            </a:r>
            <a:r>
              <a:rPr sz="1200" dirty="0">
                <a:solidFill>
                  <a:srgbClr val="231F20"/>
                </a:solidFill>
                <a:latin typeface="Calibri"/>
                <a:cs typeface="Calibri"/>
              </a:rPr>
              <a:t>300</a:t>
            </a:r>
            <a:r>
              <a:rPr sz="1200" spc="7" dirty="0">
                <a:solidFill>
                  <a:srgbClr val="231F20"/>
                </a:solidFill>
                <a:latin typeface="Calibri"/>
                <a:cs typeface="Calibri"/>
              </a:rPr>
              <a:t> </a:t>
            </a:r>
            <a:r>
              <a:rPr sz="1200" spc="74" dirty="0">
                <a:solidFill>
                  <a:srgbClr val="231F20"/>
                </a:solidFill>
                <a:latin typeface="Calibri"/>
                <a:cs typeface="Calibri"/>
              </a:rPr>
              <a:t>mg</a:t>
            </a:r>
            <a:r>
              <a:rPr sz="1200" spc="7" dirty="0">
                <a:solidFill>
                  <a:srgbClr val="231F20"/>
                </a:solidFill>
                <a:latin typeface="Calibri"/>
                <a:cs typeface="Calibri"/>
              </a:rPr>
              <a:t> </a:t>
            </a:r>
            <a:r>
              <a:rPr sz="1200" spc="15" dirty="0">
                <a:solidFill>
                  <a:srgbClr val="231F20"/>
                </a:solidFill>
                <a:latin typeface="Calibri"/>
                <a:cs typeface="Calibri"/>
              </a:rPr>
              <a:t>should</a:t>
            </a:r>
            <a:r>
              <a:rPr sz="1200" spc="7" dirty="0">
                <a:solidFill>
                  <a:srgbClr val="231F20"/>
                </a:solidFill>
                <a:latin typeface="Calibri"/>
                <a:cs typeface="Calibri"/>
              </a:rPr>
              <a:t> </a:t>
            </a:r>
            <a:r>
              <a:rPr sz="1200" spc="30" dirty="0">
                <a:solidFill>
                  <a:srgbClr val="231F20"/>
                </a:solidFill>
                <a:latin typeface="Calibri"/>
                <a:cs typeface="Calibri"/>
              </a:rPr>
              <a:t>be</a:t>
            </a:r>
            <a:r>
              <a:rPr sz="1200" spc="7" dirty="0">
                <a:solidFill>
                  <a:srgbClr val="231F20"/>
                </a:solidFill>
                <a:latin typeface="Calibri"/>
                <a:cs typeface="Calibri"/>
              </a:rPr>
              <a:t> </a:t>
            </a:r>
            <a:r>
              <a:rPr sz="1200" spc="22" dirty="0">
                <a:solidFill>
                  <a:srgbClr val="231F20"/>
                </a:solidFill>
                <a:latin typeface="Calibri"/>
                <a:cs typeface="Calibri"/>
              </a:rPr>
              <a:t>given,</a:t>
            </a:r>
            <a:r>
              <a:rPr sz="1200" spc="7" dirty="0">
                <a:solidFill>
                  <a:srgbClr val="231F20"/>
                </a:solidFill>
                <a:latin typeface="Calibri"/>
                <a:cs typeface="Calibri"/>
              </a:rPr>
              <a:t> </a:t>
            </a:r>
            <a:r>
              <a:rPr sz="1200" spc="37" dirty="0">
                <a:solidFill>
                  <a:srgbClr val="231F20"/>
                </a:solidFill>
                <a:latin typeface="Calibri"/>
                <a:cs typeface="Calibri"/>
              </a:rPr>
              <a:t>if</a:t>
            </a:r>
            <a:r>
              <a:rPr sz="1200" dirty="0">
                <a:solidFill>
                  <a:srgbClr val="231F20"/>
                </a:solidFill>
                <a:latin typeface="Calibri"/>
                <a:cs typeface="Calibri"/>
              </a:rPr>
              <a:t> </a:t>
            </a:r>
            <a:r>
              <a:rPr sz="1200" spc="30" dirty="0">
                <a:solidFill>
                  <a:srgbClr val="231F20"/>
                </a:solidFill>
                <a:latin typeface="Calibri"/>
                <a:cs typeface="Calibri"/>
              </a:rPr>
              <a:t>not</a:t>
            </a:r>
            <a:r>
              <a:rPr sz="1200" spc="7" dirty="0">
                <a:solidFill>
                  <a:srgbClr val="231F20"/>
                </a:solidFill>
                <a:latin typeface="Calibri"/>
                <a:cs typeface="Calibri"/>
              </a:rPr>
              <a:t> </a:t>
            </a:r>
            <a:r>
              <a:rPr sz="1200" spc="30" dirty="0">
                <a:solidFill>
                  <a:srgbClr val="231F20"/>
                </a:solidFill>
                <a:latin typeface="Calibri"/>
                <a:cs typeface="Calibri"/>
              </a:rPr>
              <a:t>given</a:t>
            </a:r>
            <a:r>
              <a:rPr sz="1200" spc="7" dirty="0">
                <a:solidFill>
                  <a:srgbClr val="231F20"/>
                </a:solidFill>
                <a:latin typeface="Calibri"/>
                <a:cs typeface="Calibri"/>
              </a:rPr>
              <a:t> </a:t>
            </a:r>
            <a:r>
              <a:rPr sz="1200" dirty="0">
                <a:solidFill>
                  <a:srgbClr val="231F20"/>
                </a:solidFill>
                <a:latin typeface="Calibri"/>
                <a:cs typeface="Calibri"/>
              </a:rPr>
              <a:t>earlier.</a:t>
            </a:r>
            <a:r>
              <a:rPr sz="1000" baseline="30864" dirty="0">
                <a:solidFill>
                  <a:srgbClr val="231F20"/>
                </a:solidFill>
                <a:latin typeface="Calibri"/>
                <a:cs typeface="Calibri"/>
              </a:rPr>
              <a:t>19,</a:t>
            </a:r>
            <a:r>
              <a:rPr sz="1000" spc="55" baseline="30864" dirty="0">
                <a:solidFill>
                  <a:srgbClr val="231F20"/>
                </a:solidFill>
                <a:latin typeface="Calibri"/>
                <a:cs typeface="Calibri"/>
              </a:rPr>
              <a:t> </a:t>
            </a:r>
            <a:r>
              <a:rPr sz="1000" spc="33" baseline="30864" dirty="0">
                <a:solidFill>
                  <a:srgbClr val="231F20"/>
                </a:solidFill>
                <a:latin typeface="Calibri"/>
                <a:cs typeface="Calibri"/>
              </a:rPr>
              <a:t>20</a:t>
            </a:r>
            <a:endParaRPr sz="1000" baseline="30864">
              <a:latin typeface="Calibri"/>
              <a:cs typeface="Calibri"/>
            </a:endParaRPr>
          </a:p>
        </p:txBody>
      </p:sp>
      <p:sp>
        <p:nvSpPr>
          <p:cNvPr id="3" name="object 3"/>
          <p:cNvSpPr txBox="1"/>
          <p:nvPr/>
        </p:nvSpPr>
        <p:spPr>
          <a:xfrm>
            <a:off x="1267584" y="5715000"/>
            <a:ext cx="7511544" cy="390419"/>
          </a:xfrm>
          <a:prstGeom prst="rect">
            <a:avLst/>
          </a:prstGeom>
        </p:spPr>
        <p:txBody>
          <a:bodyPr vert="horz" wrap="square" lIns="0" tIns="31043" rIns="0" bIns="0" rtlCol="0">
            <a:spAutoFit/>
          </a:bodyPr>
          <a:lstStyle/>
          <a:p>
            <a:pPr marL="322655" marR="63967" indent="-267156" algn="just">
              <a:lnSpc>
                <a:spcPts val="1361"/>
              </a:lnSpc>
              <a:spcBef>
                <a:spcPts val="244"/>
              </a:spcBef>
              <a:buChar char="•"/>
              <a:tabLst>
                <a:tab pos="323597" algn="l"/>
              </a:tabLst>
            </a:pPr>
            <a:r>
              <a:rPr sz="1200" spc="59" dirty="0">
                <a:solidFill>
                  <a:srgbClr val="231F20"/>
                </a:solidFill>
                <a:latin typeface="Calibri"/>
                <a:cs typeface="Calibri"/>
              </a:rPr>
              <a:t>Alternatively, </a:t>
            </a:r>
            <a:r>
              <a:rPr sz="1200" spc="67" dirty="0">
                <a:solidFill>
                  <a:srgbClr val="231F20"/>
                </a:solidFill>
                <a:latin typeface="Calibri"/>
                <a:cs typeface="Calibri"/>
              </a:rPr>
              <a:t>ticagrelor </a:t>
            </a:r>
            <a:r>
              <a:rPr sz="1200" spc="74" dirty="0">
                <a:solidFill>
                  <a:srgbClr val="231F20"/>
                </a:solidFill>
                <a:latin typeface="Calibri"/>
                <a:cs typeface="Calibri"/>
              </a:rPr>
              <a:t>at </a:t>
            </a:r>
            <a:r>
              <a:rPr sz="1200" spc="89" dirty="0">
                <a:solidFill>
                  <a:srgbClr val="231F20"/>
                </a:solidFill>
                <a:latin typeface="Calibri"/>
                <a:cs typeface="Calibri"/>
              </a:rPr>
              <a:t>a </a:t>
            </a:r>
            <a:r>
              <a:rPr sz="1200" spc="96" dirty="0">
                <a:solidFill>
                  <a:srgbClr val="231F20"/>
                </a:solidFill>
                <a:latin typeface="Calibri"/>
                <a:cs typeface="Calibri"/>
              </a:rPr>
              <a:t>loading </a:t>
            </a:r>
            <a:r>
              <a:rPr sz="1200" spc="67" dirty="0">
                <a:solidFill>
                  <a:srgbClr val="231F20"/>
                </a:solidFill>
                <a:latin typeface="Calibri"/>
                <a:cs typeface="Calibri"/>
              </a:rPr>
              <a:t>dose </a:t>
            </a:r>
            <a:r>
              <a:rPr sz="1200" spc="96" dirty="0">
                <a:solidFill>
                  <a:srgbClr val="231F20"/>
                </a:solidFill>
                <a:latin typeface="Calibri"/>
                <a:cs typeface="Calibri"/>
              </a:rPr>
              <a:t>of </a:t>
            </a:r>
            <a:r>
              <a:rPr sz="1200" spc="52" dirty="0">
                <a:solidFill>
                  <a:srgbClr val="231F20"/>
                </a:solidFill>
                <a:latin typeface="Calibri"/>
                <a:cs typeface="Calibri"/>
              </a:rPr>
              <a:t>180 </a:t>
            </a:r>
            <a:r>
              <a:rPr sz="1200" spc="133" dirty="0">
                <a:solidFill>
                  <a:srgbClr val="231F20"/>
                </a:solidFill>
                <a:latin typeface="Calibri"/>
                <a:cs typeface="Calibri"/>
              </a:rPr>
              <a:t>mg </a:t>
            </a:r>
            <a:r>
              <a:rPr sz="1200" spc="81" dirty="0">
                <a:solidFill>
                  <a:srgbClr val="231F20"/>
                </a:solidFill>
                <a:latin typeface="Calibri"/>
                <a:cs typeface="Calibri"/>
              </a:rPr>
              <a:t>may be</a:t>
            </a:r>
            <a:r>
              <a:rPr sz="1200" spc="-111" dirty="0">
                <a:solidFill>
                  <a:srgbClr val="231F20"/>
                </a:solidFill>
                <a:latin typeface="Calibri"/>
                <a:cs typeface="Calibri"/>
              </a:rPr>
              <a:t> </a:t>
            </a:r>
            <a:r>
              <a:rPr sz="1200" spc="89" dirty="0">
                <a:solidFill>
                  <a:srgbClr val="231F20"/>
                </a:solidFill>
                <a:latin typeface="Calibri"/>
                <a:cs typeface="Calibri"/>
              </a:rPr>
              <a:t>given  </a:t>
            </a:r>
            <a:r>
              <a:rPr sz="1200" spc="74" dirty="0">
                <a:solidFill>
                  <a:srgbClr val="231F20"/>
                </a:solidFill>
                <a:latin typeface="Calibri"/>
                <a:cs typeface="Calibri"/>
              </a:rPr>
              <a:t>if </a:t>
            </a:r>
            <a:r>
              <a:rPr sz="1200" spc="67" dirty="0">
                <a:solidFill>
                  <a:srgbClr val="231F20"/>
                </a:solidFill>
                <a:latin typeface="Calibri"/>
                <a:cs typeface="Calibri"/>
              </a:rPr>
              <a:t>primary </a:t>
            </a:r>
            <a:r>
              <a:rPr sz="1200" spc="52" dirty="0">
                <a:solidFill>
                  <a:srgbClr val="231F20"/>
                </a:solidFill>
                <a:latin typeface="Calibri"/>
                <a:cs typeface="Calibri"/>
              </a:rPr>
              <a:t>PCI </a:t>
            </a:r>
            <a:r>
              <a:rPr sz="1200" spc="22" dirty="0">
                <a:solidFill>
                  <a:srgbClr val="231F20"/>
                </a:solidFill>
                <a:latin typeface="Calibri"/>
                <a:cs typeface="Calibri"/>
              </a:rPr>
              <a:t>is </a:t>
            </a:r>
            <a:r>
              <a:rPr sz="1200" spc="96">
                <a:solidFill>
                  <a:srgbClr val="231F20"/>
                </a:solidFill>
                <a:latin typeface="Calibri"/>
                <a:cs typeface="Calibri"/>
              </a:rPr>
              <a:t>being </a:t>
            </a:r>
            <a:r>
              <a:rPr sz="1200" spc="52" smtClean="0">
                <a:solidFill>
                  <a:srgbClr val="231F20"/>
                </a:solidFill>
                <a:latin typeface="Calibri"/>
                <a:cs typeface="Calibri"/>
              </a:rPr>
              <a:t>considered.</a:t>
            </a:r>
            <a:r>
              <a:rPr sz="1000" spc="77" baseline="30864" smtClean="0">
                <a:solidFill>
                  <a:srgbClr val="231F20"/>
                </a:solidFill>
                <a:latin typeface="Calibri"/>
                <a:cs typeface="Calibri"/>
              </a:rPr>
              <a:t> </a:t>
            </a:r>
            <a:r>
              <a:rPr sz="1200" spc="67" smtClean="0">
                <a:solidFill>
                  <a:srgbClr val="231F20"/>
                </a:solidFill>
                <a:latin typeface="Calibri"/>
                <a:cs typeface="Calibri"/>
              </a:rPr>
              <a:t>Ticagrelor </a:t>
            </a:r>
            <a:r>
              <a:rPr sz="1200" spc="59" dirty="0">
                <a:solidFill>
                  <a:srgbClr val="231F20"/>
                </a:solidFill>
                <a:latin typeface="Calibri"/>
                <a:cs typeface="Calibri"/>
              </a:rPr>
              <a:t>has </a:t>
            </a:r>
            <a:r>
              <a:rPr sz="1200" spc="81" dirty="0">
                <a:solidFill>
                  <a:srgbClr val="231F20"/>
                </a:solidFill>
                <a:latin typeface="Calibri"/>
                <a:cs typeface="Calibri"/>
              </a:rPr>
              <a:t>not been  </a:t>
            </a:r>
            <a:r>
              <a:rPr sz="1200" spc="59" dirty="0">
                <a:solidFill>
                  <a:srgbClr val="231F20"/>
                </a:solidFill>
                <a:latin typeface="Calibri"/>
                <a:cs typeface="Calibri"/>
              </a:rPr>
              <a:t>tested </a:t>
            </a:r>
            <a:r>
              <a:rPr sz="1200" spc="89" dirty="0">
                <a:solidFill>
                  <a:srgbClr val="231F20"/>
                </a:solidFill>
                <a:latin typeface="Calibri"/>
                <a:cs typeface="Calibri"/>
              </a:rPr>
              <a:t>with </a:t>
            </a:r>
            <a:r>
              <a:rPr sz="1200" spc="67" dirty="0">
                <a:solidFill>
                  <a:srgbClr val="231F20"/>
                </a:solidFill>
                <a:latin typeface="Calibri"/>
                <a:cs typeface="Calibri"/>
              </a:rPr>
              <a:t>fibrinolytic</a:t>
            </a:r>
            <a:r>
              <a:rPr sz="1200" spc="22" dirty="0">
                <a:solidFill>
                  <a:srgbClr val="231F20"/>
                </a:solidFill>
                <a:latin typeface="Calibri"/>
                <a:cs typeface="Calibri"/>
              </a:rPr>
              <a:t> </a:t>
            </a:r>
            <a:r>
              <a:rPr sz="1200" spc="52" dirty="0">
                <a:solidFill>
                  <a:srgbClr val="231F20"/>
                </a:solidFill>
                <a:latin typeface="Calibri"/>
                <a:cs typeface="Calibri"/>
              </a:rPr>
              <a:t>therapy.</a:t>
            </a:r>
            <a:endParaRPr sz="1200">
              <a:latin typeface="Calibri"/>
              <a:cs typeface="Calibri"/>
            </a:endParaRPr>
          </a:p>
        </p:txBody>
      </p:sp>
      <p:sp>
        <p:nvSpPr>
          <p:cNvPr id="4" name="object 4"/>
          <p:cNvSpPr txBox="1"/>
          <p:nvPr/>
        </p:nvSpPr>
        <p:spPr>
          <a:xfrm>
            <a:off x="1323710" y="6172200"/>
            <a:ext cx="6839768" cy="203664"/>
          </a:xfrm>
          <a:prstGeom prst="rect">
            <a:avLst/>
          </a:prstGeom>
        </p:spPr>
        <p:txBody>
          <a:bodyPr vert="horz" wrap="square" lIns="0" tIns="18814" rIns="0" bIns="0" rtlCol="0">
            <a:spAutoFit/>
          </a:bodyPr>
          <a:lstStyle/>
          <a:p>
            <a:pPr marL="285029" indent="-267156">
              <a:spcBef>
                <a:spcPts val="148"/>
              </a:spcBef>
              <a:buChar char="•"/>
              <a:tabLst>
                <a:tab pos="285029" algn="l"/>
                <a:tab pos="285969" algn="l"/>
              </a:tabLst>
            </a:pPr>
            <a:r>
              <a:rPr sz="1200" spc="96" dirty="0">
                <a:solidFill>
                  <a:srgbClr val="231F20"/>
                </a:solidFill>
                <a:latin typeface="Calibri"/>
                <a:cs typeface="Calibri"/>
              </a:rPr>
              <a:t>Oxygen </a:t>
            </a:r>
            <a:r>
              <a:rPr sz="1200" spc="74" dirty="0">
                <a:solidFill>
                  <a:srgbClr val="231F20"/>
                </a:solidFill>
                <a:latin typeface="Calibri"/>
                <a:cs typeface="Calibri"/>
              </a:rPr>
              <a:t>by </a:t>
            </a:r>
            <a:r>
              <a:rPr sz="1200" spc="67" dirty="0">
                <a:solidFill>
                  <a:srgbClr val="231F20"/>
                </a:solidFill>
                <a:latin typeface="Calibri"/>
                <a:cs typeface="Calibri"/>
              </a:rPr>
              <a:t>nasal </a:t>
            </a:r>
            <a:r>
              <a:rPr sz="1200" spc="59" dirty="0">
                <a:solidFill>
                  <a:srgbClr val="231F20"/>
                </a:solidFill>
                <a:latin typeface="Calibri"/>
                <a:cs typeface="Calibri"/>
              </a:rPr>
              <a:t>prongs/facemask </a:t>
            </a:r>
            <a:r>
              <a:rPr sz="1200" spc="74" dirty="0">
                <a:solidFill>
                  <a:srgbClr val="231F20"/>
                </a:solidFill>
                <a:latin typeface="Calibri"/>
                <a:cs typeface="Calibri"/>
              </a:rPr>
              <a:t>if </a:t>
            </a:r>
            <a:r>
              <a:rPr sz="1200" spc="81" dirty="0">
                <a:solidFill>
                  <a:srgbClr val="231F20"/>
                </a:solidFill>
                <a:latin typeface="Calibri"/>
                <a:cs typeface="Calibri"/>
              </a:rPr>
              <a:t>SpO2 </a:t>
            </a:r>
            <a:r>
              <a:rPr sz="1200" spc="22" dirty="0">
                <a:solidFill>
                  <a:srgbClr val="231F20"/>
                </a:solidFill>
                <a:latin typeface="Calibri"/>
                <a:cs typeface="Calibri"/>
              </a:rPr>
              <a:t>is </a:t>
            </a:r>
            <a:r>
              <a:rPr sz="1200" spc="30" dirty="0">
                <a:solidFill>
                  <a:srgbClr val="231F20"/>
                </a:solidFill>
                <a:latin typeface="Calibri"/>
                <a:cs typeface="Calibri"/>
              </a:rPr>
              <a:t>less </a:t>
            </a:r>
            <a:r>
              <a:rPr sz="1200" spc="89">
                <a:solidFill>
                  <a:srgbClr val="231F20"/>
                </a:solidFill>
                <a:latin typeface="Calibri"/>
                <a:cs typeface="Calibri"/>
              </a:rPr>
              <a:t>than </a:t>
            </a:r>
            <a:r>
              <a:rPr lang="en-US" sz="1200" spc="96" dirty="0" smtClean="0">
                <a:solidFill>
                  <a:srgbClr val="231F20"/>
                </a:solidFill>
                <a:latin typeface="Calibri"/>
                <a:cs typeface="Calibri"/>
              </a:rPr>
              <a:t>\90</a:t>
            </a:r>
            <a:endParaRPr sz="1200">
              <a:latin typeface="Calibri"/>
              <a:cs typeface="Calibri"/>
            </a:endParaRPr>
          </a:p>
        </p:txBody>
      </p:sp>
      <p:sp>
        <p:nvSpPr>
          <p:cNvPr id="5" name="object 5"/>
          <p:cNvSpPr txBox="1"/>
          <p:nvPr/>
        </p:nvSpPr>
        <p:spPr>
          <a:xfrm>
            <a:off x="685800" y="6400800"/>
            <a:ext cx="8009207" cy="390419"/>
          </a:xfrm>
          <a:prstGeom prst="rect">
            <a:avLst/>
          </a:prstGeom>
        </p:spPr>
        <p:txBody>
          <a:bodyPr vert="horz" wrap="square" lIns="0" tIns="31043" rIns="0" bIns="0" rtlCol="0">
            <a:spAutoFit/>
          </a:bodyPr>
          <a:lstStyle/>
          <a:p>
            <a:pPr marL="285029" marR="7526" indent="-267156" algn="just">
              <a:lnSpc>
                <a:spcPts val="1361"/>
              </a:lnSpc>
              <a:spcBef>
                <a:spcPts val="244"/>
              </a:spcBef>
              <a:buChar char="•"/>
              <a:tabLst>
                <a:tab pos="285969" algn="l"/>
              </a:tabLst>
            </a:pPr>
            <a:r>
              <a:rPr sz="1200" spc="67" dirty="0">
                <a:solidFill>
                  <a:srgbClr val="231F20"/>
                </a:solidFill>
                <a:latin typeface="Calibri"/>
                <a:cs typeface="Calibri"/>
              </a:rPr>
              <a:t>Venous </a:t>
            </a:r>
            <a:r>
              <a:rPr sz="1200" spc="30" dirty="0">
                <a:solidFill>
                  <a:srgbClr val="231F20"/>
                </a:solidFill>
                <a:latin typeface="Calibri"/>
                <a:cs typeface="Calibri"/>
              </a:rPr>
              <a:t>access </a:t>
            </a:r>
            <a:r>
              <a:rPr sz="1200" spc="59" dirty="0">
                <a:solidFill>
                  <a:srgbClr val="231F20"/>
                </a:solidFill>
                <a:latin typeface="Calibri"/>
                <a:cs typeface="Calibri"/>
              </a:rPr>
              <a:t>established </a:t>
            </a:r>
            <a:r>
              <a:rPr sz="1200" spc="96" dirty="0">
                <a:solidFill>
                  <a:srgbClr val="231F20"/>
                </a:solidFill>
                <a:latin typeface="Calibri"/>
                <a:cs typeface="Calibri"/>
              </a:rPr>
              <a:t>and </a:t>
            </a:r>
            <a:r>
              <a:rPr sz="1200" spc="89" dirty="0">
                <a:solidFill>
                  <a:srgbClr val="231F20"/>
                </a:solidFill>
                <a:latin typeface="Calibri"/>
                <a:cs typeface="Calibri"/>
              </a:rPr>
              <a:t>blood taken </a:t>
            </a:r>
            <a:r>
              <a:rPr sz="1200" spc="81" dirty="0">
                <a:solidFill>
                  <a:srgbClr val="231F20"/>
                </a:solidFill>
                <a:latin typeface="Calibri"/>
                <a:cs typeface="Calibri"/>
              </a:rPr>
              <a:t>for </a:t>
            </a:r>
            <a:r>
              <a:rPr sz="1200" spc="59" dirty="0">
                <a:solidFill>
                  <a:srgbClr val="231F20"/>
                </a:solidFill>
                <a:latin typeface="Calibri"/>
                <a:cs typeface="Calibri"/>
              </a:rPr>
              <a:t>cardiac</a:t>
            </a:r>
            <a:r>
              <a:rPr sz="1200" spc="-156" dirty="0">
                <a:solidFill>
                  <a:srgbClr val="231F20"/>
                </a:solidFill>
                <a:latin typeface="Calibri"/>
                <a:cs typeface="Calibri"/>
              </a:rPr>
              <a:t> </a:t>
            </a:r>
            <a:r>
              <a:rPr sz="1200" spc="67" dirty="0">
                <a:solidFill>
                  <a:srgbClr val="231F20"/>
                </a:solidFill>
                <a:latin typeface="Calibri"/>
                <a:cs typeface="Calibri"/>
              </a:rPr>
              <a:t>biomarkers,  </a:t>
            </a:r>
            <a:r>
              <a:rPr sz="1200" spc="74" dirty="0">
                <a:solidFill>
                  <a:srgbClr val="231F20"/>
                </a:solidFill>
                <a:latin typeface="Calibri"/>
                <a:cs typeface="Calibri"/>
              </a:rPr>
              <a:t>full </a:t>
            </a:r>
            <a:r>
              <a:rPr sz="1200" spc="89" dirty="0">
                <a:solidFill>
                  <a:srgbClr val="231F20"/>
                </a:solidFill>
                <a:latin typeface="Calibri"/>
                <a:cs typeface="Calibri"/>
              </a:rPr>
              <a:t>blood </a:t>
            </a:r>
            <a:r>
              <a:rPr sz="1200" spc="67" dirty="0">
                <a:solidFill>
                  <a:srgbClr val="231F20"/>
                </a:solidFill>
                <a:latin typeface="Calibri"/>
                <a:cs typeface="Calibri"/>
              </a:rPr>
              <a:t>count, renal profile, glucose </a:t>
            </a:r>
            <a:r>
              <a:rPr sz="1200" spc="96" dirty="0">
                <a:solidFill>
                  <a:srgbClr val="231F20"/>
                </a:solidFill>
                <a:latin typeface="Calibri"/>
                <a:cs typeface="Calibri"/>
              </a:rPr>
              <a:t>and</a:t>
            </a:r>
            <a:r>
              <a:rPr sz="1200" spc="-156" dirty="0">
                <a:solidFill>
                  <a:srgbClr val="231F20"/>
                </a:solidFill>
                <a:latin typeface="Calibri"/>
                <a:cs typeface="Calibri"/>
              </a:rPr>
              <a:t> </a:t>
            </a:r>
            <a:r>
              <a:rPr sz="1200" spc="74" dirty="0">
                <a:solidFill>
                  <a:srgbClr val="231F20"/>
                </a:solidFill>
                <a:latin typeface="Calibri"/>
                <a:cs typeface="Calibri"/>
              </a:rPr>
              <a:t>lipid </a:t>
            </a:r>
            <a:r>
              <a:rPr sz="1200" spc="67" dirty="0">
                <a:solidFill>
                  <a:srgbClr val="231F20"/>
                </a:solidFill>
                <a:latin typeface="Calibri"/>
                <a:cs typeface="Calibri"/>
              </a:rPr>
              <a:t>profile. Preferably  </a:t>
            </a:r>
            <a:r>
              <a:rPr sz="1200" spc="96" dirty="0">
                <a:solidFill>
                  <a:srgbClr val="231F20"/>
                </a:solidFill>
                <a:latin typeface="Calibri"/>
                <a:cs typeface="Calibri"/>
              </a:rPr>
              <a:t>two </a:t>
            </a:r>
            <a:r>
              <a:rPr sz="1200" spc="74" dirty="0">
                <a:solidFill>
                  <a:srgbClr val="231F20"/>
                </a:solidFill>
                <a:latin typeface="Calibri"/>
                <a:cs typeface="Calibri"/>
              </a:rPr>
              <a:t>IV </a:t>
            </a:r>
            <a:r>
              <a:rPr sz="1200" spc="52" dirty="0">
                <a:solidFill>
                  <a:srgbClr val="231F20"/>
                </a:solidFill>
                <a:latin typeface="Calibri"/>
                <a:cs typeface="Calibri"/>
              </a:rPr>
              <a:t>lines </a:t>
            </a:r>
            <a:r>
              <a:rPr sz="1200" spc="74" dirty="0">
                <a:solidFill>
                  <a:srgbClr val="231F20"/>
                </a:solidFill>
                <a:latin typeface="Calibri"/>
                <a:cs typeface="Calibri"/>
              </a:rPr>
              <a:t>should </a:t>
            </a:r>
            <a:r>
              <a:rPr sz="1200" spc="81" dirty="0">
                <a:solidFill>
                  <a:srgbClr val="231F20"/>
                </a:solidFill>
                <a:latin typeface="Calibri"/>
                <a:cs typeface="Calibri"/>
              </a:rPr>
              <a:t>be </a:t>
            </a:r>
            <a:r>
              <a:rPr sz="1200" spc="37" dirty="0">
                <a:solidFill>
                  <a:srgbClr val="231F20"/>
                </a:solidFill>
                <a:latin typeface="Calibri"/>
                <a:cs typeface="Calibri"/>
              </a:rPr>
              <a:t>set</a:t>
            </a:r>
            <a:r>
              <a:rPr sz="1200" spc="-30" dirty="0">
                <a:solidFill>
                  <a:srgbClr val="231F20"/>
                </a:solidFill>
                <a:latin typeface="Calibri"/>
                <a:cs typeface="Calibri"/>
              </a:rPr>
              <a:t> </a:t>
            </a:r>
            <a:r>
              <a:rPr sz="1200" spc="74" dirty="0">
                <a:solidFill>
                  <a:srgbClr val="231F20"/>
                </a:solidFill>
                <a:latin typeface="Calibri"/>
                <a:cs typeface="Calibri"/>
              </a:rPr>
              <a:t>up.</a:t>
            </a:r>
            <a:endParaRPr sz="1200">
              <a:latin typeface="Calibri"/>
              <a:cs typeface="Calibri"/>
            </a:endParaRPr>
          </a:p>
        </p:txBody>
      </p:sp>
      <p:sp>
        <p:nvSpPr>
          <p:cNvPr id="6" name="object 6"/>
          <p:cNvSpPr/>
          <p:nvPr/>
        </p:nvSpPr>
        <p:spPr>
          <a:xfrm>
            <a:off x="768432" y="5043003"/>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7" name="object 7"/>
          <p:cNvSpPr txBox="1"/>
          <p:nvPr/>
        </p:nvSpPr>
        <p:spPr>
          <a:xfrm>
            <a:off x="887425" y="5034543"/>
            <a:ext cx="260856" cy="172886"/>
          </a:xfrm>
          <a:prstGeom prst="rect">
            <a:avLst/>
          </a:prstGeom>
        </p:spPr>
        <p:txBody>
          <a:bodyPr vert="horz" wrap="square" lIns="0" tIns="18814" rIns="0" bIns="0" rtlCol="0">
            <a:spAutoFit/>
          </a:bodyPr>
          <a:lstStyle/>
          <a:p>
            <a:pPr marL="18814">
              <a:spcBef>
                <a:spcPts val="148"/>
              </a:spcBef>
            </a:pPr>
            <a:r>
              <a:rPr sz="1000" spc="-22" dirty="0">
                <a:solidFill>
                  <a:srgbClr val="231F20"/>
                </a:solidFill>
                <a:latin typeface="Calibri"/>
                <a:cs typeface="Calibri"/>
              </a:rPr>
              <a:t>I,A</a:t>
            </a:r>
            <a:endParaRPr sz="1000">
              <a:latin typeface="Calibri"/>
              <a:cs typeface="Calibri"/>
            </a:endParaRPr>
          </a:p>
        </p:txBody>
      </p:sp>
      <p:sp>
        <p:nvSpPr>
          <p:cNvPr id="8" name="object 8"/>
          <p:cNvSpPr txBox="1"/>
          <p:nvPr/>
        </p:nvSpPr>
        <p:spPr>
          <a:xfrm>
            <a:off x="4701233" y="6504644"/>
            <a:ext cx="213173" cy="157497"/>
          </a:xfrm>
          <a:prstGeom prst="rect">
            <a:avLst/>
          </a:prstGeom>
        </p:spPr>
        <p:txBody>
          <a:bodyPr vert="horz" wrap="square" lIns="0" tIns="18814" rIns="0" bIns="0" rtlCol="0">
            <a:spAutoFit/>
          </a:bodyPr>
          <a:lstStyle/>
          <a:p>
            <a:pPr marL="18814">
              <a:spcBef>
                <a:spcPts val="148"/>
              </a:spcBef>
            </a:pPr>
            <a:r>
              <a:rPr sz="900" spc="-37" dirty="0">
                <a:solidFill>
                  <a:srgbClr val="231F20"/>
                </a:solidFill>
                <a:latin typeface="Times New Roman"/>
                <a:cs typeface="Times New Roman"/>
              </a:rPr>
              <a:t>11</a:t>
            </a:r>
            <a:endParaRPr sz="900">
              <a:latin typeface="Times New Roman"/>
              <a:cs typeface="Times New Roman"/>
            </a:endParaRPr>
          </a:p>
        </p:txBody>
      </p:sp>
      <p:sp>
        <p:nvSpPr>
          <p:cNvPr id="9" name="object 9"/>
          <p:cNvSpPr/>
          <p:nvPr/>
        </p:nvSpPr>
        <p:spPr>
          <a:xfrm>
            <a:off x="238528" y="0"/>
            <a:ext cx="8905583" cy="630230"/>
          </a:xfrm>
          <a:custGeom>
            <a:avLst/>
            <a:gdLst/>
            <a:ahLst/>
            <a:cxnLst/>
            <a:rect l="l" t="t" r="r" b="b"/>
            <a:pathLst>
              <a:path w="4032250" h="612140">
                <a:moveTo>
                  <a:pt x="0" y="612013"/>
                </a:moveTo>
                <a:lnTo>
                  <a:pt x="4031995" y="612013"/>
                </a:lnTo>
                <a:lnTo>
                  <a:pt x="4031995" y="0"/>
                </a:lnTo>
                <a:lnTo>
                  <a:pt x="0" y="0"/>
                </a:lnTo>
                <a:lnTo>
                  <a:pt x="0" y="612013"/>
                </a:lnTo>
                <a:close/>
              </a:path>
            </a:pathLst>
          </a:custGeom>
          <a:solidFill>
            <a:srgbClr val="94BDE5"/>
          </a:solidFill>
        </p:spPr>
        <p:txBody>
          <a:bodyPr wrap="square" lIns="0" tIns="0" rIns="0" bIns="0" rtlCol="0"/>
          <a:lstStyle/>
          <a:p>
            <a:endParaRPr/>
          </a:p>
        </p:txBody>
      </p:sp>
      <p:sp>
        <p:nvSpPr>
          <p:cNvPr id="10" name="object 10"/>
          <p:cNvSpPr/>
          <p:nvPr/>
        </p:nvSpPr>
        <p:spPr>
          <a:xfrm>
            <a:off x="1" y="0"/>
            <a:ext cx="239820" cy="630230"/>
          </a:xfrm>
          <a:custGeom>
            <a:avLst/>
            <a:gdLst/>
            <a:ahLst/>
            <a:cxnLst/>
            <a:rect l="l" t="t" r="r" b="b"/>
            <a:pathLst>
              <a:path w="108585" h="612140">
                <a:moveTo>
                  <a:pt x="0" y="612013"/>
                </a:moveTo>
                <a:lnTo>
                  <a:pt x="108000" y="612013"/>
                </a:lnTo>
                <a:lnTo>
                  <a:pt x="108000" y="0"/>
                </a:lnTo>
                <a:lnTo>
                  <a:pt x="0" y="0"/>
                </a:lnTo>
                <a:lnTo>
                  <a:pt x="0" y="612013"/>
                </a:lnTo>
                <a:close/>
              </a:path>
            </a:pathLst>
          </a:custGeom>
          <a:solidFill>
            <a:srgbClr val="94BDE5"/>
          </a:solidFill>
        </p:spPr>
        <p:txBody>
          <a:bodyPr wrap="square" lIns="0" tIns="0" rIns="0" bIns="0" rtlCol="0"/>
          <a:lstStyle/>
          <a:p>
            <a:endParaRPr/>
          </a:p>
        </p:txBody>
      </p:sp>
      <p:sp>
        <p:nvSpPr>
          <p:cNvPr id="11" name="object 11"/>
          <p:cNvSpPr/>
          <p:nvPr/>
        </p:nvSpPr>
        <p:spPr>
          <a:xfrm>
            <a:off x="768432" y="1697528"/>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12" name="object 12"/>
          <p:cNvSpPr/>
          <p:nvPr/>
        </p:nvSpPr>
        <p:spPr>
          <a:xfrm>
            <a:off x="767254" y="2297331"/>
            <a:ext cx="478237" cy="160173"/>
          </a:xfrm>
          <a:custGeom>
            <a:avLst/>
            <a:gdLst/>
            <a:ahLst/>
            <a:cxnLst/>
            <a:rect l="l" t="t" r="r" b="b"/>
            <a:pathLst>
              <a:path w="216534" h="155575">
                <a:moveTo>
                  <a:pt x="0" y="155409"/>
                </a:moveTo>
                <a:lnTo>
                  <a:pt x="216001" y="155409"/>
                </a:lnTo>
                <a:lnTo>
                  <a:pt x="216001" y="0"/>
                </a:lnTo>
                <a:lnTo>
                  <a:pt x="0" y="0"/>
                </a:lnTo>
                <a:lnTo>
                  <a:pt x="0" y="155409"/>
                </a:lnTo>
                <a:close/>
              </a:path>
            </a:pathLst>
          </a:custGeom>
          <a:solidFill>
            <a:srgbClr val="94BDE5"/>
          </a:solidFill>
        </p:spPr>
        <p:txBody>
          <a:bodyPr wrap="square" lIns="0" tIns="0" rIns="0" bIns="0" rtlCol="0"/>
          <a:lstStyle/>
          <a:p>
            <a:endParaRPr/>
          </a:p>
        </p:txBody>
      </p:sp>
      <p:sp>
        <p:nvSpPr>
          <p:cNvPr id="13" name="object 13"/>
          <p:cNvSpPr txBox="1"/>
          <p:nvPr/>
        </p:nvSpPr>
        <p:spPr>
          <a:xfrm>
            <a:off x="685800" y="457200"/>
            <a:ext cx="8077200" cy="5235810"/>
          </a:xfrm>
          <a:prstGeom prst="rect">
            <a:avLst/>
          </a:prstGeom>
        </p:spPr>
        <p:txBody>
          <a:bodyPr vert="horz" wrap="square" lIns="0" tIns="18814" rIns="0" bIns="0" rtlCol="0">
            <a:spAutoFit/>
          </a:bodyPr>
          <a:lstStyle/>
          <a:p>
            <a:pPr marL="157095" algn="just">
              <a:lnSpc>
                <a:spcPts val="1555"/>
              </a:lnSpc>
              <a:spcBef>
                <a:spcPts val="148"/>
              </a:spcBef>
            </a:pPr>
            <a:r>
              <a:rPr sz="1300" b="1" spc="133" dirty="0">
                <a:solidFill>
                  <a:srgbClr val="0062A8"/>
                </a:solidFill>
                <a:latin typeface="Calibri"/>
                <a:cs typeface="Calibri"/>
              </a:rPr>
              <a:t>4 </a:t>
            </a:r>
            <a:r>
              <a:rPr sz="1300" b="1" spc="119" dirty="0">
                <a:solidFill>
                  <a:srgbClr val="0062A8"/>
                </a:solidFill>
                <a:latin typeface="Calibri"/>
                <a:cs typeface="Calibri"/>
              </a:rPr>
              <a:t>IN-HOSPITAL</a:t>
            </a:r>
            <a:r>
              <a:rPr sz="1300" b="1" spc="67" dirty="0">
                <a:solidFill>
                  <a:srgbClr val="0062A8"/>
                </a:solidFill>
                <a:latin typeface="Calibri"/>
                <a:cs typeface="Calibri"/>
              </a:rPr>
              <a:t> </a:t>
            </a:r>
            <a:r>
              <a:rPr sz="1300" b="1" spc="169" dirty="0">
                <a:solidFill>
                  <a:srgbClr val="0062A8"/>
                </a:solidFill>
                <a:latin typeface="Calibri"/>
                <a:cs typeface="Calibri"/>
              </a:rPr>
              <a:t>MANAGEMENT</a:t>
            </a:r>
            <a:endParaRPr sz="1300">
              <a:latin typeface="Calibri"/>
              <a:cs typeface="Calibri"/>
            </a:endParaRPr>
          </a:p>
          <a:p>
            <a:pPr marL="424251">
              <a:lnSpc>
                <a:spcPts val="1348"/>
              </a:lnSpc>
            </a:pPr>
            <a:r>
              <a:rPr sz="1200" b="1" spc="67" dirty="0">
                <a:solidFill>
                  <a:srgbClr val="7030A0"/>
                </a:solidFill>
                <a:latin typeface="Calibri"/>
                <a:cs typeface="Calibri"/>
              </a:rPr>
              <a:t>Early </a:t>
            </a:r>
            <a:r>
              <a:rPr sz="1200" b="1" spc="96" dirty="0">
                <a:solidFill>
                  <a:srgbClr val="7030A0"/>
                </a:solidFill>
                <a:latin typeface="Calibri"/>
                <a:cs typeface="Calibri"/>
              </a:rPr>
              <a:t>management of </a:t>
            </a:r>
            <a:r>
              <a:rPr sz="1200" b="1" spc="67" dirty="0">
                <a:solidFill>
                  <a:srgbClr val="7030A0"/>
                </a:solidFill>
                <a:latin typeface="Calibri"/>
                <a:cs typeface="Calibri"/>
              </a:rPr>
              <a:t>STEMI </a:t>
            </a:r>
            <a:r>
              <a:rPr sz="1200" b="1" spc="22" dirty="0">
                <a:solidFill>
                  <a:srgbClr val="7030A0"/>
                </a:solidFill>
                <a:latin typeface="Calibri"/>
                <a:cs typeface="Calibri"/>
              </a:rPr>
              <a:t>is </a:t>
            </a:r>
            <a:r>
              <a:rPr sz="1200" b="1" spc="67" dirty="0">
                <a:solidFill>
                  <a:srgbClr val="7030A0"/>
                </a:solidFill>
                <a:latin typeface="Calibri"/>
                <a:cs typeface="Calibri"/>
              </a:rPr>
              <a:t>directed</a:t>
            </a:r>
            <a:r>
              <a:rPr sz="1200" b="1" spc="-7" dirty="0">
                <a:solidFill>
                  <a:srgbClr val="7030A0"/>
                </a:solidFill>
                <a:latin typeface="Calibri"/>
                <a:cs typeface="Calibri"/>
              </a:rPr>
              <a:t> </a:t>
            </a:r>
            <a:r>
              <a:rPr sz="1200" b="1" spc="52" dirty="0">
                <a:solidFill>
                  <a:srgbClr val="7030A0"/>
                </a:solidFill>
                <a:latin typeface="Calibri"/>
                <a:cs typeface="Calibri"/>
              </a:rPr>
              <a:t>at:</a:t>
            </a:r>
            <a:endParaRPr sz="1200" b="1">
              <a:solidFill>
                <a:srgbClr val="7030A0"/>
              </a:solidFill>
              <a:latin typeface="Calibri"/>
              <a:cs typeface="Calibri"/>
            </a:endParaRPr>
          </a:p>
          <a:p>
            <a:pPr marL="690466" indent="-267156">
              <a:lnSpc>
                <a:spcPts val="1361"/>
              </a:lnSpc>
              <a:buChar char="•"/>
              <a:tabLst>
                <a:tab pos="690466" algn="l"/>
                <a:tab pos="691406" algn="l"/>
              </a:tabLst>
            </a:pPr>
            <a:r>
              <a:rPr sz="1200" b="1" spc="74" dirty="0">
                <a:solidFill>
                  <a:srgbClr val="7030A0"/>
                </a:solidFill>
                <a:latin typeface="Calibri"/>
                <a:cs typeface="Calibri"/>
              </a:rPr>
              <a:t>Pain</a:t>
            </a:r>
            <a:r>
              <a:rPr sz="1200" b="1" spc="52" dirty="0">
                <a:solidFill>
                  <a:srgbClr val="7030A0"/>
                </a:solidFill>
                <a:latin typeface="Calibri"/>
                <a:cs typeface="Calibri"/>
              </a:rPr>
              <a:t> </a:t>
            </a:r>
            <a:r>
              <a:rPr sz="1200" b="1" spc="59" dirty="0">
                <a:solidFill>
                  <a:srgbClr val="7030A0"/>
                </a:solidFill>
                <a:latin typeface="Calibri"/>
                <a:cs typeface="Calibri"/>
              </a:rPr>
              <a:t>relief.</a:t>
            </a:r>
            <a:endParaRPr sz="1200" b="1">
              <a:solidFill>
                <a:srgbClr val="7030A0"/>
              </a:solidFill>
              <a:latin typeface="Calibri"/>
              <a:cs typeface="Calibri"/>
            </a:endParaRPr>
          </a:p>
          <a:p>
            <a:pPr marL="690466" indent="-267156">
              <a:lnSpc>
                <a:spcPts val="1361"/>
              </a:lnSpc>
              <a:buChar char="•"/>
              <a:tabLst>
                <a:tab pos="690466" algn="l"/>
                <a:tab pos="691406" algn="l"/>
              </a:tabLst>
            </a:pPr>
            <a:r>
              <a:rPr sz="1200" b="1" spc="67" dirty="0">
                <a:solidFill>
                  <a:srgbClr val="7030A0"/>
                </a:solidFill>
                <a:latin typeface="Calibri"/>
                <a:cs typeface="Calibri"/>
              </a:rPr>
              <a:t>Establishing </a:t>
            </a:r>
            <a:r>
              <a:rPr sz="1200" b="1" spc="59" dirty="0">
                <a:solidFill>
                  <a:srgbClr val="7030A0"/>
                </a:solidFill>
                <a:latin typeface="Calibri"/>
                <a:cs typeface="Calibri"/>
              </a:rPr>
              <a:t>early</a:t>
            </a:r>
            <a:r>
              <a:rPr sz="1200" b="1" spc="44" dirty="0">
                <a:solidFill>
                  <a:srgbClr val="7030A0"/>
                </a:solidFill>
                <a:latin typeface="Calibri"/>
                <a:cs typeface="Calibri"/>
              </a:rPr>
              <a:t> </a:t>
            </a:r>
            <a:r>
              <a:rPr sz="1200" b="1" spc="67" dirty="0">
                <a:solidFill>
                  <a:srgbClr val="7030A0"/>
                </a:solidFill>
                <a:latin typeface="Calibri"/>
                <a:cs typeface="Calibri"/>
              </a:rPr>
              <a:t>reperfusion.</a:t>
            </a:r>
            <a:endParaRPr sz="1200" b="1">
              <a:solidFill>
                <a:srgbClr val="7030A0"/>
              </a:solidFill>
              <a:latin typeface="Calibri"/>
              <a:cs typeface="Calibri"/>
            </a:endParaRPr>
          </a:p>
          <a:p>
            <a:pPr marL="690466" indent="-267156">
              <a:lnSpc>
                <a:spcPts val="1393"/>
              </a:lnSpc>
              <a:buChar char="•"/>
              <a:tabLst>
                <a:tab pos="690466" algn="l"/>
                <a:tab pos="691406" algn="l"/>
              </a:tabLst>
            </a:pPr>
            <a:r>
              <a:rPr sz="1200" b="1" spc="67" dirty="0">
                <a:solidFill>
                  <a:srgbClr val="7030A0"/>
                </a:solidFill>
                <a:latin typeface="Calibri"/>
                <a:cs typeface="Calibri"/>
              </a:rPr>
              <a:t>Treatment </a:t>
            </a:r>
            <a:r>
              <a:rPr sz="1200" b="1" spc="96" dirty="0">
                <a:solidFill>
                  <a:srgbClr val="7030A0"/>
                </a:solidFill>
                <a:latin typeface="Calibri"/>
                <a:cs typeface="Calibri"/>
              </a:rPr>
              <a:t>of</a:t>
            </a:r>
            <a:r>
              <a:rPr sz="1200" b="1" spc="44" dirty="0">
                <a:solidFill>
                  <a:srgbClr val="7030A0"/>
                </a:solidFill>
                <a:latin typeface="Calibri"/>
                <a:cs typeface="Calibri"/>
              </a:rPr>
              <a:t> </a:t>
            </a:r>
            <a:r>
              <a:rPr sz="1200" b="1" spc="59" dirty="0">
                <a:solidFill>
                  <a:srgbClr val="7030A0"/>
                </a:solidFill>
                <a:latin typeface="Calibri"/>
                <a:cs typeface="Calibri"/>
              </a:rPr>
              <a:t>complications.</a:t>
            </a:r>
            <a:endParaRPr sz="1200" b="1">
              <a:solidFill>
                <a:srgbClr val="7030A0"/>
              </a:solidFill>
              <a:latin typeface="Calibri"/>
              <a:cs typeface="Calibri"/>
            </a:endParaRPr>
          </a:p>
          <a:p>
            <a:pPr>
              <a:spcBef>
                <a:spcPts val="22"/>
              </a:spcBef>
            </a:pPr>
            <a:endParaRPr sz="1100">
              <a:latin typeface="Times New Roman"/>
              <a:cs typeface="Times New Roman"/>
            </a:endParaRPr>
          </a:p>
          <a:p>
            <a:pPr marL="424251" lvl="1" indent="-268096" algn="just">
              <a:lnSpc>
                <a:spcPts val="1393"/>
              </a:lnSpc>
              <a:buAutoNum type="arabicPeriod"/>
              <a:tabLst>
                <a:tab pos="425191" algn="l"/>
              </a:tabLst>
            </a:pPr>
            <a:r>
              <a:rPr sz="1200" b="1" spc="111" dirty="0">
                <a:solidFill>
                  <a:srgbClr val="0062A8"/>
                </a:solidFill>
                <a:latin typeface="Calibri"/>
                <a:cs typeface="Calibri"/>
              </a:rPr>
              <a:t>Initial </a:t>
            </a:r>
            <a:r>
              <a:rPr sz="1200" b="1" spc="133" dirty="0">
                <a:solidFill>
                  <a:srgbClr val="0062A8"/>
                </a:solidFill>
                <a:latin typeface="Calibri"/>
                <a:cs typeface="Calibri"/>
              </a:rPr>
              <a:t>recognition </a:t>
            </a:r>
            <a:r>
              <a:rPr sz="1200" b="1" spc="148" dirty="0">
                <a:solidFill>
                  <a:srgbClr val="0062A8"/>
                </a:solidFill>
                <a:latin typeface="Calibri"/>
                <a:cs typeface="Calibri"/>
              </a:rPr>
              <a:t>and</a:t>
            </a:r>
            <a:r>
              <a:rPr sz="1200" b="1" spc="15" dirty="0">
                <a:solidFill>
                  <a:srgbClr val="0062A8"/>
                </a:solidFill>
                <a:latin typeface="Calibri"/>
                <a:cs typeface="Calibri"/>
              </a:rPr>
              <a:t> </a:t>
            </a:r>
            <a:r>
              <a:rPr sz="1200" b="1" spc="163" dirty="0">
                <a:solidFill>
                  <a:srgbClr val="0062A8"/>
                </a:solidFill>
                <a:latin typeface="Calibri"/>
                <a:cs typeface="Calibri"/>
              </a:rPr>
              <a:t>management</a:t>
            </a:r>
            <a:endParaRPr sz="1200">
              <a:latin typeface="Calibri"/>
              <a:cs typeface="Calibri"/>
            </a:endParaRPr>
          </a:p>
          <a:p>
            <a:pPr marL="424251" marR="157095" indent="-293495" algn="just">
              <a:lnSpc>
                <a:spcPts val="1361"/>
              </a:lnSpc>
              <a:spcBef>
                <a:spcPts val="67"/>
              </a:spcBef>
            </a:pPr>
            <a:r>
              <a:rPr sz="1000" spc="7" dirty="0">
                <a:solidFill>
                  <a:srgbClr val="231F20"/>
                </a:solidFill>
                <a:latin typeface="Calibri"/>
                <a:cs typeface="Calibri"/>
              </a:rPr>
              <a:t>I,A </a:t>
            </a:r>
            <a:r>
              <a:rPr sz="1200" spc="96" dirty="0">
                <a:solidFill>
                  <a:srgbClr val="231F20"/>
                </a:solidFill>
                <a:latin typeface="Calibri"/>
                <a:cs typeface="Calibri"/>
              </a:rPr>
              <a:t>When </a:t>
            </a:r>
            <a:r>
              <a:rPr sz="1200" spc="74" dirty="0">
                <a:solidFill>
                  <a:srgbClr val="231F20"/>
                </a:solidFill>
                <a:latin typeface="Calibri"/>
                <a:cs typeface="Calibri"/>
              </a:rPr>
              <a:t>the patient </a:t>
            </a:r>
            <a:r>
              <a:rPr sz="1200" spc="89" dirty="0">
                <a:solidFill>
                  <a:srgbClr val="231F20"/>
                </a:solidFill>
                <a:latin typeface="Calibri"/>
                <a:cs typeface="Calibri"/>
              </a:rPr>
              <a:t>with </a:t>
            </a:r>
            <a:r>
              <a:rPr sz="1200" spc="52" dirty="0">
                <a:solidFill>
                  <a:srgbClr val="231F20"/>
                </a:solidFill>
                <a:latin typeface="Calibri"/>
                <a:cs typeface="Calibri"/>
              </a:rPr>
              <a:t>suspected </a:t>
            </a:r>
            <a:r>
              <a:rPr sz="1200" spc="67" dirty="0">
                <a:solidFill>
                  <a:srgbClr val="231F20"/>
                </a:solidFill>
                <a:latin typeface="Calibri"/>
                <a:cs typeface="Calibri"/>
              </a:rPr>
              <a:t>STEMI </a:t>
            </a:r>
            <a:r>
              <a:rPr sz="1200" spc="52" dirty="0">
                <a:solidFill>
                  <a:srgbClr val="231F20"/>
                </a:solidFill>
                <a:latin typeface="Calibri"/>
                <a:cs typeface="Calibri"/>
              </a:rPr>
              <a:t>reaches </a:t>
            </a:r>
            <a:r>
              <a:rPr sz="1200" spc="74" dirty="0">
                <a:solidFill>
                  <a:srgbClr val="231F20"/>
                </a:solidFill>
                <a:latin typeface="Calibri"/>
                <a:cs typeface="Calibri"/>
              </a:rPr>
              <a:t>the emergency  department, evaluation </a:t>
            </a:r>
            <a:r>
              <a:rPr sz="1200" spc="96" dirty="0">
                <a:solidFill>
                  <a:srgbClr val="231F20"/>
                </a:solidFill>
                <a:latin typeface="Calibri"/>
                <a:cs typeface="Calibri"/>
              </a:rPr>
              <a:t>and </a:t>
            </a:r>
            <a:r>
              <a:rPr sz="1200" spc="67" dirty="0">
                <a:solidFill>
                  <a:srgbClr val="231F20"/>
                </a:solidFill>
                <a:latin typeface="Calibri"/>
                <a:cs typeface="Calibri"/>
              </a:rPr>
              <a:t>initial </a:t>
            </a:r>
            <a:r>
              <a:rPr sz="1200" spc="96" dirty="0">
                <a:solidFill>
                  <a:srgbClr val="231F20"/>
                </a:solidFill>
                <a:latin typeface="Calibri"/>
                <a:cs typeface="Calibri"/>
              </a:rPr>
              <a:t>management </a:t>
            </a:r>
            <a:r>
              <a:rPr sz="1200" spc="74" dirty="0">
                <a:solidFill>
                  <a:srgbClr val="231F20"/>
                </a:solidFill>
                <a:latin typeface="Calibri"/>
                <a:cs typeface="Calibri"/>
              </a:rPr>
              <a:t>should </a:t>
            </a:r>
            <a:r>
              <a:rPr sz="1200" spc="81" dirty="0">
                <a:solidFill>
                  <a:srgbClr val="231F20"/>
                </a:solidFill>
                <a:latin typeface="Calibri"/>
                <a:cs typeface="Calibri"/>
              </a:rPr>
              <a:t>be prompt  </a:t>
            </a:r>
            <a:r>
              <a:rPr sz="1200" spc="67" dirty="0">
                <a:solidFill>
                  <a:srgbClr val="231F20"/>
                </a:solidFill>
                <a:latin typeface="Calibri"/>
                <a:cs typeface="Calibri"/>
              </a:rPr>
              <a:t>(</a:t>
            </a:r>
            <a:r>
              <a:rPr sz="1200" spc="67" dirty="0">
                <a:solidFill>
                  <a:srgbClr val="FF0000"/>
                </a:solidFill>
                <a:latin typeface="Calibri"/>
                <a:cs typeface="Calibri"/>
              </a:rPr>
              <a:t>FAST</a:t>
            </a:r>
            <a:r>
              <a:rPr sz="1200" spc="37" dirty="0">
                <a:solidFill>
                  <a:srgbClr val="FF0000"/>
                </a:solidFill>
                <a:latin typeface="Calibri"/>
                <a:cs typeface="Calibri"/>
              </a:rPr>
              <a:t> </a:t>
            </a:r>
            <a:r>
              <a:rPr sz="1200" spc="119" dirty="0">
                <a:solidFill>
                  <a:srgbClr val="FF0000"/>
                </a:solidFill>
                <a:latin typeface="Calibri"/>
                <a:cs typeface="Calibri"/>
              </a:rPr>
              <a:t>TRACK</a:t>
            </a:r>
            <a:r>
              <a:rPr sz="1200" spc="44" dirty="0">
                <a:solidFill>
                  <a:srgbClr val="FF0000"/>
                </a:solidFill>
                <a:latin typeface="Calibri"/>
                <a:cs typeface="Calibri"/>
              </a:rPr>
              <a:t> </a:t>
            </a:r>
            <a:r>
              <a:rPr sz="1200" spc="30" dirty="0">
                <a:solidFill>
                  <a:srgbClr val="FF0000"/>
                </a:solidFill>
                <a:latin typeface="Calibri"/>
                <a:cs typeface="Calibri"/>
              </a:rPr>
              <a:t>-</a:t>
            </a:r>
            <a:r>
              <a:rPr sz="1200" spc="37" dirty="0">
                <a:solidFill>
                  <a:srgbClr val="FF0000"/>
                </a:solidFill>
                <a:latin typeface="Calibri"/>
                <a:cs typeface="Calibri"/>
              </a:rPr>
              <a:t> </a:t>
            </a:r>
            <a:r>
              <a:rPr sz="1200" spc="89" dirty="0">
                <a:solidFill>
                  <a:srgbClr val="FF0000"/>
                </a:solidFill>
                <a:latin typeface="Calibri"/>
                <a:cs typeface="Calibri"/>
              </a:rPr>
              <a:t>RED</a:t>
            </a:r>
            <a:r>
              <a:rPr sz="1200" spc="44" dirty="0">
                <a:solidFill>
                  <a:srgbClr val="FF0000"/>
                </a:solidFill>
                <a:latin typeface="Calibri"/>
                <a:cs typeface="Calibri"/>
              </a:rPr>
              <a:t> </a:t>
            </a:r>
            <a:r>
              <a:rPr sz="1200" spc="89" dirty="0">
                <a:solidFill>
                  <a:srgbClr val="FF0000"/>
                </a:solidFill>
                <a:latin typeface="Calibri"/>
                <a:cs typeface="Calibri"/>
              </a:rPr>
              <a:t>ZONE</a:t>
            </a:r>
            <a:r>
              <a:rPr sz="1200" spc="89" dirty="0">
                <a:solidFill>
                  <a:srgbClr val="231F20"/>
                </a:solidFill>
                <a:latin typeface="Calibri"/>
                <a:cs typeface="Calibri"/>
              </a:rPr>
              <a:t>)</a:t>
            </a:r>
            <a:r>
              <a:rPr sz="1200" spc="44" dirty="0">
                <a:solidFill>
                  <a:srgbClr val="231F20"/>
                </a:solidFill>
                <a:latin typeface="Calibri"/>
                <a:cs typeface="Calibri"/>
              </a:rPr>
              <a:t> </a:t>
            </a:r>
            <a:r>
              <a:rPr sz="1200" spc="59" dirty="0">
                <a:solidFill>
                  <a:srgbClr val="231F20"/>
                </a:solidFill>
                <a:latin typeface="Calibri"/>
                <a:cs typeface="Calibri"/>
              </a:rPr>
              <a:t>because</a:t>
            </a:r>
            <a:r>
              <a:rPr sz="1200" spc="37" dirty="0">
                <a:solidFill>
                  <a:srgbClr val="231F20"/>
                </a:solidFill>
                <a:latin typeface="Calibri"/>
                <a:cs typeface="Calibri"/>
              </a:rPr>
              <a:t> </a:t>
            </a:r>
            <a:r>
              <a:rPr sz="1200" spc="74" dirty="0">
                <a:solidFill>
                  <a:srgbClr val="231F20"/>
                </a:solidFill>
                <a:latin typeface="Calibri"/>
                <a:cs typeface="Calibri"/>
              </a:rPr>
              <a:t>the</a:t>
            </a:r>
            <a:r>
              <a:rPr sz="1200" spc="44" dirty="0">
                <a:solidFill>
                  <a:srgbClr val="231F20"/>
                </a:solidFill>
                <a:latin typeface="Calibri"/>
                <a:cs typeface="Calibri"/>
              </a:rPr>
              <a:t> </a:t>
            </a:r>
            <a:r>
              <a:rPr sz="1200" spc="67" dirty="0">
                <a:solidFill>
                  <a:srgbClr val="231F20"/>
                </a:solidFill>
                <a:latin typeface="Calibri"/>
                <a:cs typeface="Calibri"/>
              </a:rPr>
              <a:t>benefits</a:t>
            </a:r>
            <a:r>
              <a:rPr sz="1200" spc="37" dirty="0">
                <a:solidFill>
                  <a:srgbClr val="231F20"/>
                </a:solidFill>
                <a:latin typeface="Calibri"/>
                <a:cs typeface="Calibri"/>
              </a:rPr>
              <a:t> </a:t>
            </a:r>
            <a:r>
              <a:rPr sz="1200" spc="96" dirty="0">
                <a:solidFill>
                  <a:srgbClr val="231F20"/>
                </a:solidFill>
                <a:latin typeface="Calibri"/>
                <a:cs typeface="Calibri"/>
              </a:rPr>
              <a:t>of</a:t>
            </a:r>
            <a:r>
              <a:rPr sz="1200" spc="44" dirty="0">
                <a:solidFill>
                  <a:srgbClr val="231F20"/>
                </a:solidFill>
                <a:latin typeface="Calibri"/>
                <a:cs typeface="Calibri"/>
              </a:rPr>
              <a:t> </a:t>
            </a:r>
            <a:r>
              <a:rPr sz="1200" spc="67" dirty="0">
                <a:solidFill>
                  <a:srgbClr val="231F20"/>
                </a:solidFill>
                <a:latin typeface="Calibri"/>
                <a:cs typeface="Calibri"/>
              </a:rPr>
              <a:t>reperfusion</a:t>
            </a:r>
            <a:r>
              <a:rPr sz="1200" spc="44" dirty="0">
                <a:solidFill>
                  <a:srgbClr val="231F20"/>
                </a:solidFill>
                <a:latin typeface="Calibri"/>
                <a:cs typeface="Calibri"/>
              </a:rPr>
              <a:t> </a:t>
            </a:r>
            <a:r>
              <a:rPr sz="1200" spc="74" dirty="0">
                <a:solidFill>
                  <a:srgbClr val="231F20"/>
                </a:solidFill>
                <a:latin typeface="Calibri"/>
                <a:cs typeface="Calibri"/>
              </a:rPr>
              <a:t>therapy  </a:t>
            </a:r>
            <a:r>
              <a:rPr sz="1200" spc="67" dirty="0">
                <a:solidFill>
                  <a:srgbClr val="231F20"/>
                </a:solidFill>
                <a:latin typeface="Calibri"/>
                <a:cs typeface="Calibri"/>
              </a:rPr>
              <a:t>are </a:t>
            </a:r>
            <a:r>
              <a:rPr sz="1200" spc="74" dirty="0">
                <a:solidFill>
                  <a:srgbClr val="231F20"/>
                </a:solidFill>
                <a:latin typeface="Calibri"/>
                <a:cs typeface="Calibri"/>
              </a:rPr>
              <a:t>greater the </a:t>
            </a:r>
            <a:r>
              <a:rPr sz="1200" spc="59" dirty="0">
                <a:solidFill>
                  <a:srgbClr val="231F20"/>
                </a:solidFill>
                <a:latin typeface="Calibri"/>
                <a:cs typeface="Calibri"/>
              </a:rPr>
              <a:t>earlier it </a:t>
            </a:r>
            <a:r>
              <a:rPr sz="1200" spc="22">
                <a:solidFill>
                  <a:srgbClr val="231F20"/>
                </a:solidFill>
                <a:latin typeface="Calibri"/>
                <a:cs typeface="Calibri"/>
              </a:rPr>
              <a:t>is </a:t>
            </a:r>
            <a:r>
              <a:rPr sz="1200" spc="52" smtClean="0">
                <a:solidFill>
                  <a:srgbClr val="231F20"/>
                </a:solidFill>
                <a:latin typeface="Calibri"/>
                <a:cs typeface="Calibri"/>
              </a:rPr>
              <a:t>instituted.</a:t>
            </a:r>
            <a:endParaRPr sz="1000" baseline="30864">
              <a:latin typeface="Calibri"/>
              <a:cs typeface="Calibri"/>
            </a:endParaRPr>
          </a:p>
          <a:p>
            <a:pPr>
              <a:lnSpc>
                <a:spcPct val="100000"/>
              </a:lnSpc>
            </a:pPr>
            <a:endParaRPr sz="1200">
              <a:latin typeface="Times New Roman"/>
              <a:cs typeface="Times New Roman"/>
            </a:endParaRPr>
          </a:p>
          <a:p>
            <a:pPr marL="424251" marR="157095" indent="-285029" algn="just">
              <a:lnSpc>
                <a:spcPts val="1361"/>
              </a:lnSpc>
            </a:pPr>
            <a:r>
              <a:rPr sz="1000" spc="-15" dirty="0">
                <a:solidFill>
                  <a:srgbClr val="231F20"/>
                </a:solidFill>
                <a:latin typeface="Calibri"/>
                <a:cs typeface="Calibri"/>
              </a:rPr>
              <a:t>I,C</a:t>
            </a:r>
            <a:r>
              <a:rPr sz="1000" spc="200" dirty="0">
                <a:solidFill>
                  <a:srgbClr val="231F20"/>
                </a:solidFill>
                <a:latin typeface="Calibri"/>
                <a:cs typeface="Calibri"/>
              </a:rPr>
              <a:t> </a:t>
            </a:r>
            <a:r>
              <a:rPr sz="1200" spc="163" dirty="0">
                <a:solidFill>
                  <a:srgbClr val="231F20"/>
                </a:solidFill>
                <a:latin typeface="Calibri"/>
                <a:cs typeface="Calibri"/>
              </a:rPr>
              <a:t>A </a:t>
            </a:r>
            <a:r>
              <a:rPr sz="1200" spc="74" dirty="0">
                <a:solidFill>
                  <a:srgbClr val="231F20"/>
                </a:solidFill>
                <a:latin typeface="Calibri"/>
                <a:cs typeface="Calibri"/>
              </a:rPr>
              <a:t>quick </a:t>
            </a:r>
            <a:r>
              <a:rPr sz="1200" spc="81" dirty="0">
                <a:solidFill>
                  <a:srgbClr val="231F20"/>
                </a:solidFill>
                <a:latin typeface="Calibri"/>
                <a:cs typeface="Calibri"/>
              </a:rPr>
              <a:t>targeted </a:t>
            </a:r>
            <a:r>
              <a:rPr sz="1200" spc="59" dirty="0">
                <a:solidFill>
                  <a:srgbClr val="231F20"/>
                </a:solidFill>
                <a:latin typeface="Calibri"/>
                <a:cs typeface="Calibri"/>
              </a:rPr>
              <a:t>history </a:t>
            </a:r>
            <a:r>
              <a:rPr sz="1200" spc="74" dirty="0">
                <a:solidFill>
                  <a:srgbClr val="231F20"/>
                </a:solidFill>
                <a:latin typeface="Calibri"/>
                <a:cs typeface="Calibri"/>
              </a:rPr>
              <a:t>should </a:t>
            </a:r>
            <a:r>
              <a:rPr sz="1200" spc="81" dirty="0">
                <a:solidFill>
                  <a:srgbClr val="231F20"/>
                </a:solidFill>
                <a:latin typeface="Calibri"/>
                <a:cs typeface="Calibri"/>
              </a:rPr>
              <a:t>be </a:t>
            </a:r>
            <a:r>
              <a:rPr sz="1200" spc="89" dirty="0">
                <a:solidFill>
                  <a:srgbClr val="231F20"/>
                </a:solidFill>
                <a:latin typeface="Calibri"/>
                <a:cs typeface="Calibri"/>
              </a:rPr>
              <a:t>taken </a:t>
            </a:r>
            <a:r>
              <a:rPr sz="1200" spc="96" dirty="0">
                <a:solidFill>
                  <a:srgbClr val="231F20"/>
                </a:solidFill>
                <a:latin typeface="Calibri"/>
                <a:cs typeface="Calibri"/>
              </a:rPr>
              <a:t>and </a:t>
            </a:r>
            <a:r>
              <a:rPr sz="1200" spc="59" dirty="0">
                <a:solidFill>
                  <a:srgbClr val="231F20"/>
                </a:solidFill>
                <a:latin typeface="Calibri"/>
                <a:cs typeface="Calibri"/>
              </a:rPr>
              <a:t>vital signs </a:t>
            </a:r>
            <a:r>
              <a:rPr sz="1200" spc="74" dirty="0">
                <a:solidFill>
                  <a:srgbClr val="231F20"/>
                </a:solidFill>
                <a:latin typeface="Calibri"/>
                <a:cs typeface="Calibri"/>
              </a:rPr>
              <a:t>noted. </a:t>
            </a:r>
            <a:r>
              <a:rPr sz="1200" spc="81" dirty="0">
                <a:solidFill>
                  <a:srgbClr val="231F20"/>
                </a:solidFill>
                <a:latin typeface="Calibri"/>
                <a:cs typeface="Calibri"/>
              </a:rPr>
              <a:t>The  </a:t>
            </a:r>
            <a:r>
              <a:rPr sz="1200" spc="74" dirty="0">
                <a:solidFill>
                  <a:srgbClr val="231F20"/>
                </a:solidFill>
                <a:latin typeface="Calibri"/>
                <a:cs typeface="Calibri"/>
              </a:rPr>
              <a:t>diagnosis should </a:t>
            </a:r>
            <a:r>
              <a:rPr sz="1200" spc="81" dirty="0">
                <a:solidFill>
                  <a:srgbClr val="231F20"/>
                </a:solidFill>
                <a:latin typeface="Calibri"/>
                <a:cs typeface="Calibri"/>
              </a:rPr>
              <a:t>be </a:t>
            </a:r>
            <a:r>
              <a:rPr sz="1200" spc="74" dirty="0">
                <a:solidFill>
                  <a:srgbClr val="231F20"/>
                </a:solidFill>
                <a:latin typeface="Calibri"/>
                <a:cs typeface="Calibri"/>
              </a:rPr>
              <a:t>confirmed </a:t>
            </a:r>
            <a:r>
              <a:rPr sz="1200" spc="89" dirty="0">
                <a:solidFill>
                  <a:srgbClr val="231F20"/>
                </a:solidFill>
                <a:latin typeface="Calibri"/>
                <a:cs typeface="Calibri"/>
              </a:rPr>
              <a:t>with </a:t>
            </a:r>
            <a:r>
              <a:rPr sz="1200" spc="96" dirty="0">
                <a:solidFill>
                  <a:srgbClr val="231F20"/>
                </a:solidFill>
                <a:latin typeface="Calibri"/>
                <a:cs typeface="Calibri"/>
              </a:rPr>
              <a:t>an </a:t>
            </a:r>
            <a:r>
              <a:rPr sz="1200" b="1" spc="74" dirty="0">
                <a:solidFill>
                  <a:srgbClr val="231F20"/>
                </a:solidFill>
                <a:latin typeface="Calibri"/>
                <a:cs typeface="Calibri"/>
              </a:rPr>
              <a:t>ECG, </a:t>
            </a:r>
            <a:r>
              <a:rPr sz="1200" b="1" spc="81" dirty="0">
                <a:solidFill>
                  <a:srgbClr val="231F20"/>
                </a:solidFill>
                <a:latin typeface="Calibri"/>
                <a:cs typeface="Calibri"/>
              </a:rPr>
              <a:t>which </a:t>
            </a:r>
            <a:r>
              <a:rPr sz="1200" b="1" spc="74" dirty="0">
                <a:solidFill>
                  <a:srgbClr val="231F20"/>
                </a:solidFill>
                <a:latin typeface="Calibri"/>
                <a:cs typeface="Calibri"/>
              </a:rPr>
              <a:t>should </a:t>
            </a:r>
            <a:r>
              <a:rPr sz="1200" b="1" spc="81" dirty="0">
                <a:solidFill>
                  <a:srgbClr val="231F20"/>
                </a:solidFill>
                <a:latin typeface="Calibri"/>
                <a:cs typeface="Calibri"/>
              </a:rPr>
              <a:t>be </a:t>
            </a:r>
            <a:r>
              <a:rPr sz="1200" b="1" spc="89" dirty="0">
                <a:solidFill>
                  <a:srgbClr val="231F20"/>
                </a:solidFill>
                <a:latin typeface="Calibri"/>
                <a:cs typeface="Calibri"/>
              </a:rPr>
              <a:t>done </a:t>
            </a:r>
            <a:r>
              <a:rPr sz="1200" b="1" spc="44" dirty="0">
                <a:solidFill>
                  <a:srgbClr val="231F20"/>
                </a:solidFill>
                <a:latin typeface="Calibri"/>
                <a:cs typeface="Calibri"/>
              </a:rPr>
              <a:t>as  </a:t>
            </a:r>
            <a:r>
              <a:rPr sz="1200" b="1" spc="74" dirty="0">
                <a:solidFill>
                  <a:srgbClr val="231F20"/>
                </a:solidFill>
                <a:latin typeface="Calibri"/>
                <a:cs typeface="Calibri"/>
              </a:rPr>
              <a:t>soon </a:t>
            </a:r>
            <a:r>
              <a:rPr sz="1200" b="1" spc="44" dirty="0">
                <a:solidFill>
                  <a:srgbClr val="231F20"/>
                </a:solidFill>
                <a:latin typeface="Calibri"/>
                <a:cs typeface="Calibri"/>
              </a:rPr>
              <a:t>as </a:t>
            </a:r>
            <a:r>
              <a:rPr sz="1200" b="1" spc="52" dirty="0">
                <a:solidFill>
                  <a:srgbClr val="231F20"/>
                </a:solidFill>
                <a:latin typeface="Calibri"/>
                <a:cs typeface="Calibri"/>
              </a:rPr>
              <a:t>possible, </a:t>
            </a:r>
            <a:r>
              <a:rPr sz="1200" b="1" spc="74" dirty="0">
                <a:solidFill>
                  <a:srgbClr val="231F20"/>
                </a:solidFill>
                <a:latin typeface="Calibri"/>
                <a:cs typeface="Calibri"/>
              </a:rPr>
              <a:t>preferably </a:t>
            </a:r>
            <a:r>
              <a:rPr sz="1200" b="1" spc="81" dirty="0">
                <a:solidFill>
                  <a:srgbClr val="231F20"/>
                </a:solidFill>
                <a:latin typeface="Calibri"/>
                <a:cs typeface="Calibri"/>
              </a:rPr>
              <a:t>within </a:t>
            </a:r>
            <a:r>
              <a:rPr sz="1200" b="1" spc="52" dirty="0">
                <a:solidFill>
                  <a:srgbClr val="231F20"/>
                </a:solidFill>
                <a:latin typeface="Calibri"/>
                <a:cs typeface="Calibri"/>
              </a:rPr>
              <a:t>10 </a:t>
            </a:r>
            <a:r>
              <a:rPr sz="1200" b="1" spc="67" dirty="0">
                <a:solidFill>
                  <a:srgbClr val="231F20"/>
                </a:solidFill>
                <a:latin typeface="Calibri"/>
                <a:cs typeface="Calibri"/>
              </a:rPr>
              <a:t>minutes </a:t>
            </a:r>
            <a:r>
              <a:rPr sz="1200" spc="96" dirty="0">
                <a:solidFill>
                  <a:srgbClr val="231F20"/>
                </a:solidFill>
                <a:latin typeface="Calibri"/>
                <a:cs typeface="Calibri"/>
              </a:rPr>
              <a:t>of </a:t>
            </a:r>
            <a:r>
              <a:rPr sz="1200" spc="74" dirty="0">
                <a:solidFill>
                  <a:srgbClr val="231F20"/>
                </a:solidFill>
                <a:latin typeface="Calibri"/>
                <a:cs typeface="Calibri"/>
              </a:rPr>
              <a:t>the </a:t>
            </a:r>
            <a:r>
              <a:rPr sz="1200" spc="52" dirty="0">
                <a:solidFill>
                  <a:srgbClr val="231F20"/>
                </a:solidFill>
                <a:latin typeface="Calibri"/>
                <a:cs typeface="Calibri"/>
              </a:rPr>
              <a:t>patient’s </a:t>
            </a:r>
            <a:r>
              <a:rPr sz="1200" spc="59" dirty="0">
                <a:solidFill>
                  <a:srgbClr val="231F20"/>
                </a:solidFill>
                <a:latin typeface="Calibri"/>
                <a:cs typeface="Calibri"/>
              </a:rPr>
              <a:t>arrival  </a:t>
            </a:r>
            <a:r>
              <a:rPr sz="1200" spc="74" dirty="0">
                <a:solidFill>
                  <a:srgbClr val="231F20"/>
                </a:solidFill>
                <a:latin typeface="Calibri"/>
                <a:cs typeface="Calibri"/>
              </a:rPr>
              <a:t>in the emergency department. </a:t>
            </a:r>
            <a:r>
              <a:rPr sz="1200" spc="44" dirty="0">
                <a:solidFill>
                  <a:srgbClr val="231F20"/>
                </a:solidFill>
                <a:latin typeface="Calibri"/>
                <a:cs typeface="Calibri"/>
              </a:rPr>
              <a:t>It </a:t>
            </a:r>
            <a:r>
              <a:rPr sz="1200" spc="22" dirty="0">
                <a:solidFill>
                  <a:srgbClr val="231F20"/>
                </a:solidFill>
                <a:latin typeface="Calibri"/>
                <a:cs typeface="Calibri"/>
              </a:rPr>
              <a:t>is </a:t>
            </a:r>
            <a:r>
              <a:rPr sz="1200" spc="81" dirty="0">
                <a:solidFill>
                  <a:srgbClr val="231F20"/>
                </a:solidFill>
                <a:latin typeface="Calibri"/>
                <a:cs typeface="Calibri"/>
              </a:rPr>
              <a:t>important to monitor </a:t>
            </a:r>
            <a:r>
              <a:rPr sz="1200" spc="74" dirty="0">
                <a:solidFill>
                  <a:srgbClr val="231F20"/>
                </a:solidFill>
                <a:latin typeface="Calibri"/>
                <a:cs typeface="Calibri"/>
              </a:rPr>
              <a:t>the patient  </a:t>
            </a:r>
            <a:r>
              <a:rPr sz="1200" spc="67" dirty="0">
                <a:solidFill>
                  <a:srgbClr val="231F20"/>
                </a:solidFill>
                <a:latin typeface="Calibri"/>
                <a:cs typeface="Calibri"/>
              </a:rPr>
              <a:t>continuously </a:t>
            </a:r>
            <a:r>
              <a:rPr sz="1200" spc="81" dirty="0">
                <a:solidFill>
                  <a:srgbClr val="231F20"/>
                </a:solidFill>
                <a:latin typeface="Calibri"/>
                <a:cs typeface="Calibri"/>
              </a:rPr>
              <a:t>for</a:t>
            </a:r>
            <a:r>
              <a:rPr sz="1200" spc="52" dirty="0">
                <a:solidFill>
                  <a:srgbClr val="231F20"/>
                </a:solidFill>
                <a:latin typeface="Calibri"/>
                <a:cs typeface="Calibri"/>
              </a:rPr>
              <a:t> </a:t>
            </a:r>
            <a:r>
              <a:rPr sz="1200" spc="59" dirty="0">
                <a:solidFill>
                  <a:srgbClr val="231F20"/>
                </a:solidFill>
                <a:latin typeface="Calibri"/>
                <a:cs typeface="Calibri"/>
              </a:rPr>
              <a:t>arrhythmias.</a:t>
            </a:r>
            <a:endParaRPr sz="1200">
              <a:latin typeface="Calibri"/>
              <a:cs typeface="Calibri"/>
            </a:endParaRPr>
          </a:p>
          <a:p>
            <a:pPr>
              <a:spcBef>
                <a:spcPts val="74"/>
              </a:spcBef>
            </a:pPr>
            <a:endParaRPr sz="1000">
              <a:latin typeface="Times New Roman"/>
              <a:cs typeface="Times New Roman"/>
            </a:endParaRPr>
          </a:p>
          <a:p>
            <a:pPr marL="424251"/>
            <a:r>
              <a:rPr sz="1200" b="1" spc="74" dirty="0">
                <a:solidFill>
                  <a:srgbClr val="231F20"/>
                </a:solidFill>
                <a:latin typeface="Calibri"/>
                <a:cs typeface="Calibri"/>
              </a:rPr>
              <a:t>Pain should </a:t>
            </a:r>
            <a:r>
              <a:rPr sz="1200" b="1" spc="81" dirty="0">
                <a:solidFill>
                  <a:srgbClr val="231F20"/>
                </a:solidFill>
                <a:latin typeface="Calibri"/>
                <a:cs typeface="Calibri"/>
              </a:rPr>
              <a:t>be </a:t>
            </a:r>
            <a:r>
              <a:rPr sz="1200" b="1" spc="59" dirty="0">
                <a:solidFill>
                  <a:srgbClr val="231F20"/>
                </a:solidFill>
                <a:latin typeface="Calibri"/>
                <a:cs typeface="Calibri"/>
              </a:rPr>
              <a:t>relieved </a:t>
            </a:r>
            <a:r>
              <a:rPr sz="1200" b="1" spc="89" dirty="0">
                <a:solidFill>
                  <a:srgbClr val="231F20"/>
                </a:solidFill>
                <a:latin typeface="Calibri"/>
                <a:cs typeface="Calibri"/>
              </a:rPr>
              <a:t>with </a:t>
            </a:r>
            <a:r>
              <a:rPr sz="1200" b="1" spc="67" dirty="0">
                <a:solidFill>
                  <a:srgbClr val="231F20"/>
                </a:solidFill>
                <a:latin typeface="Calibri"/>
                <a:cs typeface="Calibri"/>
              </a:rPr>
              <a:t>titrated </a:t>
            </a:r>
            <a:r>
              <a:rPr sz="1200" b="1" spc="74" dirty="0">
                <a:solidFill>
                  <a:srgbClr val="231F20"/>
                </a:solidFill>
                <a:latin typeface="Calibri"/>
                <a:cs typeface="Calibri"/>
              </a:rPr>
              <a:t>IV</a:t>
            </a:r>
            <a:r>
              <a:rPr sz="1200" b="1" spc="-30" dirty="0">
                <a:solidFill>
                  <a:srgbClr val="231F20"/>
                </a:solidFill>
                <a:latin typeface="Calibri"/>
                <a:cs typeface="Calibri"/>
              </a:rPr>
              <a:t> </a:t>
            </a:r>
            <a:r>
              <a:rPr sz="1200" b="1" spc="74" dirty="0">
                <a:solidFill>
                  <a:srgbClr val="231F20"/>
                </a:solidFill>
                <a:latin typeface="Calibri"/>
                <a:cs typeface="Calibri"/>
              </a:rPr>
              <a:t>morphine.</a:t>
            </a:r>
            <a:endParaRPr sz="1200" b="1">
              <a:latin typeface="Calibri"/>
              <a:cs typeface="Calibri"/>
            </a:endParaRPr>
          </a:p>
          <a:p>
            <a:pPr>
              <a:spcBef>
                <a:spcPts val="37"/>
              </a:spcBef>
            </a:pPr>
            <a:endParaRPr sz="1200">
              <a:latin typeface="Times New Roman"/>
              <a:cs typeface="Times New Roman"/>
            </a:endParaRPr>
          </a:p>
          <a:p>
            <a:pPr marL="424251" marR="158036">
              <a:lnSpc>
                <a:spcPts val="1361"/>
              </a:lnSpc>
            </a:pPr>
            <a:r>
              <a:rPr sz="1200" spc="81" dirty="0">
                <a:solidFill>
                  <a:srgbClr val="231F20"/>
                </a:solidFill>
                <a:latin typeface="Calibri"/>
                <a:cs typeface="Calibri"/>
              </a:rPr>
              <a:t>The </a:t>
            </a:r>
            <a:r>
              <a:rPr sz="1200" spc="52" dirty="0">
                <a:solidFill>
                  <a:srgbClr val="231F20"/>
                </a:solidFill>
                <a:latin typeface="Calibri"/>
                <a:cs typeface="Calibri"/>
              </a:rPr>
              <a:t>patient’s </a:t>
            </a:r>
            <a:r>
              <a:rPr sz="1200" spc="59" dirty="0">
                <a:solidFill>
                  <a:srgbClr val="231F20"/>
                </a:solidFill>
                <a:latin typeface="Calibri"/>
                <a:cs typeface="Calibri"/>
              </a:rPr>
              <a:t>suitability </a:t>
            </a:r>
            <a:r>
              <a:rPr sz="1200" spc="81" dirty="0">
                <a:solidFill>
                  <a:srgbClr val="231F20"/>
                </a:solidFill>
                <a:latin typeface="Calibri"/>
                <a:cs typeface="Calibri"/>
              </a:rPr>
              <a:t>for </a:t>
            </a:r>
            <a:r>
              <a:rPr sz="1200" spc="67" dirty="0">
                <a:solidFill>
                  <a:srgbClr val="231F20"/>
                </a:solidFill>
                <a:latin typeface="Calibri"/>
                <a:cs typeface="Calibri"/>
              </a:rPr>
              <a:t>reperfusion </a:t>
            </a:r>
            <a:r>
              <a:rPr sz="1200" spc="74" dirty="0">
                <a:solidFill>
                  <a:srgbClr val="231F20"/>
                </a:solidFill>
                <a:latin typeface="Calibri"/>
                <a:cs typeface="Calibri"/>
              </a:rPr>
              <a:t>by </a:t>
            </a:r>
            <a:r>
              <a:rPr sz="1200" spc="67" dirty="0">
                <a:solidFill>
                  <a:srgbClr val="231F20"/>
                </a:solidFill>
                <a:latin typeface="Calibri"/>
                <a:cs typeface="Calibri"/>
              </a:rPr>
              <a:t>either fibrinolytic </a:t>
            </a:r>
            <a:r>
              <a:rPr sz="1200" spc="74" dirty="0">
                <a:solidFill>
                  <a:srgbClr val="231F20"/>
                </a:solidFill>
                <a:latin typeface="Calibri"/>
                <a:cs typeface="Calibri"/>
              </a:rPr>
              <a:t>therapy  </a:t>
            </a:r>
            <a:r>
              <a:rPr sz="1200" spc="67" dirty="0">
                <a:solidFill>
                  <a:srgbClr val="231F20"/>
                </a:solidFill>
                <a:latin typeface="Calibri"/>
                <a:cs typeface="Calibri"/>
              </a:rPr>
              <a:t>or primary </a:t>
            </a:r>
            <a:r>
              <a:rPr sz="1200" spc="52" dirty="0">
                <a:solidFill>
                  <a:srgbClr val="231F20"/>
                </a:solidFill>
                <a:latin typeface="Calibri"/>
                <a:cs typeface="Calibri"/>
              </a:rPr>
              <a:t>PCI </a:t>
            </a:r>
            <a:r>
              <a:rPr sz="1200" spc="74" dirty="0">
                <a:solidFill>
                  <a:srgbClr val="231F20"/>
                </a:solidFill>
                <a:latin typeface="Calibri"/>
                <a:cs typeface="Calibri"/>
              </a:rPr>
              <a:t>should </a:t>
            </a:r>
            <a:r>
              <a:rPr sz="1200" spc="81" dirty="0">
                <a:solidFill>
                  <a:srgbClr val="231F20"/>
                </a:solidFill>
                <a:latin typeface="Calibri"/>
                <a:cs typeface="Calibri"/>
              </a:rPr>
              <a:t>be </a:t>
            </a:r>
            <a:r>
              <a:rPr sz="1200" spc="74" dirty="0">
                <a:solidFill>
                  <a:srgbClr val="231F20"/>
                </a:solidFill>
                <a:latin typeface="Calibri"/>
                <a:cs typeface="Calibri"/>
              </a:rPr>
              <a:t>quickly</a:t>
            </a:r>
            <a:r>
              <a:rPr sz="1200" spc="7" dirty="0">
                <a:solidFill>
                  <a:srgbClr val="231F20"/>
                </a:solidFill>
                <a:latin typeface="Calibri"/>
                <a:cs typeface="Calibri"/>
              </a:rPr>
              <a:t> </a:t>
            </a:r>
            <a:r>
              <a:rPr sz="1200" spc="37" dirty="0">
                <a:solidFill>
                  <a:srgbClr val="231F20"/>
                </a:solidFill>
                <a:latin typeface="Calibri"/>
                <a:cs typeface="Calibri"/>
              </a:rPr>
              <a:t>assessed.</a:t>
            </a:r>
            <a:endParaRPr sz="1200">
              <a:latin typeface="Calibri"/>
              <a:cs typeface="Calibri"/>
            </a:endParaRPr>
          </a:p>
          <a:p>
            <a:pPr>
              <a:lnSpc>
                <a:spcPct val="100000"/>
              </a:lnSpc>
            </a:pPr>
            <a:endParaRPr sz="1200">
              <a:latin typeface="Times New Roman"/>
              <a:cs typeface="Times New Roman"/>
            </a:endParaRPr>
          </a:p>
          <a:p>
            <a:pPr marL="424251" marR="157095">
              <a:lnSpc>
                <a:spcPts val="1361"/>
              </a:lnSpc>
            </a:pPr>
            <a:r>
              <a:rPr sz="1200" spc="81" dirty="0">
                <a:solidFill>
                  <a:srgbClr val="231F20"/>
                </a:solidFill>
                <a:latin typeface="Calibri"/>
                <a:cs typeface="Calibri"/>
              </a:rPr>
              <a:t>The </a:t>
            </a:r>
            <a:r>
              <a:rPr sz="1200" spc="96" dirty="0">
                <a:solidFill>
                  <a:srgbClr val="231F20"/>
                </a:solidFill>
                <a:latin typeface="Calibri"/>
                <a:cs typeface="Calibri"/>
              </a:rPr>
              <a:t>following </a:t>
            </a:r>
            <a:r>
              <a:rPr sz="1200" spc="74" dirty="0">
                <a:solidFill>
                  <a:srgbClr val="231F20"/>
                </a:solidFill>
                <a:latin typeface="Calibri"/>
                <a:cs typeface="Calibri"/>
              </a:rPr>
              <a:t>should </a:t>
            </a:r>
            <a:r>
              <a:rPr sz="1200" spc="81" dirty="0">
                <a:solidFill>
                  <a:srgbClr val="231F20"/>
                </a:solidFill>
                <a:latin typeface="Calibri"/>
                <a:cs typeface="Calibri"/>
              </a:rPr>
              <a:t>be </a:t>
            </a:r>
            <a:r>
              <a:rPr sz="1200" spc="89" dirty="0">
                <a:solidFill>
                  <a:srgbClr val="231F20"/>
                </a:solidFill>
                <a:latin typeface="Calibri"/>
                <a:cs typeface="Calibri"/>
              </a:rPr>
              <a:t>done </a:t>
            </a:r>
            <a:r>
              <a:rPr sz="1200" spc="74" dirty="0">
                <a:solidFill>
                  <a:srgbClr val="231F20"/>
                </a:solidFill>
                <a:latin typeface="Calibri"/>
                <a:cs typeface="Calibri"/>
              </a:rPr>
              <a:t>immediately </a:t>
            </a:r>
            <a:r>
              <a:rPr sz="1200" spc="96" dirty="0">
                <a:solidFill>
                  <a:srgbClr val="231F20"/>
                </a:solidFill>
                <a:latin typeface="Calibri"/>
                <a:cs typeface="Calibri"/>
              </a:rPr>
              <a:t>and </a:t>
            </a:r>
            <a:r>
              <a:rPr sz="1200" spc="67" dirty="0">
                <a:solidFill>
                  <a:srgbClr val="231F20"/>
                </a:solidFill>
                <a:latin typeface="Calibri"/>
                <a:cs typeface="Calibri"/>
              </a:rPr>
              <a:t>concomitantly </a:t>
            </a:r>
            <a:r>
              <a:rPr sz="1200" spc="74" dirty="0">
                <a:solidFill>
                  <a:srgbClr val="231F20"/>
                </a:solidFill>
                <a:latin typeface="Calibri"/>
                <a:cs typeface="Calibri"/>
              </a:rPr>
              <a:t>in the  </a:t>
            </a:r>
            <a:r>
              <a:rPr sz="1200" spc="74">
                <a:solidFill>
                  <a:srgbClr val="231F20"/>
                </a:solidFill>
                <a:latin typeface="Calibri"/>
                <a:cs typeface="Calibri"/>
              </a:rPr>
              <a:t>emergency </a:t>
            </a:r>
            <a:r>
              <a:rPr sz="1200" spc="81" smtClean="0">
                <a:solidFill>
                  <a:srgbClr val="231F20"/>
                </a:solidFill>
                <a:latin typeface="Calibri"/>
                <a:cs typeface="Calibri"/>
              </a:rPr>
              <a:t>department</a:t>
            </a:r>
            <a:endParaRPr sz="1200">
              <a:latin typeface="Calibri"/>
              <a:cs typeface="Calibri"/>
            </a:endParaRPr>
          </a:p>
          <a:p>
            <a:pPr>
              <a:spcBef>
                <a:spcPts val="74"/>
              </a:spcBef>
            </a:pPr>
            <a:endParaRPr sz="1000">
              <a:latin typeface="Times New Roman"/>
              <a:cs typeface="Times New Roman"/>
            </a:endParaRPr>
          </a:p>
          <a:p>
            <a:pPr marL="690466" lvl="2" indent="-267156">
              <a:buChar char="•"/>
              <a:tabLst>
                <a:tab pos="690466" algn="l"/>
                <a:tab pos="691406" algn="l"/>
              </a:tabLst>
            </a:pPr>
            <a:r>
              <a:rPr sz="1200" spc="52" dirty="0">
                <a:solidFill>
                  <a:srgbClr val="231F20"/>
                </a:solidFill>
                <a:latin typeface="Calibri"/>
                <a:cs typeface="Calibri"/>
              </a:rPr>
              <a:t>Assessment </a:t>
            </a:r>
            <a:r>
              <a:rPr sz="1200" spc="96" dirty="0">
                <a:solidFill>
                  <a:srgbClr val="231F20"/>
                </a:solidFill>
                <a:latin typeface="Calibri"/>
                <a:cs typeface="Calibri"/>
              </a:rPr>
              <a:t>and </a:t>
            </a:r>
            <a:r>
              <a:rPr sz="1200" spc="59" dirty="0">
                <a:solidFill>
                  <a:srgbClr val="231F20"/>
                </a:solidFill>
                <a:latin typeface="Calibri"/>
                <a:cs typeface="Calibri"/>
              </a:rPr>
              <a:t>stabilisation </a:t>
            </a:r>
            <a:r>
              <a:rPr sz="1200" spc="96" dirty="0">
                <a:solidFill>
                  <a:srgbClr val="231F20"/>
                </a:solidFill>
                <a:latin typeface="Calibri"/>
                <a:cs typeface="Calibri"/>
              </a:rPr>
              <a:t>of </a:t>
            </a:r>
            <a:r>
              <a:rPr sz="1200" spc="74" dirty="0">
                <a:solidFill>
                  <a:srgbClr val="231F20"/>
                </a:solidFill>
                <a:latin typeface="Calibri"/>
                <a:cs typeface="Calibri"/>
              </a:rPr>
              <a:t>the </a:t>
            </a:r>
            <a:r>
              <a:rPr sz="1200" spc="52" dirty="0">
                <a:solidFill>
                  <a:srgbClr val="231F20"/>
                </a:solidFill>
                <a:latin typeface="Calibri"/>
                <a:cs typeface="Calibri"/>
              </a:rPr>
              <a:t>patient’s</a:t>
            </a:r>
            <a:r>
              <a:rPr sz="1200" spc="22" dirty="0">
                <a:solidFill>
                  <a:srgbClr val="231F20"/>
                </a:solidFill>
                <a:latin typeface="Calibri"/>
                <a:cs typeface="Calibri"/>
              </a:rPr>
              <a:t> </a:t>
            </a:r>
            <a:r>
              <a:rPr sz="1200" spc="67" dirty="0">
                <a:solidFill>
                  <a:srgbClr val="231F20"/>
                </a:solidFill>
                <a:latin typeface="Calibri"/>
                <a:cs typeface="Calibri"/>
              </a:rPr>
              <a:t>haemodynamics.</a:t>
            </a:r>
            <a:endParaRPr sz="1200">
              <a:latin typeface="Calibri"/>
              <a:cs typeface="Calibri"/>
            </a:endParaRPr>
          </a:p>
          <a:p>
            <a:pPr lvl="2">
              <a:spcBef>
                <a:spcPts val="30"/>
              </a:spcBef>
              <a:buClr>
                <a:srgbClr val="231F20"/>
              </a:buClr>
              <a:buFont typeface="Calibri"/>
              <a:buChar char="•"/>
            </a:pPr>
            <a:endParaRPr sz="1100">
              <a:latin typeface="Times New Roman"/>
              <a:cs typeface="Times New Roman"/>
            </a:endParaRPr>
          </a:p>
          <a:p>
            <a:pPr marL="690466" lvl="2" indent="-267156">
              <a:buChar char="•"/>
              <a:tabLst>
                <a:tab pos="690466" algn="l"/>
                <a:tab pos="691406" algn="l"/>
              </a:tabLst>
            </a:pPr>
            <a:r>
              <a:rPr sz="1200" spc="81" dirty="0">
                <a:solidFill>
                  <a:srgbClr val="231F20"/>
                </a:solidFill>
                <a:latin typeface="Calibri"/>
                <a:cs typeface="Calibri"/>
              </a:rPr>
              <a:t>Sublingual </a:t>
            </a:r>
            <a:r>
              <a:rPr sz="1200" spc="89" dirty="0">
                <a:solidFill>
                  <a:srgbClr val="231F20"/>
                </a:solidFill>
                <a:latin typeface="Calibri"/>
                <a:cs typeface="Calibri"/>
              </a:rPr>
              <a:t>GTN </a:t>
            </a:r>
            <a:r>
              <a:rPr sz="1200" spc="74" dirty="0">
                <a:solidFill>
                  <a:srgbClr val="231F20"/>
                </a:solidFill>
                <a:latin typeface="Calibri"/>
                <a:cs typeface="Calibri"/>
              </a:rPr>
              <a:t>if </a:t>
            </a:r>
            <a:r>
              <a:rPr sz="1200" spc="44" dirty="0">
                <a:solidFill>
                  <a:srgbClr val="231F20"/>
                </a:solidFill>
                <a:latin typeface="Calibri"/>
                <a:cs typeface="Calibri"/>
              </a:rPr>
              <a:t>chest </a:t>
            </a:r>
            <a:r>
              <a:rPr sz="1200" spc="81" dirty="0">
                <a:solidFill>
                  <a:srgbClr val="231F20"/>
                </a:solidFill>
                <a:latin typeface="Calibri"/>
                <a:cs typeface="Calibri"/>
              </a:rPr>
              <a:t>pain </a:t>
            </a:r>
            <a:r>
              <a:rPr sz="1200" spc="37" dirty="0">
                <a:solidFill>
                  <a:srgbClr val="231F20"/>
                </a:solidFill>
                <a:latin typeface="Calibri"/>
                <a:cs typeface="Calibri"/>
              </a:rPr>
              <a:t>persists </a:t>
            </a:r>
            <a:r>
              <a:rPr sz="1200" spc="67" dirty="0">
                <a:solidFill>
                  <a:srgbClr val="231F20"/>
                </a:solidFill>
                <a:latin typeface="Calibri"/>
                <a:cs typeface="Calibri"/>
              </a:rPr>
              <a:t>(avoid </a:t>
            </a:r>
            <a:r>
              <a:rPr sz="1200" spc="74" dirty="0">
                <a:solidFill>
                  <a:srgbClr val="231F20"/>
                </a:solidFill>
                <a:latin typeface="Calibri"/>
                <a:cs typeface="Calibri"/>
              </a:rPr>
              <a:t>if </a:t>
            </a:r>
            <a:r>
              <a:rPr sz="1200" spc="52" dirty="0">
                <a:solidFill>
                  <a:srgbClr val="231F20"/>
                </a:solidFill>
                <a:latin typeface="Calibri"/>
                <a:cs typeface="Calibri"/>
              </a:rPr>
              <a:t>SBP </a:t>
            </a:r>
            <a:r>
              <a:rPr sz="1200" spc="119" dirty="0">
                <a:solidFill>
                  <a:srgbClr val="231F20"/>
                </a:solidFill>
                <a:latin typeface="Calibri"/>
                <a:cs typeface="Calibri"/>
              </a:rPr>
              <a:t>&lt; </a:t>
            </a:r>
            <a:r>
              <a:rPr sz="1200" spc="52" dirty="0">
                <a:solidFill>
                  <a:srgbClr val="231F20"/>
                </a:solidFill>
                <a:latin typeface="Calibri"/>
                <a:cs typeface="Calibri"/>
              </a:rPr>
              <a:t>90</a:t>
            </a:r>
            <a:r>
              <a:rPr sz="1200" spc="7" dirty="0">
                <a:solidFill>
                  <a:srgbClr val="231F20"/>
                </a:solidFill>
                <a:latin typeface="Calibri"/>
                <a:cs typeface="Calibri"/>
              </a:rPr>
              <a:t> </a:t>
            </a:r>
            <a:r>
              <a:rPr sz="1200" spc="89" dirty="0">
                <a:solidFill>
                  <a:srgbClr val="231F20"/>
                </a:solidFill>
                <a:latin typeface="Calibri"/>
                <a:cs typeface="Calibri"/>
              </a:rPr>
              <a:t>mmHg).</a:t>
            </a:r>
            <a:endParaRPr sz="1200">
              <a:latin typeface="Calibri"/>
              <a:cs typeface="Calibri"/>
            </a:endParaRPr>
          </a:p>
          <a:p>
            <a:pPr lvl="2">
              <a:spcBef>
                <a:spcPts val="22"/>
              </a:spcBef>
              <a:buClr>
                <a:srgbClr val="231F20"/>
              </a:buClr>
              <a:buFont typeface="Calibri"/>
              <a:buChar char="•"/>
            </a:pPr>
            <a:endParaRPr sz="1100">
              <a:latin typeface="Times New Roman"/>
              <a:cs typeface="Times New Roman"/>
            </a:endParaRPr>
          </a:p>
          <a:p>
            <a:pPr marL="690466" lvl="2" indent="-267156">
              <a:buChar char="•"/>
              <a:tabLst>
                <a:tab pos="690466" algn="l"/>
                <a:tab pos="691406" algn="l"/>
              </a:tabLst>
            </a:pPr>
            <a:r>
              <a:rPr sz="1200" spc="81" dirty="0">
                <a:solidFill>
                  <a:srgbClr val="231F20"/>
                </a:solidFill>
                <a:latin typeface="Calibri"/>
                <a:cs typeface="Calibri"/>
              </a:rPr>
              <a:t>Continuous </a:t>
            </a:r>
            <a:r>
              <a:rPr sz="1200" spc="89" dirty="0">
                <a:solidFill>
                  <a:srgbClr val="231F20"/>
                </a:solidFill>
                <a:latin typeface="Calibri"/>
                <a:cs typeface="Calibri"/>
              </a:rPr>
              <a:t>ECG</a:t>
            </a:r>
            <a:r>
              <a:rPr sz="1200" spc="30" dirty="0">
                <a:solidFill>
                  <a:srgbClr val="231F20"/>
                </a:solidFill>
                <a:latin typeface="Calibri"/>
                <a:cs typeface="Calibri"/>
              </a:rPr>
              <a:t> </a:t>
            </a:r>
            <a:r>
              <a:rPr sz="1200" spc="81">
                <a:solidFill>
                  <a:srgbClr val="231F20"/>
                </a:solidFill>
                <a:latin typeface="Calibri"/>
                <a:cs typeface="Calibri"/>
              </a:rPr>
              <a:t>monitoring</a:t>
            </a:r>
            <a:r>
              <a:rPr sz="1200" spc="81" smtClean="0">
                <a:solidFill>
                  <a:srgbClr val="231F20"/>
                </a:solidFill>
                <a:latin typeface="Calibri"/>
                <a:cs typeface="Calibri"/>
              </a:rPr>
              <a:t>.</a:t>
            </a:r>
            <a:endParaRPr lang="en-US" sz="1200" spc="81" dirty="0" smtClean="0">
              <a:solidFill>
                <a:srgbClr val="231F20"/>
              </a:solidFill>
              <a:latin typeface="Calibri"/>
              <a:cs typeface="Calibri"/>
            </a:endParaRPr>
          </a:p>
          <a:p>
            <a:pPr marL="690466" lvl="2" indent="-267156">
              <a:buChar char="•"/>
              <a:tabLst>
                <a:tab pos="690466" algn="l"/>
                <a:tab pos="691406" algn="l"/>
              </a:tabLst>
            </a:pPr>
            <a:endParaRPr sz="1200">
              <a:latin typeface="Times New Roman"/>
              <a:cs typeface="Times New Roman"/>
            </a:endParaRPr>
          </a:p>
          <a:p>
            <a:pPr marL="690466" marR="157095" lvl="2" indent="-267156">
              <a:lnSpc>
                <a:spcPts val="1361"/>
              </a:lnSpc>
              <a:buChar char="•"/>
              <a:tabLst>
                <a:tab pos="690466" algn="l"/>
                <a:tab pos="691406" algn="l"/>
              </a:tabLst>
            </a:pPr>
            <a:r>
              <a:rPr sz="1200" spc="52" dirty="0">
                <a:solidFill>
                  <a:srgbClr val="231F20"/>
                </a:solidFill>
                <a:latin typeface="Calibri"/>
                <a:cs typeface="Calibri"/>
              </a:rPr>
              <a:t>300</a:t>
            </a:r>
            <a:r>
              <a:rPr sz="1200" spc="7" dirty="0">
                <a:solidFill>
                  <a:srgbClr val="231F20"/>
                </a:solidFill>
                <a:latin typeface="Calibri"/>
                <a:cs typeface="Calibri"/>
              </a:rPr>
              <a:t> </a:t>
            </a:r>
            <a:r>
              <a:rPr sz="1200" spc="133" dirty="0">
                <a:solidFill>
                  <a:srgbClr val="231F20"/>
                </a:solidFill>
                <a:latin typeface="Calibri"/>
                <a:cs typeface="Calibri"/>
              </a:rPr>
              <a:t>mg</a:t>
            </a:r>
            <a:r>
              <a:rPr sz="1200" spc="7" dirty="0">
                <a:solidFill>
                  <a:srgbClr val="231F20"/>
                </a:solidFill>
                <a:latin typeface="Calibri"/>
                <a:cs typeface="Calibri"/>
              </a:rPr>
              <a:t> </a:t>
            </a:r>
            <a:r>
              <a:rPr sz="1200" spc="96" dirty="0">
                <a:solidFill>
                  <a:srgbClr val="231F20"/>
                </a:solidFill>
                <a:latin typeface="Calibri"/>
                <a:cs typeface="Calibri"/>
              </a:rPr>
              <a:t>of</a:t>
            </a:r>
            <a:r>
              <a:rPr sz="1200" spc="15" dirty="0">
                <a:solidFill>
                  <a:srgbClr val="231F20"/>
                </a:solidFill>
                <a:latin typeface="Calibri"/>
                <a:cs typeface="Calibri"/>
              </a:rPr>
              <a:t> </a:t>
            </a:r>
            <a:r>
              <a:rPr sz="1200" spc="67" dirty="0">
                <a:solidFill>
                  <a:srgbClr val="231F20"/>
                </a:solidFill>
                <a:latin typeface="Calibri"/>
                <a:cs typeface="Calibri"/>
              </a:rPr>
              <a:t>non-enteric</a:t>
            </a:r>
            <a:r>
              <a:rPr sz="1200" spc="7" dirty="0">
                <a:solidFill>
                  <a:srgbClr val="231F20"/>
                </a:solidFill>
                <a:latin typeface="Calibri"/>
                <a:cs typeface="Calibri"/>
              </a:rPr>
              <a:t> </a:t>
            </a:r>
            <a:r>
              <a:rPr sz="1200" spc="74" dirty="0">
                <a:solidFill>
                  <a:srgbClr val="231F20"/>
                </a:solidFill>
                <a:latin typeface="Calibri"/>
                <a:cs typeface="Calibri"/>
              </a:rPr>
              <a:t>coated</a:t>
            </a:r>
            <a:r>
              <a:rPr sz="1200" spc="15" dirty="0">
                <a:solidFill>
                  <a:srgbClr val="231F20"/>
                </a:solidFill>
                <a:latin typeface="Calibri"/>
                <a:cs typeface="Calibri"/>
              </a:rPr>
              <a:t> </a:t>
            </a:r>
            <a:r>
              <a:rPr sz="1200" spc="59" dirty="0">
                <a:solidFill>
                  <a:srgbClr val="231F20"/>
                </a:solidFill>
                <a:latin typeface="Calibri"/>
                <a:cs typeface="Calibri"/>
              </a:rPr>
              <a:t>aspirin</a:t>
            </a:r>
            <a:r>
              <a:rPr sz="1200" spc="7" dirty="0">
                <a:solidFill>
                  <a:srgbClr val="231F20"/>
                </a:solidFill>
                <a:latin typeface="Calibri"/>
                <a:cs typeface="Calibri"/>
              </a:rPr>
              <a:t> </a:t>
            </a:r>
            <a:r>
              <a:rPr sz="1200" spc="81" dirty="0">
                <a:solidFill>
                  <a:srgbClr val="231F20"/>
                </a:solidFill>
                <a:latin typeface="Calibri"/>
                <a:cs typeface="Calibri"/>
              </a:rPr>
              <a:t>chewed</a:t>
            </a:r>
            <a:r>
              <a:rPr sz="1200" spc="15" dirty="0">
                <a:solidFill>
                  <a:srgbClr val="231F20"/>
                </a:solidFill>
                <a:latin typeface="Calibri"/>
                <a:cs typeface="Calibri"/>
              </a:rPr>
              <a:t> </a:t>
            </a:r>
            <a:r>
              <a:rPr sz="1200" spc="96" dirty="0">
                <a:solidFill>
                  <a:srgbClr val="231F20"/>
                </a:solidFill>
                <a:latin typeface="Calibri"/>
                <a:cs typeface="Calibri"/>
              </a:rPr>
              <a:t>and</a:t>
            </a:r>
            <a:r>
              <a:rPr sz="1200" spc="7" dirty="0">
                <a:solidFill>
                  <a:srgbClr val="231F20"/>
                </a:solidFill>
                <a:latin typeface="Calibri"/>
                <a:cs typeface="Calibri"/>
              </a:rPr>
              <a:t> </a:t>
            </a:r>
            <a:r>
              <a:rPr sz="1200" spc="81" dirty="0">
                <a:solidFill>
                  <a:srgbClr val="231F20"/>
                </a:solidFill>
                <a:latin typeface="Calibri"/>
                <a:cs typeface="Calibri"/>
              </a:rPr>
              <a:t>swallowed</a:t>
            </a:r>
            <a:r>
              <a:rPr sz="1200" spc="15" dirty="0">
                <a:solidFill>
                  <a:srgbClr val="231F20"/>
                </a:solidFill>
                <a:latin typeface="Calibri"/>
                <a:cs typeface="Calibri"/>
              </a:rPr>
              <a:t> </a:t>
            </a:r>
            <a:r>
              <a:rPr sz="1200" spc="74" dirty="0">
                <a:solidFill>
                  <a:srgbClr val="231F20"/>
                </a:solidFill>
                <a:latin typeface="Calibri"/>
                <a:cs typeface="Calibri"/>
              </a:rPr>
              <a:t>if</a:t>
            </a:r>
            <a:r>
              <a:rPr sz="1200" spc="7" dirty="0">
                <a:solidFill>
                  <a:srgbClr val="231F20"/>
                </a:solidFill>
                <a:latin typeface="Calibri"/>
                <a:cs typeface="Calibri"/>
              </a:rPr>
              <a:t> </a:t>
            </a:r>
            <a:r>
              <a:rPr sz="1200" spc="81" dirty="0">
                <a:solidFill>
                  <a:srgbClr val="231F20"/>
                </a:solidFill>
                <a:latin typeface="Calibri"/>
                <a:cs typeface="Calibri"/>
              </a:rPr>
              <a:t>not  </a:t>
            </a:r>
            <a:r>
              <a:rPr sz="1200" spc="89" dirty="0">
                <a:solidFill>
                  <a:srgbClr val="231F20"/>
                </a:solidFill>
                <a:latin typeface="Calibri"/>
                <a:cs typeface="Calibri"/>
              </a:rPr>
              <a:t>given</a:t>
            </a:r>
            <a:r>
              <a:rPr sz="1200" spc="52" dirty="0">
                <a:solidFill>
                  <a:srgbClr val="231F20"/>
                </a:solidFill>
                <a:latin typeface="Calibri"/>
                <a:cs typeface="Calibri"/>
              </a:rPr>
              <a:t> </a:t>
            </a:r>
            <a:r>
              <a:rPr sz="1200" spc="44">
                <a:solidFill>
                  <a:srgbClr val="231F20"/>
                </a:solidFill>
                <a:latin typeface="Calibri"/>
                <a:cs typeface="Calibri"/>
              </a:rPr>
              <a:t>earlier</a:t>
            </a:r>
            <a:r>
              <a:rPr sz="1200" spc="44" smtClean="0">
                <a:solidFill>
                  <a:srgbClr val="231F20"/>
                </a:solidFill>
                <a:latin typeface="Calibri"/>
                <a:cs typeface="Calibri"/>
              </a:rPr>
              <a:t>.</a:t>
            </a:r>
            <a:endParaRPr sz="1000" baseline="30864">
              <a:latin typeface="Calibri"/>
              <a:cs typeface="Calibri"/>
            </a:endParaRPr>
          </a:p>
        </p:txBody>
      </p:sp>
      <p:sp>
        <p:nvSpPr>
          <p:cNvPr id="14" name="object 14"/>
          <p:cNvSpPr/>
          <p:nvPr/>
        </p:nvSpPr>
        <p:spPr>
          <a:xfrm>
            <a:off x="767254" y="5291747"/>
            <a:ext cx="478237" cy="160173"/>
          </a:xfrm>
          <a:custGeom>
            <a:avLst/>
            <a:gdLst/>
            <a:ahLst/>
            <a:cxnLst/>
            <a:rect l="l" t="t" r="r" b="b"/>
            <a:pathLst>
              <a:path w="216534" h="155575">
                <a:moveTo>
                  <a:pt x="0" y="155409"/>
                </a:moveTo>
                <a:lnTo>
                  <a:pt x="216001" y="155409"/>
                </a:lnTo>
                <a:lnTo>
                  <a:pt x="216001" y="0"/>
                </a:lnTo>
                <a:lnTo>
                  <a:pt x="0" y="0"/>
                </a:lnTo>
                <a:lnTo>
                  <a:pt x="0" y="155409"/>
                </a:lnTo>
                <a:close/>
              </a:path>
            </a:pathLst>
          </a:custGeom>
          <a:solidFill>
            <a:srgbClr val="94BDE5"/>
          </a:solidFill>
        </p:spPr>
        <p:txBody>
          <a:bodyPr wrap="square" lIns="0" tIns="0" rIns="0" bIns="0" rtlCol="0"/>
          <a:lstStyle/>
          <a:p>
            <a:endParaRPr/>
          </a:p>
        </p:txBody>
      </p:sp>
      <p:graphicFrame>
        <p:nvGraphicFramePr>
          <p:cNvPr id="15" name="object 15"/>
          <p:cNvGraphicFramePr>
            <a:graphicFrameLocks noGrp="1"/>
          </p:cNvGraphicFramePr>
          <p:nvPr/>
        </p:nvGraphicFramePr>
        <p:xfrm>
          <a:off x="768433" y="3954092"/>
          <a:ext cx="475432" cy="864211"/>
        </p:xfrm>
        <a:graphic>
          <a:graphicData uri="http://schemas.openxmlformats.org/drawingml/2006/table">
            <a:tbl>
              <a:tblPr firstRow="1" bandRow="1">
                <a:tableStyleId>{2D5ABB26-0587-4C30-8999-92F81FD0307C}</a:tableStyleId>
              </a:tblPr>
              <a:tblGrid>
                <a:gridCol w="475432"/>
              </a:tblGrid>
              <a:tr h="194750">
                <a:tc>
                  <a:txBody>
                    <a:bodyPr/>
                    <a:lstStyle/>
                    <a:p>
                      <a:pPr marL="13970" algn="ctr">
                        <a:lnSpc>
                          <a:spcPct val="100000"/>
                        </a:lnSpc>
                        <a:spcBef>
                          <a:spcPts val="110"/>
                        </a:spcBef>
                      </a:pPr>
                      <a:r>
                        <a:rPr sz="700" spc="-30" dirty="0">
                          <a:solidFill>
                            <a:srgbClr val="231F20"/>
                          </a:solidFill>
                          <a:latin typeface="Calibri"/>
                          <a:cs typeface="Calibri"/>
                        </a:rPr>
                        <a:t>I,C</a:t>
                      </a:r>
                      <a:endParaRPr sz="700">
                        <a:latin typeface="Calibri"/>
                        <a:cs typeface="Calibri"/>
                      </a:endParaRPr>
                    </a:p>
                  </a:txBody>
                  <a:tcPr marL="0" marR="0" marT="14383" marB="0">
                    <a:lnB w="76200">
                      <a:solidFill>
                        <a:srgbClr val="FFFFFF"/>
                      </a:solidFill>
                      <a:prstDash val="solid"/>
                    </a:lnB>
                    <a:solidFill>
                      <a:srgbClr val="94BDE5"/>
                    </a:solidFill>
                  </a:tcPr>
                </a:tc>
              </a:tr>
              <a:tr h="237519">
                <a:tc>
                  <a:txBody>
                    <a:bodyPr/>
                    <a:lstStyle/>
                    <a:p>
                      <a:pPr marL="13970" algn="ctr">
                        <a:lnSpc>
                          <a:spcPct val="100000"/>
                        </a:lnSpc>
                        <a:spcBef>
                          <a:spcPts val="375"/>
                        </a:spcBef>
                      </a:pPr>
                      <a:r>
                        <a:rPr sz="700" spc="-30" dirty="0">
                          <a:solidFill>
                            <a:srgbClr val="231F20"/>
                          </a:solidFill>
                          <a:latin typeface="Calibri"/>
                          <a:cs typeface="Calibri"/>
                        </a:rPr>
                        <a:t>I,C</a:t>
                      </a:r>
                      <a:endParaRPr sz="700">
                        <a:latin typeface="Calibri"/>
                        <a:cs typeface="Calibri"/>
                      </a:endParaRPr>
                    </a:p>
                  </a:txBody>
                  <a:tcPr marL="0" marR="0" marT="49032" marB="0">
                    <a:lnT w="76200">
                      <a:solidFill>
                        <a:srgbClr val="FFFFFF"/>
                      </a:solidFill>
                      <a:prstDash val="solid"/>
                    </a:lnT>
                    <a:lnB w="83083">
                      <a:solidFill>
                        <a:srgbClr val="FFFFFF"/>
                      </a:solidFill>
                      <a:prstDash val="solid"/>
                    </a:lnB>
                    <a:solidFill>
                      <a:srgbClr val="94BDE5"/>
                    </a:solidFill>
                  </a:tcPr>
                </a:tc>
              </a:tr>
              <a:tr h="237356">
                <a:tc>
                  <a:txBody>
                    <a:bodyPr/>
                    <a:lstStyle/>
                    <a:p>
                      <a:pPr marL="13970" algn="ctr">
                        <a:lnSpc>
                          <a:spcPct val="100000"/>
                        </a:lnSpc>
                        <a:spcBef>
                          <a:spcPts val="434"/>
                        </a:spcBef>
                      </a:pPr>
                      <a:r>
                        <a:rPr sz="700" spc="-30" dirty="0">
                          <a:solidFill>
                            <a:srgbClr val="231F20"/>
                          </a:solidFill>
                          <a:latin typeface="Calibri"/>
                          <a:cs typeface="Calibri"/>
                        </a:rPr>
                        <a:t>I,C</a:t>
                      </a:r>
                      <a:endParaRPr sz="700">
                        <a:latin typeface="Calibri"/>
                        <a:cs typeface="Calibri"/>
                      </a:endParaRPr>
                    </a:p>
                  </a:txBody>
                  <a:tcPr marL="0" marR="0" marT="56877" marB="0">
                    <a:lnT w="83083">
                      <a:solidFill>
                        <a:srgbClr val="FFFFFF"/>
                      </a:solidFill>
                      <a:prstDash val="solid"/>
                    </a:lnT>
                    <a:lnB w="76200">
                      <a:solidFill>
                        <a:srgbClr val="FFFFFF"/>
                      </a:solidFill>
                      <a:prstDash val="solid"/>
                    </a:lnB>
                    <a:solidFill>
                      <a:srgbClr val="94BDE5"/>
                    </a:solidFill>
                  </a:tcPr>
                </a:tc>
              </a:tr>
              <a:tr h="194586">
                <a:tc>
                  <a:txBody>
                    <a:bodyPr/>
                    <a:lstStyle/>
                    <a:p>
                      <a:pPr marL="9525" algn="ctr">
                        <a:lnSpc>
                          <a:spcPct val="100000"/>
                        </a:lnSpc>
                        <a:spcBef>
                          <a:spcPts val="300"/>
                        </a:spcBef>
                      </a:pPr>
                      <a:r>
                        <a:rPr sz="700" spc="-15" dirty="0">
                          <a:solidFill>
                            <a:srgbClr val="231F20"/>
                          </a:solidFill>
                          <a:latin typeface="Calibri"/>
                          <a:cs typeface="Calibri"/>
                        </a:rPr>
                        <a:t>I,A</a:t>
                      </a:r>
                      <a:endParaRPr sz="700">
                        <a:latin typeface="Calibri"/>
                        <a:cs typeface="Calibri"/>
                      </a:endParaRPr>
                    </a:p>
                  </a:txBody>
                  <a:tcPr marL="0" marR="0" marT="39226" marB="0">
                    <a:lnT w="76200">
                      <a:solidFill>
                        <a:srgbClr val="FFFFFF"/>
                      </a:solidFill>
                      <a:prstDash val="solid"/>
                    </a:lnT>
                    <a:solidFill>
                      <a:srgbClr val="94BDE5"/>
                    </a:solidFill>
                  </a:tcPr>
                </a:tc>
              </a:tr>
            </a:tbl>
          </a:graphicData>
        </a:graphic>
      </p:graphicFrame>
      <p:sp>
        <p:nvSpPr>
          <p:cNvPr id="16" name="object 16"/>
          <p:cNvSpPr txBox="1"/>
          <p:nvPr/>
        </p:nvSpPr>
        <p:spPr>
          <a:xfrm>
            <a:off x="786686" y="5283283"/>
            <a:ext cx="420736" cy="172886"/>
          </a:xfrm>
          <a:prstGeom prst="rect">
            <a:avLst/>
          </a:prstGeom>
        </p:spPr>
        <p:txBody>
          <a:bodyPr vert="horz" wrap="square" lIns="0" tIns="18814" rIns="0" bIns="0" rtlCol="0">
            <a:spAutoFit/>
          </a:bodyPr>
          <a:lstStyle/>
          <a:p>
            <a:pPr marL="18814">
              <a:spcBef>
                <a:spcPts val="148"/>
              </a:spcBef>
            </a:pPr>
            <a:r>
              <a:rPr sz="1000" spc="-52" dirty="0">
                <a:solidFill>
                  <a:srgbClr val="231F20"/>
                </a:solidFill>
                <a:latin typeface="Calibri"/>
                <a:cs typeface="Calibri"/>
              </a:rPr>
              <a:t>II-a,B</a:t>
            </a:r>
            <a:endParaRPr sz="1000">
              <a:latin typeface="Calibri"/>
              <a:cs typeface="Calibri"/>
            </a:endParaRPr>
          </a:p>
        </p:txBody>
      </p:sp>
      <p:sp>
        <p:nvSpPr>
          <p:cNvPr id="17" name="object 17"/>
          <p:cNvSpPr txBox="1"/>
          <p:nvPr/>
        </p:nvSpPr>
        <p:spPr>
          <a:xfrm>
            <a:off x="767254" y="5772697"/>
            <a:ext cx="478237" cy="174785"/>
          </a:xfrm>
          <a:prstGeom prst="rect">
            <a:avLst/>
          </a:prstGeom>
          <a:solidFill>
            <a:srgbClr val="94BDE5"/>
          </a:solidFill>
        </p:spPr>
        <p:txBody>
          <a:bodyPr vert="horz" wrap="square" lIns="0" tIns="20695" rIns="0" bIns="0" rtlCol="0">
            <a:spAutoFit/>
          </a:bodyPr>
          <a:lstStyle/>
          <a:p>
            <a:pPr marL="109120">
              <a:spcBef>
                <a:spcPts val="163"/>
              </a:spcBef>
            </a:pPr>
            <a:r>
              <a:rPr sz="1000" spc="-44" dirty="0">
                <a:solidFill>
                  <a:srgbClr val="231F20"/>
                </a:solidFill>
                <a:latin typeface="Calibri"/>
                <a:cs typeface="Calibri"/>
              </a:rPr>
              <a:t>I,C</a:t>
            </a:r>
            <a:endParaRPr sz="1000">
              <a:latin typeface="Calibri"/>
              <a:cs typeface="Calibri"/>
            </a:endParaRPr>
          </a:p>
        </p:txBody>
      </p:sp>
      <p:sp>
        <p:nvSpPr>
          <p:cNvPr id="18" name="object 18"/>
          <p:cNvSpPr txBox="1"/>
          <p:nvPr/>
        </p:nvSpPr>
        <p:spPr>
          <a:xfrm>
            <a:off x="767254" y="6004351"/>
            <a:ext cx="478237" cy="174785"/>
          </a:xfrm>
          <a:prstGeom prst="rect">
            <a:avLst/>
          </a:prstGeom>
          <a:solidFill>
            <a:srgbClr val="94BDE5"/>
          </a:solidFill>
        </p:spPr>
        <p:txBody>
          <a:bodyPr vert="horz" wrap="square" lIns="0" tIns="20695" rIns="0" bIns="0" rtlCol="0">
            <a:spAutoFit/>
          </a:bodyPr>
          <a:lstStyle/>
          <a:p>
            <a:pPr marL="109120">
              <a:spcBef>
                <a:spcPts val="163"/>
              </a:spcBef>
            </a:pPr>
            <a:r>
              <a:rPr sz="1000" spc="-44" dirty="0">
                <a:solidFill>
                  <a:srgbClr val="231F20"/>
                </a:solidFill>
                <a:latin typeface="Calibri"/>
                <a:cs typeface="Calibri"/>
              </a:rPr>
              <a:t>I,C</a:t>
            </a:r>
            <a:endParaRPr sz="1000">
              <a:latin typeface="Calibri"/>
              <a:cs typeface="Calibri"/>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200" y="685800"/>
            <a:ext cx="7375710" cy="569005"/>
          </a:xfrm>
          <a:prstGeom prst="rect">
            <a:avLst/>
          </a:prstGeom>
        </p:spPr>
        <p:txBody>
          <a:bodyPr vert="horz" wrap="square" lIns="0" tIns="30102" rIns="0" bIns="0" rtlCol="0">
            <a:spAutoFit/>
          </a:bodyPr>
          <a:lstStyle/>
          <a:p>
            <a:pPr marL="18814" marR="7526" algn="just">
              <a:lnSpc>
                <a:spcPts val="1361"/>
              </a:lnSpc>
              <a:spcBef>
                <a:spcPts val="237"/>
              </a:spcBef>
              <a:buChar char="•"/>
              <a:tabLst>
                <a:tab pos="163678" algn="l"/>
              </a:tabLst>
            </a:pPr>
            <a:r>
              <a:rPr sz="1200" spc="22" dirty="0">
                <a:solidFill>
                  <a:srgbClr val="231F20"/>
                </a:solidFill>
                <a:latin typeface="Calibri"/>
                <a:cs typeface="Calibri"/>
              </a:rPr>
              <a:t>Pain </a:t>
            </a:r>
            <a:r>
              <a:rPr sz="1200" spc="15" dirty="0">
                <a:solidFill>
                  <a:srgbClr val="231F20"/>
                </a:solidFill>
                <a:latin typeface="Calibri"/>
                <a:cs typeface="Calibri"/>
              </a:rPr>
              <a:t>relief </a:t>
            </a:r>
            <a:r>
              <a:rPr sz="1200" spc="7" dirty="0">
                <a:solidFill>
                  <a:srgbClr val="231F20"/>
                </a:solidFill>
                <a:latin typeface="Calibri"/>
                <a:cs typeface="Calibri"/>
              </a:rPr>
              <a:t>- </a:t>
            </a:r>
            <a:r>
              <a:rPr sz="1200" spc="22" dirty="0">
                <a:solidFill>
                  <a:srgbClr val="231F20"/>
                </a:solidFill>
                <a:latin typeface="Calibri"/>
                <a:cs typeface="Calibri"/>
              </a:rPr>
              <a:t>morphine </a:t>
            </a:r>
            <a:r>
              <a:rPr sz="1200" spc="15" dirty="0">
                <a:solidFill>
                  <a:srgbClr val="231F20"/>
                </a:solidFill>
                <a:latin typeface="Calibri"/>
                <a:cs typeface="Calibri"/>
              </a:rPr>
              <a:t>should </a:t>
            </a:r>
            <a:r>
              <a:rPr sz="1200" spc="30" dirty="0">
                <a:solidFill>
                  <a:srgbClr val="231F20"/>
                </a:solidFill>
                <a:latin typeface="Calibri"/>
                <a:cs typeface="Calibri"/>
              </a:rPr>
              <a:t>be </a:t>
            </a:r>
            <a:r>
              <a:rPr sz="1200" spc="15" dirty="0">
                <a:solidFill>
                  <a:srgbClr val="231F20"/>
                </a:solidFill>
                <a:latin typeface="Calibri"/>
                <a:cs typeface="Calibri"/>
              </a:rPr>
              <a:t>administered </a:t>
            </a:r>
            <a:r>
              <a:rPr sz="1200" spc="30" dirty="0">
                <a:solidFill>
                  <a:srgbClr val="231F20"/>
                </a:solidFill>
                <a:latin typeface="Calibri"/>
                <a:cs typeface="Calibri"/>
              </a:rPr>
              <a:t>IV at </a:t>
            </a:r>
            <a:r>
              <a:rPr sz="1200" dirty="0">
                <a:solidFill>
                  <a:srgbClr val="231F20"/>
                </a:solidFill>
                <a:latin typeface="Calibri"/>
                <a:cs typeface="Calibri"/>
              </a:rPr>
              <a:t>2-5 </a:t>
            </a:r>
            <a:r>
              <a:rPr sz="1200" spc="74" dirty="0">
                <a:solidFill>
                  <a:srgbClr val="231F20"/>
                </a:solidFill>
                <a:latin typeface="Calibri"/>
                <a:cs typeface="Calibri"/>
              </a:rPr>
              <a:t>mg </a:t>
            </a:r>
            <a:r>
              <a:rPr sz="1200" spc="30" dirty="0">
                <a:solidFill>
                  <a:srgbClr val="231F20"/>
                </a:solidFill>
                <a:latin typeface="Calibri"/>
                <a:cs typeface="Calibri"/>
              </a:rPr>
              <a:t>by </a:t>
            </a:r>
            <a:r>
              <a:rPr sz="1200" spc="7" dirty="0">
                <a:solidFill>
                  <a:srgbClr val="231F20"/>
                </a:solidFill>
                <a:latin typeface="Calibri"/>
                <a:cs typeface="Calibri"/>
              </a:rPr>
              <a:t>slow  </a:t>
            </a:r>
            <a:r>
              <a:rPr sz="1200" spc="15" dirty="0">
                <a:solidFill>
                  <a:srgbClr val="231F20"/>
                </a:solidFill>
                <a:latin typeface="Calibri"/>
                <a:cs typeface="Calibri"/>
              </a:rPr>
              <a:t>bolus injection </a:t>
            </a:r>
            <a:r>
              <a:rPr sz="1200" dirty="0">
                <a:solidFill>
                  <a:srgbClr val="231F20"/>
                </a:solidFill>
                <a:latin typeface="Calibri"/>
                <a:cs typeface="Calibri"/>
              </a:rPr>
              <a:t>every </a:t>
            </a:r>
            <a:r>
              <a:rPr sz="1200" spc="-7" dirty="0">
                <a:solidFill>
                  <a:srgbClr val="231F20"/>
                </a:solidFill>
                <a:latin typeface="Calibri"/>
                <a:cs typeface="Calibri"/>
              </a:rPr>
              <a:t>5-15 </a:t>
            </a:r>
            <a:r>
              <a:rPr sz="1200" spc="7" dirty="0">
                <a:solidFill>
                  <a:srgbClr val="231F20"/>
                </a:solidFill>
                <a:latin typeface="Calibri"/>
                <a:cs typeface="Calibri"/>
              </a:rPr>
              <a:t>minutes </a:t>
            </a:r>
            <a:r>
              <a:rPr sz="1200" dirty="0">
                <a:solidFill>
                  <a:srgbClr val="231F20"/>
                </a:solidFill>
                <a:latin typeface="Calibri"/>
                <a:cs typeface="Calibri"/>
              </a:rPr>
              <a:t>as </a:t>
            </a:r>
            <a:r>
              <a:rPr sz="1200" spc="-15" dirty="0">
                <a:solidFill>
                  <a:srgbClr val="231F20"/>
                </a:solidFill>
                <a:latin typeface="Calibri"/>
                <a:cs typeface="Calibri"/>
              </a:rPr>
              <a:t>necessary.</a:t>
            </a:r>
            <a:r>
              <a:rPr sz="1200" spc="237" dirty="0">
                <a:solidFill>
                  <a:srgbClr val="231F20"/>
                </a:solidFill>
                <a:latin typeface="Calibri"/>
                <a:cs typeface="Calibri"/>
              </a:rPr>
              <a:t> </a:t>
            </a:r>
            <a:r>
              <a:rPr sz="1200" spc="15" dirty="0">
                <a:solidFill>
                  <a:srgbClr val="231F20"/>
                </a:solidFill>
                <a:latin typeface="Calibri"/>
                <a:cs typeface="Calibri"/>
              </a:rPr>
              <a:t>Watch </a:t>
            </a:r>
            <a:r>
              <a:rPr sz="1200" spc="30" dirty="0">
                <a:solidFill>
                  <a:srgbClr val="231F20"/>
                </a:solidFill>
                <a:latin typeface="Calibri"/>
                <a:cs typeface="Calibri"/>
              </a:rPr>
              <a:t>for </a:t>
            </a:r>
            <a:r>
              <a:rPr sz="1200" dirty="0">
                <a:solidFill>
                  <a:srgbClr val="231F20"/>
                </a:solidFill>
                <a:latin typeface="Calibri"/>
                <a:cs typeface="Calibri"/>
              </a:rPr>
              <a:t>adverse  events </a:t>
            </a:r>
            <a:r>
              <a:rPr sz="1200" spc="-30" dirty="0">
                <a:solidFill>
                  <a:srgbClr val="231F20"/>
                </a:solidFill>
                <a:latin typeface="Calibri"/>
                <a:cs typeface="Calibri"/>
              </a:rPr>
              <a:t>– </a:t>
            </a:r>
            <a:r>
              <a:rPr sz="1200" spc="15" dirty="0">
                <a:solidFill>
                  <a:srgbClr val="231F20"/>
                </a:solidFill>
                <a:latin typeface="Calibri"/>
                <a:cs typeface="Calibri"/>
              </a:rPr>
              <a:t>hypotension </a:t>
            </a:r>
            <a:r>
              <a:rPr sz="1200" spc="37" dirty="0">
                <a:solidFill>
                  <a:srgbClr val="231F20"/>
                </a:solidFill>
                <a:latin typeface="Calibri"/>
                <a:cs typeface="Calibri"/>
              </a:rPr>
              <a:t>and </a:t>
            </a:r>
            <a:r>
              <a:rPr sz="1200" spc="7" dirty="0">
                <a:solidFill>
                  <a:srgbClr val="231F20"/>
                </a:solidFill>
                <a:latin typeface="Calibri"/>
                <a:cs typeface="Calibri"/>
              </a:rPr>
              <a:t>respiratory </a:t>
            </a:r>
            <a:r>
              <a:rPr sz="1200" dirty="0">
                <a:solidFill>
                  <a:srgbClr val="231F20"/>
                </a:solidFill>
                <a:latin typeface="Calibri"/>
                <a:cs typeface="Calibri"/>
              </a:rPr>
              <a:t>depression. </a:t>
            </a:r>
            <a:r>
              <a:rPr sz="1200" spc="7" dirty="0">
                <a:solidFill>
                  <a:srgbClr val="231F20"/>
                </a:solidFill>
                <a:latin typeface="Calibri"/>
                <a:cs typeface="Calibri"/>
              </a:rPr>
              <a:t>Anti-emetics </a:t>
            </a:r>
            <a:r>
              <a:rPr sz="1200" dirty="0">
                <a:solidFill>
                  <a:srgbClr val="231F20"/>
                </a:solidFill>
                <a:latin typeface="Calibri"/>
                <a:cs typeface="Calibri"/>
              </a:rPr>
              <a:t>(IV  </a:t>
            </a:r>
            <a:r>
              <a:rPr sz="1200" spc="15" dirty="0">
                <a:solidFill>
                  <a:srgbClr val="231F20"/>
                </a:solidFill>
                <a:latin typeface="Calibri"/>
                <a:cs typeface="Calibri"/>
              </a:rPr>
              <a:t>metoclopromide </a:t>
            </a:r>
            <a:r>
              <a:rPr sz="1200" spc="7" dirty="0">
                <a:solidFill>
                  <a:srgbClr val="231F20"/>
                </a:solidFill>
                <a:latin typeface="Calibri"/>
                <a:cs typeface="Calibri"/>
              </a:rPr>
              <a:t>10 </a:t>
            </a:r>
            <a:r>
              <a:rPr sz="1200" spc="74" dirty="0">
                <a:solidFill>
                  <a:srgbClr val="231F20"/>
                </a:solidFill>
                <a:latin typeface="Calibri"/>
                <a:cs typeface="Calibri"/>
              </a:rPr>
              <a:t>mg </a:t>
            </a:r>
            <a:r>
              <a:rPr sz="1200" spc="22" dirty="0">
                <a:solidFill>
                  <a:srgbClr val="231F20"/>
                </a:solidFill>
                <a:latin typeface="Calibri"/>
                <a:cs typeface="Calibri"/>
              </a:rPr>
              <a:t>or promethazine </a:t>
            </a:r>
            <a:r>
              <a:rPr sz="1200" spc="7" dirty="0">
                <a:solidFill>
                  <a:srgbClr val="231F20"/>
                </a:solidFill>
                <a:latin typeface="Calibri"/>
                <a:cs typeface="Calibri"/>
              </a:rPr>
              <a:t>25 </a:t>
            </a:r>
            <a:r>
              <a:rPr sz="1200" spc="44" dirty="0">
                <a:solidFill>
                  <a:srgbClr val="231F20"/>
                </a:solidFill>
                <a:latin typeface="Calibri"/>
                <a:cs typeface="Calibri"/>
              </a:rPr>
              <a:t>mg) </a:t>
            </a:r>
            <a:r>
              <a:rPr sz="1200" spc="15" dirty="0">
                <a:solidFill>
                  <a:srgbClr val="231F20"/>
                </a:solidFill>
                <a:latin typeface="Calibri"/>
                <a:cs typeface="Calibri"/>
              </a:rPr>
              <a:t>should </a:t>
            </a:r>
            <a:r>
              <a:rPr sz="1200" spc="30" dirty="0">
                <a:solidFill>
                  <a:srgbClr val="231F20"/>
                </a:solidFill>
                <a:latin typeface="Calibri"/>
                <a:cs typeface="Calibri"/>
              </a:rPr>
              <a:t>be given with  </a:t>
            </a:r>
            <a:r>
              <a:rPr sz="1200" spc="22" dirty="0">
                <a:solidFill>
                  <a:srgbClr val="231F20"/>
                </a:solidFill>
                <a:latin typeface="Calibri"/>
                <a:cs typeface="Calibri"/>
              </a:rPr>
              <a:t>morphine </a:t>
            </a:r>
            <a:r>
              <a:rPr sz="1200" spc="37" dirty="0">
                <a:solidFill>
                  <a:srgbClr val="231F20"/>
                </a:solidFill>
                <a:latin typeface="Calibri"/>
                <a:cs typeface="Calibri"/>
              </a:rPr>
              <a:t>and </a:t>
            </a:r>
            <a:r>
              <a:rPr sz="1200" spc="7" dirty="0">
                <a:solidFill>
                  <a:srgbClr val="231F20"/>
                </a:solidFill>
                <a:latin typeface="Calibri"/>
                <a:cs typeface="Calibri"/>
              </a:rPr>
              <a:t>8-hourly </a:t>
            </a:r>
            <a:r>
              <a:rPr sz="1200" dirty="0">
                <a:solidFill>
                  <a:srgbClr val="231F20"/>
                </a:solidFill>
                <a:latin typeface="Calibri"/>
                <a:cs typeface="Calibri"/>
              </a:rPr>
              <a:t>as</a:t>
            </a:r>
            <a:r>
              <a:rPr sz="1200" spc="-74" dirty="0">
                <a:solidFill>
                  <a:srgbClr val="231F20"/>
                </a:solidFill>
                <a:latin typeface="Calibri"/>
                <a:cs typeface="Calibri"/>
              </a:rPr>
              <a:t> </a:t>
            </a:r>
            <a:r>
              <a:rPr sz="1200" spc="-15" dirty="0">
                <a:solidFill>
                  <a:srgbClr val="231F20"/>
                </a:solidFill>
                <a:latin typeface="Calibri"/>
                <a:cs typeface="Calibri"/>
              </a:rPr>
              <a:t>necessary.</a:t>
            </a:r>
            <a:endParaRPr sz="1200">
              <a:latin typeface="Calibri"/>
              <a:cs typeface="Calibri"/>
            </a:endParaRPr>
          </a:p>
        </p:txBody>
      </p:sp>
      <p:sp>
        <p:nvSpPr>
          <p:cNvPr id="3" name="object 3"/>
          <p:cNvSpPr txBox="1"/>
          <p:nvPr/>
        </p:nvSpPr>
        <p:spPr>
          <a:xfrm>
            <a:off x="1243715" y="1295400"/>
            <a:ext cx="4399498" cy="203664"/>
          </a:xfrm>
          <a:prstGeom prst="rect">
            <a:avLst/>
          </a:prstGeom>
        </p:spPr>
        <p:txBody>
          <a:bodyPr vert="horz" wrap="square" lIns="0" tIns="18814" rIns="0" bIns="0" rtlCol="0">
            <a:spAutoFit/>
          </a:bodyPr>
          <a:lstStyle/>
          <a:p>
            <a:pPr marL="162739" indent="-144866">
              <a:spcBef>
                <a:spcPts val="148"/>
              </a:spcBef>
              <a:buChar char="•"/>
              <a:tabLst>
                <a:tab pos="163678" algn="l"/>
              </a:tabLst>
            </a:pPr>
            <a:r>
              <a:rPr sz="1200" spc="7" dirty="0">
                <a:solidFill>
                  <a:srgbClr val="231F20"/>
                </a:solidFill>
                <a:latin typeface="Calibri"/>
                <a:cs typeface="Calibri"/>
              </a:rPr>
              <a:t>Intramuscular injections </a:t>
            </a:r>
            <a:r>
              <a:rPr sz="1200" spc="15" dirty="0">
                <a:solidFill>
                  <a:srgbClr val="231F20"/>
                </a:solidFill>
                <a:latin typeface="Calibri"/>
                <a:cs typeface="Calibri"/>
              </a:rPr>
              <a:t>should </a:t>
            </a:r>
            <a:r>
              <a:rPr sz="1200" spc="30" dirty="0">
                <a:solidFill>
                  <a:srgbClr val="231F20"/>
                </a:solidFill>
                <a:latin typeface="Calibri"/>
                <a:cs typeface="Calibri"/>
              </a:rPr>
              <a:t>be</a:t>
            </a:r>
            <a:r>
              <a:rPr sz="1200" spc="-59" dirty="0">
                <a:solidFill>
                  <a:srgbClr val="231F20"/>
                </a:solidFill>
                <a:latin typeface="Calibri"/>
                <a:cs typeface="Calibri"/>
              </a:rPr>
              <a:t> </a:t>
            </a:r>
            <a:r>
              <a:rPr sz="1200" spc="15" dirty="0">
                <a:solidFill>
                  <a:srgbClr val="231F20"/>
                </a:solidFill>
                <a:latin typeface="Calibri"/>
                <a:cs typeface="Calibri"/>
              </a:rPr>
              <a:t>avoided.</a:t>
            </a:r>
            <a:endParaRPr sz="1200">
              <a:latin typeface="Calibri"/>
              <a:cs typeface="Calibri"/>
            </a:endParaRPr>
          </a:p>
        </p:txBody>
      </p:sp>
      <p:sp>
        <p:nvSpPr>
          <p:cNvPr id="4" name="object 4"/>
          <p:cNvSpPr txBox="1"/>
          <p:nvPr/>
        </p:nvSpPr>
        <p:spPr>
          <a:xfrm>
            <a:off x="1243714" y="1447800"/>
            <a:ext cx="3719308" cy="203664"/>
          </a:xfrm>
          <a:prstGeom prst="rect">
            <a:avLst/>
          </a:prstGeom>
        </p:spPr>
        <p:txBody>
          <a:bodyPr vert="horz" wrap="square" lIns="0" tIns="18814" rIns="0" bIns="0" rtlCol="0">
            <a:spAutoFit/>
          </a:bodyPr>
          <a:lstStyle/>
          <a:p>
            <a:pPr marL="162739" indent="-144866">
              <a:spcBef>
                <a:spcPts val="148"/>
              </a:spcBef>
              <a:buChar char="•"/>
              <a:tabLst>
                <a:tab pos="163678" algn="l"/>
              </a:tabLst>
            </a:pPr>
            <a:r>
              <a:rPr sz="1200" spc="-7" dirty="0">
                <a:solidFill>
                  <a:srgbClr val="231F20"/>
                </a:solidFill>
                <a:latin typeface="Calibri"/>
                <a:cs typeface="Calibri"/>
              </a:rPr>
              <a:t>Assessment </a:t>
            </a:r>
            <a:r>
              <a:rPr sz="1200" spc="30" dirty="0">
                <a:solidFill>
                  <a:srgbClr val="231F20"/>
                </a:solidFill>
                <a:latin typeface="Calibri"/>
                <a:cs typeface="Calibri"/>
              </a:rPr>
              <a:t>for </a:t>
            </a:r>
            <a:r>
              <a:rPr sz="1200" spc="15" dirty="0">
                <a:solidFill>
                  <a:srgbClr val="231F20"/>
                </a:solidFill>
                <a:latin typeface="Calibri"/>
                <a:cs typeface="Calibri"/>
              </a:rPr>
              <a:t>reperfusion</a:t>
            </a:r>
            <a:r>
              <a:rPr sz="1200" spc="-44" dirty="0">
                <a:solidFill>
                  <a:srgbClr val="231F20"/>
                </a:solidFill>
                <a:latin typeface="Calibri"/>
                <a:cs typeface="Calibri"/>
              </a:rPr>
              <a:t> </a:t>
            </a:r>
            <a:r>
              <a:rPr sz="1200" dirty="0">
                <a:solidFill>
                  <a:srgbClr val="231F20"/>
                </a:solidFill>
                <a:latin typeface="Calibri"/>
                <a:cs typeface="Calibri"/>
              </a:rPr>
              <a:t>strategy.</a:t>
            </a:r>
            <a:endParaRPr sz="1200">
              <a:latin typeface="Calibri"/>
              <a:cs typeface="Calibri"/>
            </a:endParaRPr>
          </a:p>
        </p:txBody>
      </p:sp>
      <p:sp>
        <p:nvSpPr>
          <p:cNvPr id="5" name="object 5"/>
          <p:cNvSpPr txBox="1"/>
          <p:nvPr/>
        </p:nvSpPr>
        <p:spPr>
          <a:xfrm>
            <a:off x="4221055" y="6504644"/>
            <a:ext cx="224393" cy="157497"/>
          </a:xfrm>
          <a:prstGeom prst="rect">
            <a:avLst/>
          </a:prstGeom>
        </p:spPr>
        <p:txBody>
          <a:bodyPr vert="horz" wrap="square" lIns="0" tIns="18814" rIns="0" bIns="0" rtlCol="0">
            <a:spAutoFit/>
          </a:bodyPr>
          <a:lstStyle/>
          <a:p>
            <a:pPr marL="18814">
              <a:spcBef>
                <a:spcPts val="148"/>
              </a:spcBef>
            </a:pPr>
            <a:r>
              <a:rPr sz="900" dirty="0">
                <a:solidFill>
                  <a:srgbClr val="231F20"/>
                </a:solidFill>
                <a:latin typeface="Times New Roman"/>
                <a:cs typeface="Times New Roman"/>
              </a:rPr>
              <a:t>12</a:t>
            </a:r>
            <a:endParaRPr sz="900">
              <a:latin typeface="Times New Roman"/>
              <a:cs typeface="Times New Roman"/>
            </a:endParaRPr>
          </a:p>
        </p:txBody>
      </p:sp>
      <p:sp>
        <p:nvSpPr>
          <p:cNvPr id="6" name="object 6"/>
          <p:cNvSpPr/>
          <p:nvPr/>
        </p:nvSpPr>
        <p:spPr>
          <a:xfrm>
            <a:off x="0" y="0"/>
            <a:ext cx="8905583" cy="630230"/>
          </a:xfrm>
          <a:custGeom>
            <a:avLst/>
            <a:gdLst/>
            <a:ahLst/>
            <a:cxnLst/>
            <a:rect l="l" t="t" r="r" b="b"/>
            <a:pathLst>
              <a:path w="4032250" h="612140">
                <a:moveTo>
                  <a:pt x="0" y="612013"/>
                </a:moveTo>
                <a:lnTo>
                  <a:pt x="4031996" y="612013"/>
                </a:lnTo>
                <a:lnTo>
                  <a:pt x="4031996" y="0"/>
                </a:lnTo>
                <a:lnTo>
                  <a:pt x="0" y="0"/>
                </a:lnTo>
                <a:lnTo>
                  <a:pt x="0" y="612013"/>
                </a:lnTo>
                <a:close/>
              </a:path>
            </a:pathLst>
          </a:custGeom>
          <a:solidFill>
            <a:srgbClr val="94BDE5"/>
          </a:solidFill>
        </p:spPr>
        <p:txBody>
          <a:bodyPr wrap="square" lIns="0" tIns="0" rIns="0" bIns="0" rtlCol="0"/>
          <a:lstStyle/>
          <a:p>
            <a:endParaRPr/>
          </a:p>
        </p:txBody>
      </p:sp>
      <p:sp>
        <p:nvSpPr>
          <p:cNvPr id="7" name="object 7"/>
          <p:cNvSpPr/>
          <p:nvPr/>
        </p:nvSpPr>
        <p:spPr>
          <a:xfrm>
            <a:off x="357795" y="852470"/>
            <a:ext cx="478237" cy="160173"/>
          </a:xfrm>
          <a:custGeom>
            <a:avLst/>
            <a:gdLst/>
            <a:ahLst/>
            <a:cxnLst/>
            <a:rect l="l" t="t" r="r" b="b"/>
            <a:pathLst>
              <a:path w="216535" h="155575">
                <a:moveTo>
                  <a:pt x="0" y="155409"/>
                </a:moveTo>
                <a:lnTo>
                  <a:pt x="216001" y="155409"/>
                </a:lnTo>
                <a:lnTo>
                  <a:pt x="216001" y="0"/>
                </a:lnTo>
                <a:lnTo>
                  <a:pt x="0" y="0"/>
                </a:lnTo>
                <a:lnTo>
                  <a:pt x="0" y="155409"/>
                </a:lnTo>
                <a:close/>
              </a:path>
            </a:pathLst>
          </a:custGeom>
          <a:solidFill>
            <a:srgbClr val="94BDE5"/>
          </a:solidFill>
        </p:spPr>
        <p:txBody>
          <a:bodyPr wrap="square" lIns="0" tIns="0" rIns="0" bIns="0" rtlCol="0"/>
          <a:lstStyle/>
          <a:p>
            <a:endParaRPr/>
          </a:p>
        </p:txBody>
      </p:sp>
      <p:sp>
        <p:nvSpPr>
          <p:cNvPr id="8" name="object 8"/>
          <p:cNvSpPr txBox="1"/>
          <p:nvPr/>
        </p:nvSpPr>
        <p:spPr>
          <a:xfrm>
            <a:off x="493781" y="853815"/>
            <a:ext cx="238417" cy="172886"/>
          </a:xfrm>
          <a:prstGeom prst="rect">
            <a:avLst/>
          </a:prstGeom>
        </p:spPr>
        <p:txBody>
          <a:bodyPr vert="horz" wrap="square" lIns="0" tIns="18814" rIns="0" bIns="0" rtlCol="0">
            <a:spAutoFit/>
          </a:bodyPr>
          <a:lstStyle/>
          <a:p>
            <a:pPr marL="18814">
              <a:spcBef>
                <a:spcPts val="148"/>
              </a:spcBef>
            </a:pPr>
            <a:r>
              <a:rPr sz="1000" spc="-44" dirty="0">
                <a:solidFill>
                  <a:srgbClr val="231F20"/>
                </a:solidFill>
                <a:latin typeface="Calibri"/>
                <a:cs typeface="Calibri"/>
              </a:rPr>
              <a:t>I,C</a:t>
            </a:r>
            <a:endParaRPr sz="1000">
              <a:latin typeface="Calibri"/>
              <a:cs typeface="Calibri"/>
            </a:endParaRPr>
          </a:p>
        </p:txBody>
      </p:sp>
      <p:sp>
        <p:nvSpPr>
          <p:cNvPr id="9" name="object 9"/>
          <p:cNvSpPr/>
          <p:nvPr/>
        </p:nvSpPr>
        <p:spPr>
          <a:xfrm>
            <a:off x="357795" y="1547423"/>
            <a:ext cx="478237" cy="160173"/>
          </a:xfrm>
          <a:custGeom>
            <a:avLst/>
            <a:gdLst/>
            <a:ahLst/>
            <a:cxnLst/>
            <a:rect l="l" t="t" r="r" b="b"/>
            <a:pathLst>
              <a:path w="216535" h="155575">
                <a:moveTo>
                  <a:pt x="0" y="155409"/>
                </a:moveTo>
                <a:lnTo>
                  <a:pt x="216001" y="155409"/>
                </a:lnTo>
                <a:lnTo>
                  <a:pt x="216001" y="0"/>
                </a:lnTo>
                <a:lnTo>
                  <a:pt x="0" y="0"/>
                </a:lnTo>
                <a:lnTo>
                  <a:pt x="0" y="155409"/>
                </a:lnTo>
                <a:close/>
              </a:path>
            </a:pathLst>
          </a:custGeom>
          <a:solidFill>
            <a:srgbClr val="94BDE5"/>
          </a:solidFill>
        </p:spPr>
        <p:txBody>
          <a:bodyPr wrap="square" lIns="0" tIns="0" rIns="0" bIns="0" rtlCol="0"/>
          <a:lstStyle/>
          <a:p>
            <a:endParaRPr/>
          </a:p>
        </p:txBody>
      </p:sp>
      <p:sp>
        <p:nvSpPr>
          <p:cNvPr id="10" name="object 10"/>
          <p:cNvSpPr txBox="1"/>
          <p:nvPr/>
        </p:nvSpPr>
        <p:spPr>
          <a:xfrm>
            <a:off x="493781" y="1548762"/>
            <a:ext cx="238417" cy="172886"/>
          </a:xfrm>
          <a:prstGeom prst="rect">
            <a:avLst/>
          </a:prstGeom>
        </p:spPr>
        <p:txBody>
          <a:bodyPr vert="horz" wrap="square" lIns="0" tIns="18814" rIns="0" bIns="0" rtlCol="0">
            <a:spAutoFit/>
          </a:bodyPr>
          <a:lstStyle/>
          <a:p>
            <a:pPr marL="18814">
              <a:spcBef>
                <a:spcPts val="148"/>
              </a:spcBef>
            </a:pPr>
            <a:r>
              <a:rPr sz="1000" spc="-44" dirty="0">
                <a:solidFill>
                  <a:srgbClr val="231F20"/>
                </a:solidFill>
                <a:latin typeface="Calibri"/>
                <a:cs typeface="Calibri"/>
              </a:rPr>
              <a:t>I,C</a:t>
            </a:r>
            <a:endParaRPr sz="1000">
              <a:latin typeface="Calibri"/>
              <a:cs typeface="Calibri"/>
            </a:endParaRPr>
          </a:p>
        </p:txBody>
      </p:sp>
      <p:sp>
        <p:nvSpPr>
          <p:cNvPr id="11" name="object 11"/>
          <p:cNvSpPr/>
          <p:nvPr/>
        </p:nvSpPr>
        <p:spPr>
          <a:xfrm>
            <a:off x="358942" y="3613728"/>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12" name="object 12"/>
          <p:cNvSpPr/>
          <p:nvPr/>
        </p:nvSpPr>
        <p:spPr>
          <a:xfrm>
            <a:off x="358942" y="3965832"/>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13" name="object 13"/>
          <p:cNvSpPr/>
          <p:nvPr/>
        </p:nvSpPr>
        <p:spPr>
          <a:xfrm>
            <a:off x="345704" y="4663872"/>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14" name="object 14"/>
          <p:cNvSpPr/>
          <p:nvPr/>
        </p:nvSpPr>
        <p:spPr>
          <a:xfrm>
            <a:off x="332437" y="5040689"/>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15" name="object 15"/>
          <p:cNvSpPr txBox="1"/>
          <p:nvPr/>
        </p:nvSpPr>
        <p:spPr>
          <a:xfrm>
            <a:off x="252758" y="2286000"/>
            <a:ext cx="8510242" cy="3052442"/>
          </a:xfrm>
          <a:prstGeom prst="rect">
            <a:avLst/>
          </a:prstGeom>
        </p:spPr>
        <p:txBody>
          <a:bodyPr vert="horz" wrap="square" lIns="0" tIns="30102" rIns="0" bIns="0" rtlCol="0">
            <a:spAutoFit/>
          </a:bodyPr>
          <a:lstStyle/>
          <a:p>
            <a:pPr marL="682939" marR="176850" algn="just">
              <a:lnSpc>
                <a:spcPts val="1361"/>
              </a:lnSpc>
              <a:spcBef>
                <a:spcPts val="237"/>
              </a:spcBef>
            </a:pPr>
            <a:r>
              <a:rPr sz="1200" spc="163" dirty="0">
                <a:solidFill>
                  <a:srgbClr val="231F20"/>
                </a:solidFill>
                <a:latin typeface="Calibri"/>
                <a:cs typeface="Calibri"/>
              </a:rPr>
              <a:t>A </a:t>
            </a:r>
            <a:r>
              <a:rPr sz="1200" spc="52" dirty="0">
                <a:solidFill>
                  <a:srgbClr val="231F20"/>
                </a:solidFill>
                <a:latin typeface="Calibri"/>
                <a:cs typeface="Calibri"/>
              </a:rPr>
              <a:t>patient’s </a:t>
            </a:r>
            <a:r>
              <a:rPr sz="1200" spc="74" dirty="0">
                <a:solidFill>
                  <a:srgbClr val="231F20"/>
                </a:solidFill>
                <a:latin typeface="Calibri"/>
                <a:cs typeface="Calibri"/>
              </a:rPr>
              <a:t>immediate </a:t>
            </a:r>
            <a:r>
              <a:rPr sz="1200" spc="96" dirty="0">
                <a:solidFill>
                  <a:srgbClr val="231F20"/>
                </a:solidFill>
                <a:latin typeface="Calibri"/>
                <a:cs typeface="Calibri"/>
              </a:rPr>
              <a:t>and </a:t>
            </a:r>
            <a:r>
              <a:rPr sz="1200" spc="104" dirty="0">
                <a:solidFill>
                  <a:srgbClr val="231F20"/>
                </a:solidFill>
                <a:latin typeface="Calibri"/>
                <a:cs typeface="Calibri"/>
              </a:rPr>
              <a:t>long </a:t>
            </a:r>
            <a:r>
              <a:rPr sz="1200" spc="67" dirty="0">
                <a:solidFill>
                  <a:srgbClr val="231F20"/>
                </a:solidFill>
                <a:latin typeface="Calibri"/>
                <a:cs typeface="Calibri"/>
              </a:rPr>
              <a:t>term </a:t>
            </a:r>
            <a:r>
              <a:rPr sz="1200" spc="74" dirty="0">
                <a:solidFill>
                  <a:srgbClr val="231F20"/>
                </a:solidFill>
                <a:latin typeface="Calibri"/>
                <a:cs typeface="Calibri"/>
              </a:rPr>
              <a:t>prognosis </a:t>
            </a:r>
            <a:r>
              <a:rPr sz="1200" spc="96" dirty="0">
                <a:solidFill>
                  <a:srgbClr val="231F20"/>
                </a:solidFill>
                <a:latin typeface="Calibri"/>
                <a:cs typeface="Calibri"/>
              </a:rPr>
              <a:t>following </a:t>
            </a:r>
            <a:r>
              <a:rPr sz="1200" spc="67" dirty="0">
                <a:solidFill>
                  <a:srgbClr val="231F20"/>
                </a:solidFill>
                <a:latin typeface="Calibri"/>
                <a:cs typeface="Calibri"/>
              </a:rPr>
              <a:t>STEMI  can</a:t>
            </a:r>
            <a:r>
              <a:rPr sz="1200" spc="-37" dirty="0">
                <a:solidFill>
                  <a:srgbClr val="231F20"/>
                </a:solidFill>
                <a:latin typeface="Calibri"/>
                <a:cs typeface="Calibri"/>
              </a:rPr>
              <a:t> </a:t>
            </a:r>
            <a:r>
              <a:rPr sz="1200" spc="81" dirty="0">
                <a:solidFill>
                  <a:srgbClr val="231F20"/>
                </a:solidFill>
                <a:latin typeface="Calibri"/>
                <a:cs typeface="Calibri"/>
              </a:rPr>
              <a:t>be</a:t>
            </a:r>
            <a:r>
              <a:rPr sz="1200" spc="-37" dirty="0">
                <a:solidFill>
                  <a:srgbClr val="231F20"/>
                </a:solidFill>
                <a:latin typeface="Calibri"/>
                <a:cs typeface="Calibri"/>
              </a:rPr>
              <a:t> </a:t>
            </a:r>
            <a:r>
              <a:rPr sz="1200" spc="67" dirty="0">
                <a:solidFill>
                  <a:srgbClr val="231F20"/>
                </a:solidFill>
                <a:latin typeface="Calibri"/>
                <a:cs typeface="Calibri"/>
              </a:rPr>
              <a:t>predicted</a:t>
            </a:r>
            <a:r>
              <a:rPr sz="1200" spc="-37" dirty="0">
                <a:solidFill>
                  <a:srgbClr val="231F20"/>
                </a:solidFill>
                <a:latin typeface="Calibri"/>
                <a:cs typeface="Calibri"/>
              </a:rPr>
              <a:t> </a:t>
            </a:r>
            <a:r>
              <a:rPr sz="1200" spc="74" dirty="0">
                <a:solidFill>
                  <a:srgbClr val="231F20"/>
                </a:solidFill>
                <a:latin typeface="Calibri"/>
                <a:cs typeface="Calibri"/>
              </a:rPr>
              <a:t>by</a:t>
            </a:r>
            <a:r>
              <a:rPr sz="1200" spc="-30" dirty="0">
                <a:solidFill>
                  <a:srgbClr val="231F20"/>
                </a:solidFill>
                <a:latin typeface="Calibri"/>
                <a:cs typeface="Calibri"/>
              </a:rPr>
              <a:t> </a:t>
            </a:r>
            <a:r>
              <a:rPr sz="1200" spc="81" dirty="0">
                <a:solidFill>
                  <a:srgbClr val="231F20"/>
                </a:solidFill>
                <a:latin typeface="Calibri"/>
                <a:cs typeface="Calibri"/>
              </a:rPr>
              <a:t>using</a:t>
            </a:r>
            <a:r>
              <a:rPr sz="1200" spc="-37" dirty="0">
                <a:solidFill>
                  <a:srgbClr val="231F20"/>
                </a:solidFill>
                <a:latin typeface="Calibri"/>
                <a:cs typeface="Calibri"/>
              </a:rPr>
              <a:t> </a:t>
            </a:r>
            <a:r>
              <a:rPr sz="1200" spc="74" dirty="0">
                <a:solidFill>
                  <a:srgbClr val="231F20"/>
                </a:solidFill>
                <a:latin typeface="Calibri"/>
                <a:cs typeface="Calibri"/>
              </a:rPr>
              <a:t>the</a:t>
            </a:r>
            <a:r>
              <a:rPr sz="1200" spc="-37" dirty="0">
                <a:solidFill>
                  <a:srgbClr val="231F20"/>
                </a:solidFill>
                <a:latin typeface="Calibri"/>
                <a:cs typeface="Calibri"/>
              </a:rPr>
              <a:t> </a:t>
            </a:r>
            <a:r>
              <a:rPr sz="1200" spc="67" dirty="0">
                <a:solidFill>
                  <a:srgbClr val="231F20"/>
                </a:solidFill>
                <a:latin typeface="Calibri"/>
                <a:cs typeface="Calibri"/>
              </a:rPr>
              <a:t>Thrombolysis</a:t>
            </a:r>
            <a:r>
              <a:rPr sz="1200" spc="-37" dirty="0">
                <a:solidFill>
                  <a:srgbClr val="231F20"/>
                </a:solidFill>
                <a:latin typeface="Calibri"/>
                <a:cs typeface="Calibri"/>
              </a:rPr>
              <a:t> </a:t>
            </a:r>
            <a:r>
              <a:rPr sz="1200" spc="74" dirty="0">
                <a:solidFill>
                  <a:srgbClr val="231F20"/>
                </a:solidFill>
                <a:latin typeface="Calibri"/>
                <a:cs typeface="Calibri"/>
              </a:rPr>
              <a:t>in</a:t>
            </a:r>
            <a:r>
              <a:rPr sz="1200" spc="-37" dirty="0">
                <a:solidFill>
                  <a:srgbClr val="231F20"/>
                </a:solidFill>
                <a:latin typeface="Calibri"/>
                <a:cs typeface="Calibri"/>
              </a:rPr>
              <a:t> </a:t>
            </a:r>
            <a:r>
              <a:rPr sz="1200" spc="67" dirty="0">
                <a:solidFill>
                  <a:srgbClr val="231F20"/>
                </a:solidFill>
                <a:latin typeface="Calibri"/>
                <a:cs typeface="Calibri"/>
              </a:rPr>
              <a:t>Myocardial</a:t>
            </a:r>
            <a:r>
              <a:rPr sz="1200" spc="-30" dirty="0">
                <a:solidFill>
                  <a:srgbClr val="231F20"/>
                </a:solidFill>
                <a:latin typeface="Calibri"/>
                <a:cs typeface="Calibri"/>
              </a:rPr>
              <a:t> </a:t>
            </a:r>
            <a:r>
              <a:rPr sz="1200" spc="67" dirty="0">
                <a:solidFill>
                  <a:srgbClr val="231F20"/>
                </a:solidFill>
                <a:latin typeface="Calibri"/>
                <a:cs typeface="Calibri"/>
              </a:rPr>
              <a:t>Infarction  </a:t>
            </a:r>
            <a:r>
              <a:rPr sz="1200" spc="52" dirty="0">
                <a:solidFill>
                  <a:srgbClr val="231F20"/>
                </a:solidFill>
                <a:latin typeface="Calibri"/>
                <a:cs typeface="Calibri"/>
              </a:rPr>
              <a:t>(TIMI) risk </a:t>
            </a:r>
            <a:r>
              <a:rPr sz="1200" spc="44">
                <a:solidFill>
                  <a:srgbClr val="231F20"/>
                </a:solidFill>
                <a:latin typeface="Calibri"/>
                <a:cs typeface="Calibri"/>
              </a:rPr>
              <a:t>score </a:t>
            </a:r>
            <a:r>
              <a:rPr lang="en-US" sz="1200" spc="44" dirty="0" smtClean="0">
                <a:solidFill>
                  <a:srgbClr val="231F20"/>
                </a:solidFill>
                <a:latin typeface="Calibri"/>
                <a:cs typeface="Calibri"/>
              </a:rPr>
              <a:t>.</a:t>
            </a:r>
            <a:r>
              <a:rPr sz="1200" spc="81" smtClean="0">
                <a:solidFill>
                  <a:srgbClr val="231F20"/>
                </a:solidFill>
                <a:latin typeface="Calibri"/>
                <a:cs typeface="Calibri"/>
              </a:rPr>
              <a:t>The</a:t>
            </a:r>
            <a:r>
              <a:rPr sz="1200" spc="7" smtClean="0">
                <a:solidFill>
                  <a:srgbClr val="231F20"/>
                </a:solidFill>
                <a:latin typeface="Calibri"/>
                <a:cs typeface="Calibri"/>
              </a:rPr>
              <a:t> </a:t>
            </a:r>
            <a:r>
              <a:rPr sz="1200" spc="59" dirty="0">
                <a:solidFill>
                  <a:srgbClr val="231F20"/>
                </a:solidFill>
                <a:latin typeface="Calibri"/>
                <a:cs typeface="Calibri"/>
              </a:rPr>
              <a:t>TIMI</a:t>
            </a:r>
            <a:r>
              <a:rPr sz="1200" spc="7" dirty="0">
                <a:solidFill>
                  <a:srgbClr val="231F20"/>
                </a:solidFill>
                <a:latin typeface="Calibri"/>
                <a:cs typeface="Calibri"/>
              </a:rPr>
              <a:t> </a:t>
            </a:r>
            <a:r>
              <a:rPr sz="1200" spc="52" dirty="0">
                <a:solidFill>
                  <a:srgbClr val="231F20"/>
                </a:solidFill>
                <a:latin typeface="Calibri"/>
                <a:cs typeface="Calibri"/>
              </a:rPr>
              <a:t>risk</a:t>
            </a:r>
            <a:r>
              <a:rPr sz="1200" spc="7" dirty="0">
                <a:solidFill>
                  <a:srgbClr val="231F20"/>
                </a:solidFill>
                <a:latin typeface="Calibri"/>
                <a:cs typeface="Calibri"/>
              </a:rPr>
              <a:t> </a:t>
            </a:r>
            <a:r>
              <a:rPr sz="1200" spc="44" dirty="0">
                <a:solidFill>
                  <a:srgbClr val="231F20"/>
                </a:solidFill>
                <a:latin typeface="Calibri"/>
                <a:cs typeface="Calibri"/>
              </a:rPr>
              <a:t>score</a:t>
            </a:r>
            <a:r>
              <a:rPr sz="1200" spc="15" dirty="0">
                <a:solidFill>
                  <a:srgbClr val="231F20"/>
                </a:solidFill>
                <a:latin typeface="Calibri"/>
                <a:cs typeface="Calibri"/>
              </a:rPr>
              <a:t> </a:t>
            </a:r>
            <a:r>
              <a:rPr sz="1200" spc="74" dirty="0">
                <a:solidFill>
                  <a:srgbClr val="231F20"/>
                </a:solidFill>
                <a:latin typeface="Calibri"/>
                <a:cs typeface="Calibri"/>
              </a:rPr>
              <a:t>was</a:t>
            </a:r>
            <a:r>
              <a:rPr sz="1200" spc="7" dirty="0">
                <a:solidFill>
                  <a:srgbClr val="231F20"/>
                </a:solidFill>
                <a:latin typeface="Calibri"/>
                <a:cs typeface="Calibri"/>
              </a:rPr>
              <a:t> </a:t>
            </a:r>
            <a:r>
              <a:rPr sz="1200" spc="52" dirty="0">
                <a:solidFill>
                  <a:srgbClr val="231F20"/>
                </a:solidFill>
                <a:latin typeface="Calibri"/>
                <a:cs typeface="Calibri"/>
              </a:rPr>
              <a:t>specifically  </a:t>
            </a:r>
            <a:r>
              <a:rPr sz="1200" spc="74" dirty="0">
                <a:solidFill>
                  <a:srgbClr val="231F20"/>
                </a:solidFill>
                <a:latin typeface="Calibri"/>
                <a:cs typeface="Calibri"/>
              </a:rPr>
              <a:t>developed </a:t>
            </a:r>
            <a:r>
              <a:rPr sz="1200" spc="81" dirty="0">
                <a:solidFill>
                  <a:srgbClr val="231F20"/>
                </a:solidFill>
                <a:latin typeface="Calibri"/>
                <a:cs typeface="Calibri"/>
              </a:rPr>
              <a:t>for </a:t>
            </a:r>
            <a:r>
              <a:rPr sz="1200" spc="67" dirty="0">
                <a:solidFill>
                  <a:srgbClr val="231F20"/>
                </a:solidFill>
                <a:latin typeface="Calibri"/>
                <a:cs typeface="Calibri"/>
              </a:rPr>
              <a:t>patients </a:t>
            </a:r>
            <a:r>
              <a:rPr sz="1200" spc="89">
                <a:solidFill>
                  <a:srgbClr val="231F20"/>
                </a:solidFill>
                <a:latin typeface="Calibri"/>
                <a:cs typeface="Calibri"/>
              </a:rPr>
              <a:t>with </a:t>
            </a:r>
            <a:r>
              <a:rPr sz="1200" spc="67" smtClean="0">
                <a:solidFill>
                  <a:srgbClr val="231F20"/>
                </a:solidFill>
                <a:latin typeface="Calibri"/>
                <a:cs typeface="Calibri"/>
              </a:rPr>
              <a:t>STEMI</a:t>
            </a:r>
            <a:r>
              <a:rPr sz="1200" spc="81" smtClean="0">
                <a:solidFill>
                  <a:srgbClr val="231F20"/>
                </a:solidFill>
                <a:latin typeface="Calibri"/>
                <a:cs typeface="Calibri"/>
              </a:rPr>
              <a:t>.  </a:t>
            </a:r>
            <a:r>
              <a:rPr sz="1200" spc="59" dirty="0">
                <a:solidFill>
                  <a:srgbClr val="231F20"/>
                </a:solidFill>
                <a:latin typeface="Calibri"/>
                <a:cs typeface="Calibri"/>
              </a:rPr>
              <a:t>Risk </a:t>
            </a:r>
            <a:r>
              <a:rPr sz="1200" spc="44" dirty="0">
                <a:solidFill>
                  <a:srgbClr val="231F20"/>
                </a:solidFill>
                <a:latin typeface="Calibri"/>
                <a:cs typeface="Calibri"/>
              </a:rPr>
              <a:t>assessment </a:t>
            </a:r>
            <a:r>
              <a:rPr sz="1200" spc="22" dirty="0">
                <a:solidFill>
                  <a:srgbClr val="231F20"/>
                </a:solidFill>
                <a:latin typeface="Calibri"/>
                <a:cs typeface="Calibri"/>
              </a:rPr>
              <a:t>is </a:t>
            </a:r>
            <a:r>
              <a:rPr sz="1200" spc="89" dirty="0">
                <a:solidFill>
                  <a:srgbClr val="231F20"/>
                </a:solidFill>
                <a:latin typeface="Calibri"/>
                <a:cs typeface="Calibri"/>
              </a:rPr>
              <a:t>a </a:t>
            </a:r>
            <a:r>
              <a:rPr sz="1200" spc="74" dirty="0">
                <a:solidFill>
                  <a:srgbClr val="231F20"/>
                </a:solidFill>
                <a:latin typeface="Calibri"/>
                <a:cs typeface="Calibri"/>
              </a:rPr>
              <a:t>continuous </a:t>
            </a:r>
            <a:r>
              <a:rPr sz="1200" spc="44" dirty="0">
                <a:solidFill>
                  <a:srgbClr val="231F20"/>
                </a:solidFill>
                <a:latin typeface="Calibri"/>
                <a:cs typeface="Calibri"/>
              </a:rPr>
              <a:t>process </a:t>
            </a:r>
            <a:r>
              <a:rPr sz="1200" spc="74" dirty="0">
                <a:solidFill>
                  <a:srgbClr val="231F20"/>
                </a:solidFill>
                <a:latin typeface="Calibri"/>
                <a:cs typeface="Calibri"/>
              </a:rPr>
              <a:t>that should </a:t>
            </a:r>
            <a:r>
              <a:rPr sz="1200" spc="81" dirty="0">
                <a:solidFill>
                  <a:srgbClr val="231F20"/>
                </a:solidFill>
                <a:latin typeface="Calibri"/>
                <a:cs typeface="Calibri"/>
              </a:rPr>
              <a:t>be </a:t>
            </a:r>
            <a:r>
              <a:rPr sz="1200" spc="74" dirty="0">
                <a:solidFill>
                  <a:srgbClr val="231F20"/>
                </a:solidFill>
                <a:latin typeface="Calibri"/>
                <a:cs typeface="Calibri"/>
              </a:rPr>
              <a:t>repeated  </a:t>
            </a:r>
            <a:r>
              <a:rPr sz="1200" spc="89" dirty="0">
                <a:solidFill>
                  <a:srgbClr val="231F20"/>
                </a:solidFill>
                <a:latin typeface="Calibri"/>
                <a:cs typeface="Calibri"/>
              </a:rPr>
              <a:t>throughout </a:t>
            </a:r>
            <a:r>
              <a:rPr sz="1200" spc="67" dirty="0">
                <a:solidFill>
                  <a:srgbClr val="231F20"/>
                </a:solidFill>
                <a:latin typeface="Calibri"/>
                <a:cs typeface="Calibri"/>
              </a:rPr>
              <a:t>hospitalisation </a:t>
            </a:r>
            <a:r>
              <a:rPr sz="1200" spc="96" dirty="0">
                <a:solidFill>
                  <a:srgbClr val="231F20"/>
                </a:solidFill>
                <a:latin typeface="Calibri"/>
                <a:cs typeface="Calibri"/>
              </a:rPr>
              <a:t>and </a:t>
            </a:r>
            <a:r>
              <a:rPr sz="1200" spc="74" dirty="0">
                <a:solidFill>
                  <a:srgbClr val="231F20"/>
                </a:solidFill>
                <a:latin typeface="Calibri"/>
                <a:cs typeface="Calibri"/>
              </a:rPr>
              <a:t>at the time </a:t>
            </a:r>
            <a:r>
              <a:rPr sz="1200" spc="96" dirty="0">
                <a:solidFill>
                  <a:srgbClr val="231F20"/>
                </a:solidFill>
                <a:latin typeface="Calibri"/>
                <a:cs typeface="Calibri"/>
              </a:rPr>
              <a:t>of</a:t>
            </a:r>
            <a:r>
              <a:rPr sz="1200" spc="-59" dirty="0">
                <a:solidFill>
                  <a:srgbClr val="231F20"/>
                </a:solidFill>
                <a:latin typeface="Calibri"/>
                <a:cs typeface="Calibri"/>
              </a:rPr>
              <a:t> </a:t>
            </a:r>
            <a:r>
              <a:rPr sz="1200" spc="67" dirty="0">
                <a:solidFill>
                  <a:srgbClr val="231F20"/>
                </a:solidFill>
                <a:latin typeface="Calibri"/>
                <a:cs typeface="Calibri"/>
              </a:rPr>
              <a:t>discharge.</a:t>
            </a:r>
            <a:endParaRPr sz="1200">
              <a:latin typeface="Calibri"/>
              <a:cs typeface="Calibri"/>
            </a:endParaRPr>
          </a:p>
          <a:p>
            <a:pPr>
              <a:spcBef>
                <a:spcPts val="81"/>
              </a:spcBef>
            </a:pPr>
            <a:endParaRPr sz="1000">
              <a:latin typeface="Times New Roman"/>
              <a:cs typeface="Times New Roman"/>
            </a:endParaRPr>
          </a:p>
          <a:p>
            <a:pPr marL="150510">
              <a:lnSpc>
                <a:spcPts val="1393"/>
              </a:lnSpc>
            </a:pPr>
            <a:r>
              <a:rPr sz="1200" b="1" spc="96" dirty="0">
                <a:solidFill>
                  <a:srgbClr val="0062A8"/>
                </a:solidFill>
                <a:latin typeface="Calibri"/>
                <a:cs typeface="Calibri"/>
              </a:rPr>
              <a:t>4.2 </a:t>
            </a:r>
            <a:r>
              <a:rPr sz="1200" b="1" spc="133" dirty="0">
                <a:solidFill>
                  <a:srgbClr val="0062A8"/>
                </a:solidFill>
                <a:latin typeface="Calibri"/>
                <a:cs typeface="Calibri"/>
              </a:rPr>
              <a:t>Reperfusion</a:t>
            </a:r>
            <a:r>
              <a:rPr sz="1200" b="1" dirty="0">
                <a:solidFill>
                  <a:srgbClr val="0062A8"/>
                </a:solidFill>
                <a:latin typeface="Calibri"/>
                <a:cs typeface="Calibri"/>
              </a:rPr>
              <a:t> </a:t>
            </a:r>
            <a:r>
              <a:rPr sz="1200" b="1" spc="126" dirty="0">
                <a:solidFill>
                  <a:srgbClr val="0062A8"/>
                </a:solidFill>
                <a:latin typeface="Calibri"/>
                <a:cs typeface="Calibri"/>
              </a:rPr>
              <a:t>strategies</a:t>
            </a:r>
            <a:endParaRPr sz="1200">
              <a:latin typeface="Calibri"/>
              <a:cs typeface="Calibri"/>
            </a:endParaRPr>
          </a:p>
          <a:p>
            <a:pPr marL="416725" marR="413903">
              <a:lnSpc>
                <a:spcPts val="1361"/>
              </a:lnSpc>
              <a:spcBef>
                <a:spcPts val="67"/>
              </a:spcBef>
            </a:pPr>
            <a:r>
              <a:rPr sz="1200" spc="119" dirty="0">
                <a:solidFill>
                  <a:srgbClr val="231F20"/>
                </a:solidFill>
                <a:latin typeface="Calibri"/>
                <a:cs typeface="Calibri"/>
              </a:rPr>
              <a:t>The </a:t>
            </a:r>
            <a:r>
              <a:rPr sz="1200" spc="126" dirty="0">
                <a:solidFill>
                  <a:srgbClr val="231F20"/>
                </a:solidFill>
                <a:latin typeface="Calibri"/>
                <a:cs typeface="Calibri"/>
              </a:rPr>
              <a:t>appropriate </a:t>
            </a:r>
            <a:r>
              <a:rPr sz="1200" spc="133" dirty="0">
                <a:solidFill>
                  <a:srgbClr val="231F20"/>
                </a:solidFill>
                <a:latin typeface="Calibri"/>
                <a:cs typeface="Calibri"/>
              </a:rPr>
              <a:t>and </a:t>
            </a:r>
            <a:r>
              <a:rPr sz="1200" spc="111" dirty="0">
                <a:solidFill>
                  <a:srgbClr val="231F20"/>
                </a:solidFill>
                <a:latin typeface="Calibri"/>
                <a:cs typeface="Calibri"/>
              </a:rPr>
              <a:t>timely </a:t>
            </a:r>
            <a:r>
              <a:rPr sz="1200" spc="89" dirty="0">
                <a:solidFill>
                  <a:srgbClr val="231F20"/>
                </a:solidFill>
                <a:latin typeface="Calibri"/>
                <a:cs typeface="Calibri"/>
              </a:rPr>
              <a:t>use </a:t>
            </a:r>
            <a:r>
              <a:rPr sz="1200" spc="126" dirty="0">
                <a:solidFill>
                  <a:srgbClr val="231F20"/>
                </a:solidFill>
                <a:latin typeface="Calibri"/>
                <a:cs typeface="Calibri"/>
              </a:rPr>
              <a:t>of </a:t>
            </a:r>
            <a:r>
              <a:rPr sz="1200" spc="111" dirty="0">
                <a:solidFill>
                  <a:srgbClr val="231F20"/>
                </a:solidFill>
                <a:latin typeface="Calibri"/>
                <a:cs typeface="Calibri"/>
              </a:rPr>
              <a:t>some </a:t>
            </a:r>
            <a:r>
              <a:rPr sz="1200" spc="126" dirty="0">
                <a:solidFill>
                  <a:srgbClr val="231F20"/>
                </a:solidFill>
                <a:latin typeface="Calibri"/>
                <a:cs typeface="Calibri"/>
              </a:rPr>
              <a:t>form of reperfusion  </a:t>
            </a:r>
            <a:r>
              <a:rPr sz="1200" spc="74" dirty="0">
                <a:solidFill>
                  <a:srgbClr val="231F20"/>
                </a:solidFill>
                <a:latin typeface="Calibri"/>
                <a:cs typeface="Calibri"/>
              </a:rPr>
              <a:t>therapy </a:t>
            </a:r>
            <a:r>
              <a:rPr sz="1200" spc="22" dirty="0">
                <a:solidFill>
                  <a:srgbClr val="231F20"/>
                </a:solidFill>
                <a:latin typeface="Calibri"/>
                <a:cs typeface="Calibri"/>
              </a:rPr>
              <a:t>is </a:t>
            </a:r>
            <a:r>
              <a:rPr sz="1200" spc="74" dirty="0">
                <a:solidFill>
                  <a:srgbClr val="231F20"/>
                </a:solidFill>
                <a:latin typeface="Calibri"/>
                <a:cs typeface="Calibri"/>
              </a:rPr>
              <a:t>more </a:t>
            </a:r>
            <a:r>
              <a:rPr sz="1200" spc="81" dirty="0">
                <a:solidFill>
                  <a:srgbClr val="231F20"/>
                </a:solidFill>
                <a:latin typeface="Calibri"/>
                <a:cs typeface="Calibri"/>
              </a:rPr>
              <a:t>important </a:t>
            </a:r>
            <a:r>
              <a:rPr sz="1200" spc="89" dirty="0">
                <a:solidFill>
                  <a:srgbClr val="231F20"/>
                </a:solidFill>
                <a:latin typeface="Calibri"/>
                <a:cs typeface="Calibri"/>
              </a:rPr>
              <a:t>than </a:t>
            </a:r>
            <a:r>
              <a:rPr sz="1200" spc="74" dirty="0">
                <a:solidFill>
                  <a:srgbClr val="231F20"/>
                </a:solidFill>
                <a:latin typeface="Calibri"/>
                <a:cs typeface="Calibri"/>
              </a:rPr>
              <a:t>the </a:t>
            </a:r>
            <a:r>
              <a:rPr sz="1200" spc="59" dirty="0">
                <a:solidFill>
                  <a:srgbClr val="231F20"/>
                </a:solidFill>
                <a:latin typeface="Calibri"/>
                <a:cs typeface="Calibri"/>
              </a:rPr>
              <a:t>choice </a:t>
            </a:r>
            <a:r>
              <a:rPr sz="1200" spc="96" dirty="0">
                <a:solidFill>
                  <a:srgbClr val="231F20"/>
                </a:solidFill>
                <a:latin typeface="Calibri"/>
                <a:cs typeface="Calibri"/>
              </a:rPr>
              <a:t>of</a:t>
            </a:r>
            <a:r>
              <a:rPr sz="1200" dirty="0">
                <a:solidFill>
                  <a:srgbClr val="231F20"/>
                </a:solidFill>
                <a:latin typeface="Calibri"/>
                <a:cs typeface="Calibri"/>
              </a:rPr>
              <a:t> </a:t>
            </a:r>
            <a:r>
              <a:rPr sz="1200" spc="52" dirty="0">
                <a:solidFill>
                  <a:srgbClr val="231F20"/>
                </a:solidFill>
                <a:latin typeface="Calibri"/>
                <a:cs typeface="Calibri"/>
              </a:rPr>
              <a:t>therapy.</a:t>
            </a:r>
            <a:endParaRPr sz="1200">
              <a:latin typeface="Calibri"/>
              <a:cs typeface="Calibri"/>
            </a:endParaRPr>
          </a:p>
          <a:p>
            <a:pPr>
              <a:spcBef>
                <a:spcPts val="74"/>
              </a:spcBef>
            </a:pPr>
            <a:endParaRPr sz="1000">
              <a:latin typeface="Times New Roman"/>
              <a:cs typeface="Times New Roman"/>
            </a:endParaRPr>
          </a:p>
          <a:p>
            <a:pPr marL="169324">
              <a:lnSpc>
                <a:spcPts val="1393"/>
              </a:lnSpc>
            </a:pPr>
            <a:r>
              <a:rPr sz="1600" spc="10" baseline="-11904" dirty="0">
                <a:solidFill>
                  <a:srgbClr val="231F20"/>
                </a:solidFill>
                <a:latin typeface="Calibri"/>
                <a:cs typeface="Calibri"/>
              </a:rPr>
              <a:t>I,A </a:t>
            </a:r>
            <a:r>
              <a:rPr sz="1200" spc="67" dirty="0">
                <a:solidFill>
                  <a:srgbClr val="231F20"/>
                </a:solidFill>
                <a:latin typeface="Calibri"/>
                <a:cs typeface="Calibri"/>
              </a:rPr>
              <a:t>Early </a:t>
            </a:r>
            <a:r>
              <a:rPr sz="1200" spc="96" dirty="0">
                <a:solidFill>
                  <a:srgbClr val="231F20"/>
                </a:solidFill>
                <a:latin typeface="Calibri"/>
                <a:cs typeface="Calibri"/>
              </a:rPr>
              <a:t>and </a:t>
            </a:r>
            <a:r>
              <a:rPr sz="1200" spc="81" dirty="0">
                <a:solidFill>
                  <a:srgbClr val="231F20"/>
                </a:solidFill>
                <a:latin typeface="Calibri"/>
                <a:cs typeface="Calibri"/>
              </a:rPr>
              <a:t>prompt </a:t>
            </a:r>
            <a:r>
              <a:rPr sz="1200" spc="67" dirty="0">
                <a:solidFill>
                  <a:srgbClr val="231F20"/>
                </a:solidFill>
                <a:latin typeface="Calibri"/>
                <a:cs typeface="Calibri"/>
              </a:rPr>
              <a:t>reperfusion </a:t>
            </a:r>
            <a:r>
              <a:rPr sz="1200" spc="22" dirty="0">
                <a:solidFill>
                  <a:srgbClr val="231F20"/>
                </a:solidFill>
                <a:latin typeface="Calibri"/>
                <a:cs typeface="Calibri"/>
              </a:rPr>
              <a:t>is </a:t>
            </a:r>
            <a:r>
              <a:rPr sz="1200" spc="52" dirty="0">
                <a:solidFill>
                  <a:srgbClr val="231F20"/>
                </a:solidFill>
                <a:latin typeface="Calibri"/>
                <a:cs typeface="Calibri"/>
              </a:rPr>
              <a:t>crucial </a:t>
            </a:r>
            <a:r>
              <a:rPr sz="1200" spc="44" dirty="0">
                <a:solidFill>
                  <a:srgbClr val="231F20"/>
                </a:solidFill>
                <a:latin typeface="Calibri"/>
                <a:cs typeface="Calibri"/>
              </a:rPr>
              <a:t>as </a:t>
            </a:r>
            <a:r>
              <a:rPr sz="1200" b="1" spc="59" dirty="0">
                <a:solidFill>
                  <a:srgbClr val="231F20"/>
                </a:solidFill>
                <a:latin typeface="Calibri"/>
                <a:cs typeface="Calibri"/>
              </a:rPr>
              <a:t>TIME </a:t>
            </a:r>
            <a:r>
              <a:rPr sz="1200" b="1" spc="89" dirty="0">
                <a:solidFill>
                  <a:srgbClr val="231F20"/>
                </a:solidFill>
                <a:latin typeface="Calibri"/>
                <a:cs typeface="Calibri"/>
              </a:rPr>
              <a:t>LOST </a:t>
            </a:r>
            <a:r>
              <a:rPr sz="1200" spc="22" dirty="0">
                <a:solidFill>
                  <a:srgbClr val="231F20"/>
                </a:solidFill>
                <a:latin typeface="Calibri"/>
                <a:cs typeface="Calibri"/>
              </a:rPr>
              <a:t>is </a:t>
            </a:r>
            <a:r>
              <a:rPr sz="1200" spc="74">
                <a:solidFill>
                  <a:srgbClr val="231F20"/>
                </a:solidFill>
                <a:latin typeface="Calibri"/>
                <a:cs typeface="Calibri"/>
              </a:rPr>
              <a:t>equivalent</a:t>
            </a:r>
            <a:r>
              <a:rPr sz="1200" spc="326">
                <a:solidFill>
                  <a:srgbClr val="231F20"/>
                </a:solidFill>
                <a:latin typeface="Calibri"/>
                <a:cs typeface="Calibri"/>
              </a:rPr>
              <a:t> </a:t>
            </a:r>
            <a:r>
              <a:rPr sz="1200" spc="81" smtClean="0">
                <a:solidFill>
                  <a:srgbClr val="231F20"/>
                </a:solidFill>
                <a:latin typeface="Calibri"/>
                <a:cs typeface="Calibri"/>
              </a:rPr>
              <a:t>to</a:t>
            </a:r>
            <a:r>
              <a:rPr lang="en-US" sz="1200" spc="81" dirty="0" smtClean="0">
                <a:solidFill>
                  <a:srgbClr val="231F20"/>
                </a:solidFill>
                <a:latin typeface="Calibri"/>
                <a:cs typeface="Calibri"/>
              </a:rPr>
              <a:t> </a:t>
            </a:r>
            <a:r>
              <a:rPr sz="1200" b="1" spc="89" smtClean="0">
                <a:solidFill>
                  <a:srgbClr val="231F20"/>
                </a:solidFill>
                <a:latin typeface="Calibri"/>
                <a:cs typeface="Calibri"/>
              </a:rPr>
              <a:t>MYOCARDIUM </a:t>
            </a:r>
            <a:r>
              <a:rPr sz="1200" b="1" spc="59">
                <a:solidFill>
                  <a:srgbClr val="231F20"/>
                </a:solidFill>
                <a:latin typeface="Calibri"/>
                <a:cs typeface="Calibri"/>
              </a:rPr>
              <a:t>LOST</a:t>
            </a:r>
            <a:r>
              <a:rPr sz="1200" spc="59" smtClean="0">
                <a:solidFill>
                  <a:srgbClr val="231F20"/>
                </a:solidFill>
                <a:latin typeface="Calibri"/>
                <a:cs typeface="Calibri"/>
              </a:rPr>
              <a:t>.</a:t>
            </a:r>
            <a:endParaRPr sz="1000" baseline="30864">
              <a:latin typeface="Calibri"/>
              <a:cs typeface="Calibri"/>
            </a:endParaRPr>
          </a:p>
          <a:p>
            <a:pPr>
              <a:spcBef>
                <a:spcPts val="30"/>
              </a:spcBef>
            </a:pPr>
            <a:endParaRPr sz="1300">
              <a:latin typeface="Times New Roman"/>
              <a:cs typeface="Times New Roman"/>
            </a:endParaRPr>
          </a:p>
          <a:p>
            <a:pPr marL="416725" marR="176850" indent="-247401" algn="just">
              <a:lnSpc>
                <a:spcPct val="94200"/>
              </a:lnSpc>
            </a:pPr>
            <a:r>
              <a:rPr sz="1000" spc="7" dirty="0">
                <a:solidFill>
                  <a:srgbClr val="231F20"/>
                </a:solidFill>
                <a:latin typeface="Calibri"/>
                <a:cs typeface="Calibri"/>
              </a:rPr>
              <a:t>I,A </a:t>
            </a:r>
            <a:r>
              <a:rPr spc="132" baseline="3472" dirty="0">
                <a:solidFill>
                  <a:srgbClr val="231F20"/>
                </a:solidFill>
                <a:latin typeface="Calibri"/>
                <a:cs typeface="Calibri"/>
              </a:rPr>
              <a:t>Overwhelming </a:t>
            </a:r>
            <a:r>
              <a:rPr spc="121" baseline="3472" dirty="0">
                <a:solidFill>
                  <a:srgbClr val="231F20"/>
                </a:solidFill>
                <a:latin typeface="Calibri"/>
                <a:cs typeface="Calibri"/>
              </a:rPr>
              <a:t>data </a:t>
            </a:r>
            <a:r>
              <a:rPr spc="89" baseline="3472" dirty="0">
                <a:solidFill>
                  <a:srgbClr val="231F20"/>
                </a:solidFill>
                <a:latin typeface="Calibri"/>
                <a:cs typeface="Calibri"/>
              </a:rPr>
              <a:t>has </a:t>
            </a:r>
            <a:r>
              <a:rPr spc="121" baseline="3472" dirty="0">
                <a:solidFill>
                  <a:srgbClr val="231F20"/>
                </a:solidFill>
                <a:latin typeface="Calibri"/>
                <a:cs typeface="Calibri"/>
              </a:rPr>
              <a:t>shown </a:t>
            </a:r>
            <a:r>
              <a:rPr spc="111" baseline="3472" dirty="0">
                <a:solidFill>
                  <a:srgbClr val="231F20"/>
                </a:solidFill>
                <a:latin typeface="Calibri"/>
                <a:cs typeface="Calibri"/>
              </a:rPr>
              <a:t>that </a:t>
            </a:r>
            <a:r>
              <a:rPr spc="121" baseline="3472" dirty="0">
                <a:solidFill>
                  <a:srgbClr val="231F20"/>
                </a:solidFill>
                <a:latin typeface="Calibri"/>
                <a:cs typeface="Calibri"/>
              </a:rPr>
              <a:t>prompt </a:t>
            </a:r>
            <a:r>
              <a:rPr spc="99" baseline="3472" dirty="0">
                <a:solidFill>
                  <a:srgbClr val="231F20"/>
                </a:solidFill>
                <a:latin typeface="Calibri"/>
                <a:cs typeface="Calibri"/>
              </a:rPr>
              <a:t>reperfusion </a:t>
            </a:r>
            <a:r>
              <a:rPr spc="111" baseline="3472" dirty="0">
                <a:solidFill>
                  <a:srgbClr val="231F20"/>
                </a:solidFill>
                <a:latin typeface="Calibri"/>
                <a:cs typeface="Calibri"/>
              </a:rPr>
              <a:t>therapy  </a:t>
            </a:r>
            <a:r>
              <a:rPr sz="1200" spc="67" dirty="0">
                <a:solidFill>
                  <a:srgbClr val="231F20"/>
                </a:solidFill>
                <a:latin typeface="Calibri"/>
                <a:cs typeface="Calibri"/>
              </a:rPr>
              <a:t>improves </a:t>
            </a:r>
            <a:r>
              <a:rPr sz="1200" spc="44">
                <a:solidFill>
                  <a:srgbClr val="231F20"/>
                </a:solidFill>
                <a:latin typeface="Calibri"/>
                <a:cs typeface="Calibri"/>
              </a:rPr>
              <a:t>survival</a:t>
            </a:r>
            <a:r>
              <a:rPr sz="1200" spc="44" smtClean="0">
                <a:solidFill>
                  <a:srgbClr val="231F20"/>
                </a:solidFill>
                <a:latin typeface="Calibri"/>
                <a:cs typeface="Calibri"/>
              </a:rPr>
              <a:t>.</a:t>
            </a:r>
            <a:r>
              <a:rPr sz="1000" spc="65" baseline="30864" smtClean="0">
                <a:solidFill>
                  <a:srgbClr val="231F20"/>
                </a:solidFill>
                <a:latin typeface="Calibri"/>
                <a:cs typeface="Calibri"/>
              </a:rPr>
              <a:t> </a:t>
            </a:r>
            <a:endParaRPr sz="1200">
              <a:latin typeface="Calibri"/>
              <a:cs typeface="Calibri"/>
            </a:endParaRPr>
          </a:p>
          <a:p>
            <a:pPr>
              <a:spcBef>
                <a:spcPts val="22"/>
              </a:spcBef>
            </a:pPr>
            <a:endParaRPr sz="1100">
              <a:latin typeface="Times New Roman"/>
              <a:cs typeface="Times New Roman"/>
            </a:endParaRPr>
          </a:p>
          <a:p>
            <a:pPr marL="160858"/>
            <a:r>
              <a:rPr sz="1600" spc="10" baseline="7936" dirty="0">
                <a:solidFill>
                  <a:srgbClr val="231F20"/>
                </a:solidFill>
                <a:latin typeface="Calibri"/>
                <a:cs typeface="Calibri"/>
              </a:rPr>
              <a:t>I,A</a:t>
            </a:r>
            <a:r>
              <a:rPr sz="1600" spc="244" baseline="7936" dirty="0">
                <a:solidFill>
                  <a:srgbClr val="231F20"/>
                </a:solidFill>
                <a:latin typeface="Calibri"/>
                <a:cs typeface="Calibri"/>
              </a:rPr>
              <a:t> </a:t>
            </a:r>
            <a:r>
              <a:rPr sz="1200" spc="59" dirty="0">
                <a:solidFill>
                  <a:srgbClr val="231F20"/>
                </a:solidFill>
                <a:latin typeface="Calibri"/>
                <a:cs typeface="Calibri"/>
              </a:rPr>
              <a:t>Primary</a:t>
            </a:r>
            <a:r>
              <a:rPr sz="1200" spc="-59" dirty="0">
                <a:solidFill>
                  <a:srgbClr val="231F20"/>
                </a:solidFill>
                <a:latin typeface="Calibri"/>
                <a:cs typeface="Calibri"/>
              </a:rPr>
              <a:t> </a:t>
            </a:r>
            <a:r>
              <a:rPr sz="1200" spc="52" dirty="0">
                <a:solidFill>
                  <a:srgbClr val="231F20"/>
                </a:solidFill>
                <a:latin typeface="Calibri"/>
                <a:cs typeface="Calibri"/>
              </a:rPr>
              <a:t>PCI</a:t>
            </a:r>
            <a:r>
              <a:rPr sz="1200" spc="-59" dirty="0">
                <a:solidFill>
                  <a:srgbClr val="231F20"/>
                </a:solidFill>
                <a:latin typeface="Calibri"/>
                <a:cs typeface="Calibri"/>
              </a:rPr>
              <a:t> </a:t>
            </a:r>
            <a:r>
              <a:rPr sz="1200" spc="22" dirty="0">
                <a:solidFill>
                  <a:srgbClr val="231F20"/>
                </a:solidFill>
                <a:latin typeface="Calibri"/>
                <a:cs typeface="Calibri"/>
              </a:rPr>
              <a:t>is</a:t>
            </a:r>
            <a:r>
              <a:rPr sz="1200" spc="-59" dirty="0">
                <a:solidFill>
                  <a:srgbClr val="231F20"/>
                </a:solidFill>
                <a:latin typeface="Calibri"/>
                <a:cs typeface="Calibri"/>
              </a:rPr>
              <a:t> </a:t>
            </a:r>
            <a:r>
              <a:rPr sz="1200" spc="59" dirty="0">
                <a:solidFill>
                  <a:srgbClr val="231F20"/>
                </a:solidFill>
                <a:latin typeface="Calibri"/>
                <a:cs typeface="Calibri"/>
              </a:rPr>
              <a:t>superior</a:t>
            </a:r>
            <a:r>
              <a:rPr sz="1200" spc="-59" dirty="0">
                <a:solidFill>
                  <a:srgbClr val="231F20"/>
                </a:solidFill>
                <a:latin typeface="Calibri"/>
                <a:cs typeface="Calibri"/>
              </a:rPr>
              <a:t> </a:t>
            </a:r>
            <a:r>
              <a:rPr sz="1200" spc="81" dirty="0">
                <a:solidFill>
                  <a:srgbClr val="231F20"/>
                </a:solidFill>
                <a:latin typeface="Calibri"/>
                <a:cs typeface="Calibri"/>
              </a:rPr>
              <a:t>to</a:t>
            </a:r>
            <a:r>
              <a:rPr sz="1200" spc="-59" dirty="0">
                <a:solidFill>
                  <a:srgbClr val="231F20"/>
                </a:solidFill>
                <a:latin typeface="Calibri"/>
                <a:cs typeface="Calibri"/>
              </a:rPr>
              <a:t> </a:t>
            </a:r>
            <a:r>
              <a:rPr sz="1200" spc="67" dirty="0">
                <a:solidFill>
                  <a:srgbClr val="231F20"/>
                </a:solidFill>
                <a:latin typeface="Calibri"/>
                <a:cs typeface="Calibri"/>
              </a:rPr>
              <a:t>fibrinolytic</a:t>
            </a:r>
            <a:r>
              <a:rPr sz="1200" spc="-59" dirty="0">
                <a:solidFill>
                  <a:srgbClr val="231F20"/>
                </a:solidFill>
                <a:latin typeface="Calibri"/>
                <a:cs typeface="Calibri"/>
              </a:rPr>
              <a:t> </a:t>
            </a:r>
            <a:r>
              <a:rPr sz="1200" spc="74" dirty="0">
                <a:solidFill>
                  <a:srgbClr val="231F20"/>
                </a:solidFill>
                <a:latin typeface="Calibri"/>
                <a:cs typeface="Calibri"/>
              </a:rPr>
              <a:t>therapy</a:t>
            </a:r>
            <a:r>
              <a:rPr sz="1200" spc="-59" dirty="0">
                <a:solidFill>
                  <a:srgbClr val="231F20"/>
                </a:solidFill>
                <a:latin typeface="Calibri"/>
                <a:cs typeface="Calibri"/>
              </a:rPr>
              <a:t> </a:t>
            </a:r>
            <a:r>
              <a:rPr sz="1200" spc="44" dirty="0">
                <a:solidFill>
                  <a:srgbClr val="231F20"/>
                </a:solidFill>
                <a:latin typeface="Calibri"/>
                <a:cs typeface="Calibri"/>
              </a:rPr>
              <a:t>as</a:t>
            </a:r>
            <a:r>
              <a:rPr sz="1200" spc="-67" dirty="0">
                <a:solidFill>
                  <a:srgbClr val="231F20"/>
                </a:solidFill>
                <a:latin typeface="Calibri"/>
                <a:cs typeface="Calibri"/>
              </a:rPr>
              <a:t> </a:t>
            </a:r>
            <a:r>
              <a:rPr sz="1200" spc="89" dirty="0">
                <a:solidFill>
                  <a:srgbClr val="231F20"/>
                </a:solidFill>
                <a:latin typeface="Calibri"/>
                <a:cs typeface="Calibri"/>
              </a:rPr>
              <a:t>a</a:t>
            </a:r>
            <a:r>
              <a:rPr sz="1200" spc="-59" dirty="0">
                <a:solidFill>
                  <a:srgbClr val="231F20"/>
                </a:solidFill>
                <a:latin typeface="Calibri"/>
                <a:cs typeface="Calibri"/>
              </a:rPr>
              <a:t> </a:t>
            </a:r>
            <a:r>
              <a:rPr sz="1200" spc="67" dirty="0">
                <a:solidFill>
                  <a:srgbClr val="231F20"/>
                </a:solidFill>
                <a:latin typeface="Calibri"/>
                <a:cs typeface="Calibri"/>
              </a:rPr>
              <a:t>reperfusion</a:t>
            </a:r>
            <a:r>
              <a:rPr sz="1200" spc="-59" dirty="0">
                <a:solidFill>
                  <a:srgbClr val="231F20"/>
                </a:solidFill>
                <a:latin typeface="Calibri"/>
                <a:cs typeface="Calibri"/>
              </a:rPr>
              <a:t> </a:t>
            </a:r>
            <a:r>
              <a:rPr sz="1200" spc="44">
                <a:solidFill>
                  <a:srgbClr val="231F20"/>
                </a:solidFill>
                <a:latin typeface="Calibri"/>
                <a:cs typeface="Calibri"/>
              </a:rPr>
              <a:t>strategy</a:t>
            </a:r>
            <a:r>
              <a:rPr sz="1200" spc="44" smtClean="0">
                <a:solidFill>
                  <a:srgbClr val="231F20"/>
                </a:solidFill>
                <a:latin typeface="Calibri"/>
                <a:cs typeface="Calibri"/>
              </a:rPr>
              <a:t>.</a:t>
            </a:r>
            <a:r>
              <a:rPr sz="1000" spc="65" baseline="30864" smtClean="0">
                <a:solidFill>
                  <a:srgbClr val="231F20"/>
                </a:solidFill>
                <a:latin typeface="Calibri"/>
                <a:cs typeface="Calibri"/>
              </a:rPr>
              <a:t>,</a:t>
            </a:r>
            <a:endParaRPr sz="1000" baseline="30864">
              <a:latin typeface="Calibri"/>
              <a:cs typeface="Calibri"/>
            </a:endParaRPr>
          </a:p>
          <a:p>
            <a:pPr marL="416725">
              <a:spcBef>
                <a:spcPts val="67"/>
              </a:spcBef>
            </a:pPr>
            <a:r>
              <a:rPr sz="700" spc="44" dirty="0">
                <a:solidFill>
                  <a:srgbClr val="231F20"/>
                </a:solidFill>
                <a:latin typeface="Calibri"/>
                <a:cs typeface="Calibri"/>
              </a:rPr>
              <a:t>35</a:t>
            </a:r>
            <a:endParaRPr sz="700">
              <a:latin typeface="Calibri"/>
              <a:cs typeface="Calibri"/>
            </a:endParaRPr>
          </a:p>
          <a:p>
            <a:pPr>
              <a:lnSpc>
                <a:spcPct val="100000"/>
              </a:lnSpc>
            </a:pPr>
            <a:endParaRPr sz="700">
              <a:latin typeface="Times New Roman"/>
              <a:cs typeface="Times New Roman"/>
            </a:endParaRPr>
          </a:p>
          <a:p>
            <a:pPr>
              <a:spcBef>
                <a:spcPts val="81"/>
              </a:spcBef>
            </a:pPr>
            <a:endParaRPr sz="800">
              <a:latin typeface="Times New Roman"/>
              <a:cs typeface="Times New Roman"/>
            </a:endParaRPr>
          </a:p>
          <a:p>
            <a:pPr marL="416725" marR="175909" indent="-265274" algn="just">
              <a:lnSpc>
                <a:spcPct val="95700"/>
              </a:lnSpc>
            </a:pPr>
            <a:r>
              <a:rPr sz="1000" spc="7" smtClean="0">
                <a:solidFill>
                  <a:srgbClr val="231F20"/>
                </a:solidFill>
                <a:latin typeface="Calibri"/>
                <a:cs typeface="Calibri"/>
              </a:rPr>
              <a:t>I,A</a:t>
            </a:r>
            <a:endParaRPr sz="1200">
              <a:latin typeface="Calibri"/>
              <a:cs typeface="Calibri"/>
            </a:endParaRPr>
          </a:p>
        </p:txBody>
      </p:sp>
      <p:sp>
        <p:nvSpPr>
          <p:cNvPr id="16" name="object 16"/>
          <p:cNvSpPr/>
          <p:nvPr/>
        </p:nvSpPr>
        <p:spPr>
          <a:xfrm>
            <a:off x="8905023" y="0"/>
            <a:ext cx="239820" cy="630230"/>
          </a:xfrm>
          <a:custGeom>
            <a:avLst/>
            <a:gdLst/>
            <a:ahLst/>
            <a:cxnLst/>
            <a:rect l="l" t="t" r="r" b="b"/>
            <a:pathLst>
              <a:path w="108585" h="612140">
                <a:moveTo>
                  <a:pt x="0" y="612013"/>
                </a:moveTo>
                <a:lnTo>
                  <a:pt x="108000" y="612013"/>
                </a:lnTo>
                <a:lnTo>
                  <a:pt x="108000" y="0"/>
                </a:lnTo>
                <a:lnTo>
                  <a:pt x="0" y="0"/>
                </a:lnTo>
                <a:lnTo>
                  <a:pt x="0" y="612013"/>
                </a:lnTo>
                <a:close/>
              </a:path>
            </a:pathLst>
          </a:custGeom>
          <a:solidFill>
            <a:srgbClr val="94BDE5"/>
          </a:solidFill>
        </p:spPr>
        <p:txBody>
          <a:bodyPr wrap="square" lIns="0" tIns="0" rIns="0" bIns="0" rtlCol="0"/>
          <a:lstStyle/>
          <a:p>
            <a:endParaRPr/>
          </a:p>
        </p:txBody>
      </p:sp>
      <p:sp>
        <p:nvSpPr>
          <p:cNvPr id="17" name="object 17"/>
          <p:cNvSpPr/>
          <p:nvPr/>
        </p:nvSpPr>
        <p:spPr>
          <a:xfrm>
            <a:off x="357795" y="1774437"/>
            <a:ext cx="478237" cy="160173"/>
          </a:xfrm>
          <a:custGeom>
            <a:avLst/>
            <a:gdLst/>
            <a:ahLst/>
            <a:cxnLst/>
            <a:rect l="l" t="t" r="r" b="b"/>
            <a:pathLst>
              <a:path w="216535" h="155575">
                <a:moveTo>
                  <a:pt x="0" y="155409"/>
                </a:moveTo>
                <a:lnTo>
                  <a:pt x="216001" y="155409"/>
                </a:lnTo>
                <a:lnTo>
                  <a:pt x="216001" y="0"/>
                </a:lnTo>
                <a:lnTo>
                  <a:pt x="0" y="0"/>
                </a:lnTo>
                <a:lnTo>
                  <a:pt x="0" y="155409"/>
                </a:lnTo>
                <a:close/>
              </a:path>
            </a:pathLst>
          </a:custGeom>
          <a:solidFill>
            <a:srgbClr val="94BDE5"/>
          </a:solidFill>
        </p:spPr>
        <p:txBody>
          <a:bodyPr wrap="square" lIns="0" tIns="0" rIns="0" bIns="0" rtlCol="0"/>
          <a:lstStyle/>
          <a:p>
            <a:endParaRPr/>
          </a:p>
        </p:txBody>
      </p:sp>
      <p:sp>
        <p:nvSpPr>
          <p:cNvPr id="18" name="object 18"/>
          <p:cNvSpPr txBox="1"/>
          <p:nvPr/>
        </p:nvSpPr>
        <p:spPr>
          <a:xfrm>
            <a:off x="493781" y="1775779"/>
            <a:ext cx="238417" cy="172886"/>
          </a:xfrm>
          <a:prstGeom prst="rect">
            <a:avLst/>
          </a:prstGeom>
        </p:spPr>
        <p:txBody>
          <a:bodyPr vert="horz" wrap="square" lIns="0" tIns="18814" rIns="0" bIns="0" rtlCol="0">
            <a:spAutoFit/>
          </a:bodyPr>
          <a:lstStyle/>
          <a:p>
            <a:pPr marL="18814">
              <a:spcBef>
                <a:spcPts val="148"/>
              </a:spcBef>
            </a:pPr>
            <a:r>
              <a:rPr sz="1000" spc="-44" dirty="0">
                <a:solidFill>
                  <a:srgbClr val="231F20"/>
                </a:solidFill>
                <a:latin typeface="Calibri"/>
                <a:cs typeface="Calibri"/>
              </a:rPr>
              <a:t>I,C</a:t>
            </a:r>
            <a:endParaRPr sz="1000">
              <a:latin typeface="Calibri"/>
              <a:cs typeface="Calibri"/>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525525"/>
            <a:ext cx="7769860" cy="1305560"/>
          </a:xfrm>
          <a:prstGeom prst="rect">
            <a:avLst/>
          </a:prstGeom>
        </p:spPr>
        <p:txBody>
          <a:bodyPr vert="horz" wrap="square" lIns="0" tIns="12065" rIns="0" bIns="0" rtlCol="0">
            <a:spAutoFit/>
          </a:bodyPr>
          <a:lstStyle/>
          <a:p>
            <a:pPr marL="12700" marR="5080">
              <a:lnSpc>
                <a:spcPct val="100000"/>
              </a:lnSpc>
              <a:spcBef>
                <a:spcPts val="95"/>
              </a:spcBef>
            </a:pPr>
            <a:r>
              <a:rPr sz="2800" b="1" spc="-5" dirty="0">
                <a:latin typeface="Myanmar Text"/>
                <a:cs typeface="Myanmar Text"/>
              </a:rPr>
              <a:t>TIMI </a:t>
            </a:r>
            <a:r>
              <a:rPr sz="2800" b="1" spc="-10" dirty="0">
                <a:latin typeface="Myanmar Text"/>
                <a:cs typeface="Myanmar Text"/>
              </a:rPr>
              <a:t>Risk </a:t>
            </a:r>
            <a:r>
              <a:rPr sz="2800" b="1" spc="-5" dirty="0">
                <a:latin typeface="Myanmar Text"/>
                <a:cs typeface="Myanmar Text"/>
              </a:rPr>
              <a:t>Model for </a:t>
            </a:r>
            <a:r>
              <a:rPr sz="2800" b="1" spc="-10" dirty="0">
                <a:latin typeface="Myanmar Text"/>
                <a:cs typeface="Myanmar Text"/>
              </a:rPr>
              <a:t>Prediction </a:t>
            </a:r>
            <a:r>
              <a:rPr sz="2800" b="1" spc="-5" dirty="0">
                <a:latin typeface="Myanmar Text"/>
                <a:cs typeface="Myanmar Text"/>
              </a:rPr>
              <a:t>of Short-Term  Mortality in ST-Segment Elevation </a:t>
            </a:r>
            <a:r>
              <a:rPr sz="2800" b="1" dirty="0">
                <a:latin typeface="Myanmar Text"/>
                <a:cs typeface="Myanmar Text"/>
              </a:rPr>
              <a:t>Myocardial  </a:t>
            </a:r>
            <a:r>
              <a:rPr sz="2800" b="1" spc="-5" dirty="0">
                <a:latin typeface="Myanmar Text"/>
                <a:cs typeface="Myanmar Text"/>
              </a:rPr>
              <a:t>Infarction</a:t>
            </a:r>
            <a:r>
              <a:rPr sz="2800" b="1" spc="-10" dirty="0">
                <a:latin typeface="Myanmar Text"/>
                <a:cs typeface="Myanmar Text"/>
              </a:rPr>
              <a:t> </a:t>
            </a:r>
            <a:r>
              <a:rPr sz="2800" b="1" spc="-5" dirty="0">
                <a:latin typeface="Myanmar Text"/>
                <a:cs typeface="Myanmar Text"/>
              </a:rPr>
              <a:t>Patients</a:t>
            </a:r>
            <a:endParaRPr sz="2800" b="1">
              <a:latin typeface="Myanmar Text"/>
              <a:cs typeface="Myanmar Text"/>
            </a:endParaRPr>
          </a:p>
        </p:txBody>
      </p:sp>
      <p:sp>
        <p:nvSpPr>
          <p:cNvPr id="3" name="object 3"/>
          <p:cNvSpPr/>
          <p:nvPr/>
        </p:nvSpPr>
        <p:spPr>
          <a:xfrm>
            <a:off x="609600" y="2057400"/>
            <a:ext cx="7705344" cy="425805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2875" y="2631536"/>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3" name="object 3"/>
          <p:cNvSpPr txBox="1"/>
          <p:nvPr/>
        </p:nvSpPr>
        <p:spPr>
          <a:xfrm>
            <a:off x="1267588" y="4343400"/>
            <a:ext cx="7647812" cy="390419"/>
          </a:xfrm>
          <a:prstGeom prst="rect">
            <a:avLst/>
          </a:prstGeom>
        </p:spPr>
        <p:txBody>
          <a:bodyPr vert="horz" wrap="square" lIns="0" tIns="31043" rIns="0" bIns="0" rtlCol="0">
            <a:spAutoFit/>
          </a:bodyPr>
          <a:lstStyle/>
          <a:p>
            <a:pPr marL="56441" marR="45153">
              <a:lnSpc>
                <a:spcPts val="1361"/>
              </a:lnSpc>
              <a:spcBef>
                <a:spcPts val="244"/>
              </a:spcBef>
            </a:pPr>
            <a:r>
              <a:rPr sz="1200" spc="81">
                <a:solidFill>
                  <a:srgbClr val="231F20"/>
                </a:solidFill>
                <a:latin typeface="Calibri"/>
                <a:cs typeface="Calibri"/>
              </a:rPr>
              <a:t>Bothprimary</a:t>
            </a:r>
            <a:r>
              <a:rPr sz="1200" spc="-200">
                <a:solidFill>
                  <a:srgbClr val="231F20"/>
                </a:solidFill>
                <a:latin typeface="Calibri"/>
                <a:cs typeface="Calibri"/>
              </a:rPr>
              <a:t> </a:t>
            </a:r>
            <a:r>
              <a:rPr sz="1200" spc="89" smtClean="0">
                <a:solidFill>
                  <a:srgbClr val="231F20"/>
                </a:solidFill>
                <a:latin typeface="Calibri"/>
                <a:cs typeface="Calibri"/>
              </a:rPr>
              <a:t>PCIandfibrinolytictherapyare</a:t>
            </a:r>
            <a:r>
              <a:rPr lang="en-US" sz="1200" spc="89" dirty="0" smtClean="0">
                <a:solidFill>
                  <a:srgbClr val="231F20"/>
                </a:solidFill>
                <a:latin typeface="Calibri"/>
                <a:cs typeface="Calibri"/>
              </a:rPr>
              <a:t>    </a:t>
            </a:r>
            <a:r>
              <a:rPr sz="1200" spc="89" smtClean="0">
                <a:solidFill>
                  <a:srgbClr val="231F20"/>
                </a:solidFill>
                <a:latin typeface="Calibri"/>
                <a:cs typeface="Calibri"/>
              </a:rPr>
              <a:t>not</a:t>
            </a:r>
            <a:r>
              <a:rPr lang="en-US" sz="1200" spc="89" dirty="0" smtClean="0">
                <a:solidFill>
                  <a:srgbClr val="231F20"/>
                </a:solidFill>
                <a:latin typeface="Calibri"/>
                <a:cs typeface="Calibri"/>
              </a:rPr>
              <a:t>   </a:t>
            </a:r>
            <a:r>
              <a:rPr sz="1200" spc="89" smtClean="0">
                <a:solidFill>
                  <a:srgbClr val="231F20"/>
                </a:solidFill>
                <a:latin typeface="Calibri"/>
                <a:cs typeface="Calibri"/>
              </a:rPr>
              <a:t>routinelyrecommended  </a:t>
            </a:r>
            <a:r>
              <a:rPr sz="1200" spc="74" dirty="0">
                <a:solidFill>
                  <a:srgbClr val="231F20"/>
                </a:solidFill>
                <a:latin typeface="Calibri"/>
                <a:cs typeface="Calibri"/>
              </a:rPr>
              <a:t>in </a:t>
            </a:r>
            <a:r>
              <a:rPr sz="1200" spc="67" dirty="0">
                <a:solidFill>
                  <a:srgbClr val="231F20"/>
                </a:solidFill>
                <a:latin typeface="Calibri"/>
                <a:cs typeface="Calibri"/>
              </a:rPr>
              <a:t>patients </a:t>
            </a:r>
            <a:r>
              <a:rPr sz="1200" spc="111" dirty="0">
                <a:solidFill>
                  <a:srgbClr val="231F20"/>
                </a:solidFill>
                <a:latin typeface="Calibri"/>
                <a:cs typeface="Calibri"/>
              </a:rPr>
              <a:t>who </a:t>
            </a:r>
            <a:r>
              <a:rPr sz="1200" spc="67" dirty="0">
                <a:solidFill>
                  <a:srgbClr val="231F20"/>
                </a:solidFill>
                <a:latin typeface="Calibri"/>
                <a:cs typeface="Calibri"/>
              </a:rPr>
              <a:t>are asymptomatic </a:t>
            </a:r>
            <a:r>
              <a:rPr sz="1200" spc="96" dirty="0">
                <a:solidFill>
                  <a:srgbClr val="231F20"/>
                </a:solidFill>
                <a:latin typeface="Calibri"/>
                <a:cs typeface="Calibri"/>
              </a:rPr>
              <a:t>and </a:t>
            </a:r>
            <a:r>
              <a:rPr sz="1200" spc="74" dirty="0">
                <a:solidFill>
                  <a:srgbClr val="231F20"/>
                </a:solidFill>
                <a:latin typeface="Calibri"/>
                <a:cs typeface="Calibri"/>
              </a:rPr>
              <a:t>haemodynamically</a:t>
            </a:r>
            <a:r>
              <a:rPr sz="1200" spc="15" dirty="0">
                <a:solidFill>
                  <a:srgbClr val="231F20"/>
                </a:solidFill>
                <a:latin typeface="Calibri"/>
                <a:cs typeface="Calibri"/>
              </a:rPr>
              <a:t> </a:t>
            </a:r>
            <a:r>
              <a:rPr sz="1200" spc="44">
                <a:solidFill>
                  <a:srgbClr val="231F20"/>
                </a:solidFill>
                <a:latin typeface="Calibri"/>
                <a:cs typeface="Calibri"/>
              </a:rPr>
              <a:t>stable</a:t>
            </a:r>
            <a:r>
              <a:rPr sz="1200" spc="44" smtClean="0">
                <a:solidFill>
                  <a:srgbClr val="231F20"/>
                </a:solidFill>
                <a:latin typeface="Calibri"/>
                <a:cs typeface="Calibri"/>
              </a:rPr>
              <a:t>.</a:t>
            </a:r>
            <a:endParaRPr sz="1000" baseline="30864">
              <a:latin typeface="Calibri"/>
              <a:cs typeface="Calibri"/>
            </a:endParaRPr>
          </a:p>
        </p:txBody>
      </p:sp>
      <p:sp>
        <p:nvSpPr>
          <p:cNvPr id="4" name="object 4"/>
          <p:cNvSpPr txBox="1"/>
          <p:nvPr/>
        </p:nvSpPr>
        <p:spPr>
          <a:xfrm>
            <a:off x="1323683" y="4953000"/>
            <a:ext cx="7372701" cy="390419"/>
          </a:xfrm>
          <a:prstGeom prst="rect">
            <a:avLst/>
          </a:prstGeom>
        </p:spPr>
        <p:txBody>
          <a:bodyPr vert="horz" wrap="square" lIns="0" tIns="31043" rIns="0" bIns="0" rtlCol="0">
            <a:spAutoFit/>
          </a:bodyPr>
          <a:lstStyle/>
          <a:p>
            <a:pPr marL="18814" marR="7526" algn="just">
              <a:lnSpc>
                <a:spcPts val="1361"/>
              </a:lnSpc>
              <a:spcBef>
                <a:spcPts val="244"/>
              </a:spcBef>
            </a:pPr>
            <a:r>
              <a:rPr sz="1200" spc="59" dirty="0">
                <a:solidFill>
                  <a:srgbClr val="231F20"/>
                </a:solidFill>
                <a:latin typeface="Calibri"/>
                <a:cs typeface="Calibri"/>
              </a:rPr>
              <a:t>However,</a:t>
            </a:r>
            <a:r>
              <a:rPr sz="1200" spc="22" dirty="0">
                <a:solidFill>
                  <a:srgbClr val="231F20"/>
                </a:solidFill>
                <a:latin typeface="Calibri"/>
                <a:cs typeface="Calibri"/>
              </a:rPr>
              <a:t> </a:t>
            </a:r>
            <a:r>
              <a:rPr sz="1200" spc="67" dirty="0">
                <a:solidFill>
                  <a:srgbClr val="231F20"/>
                </a:solidFill>
                <a:latin typeface="Calibri"/>
                <a:cs typeface="Calibri"/>
              </a:rPr>
              <a:t>reperfusion</a:t>
            </a:r>
            <a:r>
              <a:rPr sz="1200" spc="30" dirty="0">
                <a:solidFill>
                  <a:srgbClr val="231F20"/>
                </a:solidFill>
                <a:latin typeface="Calibri"/>
                <a:cs typeface="Calibri"/>
              </a:rPr>
              <a:t> </a:t>
            </a:r>
            <a:r>
              <a:rPr sz="1200" spc="74" dirty="0">
                <a:solidFill>
                  <a:srgbClr val="231F20"/>
                </a:solidFill>
                <a:latin typeface="Calibri"/>
                <a:cs typeface="Calibri"/>
              </a:rPr>
              <a:t>therapy</a:t>
            </a:r>
            <a:r>
              <a:rPr sz="1200" spc="22" dirty="0">
                <a:solidFill>
                  <a:srgbClr val="231F20"/>
                </a:solidFill>
                <a:latin typeface="Calibri"/>
                <a:cs typeface="Calibri"/>
              </a:rPr>
              <a:t> </a:t>
            </a:r>
            <a:r>
              <a:rPr sz="1200" spc="96" dirty="0">
                <a:solidFill>
                  <a:srgbClr val="231F20"/>
                </a:solidFill>
                <a:latin typeface="Calibri"/>
                <a:cs typeface="Calibri"/>
              </a:rPr>
              <a:t>would</a:t>
            </a:r>
            <a:r>
              <a:rPr sz="1200" spc="30" dirty="0">
                <a:solidFill>
                  <a:srgbClr val="231F20"/>
                </a:solidFill>
                <a:latin typeface="Calibri"/>
                <a:cs typeface="Calibri"/>
              </a:rPr>
              <a:t> </a:t>
            </a:r>
            <a:r>
              <a:rPr sz="1200" spc="44" dirty="0">
                <a:solidFill>
                  <a:srgbClr val="231F20"/>
                </a:solidFill>
                <a:latin typeface="Calibri"/>
                <a:cs typeface="Calibri"/>
              </a:rPr>
              <a:t>still</a:t>
            </a:r>
            <a:r>
              <a:rPr sz="1200" spc="22" dirty="0">
                <a:solidFill>
                  <a:srgbClr val="231F20"/>
                </a:solidFill>
                <a:latin typeface="Calibri"/>
                <a:cs typeface="Calibri"/>
              </a:rPr>
              <a:t> </a:t>
            </a:r>
            <a:r>
              <a:rPr sz="1200" spc="81" dirty="0">
                <a:solidFill>
                  <a:srgbClr val="231F20"/>
                </a:solidFill>
                <a:latin typeface="Calibri"/>
                <a:cs typeface="Calibri"/>
              </a:rPr>
              <a:t>be</a:t>
            </a:r>
            <a:r>
              <a:rPr sz="1200" spc="30" dirty="0">
                <a:solidFill>
                  <a:srgbClr val="231F20"/>
                </a:solidFill>
                <a:latin typeface="Calibri"/>
                <a:cs typeface="Calibri"/>
              </a:rPr>
              <a:t> </a:t>
            </a:r>
            <a:r>
              <a:rPr sz="1200" spc="67" dirty="0">
                <a:solidFill>
                  <a:srgbClr val="231F20"/>
                </a:solidFill>
                <a:latin typeface="Calibri"/>
                <a:cs typeface="Calibri"/>
              </a:rPr>
              <a:t>beneficial</a:t>
            </a:r>
            <a:r>
              <a:rPr sz="1200" spc="22" dirty="0">
                <a:solidFill>
                  <a:srgbClr val="231F20"/>
                </a:solidFill>
                <a:latin typeface="Calibri"/>
                <a:cs typeface="Calibri"/>
              </a:rPr>
              <a:t> </a:t>
            </a:r>
            <a:r>
              <a:rPr sz="1200" spc="74" dirty="0">
                <a:solidFill>
                  <a:srgbClr val="231F20"/>
                </a:solidFill>
                <a:latin typeface="Calibri"/>
                <a:cs typeface="Calibri"/>
              </a:rPr>
              <a:t>in</a:t>
            </a:r>
            <a:r>
              <a:rPr sz="1200" spc="30" dirty="0">
                <a:solidFill>
                  <a:srgbClr val="231F20"/>
                </a:solidFill>
                <a:latin typeface="Calibri"/>
                <a:cs typeface="Calibri"/>
              </a:rPr>
              <a:t> </a:t>
            </a:r>
            <a:r>
              <a:rPr sz="1200" spc="67" dirty="0">
                <a:solidFill>
                  <a:srgbClr val="231F20"/>
                </a:solidFill>
                <a:latin typeface="Calibri"/>
                <a:cs typeface="Calibri"/>
              </a:rPr>
              <a:t>patients</a:t>
            </a:r>
            <a:r>
              <a:rPr sz="1200" spc="22" dirty="0">
                <a:solidFill>
                  <a:srgbClr val="231F20"/>
                </a:solidFill>
                <a:latin typeface="Calibri"/>
                <a:cs typeface="Calibri"/>
              </a:rPr>
              <a:t> </a:t>
            </a:r>
            <a:r>
              <a:rPr sz="1200" spc="89" dirty="0">
                <a:solidFill>
                  <a:srgbClr val="231F20"/>
                </a:solidFill>
                <a:latin typeface="Calibri"/>
                <a:cs typeface="Calibri"/>
              </a:rPr>
              <a:t>with  </a:t>
            </a:r>
            <a:r>
              <a:rPr sz="1200" spc="52" dirty="0">
                <a:solidFill>
                  <a:srgbClr val="231F20"/>
                </a:solidFill>
                <a:latin typeface="Calibri"/>
                <a:cs typeface="Calibri"/>
              </a:rPr>
              <a:t>persistent ischaemic </a:t>
            </a:r>
            <a:r>
              <a:rPr sz="1200" spc="59" dirty="0">
                <a:solidFill>
                  <a:srgbClr val="231F20"/>
                </a:solidFill>
                <a:latin typeface="Calibri"/>
                <a:cs typeface="Calibri"/>
              </a:rPr>
              <a:t>symptoms, </a:t>
            </a:r>
            <a:r>
              <a:rPr sz="1200" spc="81" dirty="0">
                <a:solidFill>
                  <a:srgbClr val="231F20"/>
                </a:solidFill>
                <a:latin typeface="Calibri"/>
                <a:cs typeface="Calibri"/>
              </a:rPr>
              <a:t>haemodynamic </a:t>
            </a:r>
            <a:r>
              <a:rPr sz="1200" spc="67" dirty="0">
                <a:solidFill>
                  <a:srgbClr val="231F20"/>
                </a:solidFill>
                <a:latin typeface="Calibri"/>
                <a:cs typeface="Calibri"/>
              </a:rPr>
              <a:t>or </a:t>
            </a:r>
            <a:r>
              <a:rPr sz="1200" spc="52" dirty="0">
                <a:solidFill>
                  <a:srgbClr val="231F20"/>
                </a:solidFill>
                <a:latin typeface="Calibri"/>
                <a:cs typeface="Calibri"/>
              </a:rPr>
              <a:t>electrical instability.  </a:t>
            </a:r>
            <a:r>
              <a:rPr sz="1200" spc="59" dirty="0">
                <a:solidFill>
                  <a:srgbClr val="231F20"/>
                </a:solidFill>
                <a:latin typeface="Calibri"/>
                <a:cs typeface="Calibri"/>
              </a:rPr>
              <a:t>In </a:t>
            </a:r>
            <a:r>
              <a:rPr sz="1200" spc="52" dirty="0">
                <a:solidFill>
                  <a:srgbClr val="231F20"/>
                </a:solidFill>
                <a:latin typeface="Calibri"/>
                <a:cs typeface="Calibri"/>
              </a:rPr>
              <a:t>this </a:t>
            </a:r>
            <a:r>
              <a:rPr sz="1200" spc="81" dirty="0">
                <a:solidFill>
                  <a:srgbClr val="231F20"/>
                </a:solidFill>
                <a:latin typeface="Calibri"/>
                <a:cs typeface="Calibri"/>
              </a:rPr>
              <a:t>subgroup, </a:t>
            </a:r>
            <a:r>
              <a:rPr sz="1200" spc="67" dirty="0">
                <a:solidFill>
                  <a:srgbClr val="231F20"/>
                </a:solidFill>
                <a:latin typeface="Calibri"/>
                <a:cs typeface="Calibri"/>
              </a:rPr>
              <a:t>primary </a:t>
            </a:r>
            <a:r>
              <a:rPr sz="1200" spc="52" dirty="0">
                <a:solidFill>
                  <a:srgbClr val="231F20"/>
                </a:solidFill>
                <a:latin typeface="Calibri"/>
                <a:cs typeface="Calibri"/>
              </a:rPr>
              <a:t>PCI </a:t>
            </a:r>
            <a:r>
              <a:rPr sz="1200" spc="22" dirty="0">
                <a:solidFill>
                  <a:srgbClr val="231F20"/>
                </a:solidFill>
                <a:latin typeface="Calibri"/>
                <a:cs typeface="Calibri"/>
              </a:rPr>
              <a:t>is </a:t>
            </a:r>
            <a:r>
              <a:rPr sz="1200" spc="74" dirty="0">
                <a:solidFill>
                  <a:srgbClr val="231F20"/>
                </a:solidFill>
                <a:latin typeface="Calibri"/>
                <a:cs typeface="Calibri"/>
              </a:rPr>
              <a:t>the </a:t>
            </a:r>
            <a:r>
              <a:rPr sz="1200" spc="67" dirty="0">
                <a:solidFill>
                  <a:srgbClr val="231F20"/>
                </a:solidFill>
                <a:latin typeface="Calibri"/>
                <a:cs typeface="Calibri"/>
              </a:rPr>
              <a:t>preferred</a:t>
            </a:r>
            <a:r>
              <a:rPr sz="1200" spc="74" dirty="0">
                <a:solidFill>
                  <a:srgbClr val="231F20"/>
                </a:solidFill>
                <a:latin typeface="Calibri"/>
                <a:cs typeface="Calibri"/>
              </a:rPr>
              <a:t> </a:t>
            </a:r>
            <a:r>
              <a:rPr sz="1200" spc="52" dirty="0">
                <a:solidFill>
                  <a:srgbClr val="231F20"/>
                </a:solidFill>
                <a:latin typeface="Calibri"/>
                <a:cs typeface="Calibri"/>
              </a:rPr>
              <a:t>strategy.</a:t>
            </a:r>
            <a:endParaRPr sz="1200">
              <a:latin typeface="Calibri"/>
              <a:cs typeface="Calibri"/>
            </a:endParaRPr>
          </a:p>
        </p:txBody>
      </p:sp>
      <p:sp>
        <p:nvSpPr>
          <p:cNvPr id="5" name="object 5"/>
          <p:cNvSpPr/>
          <p:nvPr/>
        </p:nvSpPr>
        <p:spPr>
          <a:xfrm>
            <a:off x="802875" y="3954091"/>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6" name="object 6"/>
          <p:cNvSpPr/>
          <p:nvPr/>
        </p:nvSpPr>
        <p:spPr>
          <a:xfrm>
            <a:off x="802875" y="5661504"/>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7" name="object 7"/>
          <p:cNvSpPr txBox="1"/>
          <p:nvPr/>
        </p:nvSpPr>
        <p:spPr>
          <a:xfrm>
            <a:off x="921881" y="5653045"/>
            <a:ext cx="260856" cy="172886"/>
          </a:xfrm>
          <a:prstGeom prst="rect">
            <a:avLst/>
          </a:prstGeom>
        </p:spPr>
        <p:txBody>
          <a:bodyPr vert="horz" wrap="square" lIns="0" tIns="18814" rIns="0" bIns="0" rtlCol="0">
            <a:spAutoFit/>
          </a:bodyPr>
          <a:lstStyle/>
          <a:p>
            <a:pPr marL="18814">
              <a:spcBef>
                <a:spcPts val="148"/>
              </a:spcBef>
            </a:pPr>
            <a:r>
              <a:rPr sz="1000" spc="-22" dirty="0">
                <a:solidFill>
                  <a:srgbClr val="231F20"/>
                </a:solidFill>
                <a:latin typeface="Calibri"/>
                <a:cs typeface="Calibri"/>
              </a:rPr>
              <a:t>I,A</a:t>
            </a:r>
            <a:endParaRPr sz="1000">
              <a:latin typeface="Calibri"/>
              <a:cs typeface="Calibri"/>
            </a:endParaRPr>
          </a:p>
        </p:txBody>
      </p:sp>
      <p:sp>
        <p:nvSpPr>
          <p:cNvPr id="8" name="object 8"/>
          <p:cNvSpPr/>
          <p:nvPr/>
        </p:nvSpPr>
        <p:spPr>
          <a:xfrm>
            <a:off x="802875" y="6032150"/>
            <a:ext cx="476834" cy="160173"/>
          </a:xfrm>
          <a:custGeom>
            <a:avLst/>
            <a:gdLst/>
            <a:ahLst/>
            <a:cxnLst/>
            <a:rect l="l" t="t" r="r" b="b"/>
            <a:pathLst>
              <a:path w="215900" h="155575">
                <a:moveTo>
                  <a:pt x="0" y="155409"/>
                </a:moveTo>
                <a:lnTo>
                  <a:pt x="215480" y="155409"/>
                </a:lnTo>
                <a:lnTo>
                  <a:pt x="215480" y="0"/>
                </a:lnTo>
                <a:lnTo>
                  <a:pt x="0" y="0"/>
                </a:lnTo>
                <a:lnTo>
                  <a:pt x="0" y="155409"/>
                </a:lnTo>
                <a:close/>
              </a:path>
            </a:pathLst>
          </a:custGeom>
          <a:solidFill>
            <a:srgbClr val="94BDE5"/>
          </a:solidFill>
        </p:spPr>
        <p:txBody>
          <a:bodyPr wrap="square" lIns="0" tIns="0" rIns="0" bIns="0" rtlCol="0"/>
          <a:lstStyle/>
          <a:p>
            <a:endParaRPr/>
          </a:p>
        </p:txBody>
      </p:sp>
      <p:sp>
        <p:nvSpPr>
          <p:cNvPr id="9" name="object 9"/>
          <p:cNvSpPr txBox="1"/>
          <p:nvPr/>
        </p:nvSpPr>
        <p:spPr>
          <a:xfrm>
            <a:off x="932778" y="6023685"/>
            <a:ext cx="238417" cy="172886"/>
          </a:xfrm>
          <a:prstGeom prst="rect">
            <a:avLst/>
          </a:prstGeom>
        </p:spPr>
        <p:txBody>
          <a:bodyPr vert="horz" wrap="square" lIns="0" tIns="18814" rIns="0" bIns="0" rtlCol="0">
            <a:spAutoFit/>
          </a:bodyPr>
          <a:lstStyle/>
          <a:p>
            <a:pPr marL="18814">
              <a:spcBef>
                <a:spcPts val="148"/>
              </a:spcBef>
            </a:pPr>
            <a:r>
              <a:rPr sz="1000" spc="-44" dirty="0">
                <a:solidFill>
                  <a:srgbClr val="231F20"/>
                </a:solidFill>
                <a:latin typeface="Calibri"/>
                <a:cs typeface="Calibri"/>
              </a:rPr>
              <a:t>I,C</a:t>
            </a:r>
            <a:endParaRPr sz="1000">
              <a:latin typeface="Calibri"/>
              <a:cs typeface="Calibri"/>
            </a:endParaRPr>
          </a:p>
        </p:txBody>
      </p:sp>
      <p:sp>
        <p:nvSpPr>
          <p:cNvPr id="11" name="object 11"/>
          <p:cNvSpPr/>
          <p:nvPr/>
        </p:nvSpPr>
        <p:spPr>
          <a:xfrm>
            <a:off x="0" y="0"/>
            <a:ext cx="9144000" cy="630230"/>
          </a:xfrm>
          <a:custGeom>
            <a:avLst/>
            <a:gdLst/>
            <a:ahLst/>
            <a:cxnLst/>
            <a:rect l="l" t="t" r="r" b="b"/>
            <a:pathLst>
              <a:path w="4140200" h="612140">
                <a:moveTo>
                  <a:pt x="0" y="612013"/>
                </a:moveTo>
                <a:lnTo>
                  <a:pt x="4139996" y="612013"/>
                </a:lnTo>
                <a:lnTo>
                  <a:pt x="4139996" y="0"/>
                </a:lnTo>
                <a:lnTo>
                  <a:pt x="0" y="0"/>
                </a:lnTo>
                <a:lnTo>
                  <a:pt x="0" y="612013"/>
                </a:lnTo>
                <a:close/>
              </a:path>
            </a:pathLst>
          </a:custGeom>
          <a:solidFill>
            <a:srgbClr val="94BDE5"/>
          </a:solidFill>
        </p:spPr>
        <p:txBody>
          <a:bodyPr wrap="square" lIns="0" tIns="0" rIns="0" bIns="0" rtlCol="0"/>
          <a:lstStyle/>
          <a:p>
            <a:endParaRPr/>
          </a:p>
        </p:txBody>
      </p:sp>
      <p:sp>
        <p:nvSpPr>
          <p:cNvPr id="12" name="object 12"/>
          <p:cNvSpPr/>
          <p:nvPr/>
        </p:nvSpPr>
        <p:spPr>
          <a:xfrm>
            <a:off x="801728" y="4317950"/>
            <a:ext cx="478237" cy="160173"/>
          </a:xfrm>
          <a:custGeom>
            <a:avLst/>
            <a:gdLst/>
            <a:ahLst/>
            <a:cxnLst/>
            <a:rect l="l" t="t" r="r" b="b"/>
            <a:pathLst>
              <a:path w="216534" h="155575">
                <a:moveTo>
                  <a:pt x="0" y="155409"/>
                </a:moveTo>
                <a:lnTo>
                  <a:pt x="216001" y="155409"/>
                </a:lnTo>
                <a:lnTo>
                  <a:pt x="216001" y="0"/>
                </a:lnTo>
                <a:lnTo>
                  <a:pt x="0" y="0"/>
                </a:lnTo>
                <a:lnTo>
                  <a:pt x="0" y="155409"/>
                </a:lnTo>
                <a:close/>
              </a:path>
            </a:pathLst>
          </a:custGeom>
          <a:solidFill>
            <a:srgbClr val="94BDE5"/>
          </a:solidFill>
        </p:spPr>
        <p:txBody>
          <a:bodyPr wrap="square" lIns="0" tIns="0" rIns="0" bIns="0" rtlCol="0"/>
          <a:lstStyle/>
          <a:p>
            <a:endParaRPr/>
          </a:p>
        </p:txBody>
      </p:sp>
      <p:sp>
        <p:nvSpPr>
          <p:cNvPr id="13" name="object 13"/>
          <p:cNvSpPr/>
          <p:nvPr/>
        </p:nvSpPr>
        <p:spPr>
          <a:xfrm>
            <a:off x="801728" y="4806562"/>
            <a:ext cx="478237" cy="160173"/>
          </a:xfrm>
          <a:custGeom>
            <a:avLst/>
            <a:gdLst/>
            <a:ahLst/>
            <a:cxnLst/>
            <a:rect l="l" t="t" r="r" b="b"/>
            <a:pathLst>
              <a:path w="216534" h="155575">
                <a:moveTo>
                  <a:pt x="0" y="155409"/>
                </a:moveTo>
                <a:lnTo>
                  <a:pt x="216001" y="155409"/>
                </a:lnTo>
                <a:lnTo>
                  <a:pt x="216001" y="0"/>
                </a:lnTo>
                <a:lnTo>
                  <a:pt x="0" y="0"/>
                </a:lnTo>
                <a:lnTo>
                  <a:pt x="0" y="155409"/>
                </a:lnTo>
                <a:close/>
              </a:path>
            </a:pathLst>
          </a:custGeom>
          <a:solidFill>
            <a:srgbClr val="94BDE5"/>
          </a:solidFill>
        </p:spPr>
        <p:txBody>
          <a:bodyPr wrap="square" lIns="0" tIns="0" rIns="0" bIns="0" rtlCol="0"/>
          <a:lstStyle/>
          <a:p>
            <a:endParaRPr/>
          </a:p>
        </p:txBody>
      </p:sp>
      <p:sp>
        <p:nvSpPr>
          <p:cNvPr id="14" name="object 14"/>
          <p:cNvSpPr txBox="1"/>
          <p:nvPr/>
        </p:nvSpPr>
        <p:spPr>
          <a:xfrm>
            <a:off x="0" y="609600"/>
            <a:ext cx="9143999" cy="3586128"/>
          </a:xfrm>
          <a:prstGeom prst="rect">
            <a:avLst/>
          </a:prstGeom>
        </p:spPr>
        <p:txBody>
          <a:bodyPr vert="horz" wrap="square" lIns="0" tIns="18814" rIns="0" bIns="0" rtlCol="0">
            <a:spAutoFit/>
          </a:bodyPr>
          <a:lstStyle/>
          <a:p>
            <a:pPr>
              <a:spcBef>
                <a:spcPts val="22"/>
              </a:spcBef>
            </a:pPr>
            <a:endParaRPr sz="1100">
              <a:latin typeface="Times New Roman"/>
              <a:cs typeface="Times New Roman"/>
            </a:endParaRPr>
          </a:p>
          <a:p>
            <a:pPr marL="723390"/>
            <a:r>
              <a:rPr sz="1200" spc="81" dirty="0">
                <a:solidFill>
                  <a:srgbClr val="231F20"/>
                </a:solidFill>
                <a:latin typeface="Calibri"/>
                <a:cs typeface="Calibri"/>
              </a:rPr>
              <a:t>The </a:t>
            </a:r>
            <a:r>
              <a:rPr sz="1200" spc="52" dirty="0">
                <a:solidFill>
                  <a:srgbClr val="231F20"/>
                </a:solidFill>
                <a:latin typeface="Calibri"/>
                <a:cs typeface="Calibri"/>
              </a:rPr>
              <a:t>best </a:t>
            </a:r>
            <a:r>
              <a:rPr sz="1200" spc="67" dirty="0">
                <a:solidFill>
                  <a:srgbClr val="231F20"/>
                </a:solidFill>
                <a:latin typeface="Calibri"/>
                <a:cs typeface="Calibri"/>
              </a:rPr>
              <a:t>reperfusion strategy </a:t>
            </a:r>
            <a:r>
              <a:rPr sz="1200" spc="74" dirty="0">
                <a:solidFill>
                  <a:srgbClr val="231F20"/>
                </a:solidFill>
                <a:latin typeface="Calibri"/>
                <a:cs typeface="Calibri"/>
              </a:rPr>
              <a:t>will </a:t>
            </a:r>
            <a:r>
              <a:rPr sz="1200" spc="89" dirty="0">
                <a:solidFill>
                  <a:srgbClr val="231F20"/>
                </a:solidFill>
                <a:latin typeface="Calibri"/>
                <a:cs typeface="Calibri"/>
              </a:rPr>
              <a:t>depend</a:t>
            </a:r>
            <a:r>
              <a:rPr sz="1200" spc="15" dirty="0">
                <a:solidFill>
                  <a:srgbClr val="231F20"/>
                </a:solidFill>
                <a:latin typeface="Calibri"/>
                <a:cs typeface="Calibri"/>
              </a:rPr>
              <a:t> </a:t>
            </a:r>
            <a:r>
              <a:rPr sz="1200" spc="81" dirty="0">
                <a:solidFill>
                  <a:srgbClr val="231F20"/>
                </a:solidFill>
                <a:latin typeface="Calibri"/>
                <a:cs typeface="Calibri"/>
              </a:rPr>
              <a:t>upon:</a:t>
            </a:r>
            <a:endParaRPr sz="1200">
              <a:latin typeface="Calibri"/>
              <a:cs typeface="Calibri"/>
            </a:endParaRPr>
          </a:p>
          <a:p>
            <a:pPr>
              <a:spcBef>
                <a:spcPts val="22"/>
              </a:spcBef>
            </a:pPr>
            <a:endParaRPr sz="1100">
              <a:latin typeface="Times New Roman"/>
              <a:cs typeface="Times New Roman"/>
            </a:endParaRPr>
          </a:p>
          <a:p>
            <a:pPr marL="723390">
              <a:spcBef>
                <a:spcPts val="7"/>
              </a:spcBef>
            </a:pPr>
            <a:r>
              <a:rPr sz="1200" b="1" i="1" spc="81" dirty="0">
                <a:solidFill>
                  <a:srgbClr val="231F20"/>
                </a:solidFill>
                <a:latin typeface="Calibri"/>
                <a:cs typeface="Calibri"/>
              </a:rPr>
              <a:t>A) </a:t>
            </a:r>
            <a:r>
              <a:rPr sz="1200" b="1" i="1" spc="59" dirty="0">
                <a:solidFill>
                  <a:srgbClr val="231F20"/>
                </a:solidFill>
                <a:latin typeface="Calibri"/>
                <a:cs typeface="Calibri"/>
              </a:rPr>
              <a:t>Time </a:t>
            </a:r>
            <a:r>
              <a:rPr sz="1200" b="1" i="1" spc="81" dirty="0">
                <a:solidFill>
                  <a:srgbClr val="231F20"/>
                </a:solidFill>
                <a:latin typeface="Calibri"/>
                <a:cs typeface="Calibri"/>
              </a:rPr>
              <a:t>from </a:t>
            </a:r>
            <a:r>
              <a:rPr sz="1200" b="1" i="1" spc="74" dirty="0">
                <a:solidFill>
                  <a:srgbClr val="231F20"/>
                </a:solidFill>
                <a:latin typeface="Calibri"/>
                <a:cs typeface="Calibri"/>
              </a:rPr>
              <a:t>onset </a:t>
            </a:r>
            <a:r>
              <a:rPr sz="1200" b="1" i="1" spc="89" dirty="0">
                <a:solidFill>
                  <a:srgbClr val="231F20"/>
                </a:solidFill>
                <a:latin typeface="Calibri"/>
                <a:cs typeface="Calibri"/>
              </a:rPr>
              <a:t>of </a:t>
            </a:r>
            <a:r>
              <a:rPr sz="1200" b="1" i="1" spc="81" dirty="0">
                <a:solidFill>
                  <a:srgbClr val="231F20"/>
                </a:solidFill>
                <a:latin typeface="Calibri"/>
                <a:cs typeface="Calibri"/>
              </a:rPr>
              <a:t>symptoms </a:t>
            </a:r>
            <a:r>
              <a:rPr sz="1200" b="1" i="1" spc="74" dirty="0">
                <a:solidFill>
                  <a:srgbClr val="231F20"/>
                </a:solidFill>
                <a:latin typeface="Calibri"/>
                <a:cs typeface="Calibri"/>
              </a:rPr>
              <a:t>to</a:t>
            </a:r>
            <a:r>
              <a:rPr sz="1200" b="1" i="1" spc="-111" dirty="0">
                <a:solidFill>
                  <a:srgbClr val="231F20"/>
                </a:solidFill>
                <a:latin typeface="Calibri"/>
                <a:cs typeface="Calibri"/>
              </a:rPr>
              <a:t> </a:t>
            </a:r>
            <a:r>
              <a:rPr sz="1200" b="1" i="1" spc="74" dirty="0">
                <a:solidFill>
                  <a:srgbClr val="231F20"/>
                </a:solidFill>
                <a:latin typeface="Calibri"/>
                <a:cs typeface="Calibri"/>
              </a:rPr>
              <a:t>FMC</a:t>
            </a:r>
            <a:endParaRPr sz="1200">
              <a:latin typeface="Calibri"/>
              <a:cs typeface="Calibri"/>
            </a:endParaRPr>
          </a:p>
          <a:p>
            <a:pPr>
              <a:spcBef>
                <a:spcPts val="22"/>
              </a:spcBef>
            </a:pPr>
            <a:endParaRPr sz="1100">
              <a:latin typeface="Times New Roman"/>
              <a:cs typeface="Times New Roman"/>
            </a:endParaRPr>
          </a:p>
          <a:p>
            <a:pPr marL="868256" indent="-144866">
              <a:buChar char="•"/>
              <a:tabLst>
                <a:tab pos="869197" algn="l"/>
              </a:tabLst>
            </a:pPr>
            <a:r>
              <a:rPr sz="1200" b="1" spc="-30" dirty="0">
                <a:solidFill>
                  <a:srgbClr val="231F20"/>
                </a:solidFill>
                <a:latin typeface="Arial"/>
                <a:cs typeface="Arial"/>
              </a:rPr>
              <a:t>Early </a:t>
            </a:r>
            <a:r>
              <a:rPr sz="1200" b="1" spc="-7" dirty="0">
                <a:solidFill>
                  <a:srgbClr val="231F20"/>
                </a:solidFill>
                <a:latin typeface="Arial"/>
                <a:cs typeface="Arial"/>
              </a:rPr>
              <a:t>presentation </a:t>
            </a:r>
            <a:r>
              <a:rPr sz="1200" b="1" spc="22" dirty="0">
                <a:solidFill>
                  <a:srgbClr val="231F20"/>
                </a:solidFill>
                <a:latin typeface="Arial"/>
                <a:cs typeface="Arial"/>
              </a:rPr>
              <a:t>(within </a:t>
            </a:r>
            <a:r>
              <a:rPr sz="1200" b="1" spc="-7" dirty="0">
                <a:solidFill>
                  <a:srgbClr val="231F20"/>
                </a:solidFill>
                <a:latin typeface="Arial"/>
                <a:cs typeface="Arial"/>
              </a:rPr>
              <a:t>3 </a:t>
            </a:r>
            <a:r>
              <a:rPr sz="1200" b="1" spc="-30" dirty="0">
                <a:solidFill>
                  <a:srgbClr val="231F20"/>
                </a:solidFill>
                <a:latin typeface="Arial"/>
                <a:cs typeface="Arial"/>
              </a:rPr>
              <a:t>hours </a:t>
            </a:r>
            <a:r>
              <a:rPr sz="1200" b="1" spc="30" dirty="0">
                <a:solidFill>
                  <a:srgbClr val="231F20"/>
                </a:solidFill>
                <a:latin typeface="Arial"/>
                <a:cs typeface="Arial"/>
              </a:rPr>
              <a:t>of </a:t>
            </a:r>
            <a:r>
              <a:rPr sz="1200" b="1" spc="-15" dirty="0">
                <a:solidFill>
                  <a:srgbClr val="231F20"/>
                </a:solidFill>
                <a:latin typeface="Arial"/>
                <a:cs typeface="Arial"/>
              </a:rPr>
              <a:t>symptom</a:t>
            </a:r>
            <a:r>
              <a:rPr sz="1200" b="1" spc="37" dirty="0">
                <a:solidFill>
                  <a:srgbClr val="231F20"/>
                </a:solidFill>
                <a:latin typeface="Arial"/>
                <a:cs typeface="Arial"/>
              </a:rPr>
              <a:t> </a:t>
            </a:r>
            <a:r>
              <a:rPr sz="1200" b="1" spc="-15" dirty="0">
                <a:solidFill>
                  <a:srgbClr val="231F20"/>
                </a:solidFill>
                <a:latin typeface="Arial"/>
                <a:cs typeface="Arial"/>
              </a:rPr>
              <a:t>onset)</a:t>
            </a:r>
            <a:endParaRPr sz="1200">
              <a:latin typeface="Arial"/>
              <a:cs typeface="Arial"/>
            </a:endParaRPr>
          </a:p>
          <a:p>
            <a:pPr>
              <a:spcBef>
                <a:spcPts val="37"/>
              </a:spcBef>
            </a:pPr>
            <a:endParaRPr sz="1200">
              <a:latin typeface="Times New Roman"/>
              <a:cs typeface="Times New Roman"/>
            </a:endParaRPr>
          </a:p>
          <a:p>
            <a:pPr marL="457175" marR="195663" indent="-269978" algn="just">
              <a:lnSpc>
                <a:spcPts val="1361"/>
              </a:lnSpc>
            </a:pPr>
            <a:r>
              <a:rPr sz="1600" spc="10" baseline="3968" dirty="0">
                <a:solidFill>
                  <a:srgbClr val="231F20"/>
                </a:solidFill>
                <a:latin typeface="Calibri"/>
                <a:cs typeface="Calibri"/>
              </a:rPr>
              <a:t>I,A </a:t>
            </a:r>
            <a:r>
              <a:rPr sz="1200" spc="59" dirty="0">
                <a:solidFill>
                  <a:srgbClr val="231F20"/>
                </a:solidFill>
                <a:latin typeface="Calibri"/>
                <a:cs typeface="Calibri"/>
              </a:rPr>
              <a:t>If </a:t>
            </a:r>
            <a:r>
              <a:rPr sz="1200" spc="89" dirty="0">
                <a:solidFill>
                  <a:srgbClr val="231F20"/>
                </a:solidFill>
                <a:latin typeface="Calibri"/>
                <a:cs typeface="Calibri"/>
              </a:rPr>
              <a:t>both </a:t>
            </a:r>
            <a:r>
              <a:rPr sz="1200" spc="74" dirty="0">
                <a:solidFill>
                  <a:srgbClr val="231F20"/>
                </a:solidFill>
                <a:latin typeface="Calibri"/>
                <a:cs typeface="Calibri"/>
              </a:rPr>
              <a:t>treatment options </a:t>
            </a:r>
            <a:r>
              <a:rPr sz="1200" spc="67" dirty="0">
                <a:solidFill>
                  <a:srgbClr val="231F20"/>
                </a:solidFill>
                <a:latin typeface="Calibri"/>
                <a:cs typeface="Calibri"/>
              </a:rPr>
              <a:t>are readily available, they </a:t>
            </a:r>
            <a:r>
              <a:rPr sz="1200" spc="74" dirty="0">
                <a:solidFill>
                  <a:srgbClr val="231F20"/>
                </a:solidFill>
                <a:latin typeface="Calibri"/>
                <a:cs typeface="Calibri"/>
              </a:rPr>
              <a:t>have </a:t>
            </a:r>
            <a:r>
              <a:rPr sz="1200" spc="81" dirty="0">
                <a:solidFill>
                  <a:srgbClr val="231F20"/>
                </a:solidFill>
                <a:latin typeface="Calibri"/>
                <a:cs typeface="Calibri"/>
              </a:rPr>
              <a:t>been</a:t>
            </a:r>
            <a:r>
              <a:rPr sz="1200" spc="-81" dirty="0">
                <a:solidFill>
                  <a:srgbClr val="231F20"/>
                </a:solidFill>
                <a:latin typeface="Calibri"/>
                <a:cs typeface="Calibri"/>
              </a:rPr>
              <a:t> </a:t>
            </a:r>
            <a:r>
              <a:rPr sz="1200" spc="81" dirty="0">
                <a:solidFill>
                  <a:srgbClr val="231F20"/>
                </a:solidFill>
                <a:latin typeface="Calibri"/>
                <a:cs typeface="Calibri"/>
              </a:rPr>
              <a:t>shown  to be </a:t>
            </a:r>
            <a:r>
              <a:rPr sz="1200" spc="74">
                <a:solidFill>
                  <a:srgbClr val="231F20"/>
                </a:solidFill>
                <a:latin typeface="Calibri"/>
                <a:cs typeface="Calibri"/>
              </a:rPr>
              <a:t>equally </a:t>
            </a:r>
            <a:r>
              <a:rPr sz="1200" spc="59" smtClean="0">
                <a:solidFill>
                  <a:srgbClr val="231F20"/>
                </a:solidFill>
                <a:latin typeface="Calibri"/>
                <a:cs typeface="Calibri"/>
              </a:rPr>
              <a:t>effective</a:t>
            </a:r>
            <a:endParaRPr sz="1300">
              <a:latin typeface="Times New Roman"/>
              <a:cs typeface="Times New Roman"/>
            </a:endParaRPr>
          </a:p>
          <a:p>
            <a:pPr>
              <a:spcBef>
                <a:spcPts val="22"/>
              </a:spcBef>
            </a:pPr>
            <a:endParaRPr sz="1100">
              <a:latin typeface="Times New Roman"/>
              <a:cs typeface="Times New Roman"/>
            </a:endParaRPr>
          </a:p>
          <a:p>
            <a:pPr marL="867315" indent="-143925">
              <a:spcBef>
                <a:spcPts val="7"/>
              </a:spcBef>
              <a:buFont typeface="Calibri"/>
              <a:buChar char="•"/>
              <a:tabLst>
                <a:tab pos="868256" algn="l"/>
              </a:tabLst>
            </a:pPr>
            <a:r>
              <a:rPr sz="1200" b="1" spc="-22" dirty="0">
                <a:solidFill>
                  <a:srgbClr val="231F20"/>
                </a:solidFill>
                <a:latin typeface="Arial"/>
                <a:cs typeface="Arial"/>
              </a:rPr>
              <a:t>Late </a:t>
            </a:r>
            <a:r>
              <a:rPr sz="1200" b="1" spc="-7" dirty="0">
                <a:solidFill>
                  <a:srgbClr val="231F20"/>
                </a:solidFill>
                <a:latin typeface="Arial"/>
                <a:cs typeface="Arial"/>
              </a:rPr>
              <a:t>presentation (3 </a:t>
            </a:r>
            <a:r>
              <a:rPr sz="1200" b="1" spc="30" dirty="0">
                <a:solidFill>
                  <a:srgbClr val="231F20"/>
                </a:solidFill>
                <a:latin typeface="Arial"/>
                <a:cs typeface="Arial"/>
              </a:rPr>
              <a:t>to </a:t>
            </a:r>
            <a:r>
              <a:rPr sz="1200" b="1" spc="-7" dirty="0">
                <a:solidFill>
                  <a:srgbClr val="231F20"/>
                </a:solidFill>
                <a:latin typeface="Arial"/>
                <a:cs typeface="Arial"/>
              </a:rPr>
              <a:t>12 </a:t>
            </a:r>
            <a:r>
              <a:rPr sz="1200" b="1" spc="-30" dirty="0">
                <a:solidFill>
                  <a:srgbClr val="231F20"/>
                </a:solidFill>
                <a:latin typeface="Arial"/>
                <a:cs typeface="Arial"/>
              </a:rPr>
              <a:t>hours </a:t>
            </a:r>
            <a:r>
              <a:rPr sz="1200" b="1" spc="30" dirty="0">
                <a:solidFill>
                  <a:srgbClr val="231F20"/>
                </a:solidFill>
                <a:latin typeface="Arial"/>
                <a:cs typeface="Arial"/>
              </a:rPr>
              <a:t>of </a:t>
            </a:r>
            <a:r>
              <a:rPr sz="1200" b="1" spc="-15" dirty="0">
                <a:solidFill>
                  <a:srgbClr val="231F20"/>
                </a:solidFill>
                <a:latin typeface="Arial"/>
                <a:cs typeface="Arial"/>
              </a:rPr>
              <a:t>symptom</a:t>
            </a:r>
            <a:r>
              <a:rPr sz="1200" b="1" spc="22" dirty="0">
                <a:solidFill>
                  <a:srgbClr val="231F20"/>
                </a:solidFill>
                <a:latin typeface="Arial"/>
                <a:cs typeface="Arial"/>
              </a:rPr>
              <a:t> </a:t>
            </a:r>
            <a:r>
              <a:rPr sz="1200" b="1" spc="-15" dirty="0">
                <a:solidFill>
                  <a:srgbClr val="231F20"/>
                </a:solidFill>
                <a:latin typeface="Arial"/>
                <a:cs typeface="Arial"/>
              </a:rPr>
              <a:t>onset)</a:t>
            </a:r>
            <a:endParaRPr sz="1200">
              <a:latin typeface="Arial"/>
              <a:cs typeface="Arial"/>
            </a:endParaRPr>
          </a:p>
          <a:p>
            <a:pPr>
              <a:spcBef>
                <a:spcPts val="30"/>
              </a:spcBef>
            </a:pPr>
            <a:endParaRPr sz="1200">
              <a:latin typeface="Times New Roman"/>
              <a:cs typeface="Times New Roman"/>
            </a:endParaRPr>
          </a:p>
          <a:p>
            <a:pPr marL="457175" marR="196604" indent="-269978" algn="just">
              <a:lnSpc>
                <a:spcPts val="1361"/>
              </a:lnSpc>
            </a:pPr>
            <a:r>
              <a:rPr sz="1200" spc="59" smtClean="0">
                <a:solidFill>
                  <a:srgbClr val="231F20"/>
                </a:solidFill>
                <a:latin typeface="Calibri"/>
                <a:cs typeface="Calibri"/>
              </a:rPr>
              <a:t>Primary </a:t>
            </a:r>
            <a:r>
              <a:rPr sz="1200" spc="52" dirty="0">
                <a:solidFill>
                  <a:srgbClr val="231F20"/>
                </a:solidFill>
                <a:latin typeface="Calibri"/>
                <a:cs typeface="Calibri"/>
              </a:rPr>
              <a:t>PCI </a:t>
            </a:r>
            <a:r>
              <a:rPr sz="1200" spc="22" dirty="0">
                <a:solidFill>
                  <a:srgbClr val="231F20"/>
                </a:solidFill>
                <a:latin typeface="Calibri"/>
                <a:cs typeface="Calibri"/>
              </a:rPr>
              <a:t>is </a:t>
            </a:r>
            <a:r>
              <a:rPr sz="1200" spc="67" dirty="0">
                <a:solidFill>
                  <a:srgbClr val="231F20"/>
                </a:solidFill>
                <a:latin typeface="Calibri"/>
                <a:cs typeface="Calibri"/>
              </a:rPr>
              <a:t>preferred. </a:t>
            </a:r>
            <a:r>
              <a:rPr sz="1200" spc="81" dirty="0">
                <a:solidFill>
                  <a:srgbClr val="231F20"/>
                </a:solidFill>
                <a:latin typeface="Calibri"/>
                <a:cs typeface="Calibri"/>
              </a:rPr>
              <a:t>The </a:t>
            </a:r>
            <a:r>
              <a:rPr sz="1200" spc="89" dirty="0">
                <a:solidFill>
                  <a:srgbClr val="231F20"/>
                </a:solidFill>
                <a:latin typeface="Calibri"/>
                <a:cs typeface="Calibri"/>
              </a:rPr>
              <a:t>DBT </a:t>
            </a:r>
            <a:r>
              <a:rPr sz="1200" spc="74" dirty="0">
                <a:solidFill>
                  <a:srgbClr val="231F20"/>
                </a:solidFill>
                <a:latin typeface="Calibri"/>
                <a:cs typeface="Calibri"/>
              </a:rPr>
              <a:t>should </a:t>
            </a:r>
            <a:r>
              <a:rPr sz="1200" spc="81" dirty="0">
                <a:solidFill>
                  <a:srgbClr val="231F20"/>
                </a:solidFill>
                <a:latin typeface="Calibri"/>
                <a:cs typeface="Calibri"/>
              </a:rPr>
              <a:t>be within </a:t>
            </a:r>
            <a:r>
              <a:rPr sz="1200" spc="52" dirty="0">
                <a:solidFill>
                  <a:srgbClr val="231F20"/>
                </a:solidFill>
                <a:latin typeface="Calibri"/>
                <a:cs typeface="Calibri"/>
              </a:rPr>
              <a:t>90 </a:t>
            </a:r>
            <a:r>
              <a:rPr sz="1200" spc="67" dirty="0">
                <a:solidFill>
                  <a:srgbClr val="231F20"/>
                </a:solidFill>
                <a:latin typeface="Calibri"/>
                <a:cs typeface="Calibri"/>
              </a:rPr>
              <a:t>minutes </a:t>
            </a:r>
            <a:r>
              <a:rPr sz="1200" spc="74" dirty="0">
                <a:solidFill>
                  <a:srgbClr val="231F20"/>
                </a:solidFill>
                <a:latin typeface="Calibri"/>
                <a:cs typeface="Calibri"/>
              </a:rPr>
              <a:t>if the  patient </a:t>
            </a:r>
            <a:r>
              <a:rPr sz="1200" spc="52" dirty="0">
                <a:solidFill>
                  <a:srgbClr val="231F20"/>
                </a:solidFill>
                <a:latin typeface="Calibri"/>
                <a:cs typeface="Calibri"/>
              </a:rPr>
              <a:t>presents </a:t>
            </a:r>
            <a:r>
              <a:rPr sz="1200" spc="74" dirty="0">
                <a:solidFill>
                  <a:srgbClr val="231F20"/>
                </a:solidFill>
                <a:latin typeface="Calibri"/>
                <a:cs typeface="Calibri"/>
              </a:rPr>
              <a:t>at </a:t>
            </a:r>
            <a:r>
              <a:rPr sz="1200" spc="89" dirty="0">
                <a:solidFill>
                  <a:srgbClr val="231F20"/>
                </a:solidFill>
                <a:latin typeface="Calibri"/>
                <a:cs typeface="Calibri"/>
              </a:rPr>
              <a:t>a </a:t>
            </a:r>
            <a:r>
              <a:rPr sz="1200" spc="52" dirty="0">
                <a:solidFill>
                  <a:srgbClr val="231F20"/>
                </a:solidFill>
                <a:latin typeface="Calibri"/>
                <a:cs typeface="Calibri"/>
              </a:rPr>
              <a:t>PCI </a:t>
            </a:r>
            <a:r>
              <a:rPr sz="1200" spc="74" dirty="0">
                <a:solidFill>
                  <a:srgbClr val="231F20"/>
                </a:solidFill>
                <a:latin typeface="Calibri"/>
                <a:cs typeface="Calibri"/>
              </a:rPr>
              <a:t>capable</a:t>
            </a:r>
            <a:r>
              <a:rPr sz="1200" spc="15" dirty="0">
                <a:solidFill>
                  <a:srgbClr val="231F20"/>
                </a:solidFill>
                <a:latin typeface="Calibri"/>
                <a:cs typeface="Calibri"/>
              </a:rPr>
              <a:t> </a:t>
            </a:r>
            <a:r>
              <a:rPr sz="1200" spc="44" dirty="0">
                <a:solidFill>
                  <a:srgbClr val="231F20"/>
                </a:solidFill>
                <a:latin typeface="Calibri"/>
                <a:cs typeface="Calibri"/>
              </a:rPr>
              <a:t>facility.</a:t>
            </a:r>
            <a:endParaRPr sz="1200">
              <a:latin typeface="Calibri"/>
              <a:cs typeface="Calibri"/>
            </a:endParaRPr>
          </a:p>
          <a:p>
            <a:pPr>
              <a:lnSpc>
                <a:spcPct val="100000"/>
              </a:lnSpc>
            </a:pPr>
            <a:endParaRPr sz="1200">
              <a:latin typeface="Times New Roman"/>
              <a:cs typeface="Times New Roman"/>
            </a:endParaRPr>
          </a:p>
          <a:p>
            <a:pPr marL="457175" marR="195663" indent="-337707" algn="just">
              <a:lnSpc>
                <a:spcPts val="1361"/>
              </a:lnSpc>
            </a:pPr>
            <a:r>
              <a:rPr sz="1200" spc="59" smtClean="0">
                <a:solidFill>
                  <a:srgbClr val="231F20"/>
                </a:solidFill>
                <a:latin typeface="Calibri"/>
                <a:cs typeface="Calibri"/>
              </a:rPr>
              <a:t>If </a:t>
            </a:r>
            <a:r>
              <a:rPr sz="1200" spc="67" dirty="0">
                <a:solidFill>
                  <a:srgbClr val="231F20"/>
                </a:solidFill>
                <a:latin typeface="Calibri"/>
                <a:cs typeface="Calibri"/>
              </a:rPr>
              <a:t>transferred </a:t>
            </a:r>
            <a:r>
              <a:rPr sz="1200" spc="81" dirty="0">
                <a:solidFill>
                  <a:srgbClr val="231F20"/>
                </a:solidFill>
                <a:latin typeface="Calibri"/>
                <a:cs typeface="Calibri"/>
              </a:rPr>
              <a:t>from </a:t>
            </a:r>
            <a:r>
              <a:rPr sz="1200" spc="89" dirty="0">
                <a:solidFill>
                  <a:srgbClr val="231F20"/>
                </a:solidFill>
                <a:latin typeface="Calibri"/>
                <a:cs typeface="Calibri"/>
              </a:rPr>
              <a:t>a </a:t>
            </a:r>
            <a:r>
              <a:rPr sz="1200" spc="59" dirty="0">
                <a:solidFill>
                  <a:srgbClr val="231F20"/>
                </a:solidFill>
                <a:latin typeface="Calibri"/>
                <a:cs typeface="Calibri"/>
              </a:rPr>
              <a:t>centre </a:t>
            </a:r>
            <a:r>
              <a:rPr sz="1200" spc="89" dirty="0">
                <a:solidFill>
                  <a:srgbClr val="231F20"/>
                </a:solidFill>
                <a:latin typeface="Calibri"/>
                <a:cs typeface="Calibri"/>
              </a:rPr>
              <a:t>with </a:t>
            </a:r>
            <a:r>
              <a:rPr sz="1200" spc="96" dirty="0">
                <a:solidFill>
                  <a:srgbClr val="231F20"/>
                </a:solidFill>
                <a:latin typeface="Calibri"/>
                <a:cs typeface="Calibri"/>
              </a:rPr>
              <a:t>no </a:t>
            </a:r>
            <a:r>
              <a:rPr sz="1200" spc="52" dirty="0">
                <a:solidFill>
                  <a:srgbClr val="231F20"/>
                </a:solidFill>
                <a:latin typeface="Calibri"/>
                <a:cs typeface="Calibri"/>
              </a:rPr>
              <a:t>PCI facilities, </a:t>
            </a:r>
            <a:r>
              <a:rPr sz="1200" spc="89" dirty="0">
                <a:solidFill>
                  <a:srgbClr val="231F20"/>
                </a:solidFill>
                <a:latin typeface="Calibri"/>
                <a:cs typeface="Calibri"/>
              </a:rPr>
              <a:t>DBT </a:t>
            </a:r>
            <a:r>
              <a:rPr sz="1200" spc="74" dirty="0">
                <a:solidFill>
                  <a:srgbClr val="231F20"/>
                </a:solidFill>
                <a:latin typeface="Calibri"/>
                <a:cs typeface="Calibri"/>
              </a:rPr>
              <a:t>should </a:t>
            </a:r>
            <a:r>
              <a:rPr sz="1200" spc="81" dirty="0">
                <a:solidFill>
                  <a:srgbClr val="231F20"/>
                </a:solidFill>
                <a:latin typeface="Calibri"/>
                <a:cs typeface="Calibri"/>
              </a:rPr>
              <a:t>be </a:t>
            </a:r>
            <a:r>
              <a:rPr sz="1200" spc="30" dirty="0">
                <a:solidFill>
                  <a:srgbClr val="231F20"/>
                </a:solidFill>
                <a:latin typeface="Calibri"/>
                <a:cs typeface="Calibri"/>
              </a:rPr>
              <a:t>less  </a:t>
            </a:r>
            <a:r>
              <a:rPr sz="1200" spc="89" dirty="0">
                <a:solidFill>
                  <a:srgbClr val="231F20"/>
                </a:solidFill>
                <a:latin typeface="Calibri"/>
                <a:cs typeface="Calibri"/>
              </a:rPr>
              <a:t>than </a:t>
            </a:r>
            <a:r>
              <a:rPr sz="1200" spc="52" dirty="0">
                <a:solidFill>
                  <a:srgbClr val="231F20"/>
                </a:solidFill>
                <a:latin typeface="Calibri"/>
                <a:cs typeface="Calibri"/>
              </a:rPr>
              <a:t>2 </a:t>
            </a:r>
            <a:r>
              <a:rPr sz="1200" spc="67" dirty="0">
                <a:solidFill>
                  <a:srgbClr val="231F20"/>
                </a:solidFill>
                <a:latin typeface="Calibri"/>
                <a:cs typeface="Calibri"/>
              </a:rPr>
              <a:t>hours </a:t>
            </a:r>
            <a:r>
              <a:rPr sz="1200" spc="74" dirty="0">
                <a:solidFill>
                  <a:srgbClr val="231F20"/>
                </a:solidFill>
                <a:latin typeface="Calibri"/>
                <a:cs typeface="Calibri"/>
              </a:rPr>
              <a:t>(including </a:t>
            </a:r>
            <a:r>
              <a:rPr sz="1200" spc="59" dirty="0">
                <a:solidFill>
                  <a:srgbClr val="231F20"/>
                </a:solidFill>
                <a:latin typeface="Calibri"/>
                <a:cs typeface="Calibri"/>
              </a:rPr>
              <a:t>transfer</a:t>
            </a:r>
            <a:r>
              <a:rPr sz="1200" spc="15" dirty="0">
                <a:solidFill>
                  <a:srgbClr val="231F20"/>
                </a:solidFill>
                <a:latin typeface="Calibri"/>
                <a:cs typeface="Calibri"/>
              </a:rPr>
              <a:t> </a:t>
            </a:r>
            <a:r>
              <a:rPr sz="1200" spc="52">
                <a:solidFill>
                  <a:srgbClr val="231F20"/>
                </a:solidFill>
                <a:latin typeface="Calibri"/>
                <a:cs typeface="Calibri"/>
              </a:rPr>
              <a:t>delay</a:t>
            </a:r>
            <a:r>
              <a:rPr sz="1200" spc="52" smtClean="0">
                <a:solidFill>
                  <a:srgbClr val="231F20"/>
                </a:solidFill>
                <a:latin typeface="Calibri"/>
                <a:cs typeface="Calibri"/>
              </a:rPr>
              <a:t>).</a:t>
            </a:r>
            <a:endParaRPr sz="1000" baseline="30864">
              <a:latin typeface="Calibri"/>
              <a:cs typeface="Calibri"/>
            </a:endParaRPr>
          </a:p>
          <a:p>
            <a:pPr>
              <a:lnSpc>
                <a:spcPct val="100000"/>
              </a:lnSpc>
            </a:pPr>
            <a:endParaRPr sz="1300">
              <a:latin typeface="Times New Roman"/>
              <a:cs typeface="Times New Roman"/>
            </a:endParaRPr>
          </a:p>
          <a:p>
            <a:pPr marL="210714" marR="195663" indent="-210714" algn="just">
              <a:lnSpc>
                <a:spcPct val="95300"/>
              </a:lnSpc>
              <a:spcBef>
                <a:spcPts val="1193"/>
              </a:spcBef>
              <a:buSzPct val="85714"/>
              <a:buAutoNum type="romanUcPeriod" startAt="2"/>
              <a:tabLst>
                <a:tab pos="210714" algn="l"/>
              </a:tabLst>
            </a:pPr>
            <a:r>
              <a:rPr sz="1200" spc="59" smtClean="0">
                <a:solidFill>
                  <a:srgbClr val="231F20"/>
                </a:solidFill>
                <a:latin typeface="Calibri"/>
                <a:cs typeface="Calibri"/>
              </a:rPr>
              <a:t>If </a:t>
            </a:r>
            <a:r>
              <a:rPr sz="1200" spc="74" dirty="0">
                <a:solidFill>
                  <a:srgbClr val="231F20"/>
                </a:solidFill>
                <a:latin typeface="Calibri"/>
                <a:cs typeface="Calibri"/>
              </a:rPr>
              <a:t>the time delay </a:t>
            </a:r>
            <a:r>
              <a:rPr sz="1200" spc="81" dirty="0">
                <a:solidFill>
                  <a:srgbClr val="231F20"/>
                </a:solidFill>
                <a:latin typeface="Calibri"/>
                <a:cs typeface="Calibri"/>
              </a:rPr>
              <a:t>to </a:t>
            </a:r>
            <a:r>
              <a:rPr sz="1200" spc="67" dirty="0">
                <a:solidFill>
                  <a:srgbClr val="231F20"/>
                </a:solidFill>
                <a:latin typeface="Calibri"/>
                <a:cs typeface="Calibri"/>
              </a:rPr>
              <a:t>primary </a:t>
            </a:r>
            <a:r>
              <a:rPr sz="1200" spc="52" dirty="0">
                <a:solidFill>
                  <a:srgbClr val="231F20"/>
                </a:solidFill>
                <a:latin typeface="Calibri"/>
                <a:cs typeface="Calibri"/>
              </a:rPr>
              <a:t>PCI </a:t>
            </a:r>
            <a:r>
              <a:rPr sz="1200" spc="22" dirty="0">
                <a:solidFill>
                  <a:srgbClr val="231F20"/>
                </a:solidFill>
                <a:latin typeface="Calibri"/>
                <a:cs typeface="Calibri"/>
              </a:rPr>
              <a:t>is </a:t>
            </a:r>
            <a:r>
              <a:rPr sz="1200" spc="89" dirty="0">
                <a:solidFill>
                  <a:srgbClr val="231F20"/>
                </a:solidFill>
                <a:latin typeface="Calibri"/>
                <a:cs typeface="Calibri"/>
              </a:rPr>
              <a:t>longer than </a:t>
            </a:r>
            <a:r>
              <a:rPr sz="1200" spc="44" dirty="0">
                <a:solidFill>
                  <a:srgbClr val="231F20"/>
                </a:solidFill>
                <a:latin typeface="Calibri"/>
                <a:cs typeface="Calibri"/>
              </a:rPr>
              <a:t>as </a:t>
            </a:r>
            <a:r>
              <a:rPr sz="1200" spc="74" dirty="0">
                <a:solidFill>
                  <a:srgbClr val="231F20"/>
                </a:solidFill>
                <a:latin typeface="Calibri"/>
                <a:cs typeface="Calibri"/>
              </a:rPr>
              <a:t>mentioned, </a:t>
            </a:r>
            <a:r>
              <a:rPr sz="1200" spc="81" dirty="0">
                <a:solidFill>
                  <a:srgbClr val="231F20"/>
                </a:solidFill>
                <a:latin typeface="Calibri"/>
                <a:cs typeface="Calibri"/>
              </a:rPr>
              <a:t>then  </a:t>
            </a:r>
            <a:r>
              <a:rPr sz="1200" spc="74" dirty="0">
                <a:solidFill>
                  <a:srgbClr val="231F20"/>
                </a:solidFill>
                <a:latin typeface="Calibri"/>
                <a:cs typeface="Calibri"/>
              </a:rPr>
              <a:t>the next </a:t>
            </a:r>
            <a:r>
              <a:rPr sz="1200" spc="52" dirty="0">
                <a:solidFill>
                  <a:srgbClr val="231F20"/>
                </a:solidFill>
                <a:latin typeface="Calibri"/>
                <a:cs typeface="Calibri"/>
              </a:rPr>
              <a:t>best </a:t>
            </a:r>
            <a:r>
              <a:rPr sz="1200" spc="81" dirty="0">
                <a:solidFill>
                  <a:srgbClr val="231F20"/>
                </a:solidFill>
                <a:latin typeface="Calibri"/>
                <a:cs typeface="Calibri"/>
              </a:rPr>
              <a:t>option </a:t>
            </a:r>
            <a:r>
              <a:rPr sz="1200" spc="22" dirty="0">
                <a:solidFill>
                  <a:srgbClr val="231F20"/>
                </a:solidFill>
                <a:latin typeface="Calibri"/>
                <a:cs typeface="Calibri"/>
              </a:rPr>
              <a:t>is </a:t>
            </a:r>
            <a:r>
              <a:rPr sz="1200" spc="81" dirty="0">
                <a:solidFill>
                  <a:srgbClr val="231F20"/>
                </a:solidFill>
                <a:latin typeface="Calibri"/>
                <a:cs typeface="Calibri"/>
              </a:rPr>
              <a:t>to give </a:t>
            </a:r>
            <a:r>
              <a:rPr sz="1200" spc="67" dirty="0">
                <a:solidFill>
                  <a:srgbClr val="231F20"/>
                </a:solidFill>
                <a:latin typeface="Calibri"/>
                <a:cs typeface="Calibri"/>
              </a:rPr>
              <a:t>fibrinolytic </a:t>
            </a:r>
            <a:r>
              <a:rPr sz="1200" spc="74" dirty="0">
                <a:solidFill>
                  <a:srgbClr val="231F20"/>
                </a:solidFill>
                <a:latin typeface="Calibri"/>
                <a:cs typeface="Calibri"/>
              </a:rPr>
              <a:t>therapy </a:t>
            </a:r>
            <a:r>
              <a:rPr sz="1200" spc="96" dirty="0">
                <a:solidFill>
                  <a:srgbClr val="231F20"/>
                </a:solidFill>
                <a:latin typeface="Calibri"/>
                <a:cs typeface="Calibri"/>
              </a:rPr>
              <a:t>and make  </a:t>
            </a:r>
            <a:r>
              <a:rPr sz="1200" spc="74" dirty="0">
                <a:solidFill>
                  <a:srgbClr val="231F20"/>
                </a:solidFill>
                <a:latin typeface="Calibri"/>
                <a:cs typeface="Calibri"/>
              </a:rPr>
              <a:t>arrangements </a:t>
            </a:r>
            <a:r>
              <a:rPr sz="1200" spc="81" dirty="0">
                <a:solidFill>
                  <a:srgbClr val="231F20"/>
                </a:solidFill>
                <a:latin typeface="Calibri"/>
                <a:cs typeface="Calibri"/>
              </a:rPr>
              <a:t>to </a:t>
            </a:r>
            <a:r>
              <a:rPr sz="1200" spc="59" dirty="0">
                <a:solidFill>
                  <a:srgbClr val="231F20"/>
                </a:solidFill>
                <a:latin typeface="Calibri"/>
                <a:cs typeface="Calibri"/>
              </a:rPr>
              <a:t>transfer </a:t>
            </a:r>
            <a:r>
              <a:rPr sz="1200" spc="74" dirty="0">
                <a:solidFill>
                  <a:srgbClr val="231F20"/>
                </a:solidFill>
                <a:latin typeface="Calibri"/>
                <a:cs typeface="Calibri"/>
              </a:rPr>
              <a:t>the patient </a:t>
            </a:r>
            <a:r>
              <a:rPr sz="1200" spc="81" dirty="0">
                <a:solidFill>
                  <a:srgbClr val="231F20"/>
                </a:solidFill>
                <a:latin typeface="Calibri"/>
                <a:cs typeface="Calibri"/>
              </a:rPr>
              <a:t>to </a:t>
            </a:r>
            <a:r>
              <a:rPr sz="1200" spc="89" dirty="0">
                <a:solidFill>
                  <a:srgbClr val="231F20"/>
                </a:solidFill>
                <a:latin typeface="Calibri"/>
                <a:cs typeface="Calibri"/>
              </a:rPr>
              <a:t>a </a:t>
            </a:r>
            <a:r>
              <a:rPr sz="1200" spc="52" dirty="0">
                <a:solidFill>
                  <a:srgbClr val="231F20"/>
                </a:solidFill>
                <a:latin typeface="Calibri"/>
                <a:cs typeface="Calibri"/>
              </a:rPr>
              <a:t>PCI </a:t>
            </a:r>
            <a:r>
              <a:rPr sz="1200" spc="74" dirty="0">
                <a:solidFill>
                  <a:srgbClr val="231F20"/>
                </a:solidFill>
                <a:latin typeface="Calibri"/>
                <a:cs typeface="Calibri"/>
              </a:rPr>
              <a:t>capable </a:t>
            </a:r>
            <a:r>
              <a:rPr sz="1200" spc="59" dirty="0">
                <a:solidFill>
                  <a:srgbClr val="231F20"/>
                </a:solidFill>
                <a:latin typeface="Calibri"/>
                <a:cs typeface="Calibri"/>
              </a:rPr>
              <a:t>centre </a:t>
            </a:r>
            <a:r>
              <a:rPr sz="1200" spc="81" dirty="0">
                <a:solidFill>
                  <a:srgbClr val="231F20"/>
                </a:solidFill>
                <a:latin typeface="Calibri"/>
                <a:cs typeface="Calibri"/>
              </a:rPr>
              <a:t>for  </a:t>
            </a:r>
            <a:r>
              <a:rPr sz="1200" spc="67">
                <a:solidFill>
                  <a:srgbClr val="231F20"/>
                </a:solidFill>
                <a:latin typeface="Calibri"/>
                <a:cs typeface="Calibri"/>
              </a:rPr>
              <a:t>pharmacoinvasive </a:t>
            </a:r>
            <a:r>
              <a:rPr sz="1200" spc="59" smtClean="0">
                <a:solidFill>
                  <a:srgbClr val="231F20"/>
                </a:solidFill>
                <a:latin typeface="Calibri"/>
                <a:cs typeface="Calibri"/>
              </a:rPr>
              <a:t>treatment.</a:t>
            </a:r>
            <a:r>
              <a:rPr sz="1000" spc="89" baseline="30864" smtClean="0">
                <a:solidFill>
                  <a:srgbClr val="231F20"/>
                </a:solidFill>
                <a:latin typeface="Calibri"/>
                <a:cs typeface="Calibri"/>
              </a:rPr>
              <a:t>4</a:t>
            </a:r>
            <a:endParaRPr sz="1000" baseline="30864">
              <a:latin typeface="Calibri"/>
              <a:cs typeface="Calibri"/>
            </a:endParaRPr>
          </a:p>
          <a:p>
            <a:pPr>
              <a:spcBef>
                <a:spcPts val="22"/>
              </a:spcBef>
              <a:buClr>
                <a:srgbClr val="231F20"/>
              </a:buClr>
              <a:buFont typeface="Calibri"/>
              <a:buAutoNum type="romanUcPeriod" startAt="2"/>
            </a:pPr>
            <a:endParaRPr sz="1100">
              <a:latin typeface="Times New Roman"/>
              <a:cs typeface="Times New Roman"/>
            </a:endParaRPr>
          </a:p>
          <a:p>
            <a:pPr marL="867315" lvl="1" indent="-143925">
              <a:buFont typeface="Calibri"/>
              <a:buChar char="•"/>
              <a:tabLst>
                <a:tab pos="868256" algn="l"/>
              </a:tabLst>
            </a:pPr>
            <a:r>
              <a:rPr sz="1200" b="1" spc="-22" dirty="0">
                <a:solidFill>
                  <a:srgbClr val="231F20"/>
                </a:solidFill>
                <a:latin typeface="Arial"/>
                <a:cs typeface="Arial"/>
              </a:rPr>
              <a:t>Very </a:t>
            </a:r>
            <a:r>
              <a:rPr sz="1200" b="1" spc="15" dirty="0">
                <a:solidFill>
                  <a:srgbClr val="231F20"/>
                </a:solidFill>
                <a:latin typeface="Arial"/>
                <a:cs typeface="Arial"/>
              </a:rPr>
              <a:t>late </a:t>
            </a:r>
            <a:r>
              <a:rPr sz="1200" b="1" spc="-7" dirty="0">
                <a:solidFill>
                  <a:srgbClr val="231F20"/>
                </a:solidFill>
                <a:latin typeface="Arial"/>
                <a:cs typeface="Arial"/>
              </a:rPr>
              <a:t>presentation </a:t>
            </a:r>
            <a:r>
              <a:rPr sz="1200" b="1" spc="7" dirty="0">
                <a:solidFill>
                  <a:srgbClr val="231F20"/>
                </a:solidFill>
                <a:latin typeface="Arial"/>
                <a:cs typeface="Arial"/>
              </a:rPr>
              <a:t>(&gt; </a:t>
            </a:r>
            <a:r>
              <a:rPr sz="1200" b="1" spc="-7" dirty="0">
                <a:solidFill>
                  <a:srgbClr val="231F20"/>
                </a:solidFill>
                <a:latin typeface="Arial"/>
                <a:cs typeface="Arial"/>
              </a:rPr>
              <a:t>12</a:t>
            </a:r>
            <a:r>
              <a:rPr sz="1200" b="1" dirty="0">
                <a:solidFill>
                  <a:srgbClr val="231F20"/>
                </a:solidFill>
                <a:latin typeface="Arial"/>
                <a:cs typeface="Arial"/>
              </a:rPr>
              <a:t> </a:t>
            </a:r>
            <a:r>
              <a:rPr sz="1200" b="1" spc="-22" dirty="0">
                <a:solidFill>
                  <a:srgbClr val="231F20"/>
                </a:solidFill>
                <a:latin typeface="Arial"/>
                <a:cs typeface="Arial"/>
              </a:rPr>
              <a:t>hours)</a:t>
            </a:r>
            <a:endParaRPr sz="1200">
              <a:latin typeface="Arial"/>
              <a:cs typeface="Arial"/>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800600"/>
            <a:ext cx="9144000" cy="2031325"/>
          </a:xfrm>
          <a:prstGeom prst="rect">
            <a:avLst/>
          </a:prstGeom>
          <a:solidFill>
            <a:schemeClr val="tx1"/>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5400" b="1" dirty="0">
                <a:ln w="11430"/>
                <a:solidFill>
                  <a:srgbClr val="C00000"/>
                </a:solidFill>
                <a:effectLst>
                  <a:outerShdw blurRad="50800" dist="39000" dir="5460000" algn="tl">
                    <a:srgbClr val="000000">
                      <a:alpha val="38000"/>
                    </a:srgbClr>
                  </a:outerShdw>
                </a:effectLst>
              </a:rPr>
              <a:t>Thank </a:t>
            </a:r>
            <a:r>
              <a:rPr lang="en-US" sz="5400" b="1" dirty="0" smtClean="0">
                <a:ln w="11430"/>
                <a:solidFill>
                  <a:srgbClr val="C00000"/>
                </a:solidFill>
                <a:effectLst>
                  <a:outerShdw blurRad="50800" dist="39000" dir="5460000" algn="tl">
                    <a:srgbClr val="000000">
                      <a:alpha val="38000"/>
                    </a:srgbClr>
                  </a:outerShdw>
                </a:effectLst>
              </a:rPr>
              <a:t>You</a:t>
            </a:r>
          </a:p>
          <a:p>
            <a:pPr algn="ctr" eaLnBrk="1" hangingPunct="1">
              <a:defRPr/>
            </a:pPr>
            <a:r>
              <a:rPr lang="en-US" sz="3600" b="1" dirty="0" smtClean="0">
                <a:ln w="11430"/>
                <a:solidFill>
                  <a:srgbClr val="FFFF00"/>
                </a:solidFill>
                <a:effectLst>
                  <a:outerShdw blurRad="50800" dist="39000" dir="5460000" algn="tl">
                    <a:srgbClr val="000000">
                      <a:alpha val="38000"/>
                    </a:srgbClr>
                  </a:outerShdw>
                </a:effectLst>
                <a:hlinkClick r:id="rId2"/>
              </a:rPr>
              <a:t>www.freemeditation.com</a:t>
            </a:r>
            <a:endParaRPr lang="en-US" sz="3600" b="1" dirty="0" smtClean="0">
              <a:ln w="11430"/>
              <a:solidFill>
                <a:srgbClr val="FFFF00"/>
              </a:solidFill>
              <a:effectLst>
                <a:outerShdw blurRad="50800" dist="39000" dir="5460000" algn="tl">
                  <a:srgbClr val="000000">
                    <a:alpha val="38000"/>
                  </a:srgbClr>
                </a:outerShdw>
              </a:effectLst>
            </a:endParaRPr>
          </a:p>
          <a:p>
            <a:pPr algn="ctr" eaLnBrk="1" hangingPunct="1">
              <a:defRPr/>
            </a:pPr>
            <a:r>
              <a:rPr lang="en-US" sz="3600" b="1" dirty="0" smtClean="0">
                <a:ln w="11430"/>
                <a:solidFill>
                  <a:srgbClr val="FFFF00"/>
                </a:solidFill>
                <a:effectLst>
                  <a:outerShdw blurRad="50800" dist="39000" dir="5460000" algn="tl">
                    <a:srgbClr val="000000">
                      <a:alpha val="38000"/>
                    </a:srgbClr>
                  </a:outerShdw>
                </a:effectLst>
              </a:rPr>
              <a:t>www.drsandeeprai.com</a:t>
            </a:r>
          </a:p>
        </p:txBody>
      </p:sp>
      <p:pic>
        <p:nvPicPr>
          <p:cNvPr id="110595" name="Picture 2"/>
          <p:cNvPicPr>
            <a:picLocks noChangeAspect="1" noChangeArrowheads="1"/>
          </p:cNvPicPr>
          <p:nvPr/>
        </p:nvPicPr>
        <p:blipFill>
          <a:blip r:embed="rId3"/>
          <a:srcRect/>
          <a:stretch>
            <a:fillRect/>
          </a:stretch>
        </p:blipFill>
        <p:spPr bwMode="auto">
          <a:xfrm>
            <a:off x="2133600" y="152400"/>
            <a:ext cx="4953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5317" y="186893"/>
            <a:ext cx="4842510" cy="697230"/>
          </a:xfrm>
          <a:prstGeom prst="rect">
            <a:avLst/>
          </a:prstGeom>
        </p:spPr>
        <p:txBody>
          <a:bodyPr vert="horz" wrap="square" lIns="0" tIns="13335" rIns="0" bIns="0" rtlCol="0">
            <a:spAutoFit/>
          </a:bodyPr>
          <a:lstStyle/>
          <a:p>
            <a:pPr marL="12700">
              <a:lnSpc>
                <a:spcPct val="100000"/>
              </a:lnSpc>
              <a:spcBef>
                <a:spcPts val="105"/>
              </a:spcBef>
            </a:pPr>
            <a:r>
              <a:rPr sz="4400" spc="-15" dirty="0"/>
              <a:t>Early</a:t>
            </a:r>
            <a:r>
              <a:rPr sz="4400" spc="-65" dirty="0"/>
              <a:t> </a:t>
            </a:r>
            <a:r>
              <a:rPr sz="4400" spc="-15" dirty="0"/>
              <a:t>Atherosclerosis</a:t>
            </a:r>
            <a:endParaRPr sz="4400"/>
          </a:p>
        </p:txBody>
      </p:sp>
      <p:sp>
        <p:nvSpPr>
          <p:cNvPr id="3" name="object 3"/>
          <p:cNvSpPr/>
          <p:nvPr/>
        </p:nvSpPr>
        <p:spPr>
          <a:xfrm>
            <a:off x="1447820" y="1219200"/>
            <a:ext cx="6094603" cy="4495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86000" y="1371600"/>
            <a:ext cx="4572000" cy="3771900"/>
          </a:xfrm>
          <a:prstGeom prst="rect">
            <a:avLst/>
          </a:prstGeom>
          <a:noFill/>
          <a:ln w="9525">
            <a:noFill/>
            <a:miter lim="800000"/>
            <a:headEnd/>
            <a:tailEnd/>
          </a:ln>
          <a:effectLst/>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51273" y="163980"/>
            <a:ext cx="153939"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Times New Roman"/>
                <a:cs typeface="Times New Roman"/>
              </a:rPr>
              <a:t>19</a:t>
            </a:r>
            <a:endParaRPr sz="800">
              <a:latin typeface="Times New Roman"/>
              <a:cs typeface="Times New Roman"/>
            </a:endParaRPr>
          </a:p>
        </p:txBody>
      </p:sp>
      <p:sp>
        <p:nvSpPr>
          <p:cNvPr id="8" name="object 8"/>
          <p:cNvSpPr txBox="1"/>
          <p:nvPr/>
        </p:nvSpPr>
        <p:spPr>
          <a:xfrm>
            <a:off x="2355273" y="912944"/>
            <a:ext cx="4064000" cy="609140"/>
          </a:xfrm>
          <a:prstGeom prst="rect">
            <a:avLst/>
          </a:prstGeom>
        </p:spPr>
        <p:txBody>
          <a:bodyPr vert="horz" wrap="square" lIns="0" tIns="52069" rIns="0" bIns="0" rtlCol="0">
            <a:spAutoFit/>
          </a:bodyPr>
          <a:lstStyle/>
          <a:p>
            <a:pPr marL="1041400">
              <a:lnSpc>
                <a:spcPct val="100000"/>
              </a:lnSpc>
              <a:spcBef>
                <a:spcPts val="409"/>
              </a:spcBef>
            </a:pPr>
            <a:r>
              <a:rPr sz="1400" b="1" spc="60" dirty="0">
                <a:solidFill>
                  <a:srgbClr val="007353"/>
                </a:solidFill>
                <a:latin typeface="Times New Roman"/>
                <a:cs typeface="Times New Roman"/>
              </a:rPr>
              <a:t>UA/</a:t>
            </a:r>
            <a:r>
              <a:rPr sz="1400" b="1" spc="-5" dirty="0">
                <a:solidFill>
                  <a:srgbClr val="007353"/>
                </a:solidFill>
                <a:latin typeface="Times New Roman"/>
                <a:cs typeface="Times New Roman"/>
              </a:rPr>
              <a:t> </a:t>
            </a:r>
            <a:r>
              <a:rPr sz="1400" b="1" spc="35" dirty="0">
                <a:solidFill>
                  <a:srgbClr val="007353"/>
                </a:solidFill>
                <a:latin typeface="Times New Roman"/>
                <a:cs typeface="Times New Roman"/>
              </a:rPr>
              <a:t>NSTEMI</a:t>
            </a:r>
            <a:endParaRPr sz="1400">
              <a:latin typeface="Times New Roman"/>
              <a:cs typeface="Times New Roman"/>
            </a:endParaRPr>
          </a:p>
          <a:p>
            <a:pPr marL="12700">
              <a:lnSpc>
                <a:spcPct val="100000"/>
              </a:lnSpc>
              <a:spcBef>
                <a:spcPts val="200"/>
              </a:spcBef>
            </a:pPr>
            <a:r>
              <a:rPr sz="900" b="1" spc="25" dirty="0">
                <a:latin typeface="Times New Roman"/>
                <a:cs typeface="Times New Roman"/>
              </a:rPr>
              <a:t>Clinical</a:t>
            </a:r>
            <a:r>
              <a:rPr sz="900" b="1" spc="-10" dirty="0">
                <a:latin typeface="Times New Roman"/>
                <a:cs typeface="Times New Roman"/>
              </a:rPr>
              <a:t> </a:t>
            </a:r>
            <a:r>
              <a:rPr sz="900" b="1" spc="25" dirty="0">
                <a:latin typeface="Times New Roman"/>
                <a:cs typeface="Times New Roman"/>
              </a:rPr>
              <a:t>presentation</a:t>
            </a:r>
            <a:endParaRPr sz="900">
              <a:latin typeface="Times New Roman"/>
              <a:cs typeface="Times New Roman"/>
            </a:endParaRPr>
          </a:p>
          <a:p>
            <a:pPr marL="164465">
              <a:lnSpc>
                <a:spcPct val="100000"/>
              </a:lnSpc>
              <a:spcBef>
                <a:spcPts val="300"/>
              </a:spcBef>
            </a:pPr>
            <a:r>
              <a:rPr sz="900" spc="45" dirty="0">
                <a:latin typeface="Times New Roman"/>
                <a:cs typeface="Times New Roman"/>
              </a:rPr>
              <a:t>Acute </a:t>
            </a:r>
            <a:r>
              <a:rPr sz="900" spc="40" dirty="0">
                <a:latin typeface="Times New Roman"/>
                <a:cs typeface="Times New Roman"/>
              </a:rPr>
              <a:t>chest </a:t>
            </a:r>
            <a:r>
              <a:rPr sz="900" spc="60" dirty="0">
                <a:latin typeface="Times New Roman"/>
                <a:cs typeface="Times New Roman"/>
              </a:rPr>
              <a:t>pain </a:t>
            </a:r>
            <a:r>
              <a:rPr sz="900" spc="20" dirty="0">
                <a:latin typeface="Times New Roman"/>
                <a:cs typeface="Times New Roman"/>
              </a:rPr>
              <a:t>is </a:t>
            </a:r>
            <a:r>
              <a:rPr sz="900" spc="50" dirty="0">
                <a:latin typeface="Times New Roman"/>
                <a:cs typeface="Times New Roman"/>
              </a:rPr>
              <a:t>one </a:t>
            </a:r>
            <a:r>
              <a:rPr sz="900" spc="20" dirty="0">
                <a:latin typeface="Times New Roman"/>
                <a:cs typeface="Times New Roman"/>
              </a:rPr>
              <a:t>of </a:t>
            </a:r>
            <a:r>
              <a:rPr sz="900" spc="50" dirty="0">
                <a:latin typeface="Times New Roman"/>
                <a:cs typeface="Times New Roman"/>
              </a:rPr>
              <a:t>the </a:t>
            </a:r>
            <a:r>
              <a:rPr sz="900" spc="55" dirty="0">
                <a:latin typeface="Times New Roman"/>
                <a:cs typeface="Times New Roman"/>
              </a:rPr>
              <a:t>most </a:t>
            </a:r>
            <a:r>
              <a:rPr sz="900" spc="60" dirty="0">
                <a:latin typeface="Times New Roman"/>
                <a:cs typeface="Times New Roman"/>
              </a:rPr>
              <a:t>common </a:t>
            </a:r>
            <a:r>
              <a:rPr sz="900" spc="45" dirty="0">
                <a:latin typeface="Times New Roman"/>
                <a:cs typeface="Times New Roman"/>
              </a:rPr>
              <a:t>reasons</a:t>
            </a:r>
            <a:r>
              <a:rPr sz="900" spc="85" dirty="0">
                <a:latin typeface="Times New Roman"/>
                <a:cs typeface="Times New Roman"/>
              </a:rPr>
              <a:t> </a:t>
            </a:r>
            <a:r>
              <a:rPr sz="900" spc="35" dirty="0">
                <a:latin typeface="Times New Roman"/>
                <a:cs typeface="Times New Roman"/>
              </a:rPr>
              <a:t>for</a:t>
            </a:r>
            <a:endParaRPr sz="900">
              <a:latin typeface="Times New Roman"/>
              <a:cs typeface="Times New Roman"/>
            </a:endParaRPr>
          </a:p>
        </p:txBody>
      </p:sp>
      <p:sp>
        <p:nvSpPr>
          <p:cNvPr id="14" name="object 14"/>
          <p:cNvSpPr txBox="1"/>
          <p:nvPr/>
        </p:nvSpPr>
        <p:spPr>
          <a:xfrm>
            <a:off x="508000" y="416189"/>
            <a:ext cx="7204364" cy="320601"/>
          </a:xfrm>
          <a:prstGeom prst="rect">
            <a:avLst/>
          </a:prstGeom>
        </p:spPr>
        <p:txBody>
          <a:bodyPr vert="horz" wrap="square" lIns="0" tIns="12700" rIns="0" bIns="0" rtlCol="0">
            <a:spAutoFit/>
          </a:bodyPr>
          <a:lstStyle/>
          <a:p>
            <a:pPr marL="38100">
              <a:lnSpc>
                <a:spcPct val="100000"/>
              </a:lnSpc>
              <a:spcBef>
                <a:spcPts val="100"/>
              </a:spcBef>
            </a:pPr>
            <a:r>
              <a:rPr lang="en-US" sz="2000" b="1" spc="55" dirty="0" smtClean="0">
                <a:latin typeface="Times New Roman"/>
                <a:cs typeface="Times New Roman"/>
              </a:rPr>
              <a:t>                 </a:t>
            </a:r>
            <a:r>
              <a:rPr sz="2000" b="1" spc="55" smtClean="0">
                <a:latin typeface="Times New Roman"/>
                <a:cs typeface="Times New Roman"/>
              </a:rPr>
              <a:t>Approach </a:t>
            </a:r>
            <a:r>
              <a:rPr sz="2000" b="1" spc="55" dirty="0">
                <a:latin typeface="Times New Roman"/>
                <a:cs typeface="Times New Roman"/>
              </a:rPr>
              <a:t>to </a:t>
            </a:r>
            <a:r>
              <a:rPr sz="2000" b="1" spc="15" dirty="0">
                <a:latin typeface="Times New Roman"/>
                <a:cs typeface="Times New Roman"/>
              </a:rPr>
              <a:t>STEMI </a:t>
            </a:r>
            <a:r>
              <a:rPr sz="2000" b="1" spc="70">
                <a:latin typeface="Times New Roman"/>
                <a:cs typeface="Times New Roman"/>
              </a:rPr>
              <a:t>and</a:t>
            </a:r>
            <a:r>
              <a:rPr sz="2000" b="1" spc="-165">
                <a:latin typeface="Times New Roman"/>
                <a:cs typeface="Times New Roman"/>
              </a:rPr>
              <a:t> </a:t>
            </a:r>
            <a:r>
              <a:rPr sz="2000" b="1" spc="50" smtClean="0">
                <a:latin typeface="Times New Roman"/>
                <a:cs typeface="Times New Roman"/>
              </a:rPr>
              <a:t>NSTEMI</a:t>
            </a:r>
            <a:endParaRPr sz="2000">
              <a:latin typeface="Times New Roman"/>
              <a:cs typeface="Times New Roman"/>
            </a:endParaRPr>
          </a:p>
        </p:txBody>
      </p:sp>
      <p:sp>
        <p:nvSpPr>
          <p:cNvPr id="16" name="object 16"/>
          <p:cNvSpPr/>
          <p:nvPr/>
        </p:nvSpPr>
        <p:spPr>
          <a:xfrm>
            <a:off x="8097335" y="471760"/>
            <a:ext cx="492482" cy="279501"/>
          </a:xfrm>
          <a:prstGeom prst="rect">
            <a:avLst/>
          </a:prstGeom>
          <a:blipFill>
            <a:blip r:embed="rId2" cstate="print"/>
            <a:stretch>
              <a:fillRect/>
            </a:stretch>
          </a:blipFill>
        </p:spPr>
        <p:txBody>
          <a:bodyPr wrap="square" lIns="0" tIns="0" rIns="0" bIns="0" rtlCol="0"/>
          <a:lstStyle/>
          <a:p>
            <a:endParaRPr/>
          </a:p>
        </p:txBody>
      </p:sp>
      <p:sp>
        <p:nvSpPr>
          <p:cNvPr id="19" name="object 19"/>
          <p:cNvSpPr txBox="1"/>
          <p:nvPr/>
        </p:nvSpPr>
        <p:spPr>
          <a:xfrm>
            <a:off x="2540001" y="1804047"/>
            <a:ext cx="4063999" cy="292388"/>
          </a:xfrm>
          <a:prstGeom prst="rect">
            <a:avLst/>
          </a:prstGeom>
          <a:solidFill>
            <a:schemeClr val="accent6">
              <a:lumMod val="60000"/>
              <a:lumOff val="40000"/>
            </a:schemeClr>
          </a:solidFill>
          <a:ln w="4952">
            <a:solidFill>
              <a:schemeClr val="accent6">
                <a:lumMod val="60000"/>
                <a:lumOff val="40000"/>
              </a:schemeClr>
            </a:solidFill>
          </a:ln>
        </p:spPr>
        <p:txBody>
          <a:bodyPr vert="horz" wrap="square" lIns="0" tIns="45720" rIns="0" bIns="0" rtlCol="0">
            <a:spAutoFit/>
          </a:bodyPr>
          <a:lstStyle/>
          <a:p>
            <a:pPr marL="71120">
              <a:lnSpc>
                <a:spcPct val="100000"/>
              </a:lnSpc>
              <a:spcBef>
                <a:spcPts val="360"/>
              </a:spcBef>
            </a:pPr>
            <a:r>
              <a:rPr sz="1600" spc="25" dirty="0">
                <a:latin typeface="Times New Roman"/>
                <a:cs typeface="Times New Roman"/>
              </a:rPr>
              <a:t>Patients</a:t>
            </a:r>
            <a:r>
              <a:rPr sz="1600" spc="-15" dirty="0">
                <a:latin typeface="Times New Roman"/>
                <a:cs typeface="Times New Roman"/>
              </a:rPr>
              <a:t> </a:t>
            </a:r>
            <a:r>
              <a:rPr sz="1600" spc="40" dirty="0">
                <a:latin typeface="Times New Roman"/>
                <a:cs typeface="Times New Roman"/>
              </a:rPr>
              <a:t>with</a:t>
            </a:r>
            <a:r>
              <a:rPr sz="1600" spc="-40" dirty="0">
                <a:latin typeface="Times New Roman"/>
                <a:cs typeface="Times New Roman"/>
              </a:rPr>
              <a:t> </a:t>
            </a:r>
            <a:r>
              <a:rPr sz="1600" spc="30" dirty="0">
                <a:latin typeface="Times New Roman"/>
                <a:cs typeface="Times New Roman"/>
              </a:rPr>
              <a:t>Acute</a:t>
            </a:r>
            <a:r>
              <a:rPr sz="1600" spc="-10" dirty="0">
                <a:latin typeface="Times New Roman"/>
                <a:cs typeface="Times New Roman"/>
              </a:rPr>
              <a:t> </a:t>
            </a:r>
            <a:r>
              <a:rPr sz="1600" spc="30" dirty="0">
                <a:latin typeface="Times New Roman"/>
                <a:cs typeface="Times New Roman"/>
              </a:rPr>
              <a:t>Chest</a:t>
            </a:r>
            <a:r>
              <a:rPr sz="1600" spc="-15" dirty="0">
                <a:latin typeface="Times New Roman"/>
                <a:cs typeface="Times New Roman"/>
              </a:rPr>
              <a:t> </a:t>
            </a:r>
            <a:r>
              <a:rPr sz="1600" spc="25" dirty="0">
                <a:latin typeface="Times New Roman"/>
                <a:cs typeface="Times New Roman"/>
              </a:rPr>
              <a:t>Pain</a:t>
            </a:r>
            <a:endParaRPr sz="1600">
              <a:latin typeface="Times New Roman"/>
              <a:cs typeface="Times New Roman"/>
            </a:endParaRPr>
          </a:p>
        </p:txBody>
      </p:sp>
      <p:sp>
        <p:nvSpPr>
          <p:cNvPr id="20" name="object 20"/>
          <p:cNvSpPr txBox="1"/>
          <p:nvPr/>
        </p:nvSpPr>
        <p:spPr>
          <a:xfrm>
            <a:off x="3160329" y="3376582"/>
            <a:ext cx="1617903" cy="478573"/>
          </a:xfrm>
          <a:prstGeom prst="rect">
            <a:avLst/>
          </a:prstGeom>
          <a:solidFill>
            <a:schemeClr val="accent5">
              <a:lumMod val="40000"/>
              <a:lumOff val="60000"/>
            </a:schemeClr>
          </a:solidFill>
          <a:ln w="4952">
            <a:solidFill>
              <a:srgbClr val="000000"/>
            </a:solidFill>
          </a:ln>
        </p:spPr>
        <p:txBody>
          <a:bodyPr vert="horz" wrap="square" lIns="0" tIns="48895" rIns="0" bIns="0" rtlCol="0">
            <a:spAutoFit/>
          </a:bodyPr>
          <a:lstStyle/>
          <a:p>
            <a:pPr marL="148590">
              <a:lnSpc>
                <a:spcPct val="100000"/>
              </a:lnSpc>
              <a:spcBef>
                <a:spcPts val="385"/>
              </a:spcBef>
            </a:pPr>
            <a:r>
              <a:rPr sz="1400" spc="-5" dirty="0">
                <a:latin typeface="Times New Roman"/>
                <a:cs typeface="Times New Roman"/>
              </a:rPr>
              <a:t>15-20% </a:t>
            </a:r>
            <a:r>
              <a:rPr sz="1400" spc="25" dirty="0">
                <a:latin typeface="Times New Roman"/>
                <a:cs typeface="Times New Roman"/>
              </a:rPr>
              <a:t>Patients </a:t>
            </a:r>
            <a:r>
              <a:rPr sz="1400" spc="40" dirty="0">
                <a:latin typeface="Times New Roman"/>
                <a:cs typeface="Times New Roman"/>
              </a:rPr>
              <a:t>with</a:t>
            </a:r>
            <a:r>
              <a:rPr sz="1400" spc="-75" dirty="0">
                <a:latin typeface="Times New Roman"/>
                <a:cs typeface="Times New Roman"/>
              </a:rPr>
              <a:t> </a:t>
            </a:r>
            <a:r>
              <a:rPr sz="1400" spc="10" dirty="0">
                <a:latin typeface="Times New Roman"/>
                <a:cs typeface="Times New Roman"/>
              </a:rPr>
              <a:t>ACS</a:t>
            </a:r>
            <a:endParaRPr sz="1400">
              <a:latin typeface="Times New Roman"/>
              <a:cs typeface="Times New Roman"/>
            </a:endParaRPr>
          </a:p>
        </p:txBody>
      </p:sp>
      <p:sp>
        <p:nvSpPr>
          <p:cNvPr id="21" name="object 21"/>
          <p:cNvSpPr txBox="1"/>
          <p:nvPr/>
        </p:nvSpPr>
        <p:spPr>
          <a:xfrm>
            <a:off x="2097870" y="4854642"/>
            <a:ext cx="991370" cy="473206"/>
          </a:xfrm>
          <a:prstGeom prst="rect">
            <a:avLst/>
          </a:prstGeom>
          <a:solidFill>
            <a:schemeClr val="accent3">
              <a:lumMod val="60000"/>
              <a:lumOff val="40000"/>
            </a:schemeClr>
          </a:solidFill>
          <a:ln w="4952">
            <a:solidFill>
              <a:srgbClr val="000000"/>
            </a:solidFill>
          </a:ln>
        </p:spPr>
        <p:txBody>
          <a:bodyPr vert="horz" wrap="square" lIns="0" tIns="41910" rIns="0" bIns="0" rtlCol="0">
            <a:spAutoFit/>
          </a:bodyPr>
          <a:lstStyle/>
          <a:p>
            <a:pPr marL="113030">
              <a:lnSpc>
                <a:spcPct val="100000"/>
              </a:lnSpc>
              <a:spcBef>
                <a:spcPts val="330"/>
              </a:spcBef>
            </a:pPr>
            <a:r>
              <a:rPr sz="1400" spc="45" dirty="0">
                <a:latin typeface="Times New Roman"/>
                <a:cs typeface="Times New Roman"/>
              </a:rPr>
              <a:t>No </a:t>
            </a:r>
            <a:r>
              <a:rPr sz="1400" spc="-15" dirty="0">
                <a:latin typeface="Times New Roman"/>
                <a:cs typeface="Times New Roman"/>
              </a:rPr>
              <a:t>ST</a:t>
            </a:r>
            <a:r>
              <a:rPr sz="1400" spc="-85" dirty="0">
                <a:latin typeface="Times New Roman"/>
                <a:cs typeface="Times New Roman"/>
              </a:rPr>
              <a:t> </a:t>
            </a:r>
            <a:r>
              <a:rPr sz="1400" spc="25" dirty="0">
                <a:latin typeface="Times New Roman"/>
                <a:cs typeface="Times New Roman"/>
              </a:rPr>
              <a:t>elevation</a:t>
            </a:r>
            <a:endParaRPr sz="1400">
              <a:latin typeface="Times New Roman"/>
              <a:cs typeface="Times New Roman"/>
            </a:endParaRPr>
          </a:p>
        </p:txBody>
      </p:sp>
      <p:sp>
        <p:nvSpPr>
          <p:cNvPr id="22" name="object 22"/>
          <p:cNvSpPr txBox="1"/>
          <p:nvPr/>
        </p:nvSpPr>
        <p:spPr>
          <a:xfrm>
            <a:off x="1234154" y="4849732"/>
            <a:ext cx="254000" cy="119905"/>
          </a:xfrm>
          <a:prstGeom prst="rect">
            <a:avLst/>
          </a:prstGeom>
        </p:spPr>
        <p:txBody>
          <a:bodyPr vert="horz" wrap="square" lIns="0" tIns="12065" rIns="0" bIns="0" rtlCol="0">
            <a:spAutoFit/>
          </a:bodyPr>
          <a:lstStyle/>
          <a:p>
            <a:pPr marL="12700">
              <a:lnSpc>
                <a:spcPct val="100000"/>
              </a:lnSpc>
              <a:spcBef>
                <a:spcPts val="95"/>
              </a:spcBef>
            </a:pPr>
            <a:r>
              <a:rPr sz="700" spc="15" dirty="0">
                <a:latin typeface="Times New Roman"/>
                <a:cs typeface="Times New Roman"/>
              </a:rPr>
              <a:t>ECG</a:t>
            </a:r>
            <a:endParaRPr sz="700">
              <a:latin typeface="Times New Roman"/>
              <a:cs typeface="Times New Roman"/>
            </a:endParaRPr>
          </a:p>
        </p:txBody>
      </p:sp>
      <p:sp>
        <p:nvSpPr>
          <p:cNvPr id="23" name="object 23"/>
          <p:cNvSpPr txBox="1"/>
          <p:nvPr/>
        </p:nvSpPr>
        <p:spPr>
          <a:xfrm>
            <a:off x="230909" y="5085258"/>
            <a:ext cx="1767815" cy="566181"/>
          </a:xfrm>
          <a:prstGeom prst="rect">
            <a:avLst/>
          </a:prstGeom>
        </p:spPr>
        <p:txBody>
          <a:bodyPr vert="horz" wrap="square" lIns="0" tIns="12065" rIns="0" bIns="0" rtlCol="0">
            <a:spAutoFit/>
          </a:bodyPr>
          <a:lstStyle/>
          <a:p>
            <a:pPr marL="12700" marR="5080">
              <a:lnSpc>
                <a:spcPct val="100000"/>
              </a:lnSpc>
              <a:spcBef>
                <a:spcPts val="95"/>
              </a:spcBef>
            </a:pPr>
            <a:r>
              <a:rPr sz="1200" spc="30" dirty="0">
                <a:latin typeface="Times New Roman"/>
                <a:cs typeface="Times New Roman"/>
              </a:rPr>
              <a:t>Cardiac </a:t>
            </a:r>
            <a:r>
              <a:rPr sz="1200" spc="25" dirty="0">
                <a:latin typeface="Times New Roman"/>
                <a:cs typeface="Times New Roman"/>
              </a:rPr>
              <a:t>biomarkers  (Troponin, </a:t>
            </a:r>
            <a:r>
              <a:rPr sz="1200" spc="5" dirty="0">
                <a:latin typeface="Times New Roman"/>
                <a:cs typeface="Times New Roman"/>
              </a:rPr>
              <a:t>CPK-MB</a:t>
            </a:r>
            <a:r>
              <a:rPr sz="1200" spc="-80" dirty="0">
                <a:latin typeface="Times New Roman"/>
                <a:cs typeface="Times New Roman"/>
              </a:rPr>
              <a:t> </a:t>
            </a:r>
            <a:r>
              <a:rPr sz="1200" spc="35" dirty="0">
                <a:latin typeface="Times New Roman"/>
                <a:cs typeface="Times New Roman"/>
              </a:rPr>
              <a:t>Normal</a:t>
            </a:r>
            <a:r>
              <a:rPr sz="700" spc="35" dirty="0">
                <a:latin typeface="Times New Roman"/>
                <a:cs typeface="Times New Roman"/>
              </a:rPr>
              <a:t>)</a:t>
            </a:r>
            <a:endParaRPr sz="700">
              <a:latin typeface="Times New Roman"/>
              <a:cs typeface="Times New Roman"/>
            </a:endParaRPr>
          </a:p>
        </p:txBody>
      </p:sp>
      <p:sp>
        <p:nvSpPr>
          <p:cNvPr id="24" name="object 24"/>
          <p:cNvSpPr txBox="1"/>
          <p:nvPr/>
        </p:nvSpPr>
        <p:spPr>
          <a:xfrm>
            <a:off x="415637" y="5525713"/>
            <a:ext cx="1819870" cy="267381"/>
          </a:xfrm>
          <a:prstGeom prst="rect">
            <a:avLst/>
          </a:prstGeom>
          <a:solidFill>
            <a:schemeClr val="tx2">
              <a:lumMod val="20000"/>
              <a:lumOff val="80000"/>
            </a:schemeClr>
          </a:solidFill>
          <a:ln w="4952">
            <a:solidFill>
              <a:srgbClr val="000000"/>
            </a:solidFill>
          </a:ln>
        </p:spPr>
        <p:txBody>
          <a:bodyPr vert="horz" wrap="square" lIns="0" tIns="51435" rIns="0" bIns="0" rtlCol="0">
            <a:spAutoFit/>
          </a:bodyPr>
          <a:lstStyle/>
          <a:p>
            <a:pPr marL="57150">
              <a:lnSpc>
                <a:spcPct val="100000"/>
              </a:lnSpc>
              <a:spcBef>
                <a:spcPts val="405"/>
              </a:spcBef>
            </a:pPr>
            <a:r>
              <a:rPr sz="1400" spc="30" dirty="0">
                <a:latin typeface="Times New Roman"/>
                <a:cs typeface="Times New Roman"/>
              </a:rPr>
              <a:t>Unstable </a:t>
            </a:r>
            <a:r>
              <a:rPr sz="1400" spc="35" dirty="0">
                <a:latin typeface="Times New Roman"/>
                <a:cs typeface="Times New Roman"/>
              </a:rPr>
              <a:t>angina</a:t>
            </a:r>
            <a:r>
              <a:rPr sz="1400" spc="-65" dirty="0">
                <a:latin typeface="Times New Roman"/>
                <a:cs typeface="Times New Roman"/>
              </a:rPr>
              <a:t> </a:t>
            </a:r>
            <a:r>
              <a:rPr sz="1400" dirty="0">
                <a:latin typeface="Times New Roman"/>
                <a:cs typeface="Times New Roman"/>
              </a:rPr>
              <a:t>(UA)</a:t>
            </a:r>
            <a:endParaRPr sz="1400">
              <a:latin typeface="Times New Roman"/>
              <a:cs typeface="Times New Roman"/>
            </a:endParaRPr>
          </a:p>
        </p:txBody>
      </p:sp>
      <p:sp>
        <p:nvSpPr>
          <p:cNvPr id="25" name="object 25"/>
          <p:cNvSpPr txBox="1"/>
          <p:nvPr/>
        </p:nvSpPr>
        <p:spPr>
          <a:xfrm>
            <a:off x="2355273" y="5442407"/>
            <a:ext cx="2028274" cy="666208"/>
          </a:xfrm>
          <a:prstGeom prst="rect">
            <a:avLst/>
          </a:prstGeom>
          <a:solidFill>
            <a:srgbClr val="00B0F0"/>
          </a:solidFill>
          <a:ln w="4952">
            <a:solidFill>
              <a:srgbClr val="000000"/>
            </a:solidFill>
          </a:ln>
        </p:spPr>
        <p:txBody>
          <a:bodyPr vert="horz" wrap="square" lIns="0" tIns="19685" rIns="0" bIns="0" rtlCol="0">
            <a:spAutoFit/>
          </a:bodyPr>
          <a:lstStyle/>
          <a:p>
            <a:pPr marL="93980" marR="48260">
              <a:lnSpc>
                <a:spcPct val="100000"/>
              </a:lnSpc>
              <a:spcBef>
                <a:spcPts val="155"/>
              </a:spcBef>
            </a:pPr>
            <a:r>
              <a:rPr sz="1400" spc="45" dirty="0">
                <a:latin typeface="Times New Roman"/>
                <a:cs typeface="Times New Roman"/>
              </a:rPr>
              <a:t>Non </a:t>
            </a:r>
            <a:r>
              <a:rPr sz="1400" spc="-15" dirty="0">
                <a:latin typeface="Times New Roman"/>
                <a:cs typeface="Times New Roman"/>
              </a:rPr>
              <a:t>ST </a:t>
            </a:r>
            <a:r>
              <a:rPr sz="1400" spc="25" dirty="0">
                <a:latin typeface="Times New Roman"/>
                <a:cs typeface="Times New Roman"/>
              </a:rPr>
              <a:t>elevation</a:t>
            </a:r>
            <a:r>
              <a:rPr sz="1400" spc="-80" dirty="0">
                <a:latin typeface="Times New Roman"/>
                <a:cs typeface="Times New Roman"/>
              </a:rPr>
              <a:t> </a:t>
            </a:r>
            <a:r>
              <a:rPr sz="1400" spc="30" dirty="0">
                <a:latin typeface="Times New Roman"/>
                <a:cs typeface="Times New Roman"/>
              </a:rPr>
              <a:t>myocardial  </a:t>
            </a:r>
            <a:r>
              <a:rPr sz="1400" spc="25" dirty="0">
                <a:latin typeface="Times New Roman"/>
                <a:cs typeface="Times New Roman"/>
              </a:rPr>
              <a:t>infarction</a:t>
            </a:r>
            <a:r>
              <a:rPr sz="1400" spc="-10" dirty="0">
                <a:latin typeface="Times New Roman"/>
                <a:cs typeface="Times New Roman"/>
              </a:rPr>
              <a:t> </a:t>
            </a:r>
            <a:r>
              <a:rPr sz="1400" spc="5" dirty="0">
                <a:latin typeface="Times New Roman"/>
                <a:cs typeface="Times New Roman"/>
              </a:rPr>
              <a:t>(NSTEMI)</a:t>
            </a:r>
            <a:endParaRPr sz="1400">
              <a:latin typeface="Times New Roman"/>
              <a:cs typeface="Times New Roman"/>
            </a:endParaRPr>
          </a:p>
        </p:txBody>
      </p:sp>
      <p:sp>
        <p:nvSpPr>
          <p:cNvPr id="26" name="object 26"/>
          <p:cNvSpPr txBox="1"/>
          <p:nvPr/>
        </p:nvSpPr>
        <p:spPr>
          <a:xfrm>
            <a:off x="4642427" y="5442407"/>
            <a:ext cx="2608119" cy="450764"/>
          </a:xfrm>
          <a:prstGeom prst="rect">
            <a:avLst/>
          </a:prstGeom>
          <a:solidFill>
            <a:srgbClr val="FF0000"/>
          </a:solidFill>
          <a:ln w="4952">
            <a:solidFill>
              <a:srgbClr val="000000"/>
            </a:solidFill>
          </a:ln>
        </p:spPr>
        <p:txBody>
          <a:bodyPr vert="horz" wrap="square" lIns="0" tIns="19685" rIns="0" bIns="0" rtlCol="0">
            <a:spAutoFit/>
          </a:bodyPr>
          <a:lstStyle/>
          <a:p>
            <a:pPr marL="83820" marR="62230">
              <a:lnSpc>
                <a:spcPct val="100000"/>
              </a:lnSpc>
              <a:spcBef>
                <a:spcPts val="155"/>
              </a:spcBef>
            </a:pPr>
            <a:r>
              <a:rPr sz="1400" spc="-15" dirty="0">
                <a:latin typeface="Times New Roman"/>
                <a:cs typeface="Times New Roman"/>
              </a:rPr>
              <a:t>ST </a:t>
            </a:r>
            <a:r>
              <a:rPr sz="1400" spc="25" dirty="0">
                <a:latin typeface="Times New Roman"/>
                <a:cs typeface="Times New Roman"/>
              </a:rPr>
              <a:t>elevation</a:t>
            </a:r>
            <a:r>
              <a:rPr sz="1400" spc="-40" dirty="0">
                <a:latin typeface="Times New Roman"/>
                <a:cs typeface="Times New Roman"/>
              </a:rPr>
              <a:t> </a:t>
            </a:r>
            <a:r>
              <a:rPr sz="1400" spc="30" dirty="0">
                <a:latin typeface="Times New Roman"/>
                <a:cs typeface="Times New Roman"/>
              </a:rPr>
              <a:t>myocardial  </a:t>
            </a:r>
            <a:r>
              <a:rPr sz="1400" spc="25" dirty="0">
                <a:latin typeface="Times New Roman"/>
                <a:cs typeface="Times New Roman"/>
              </a:rPr>
              <a:t>infarction</a:t>
            </a:r>
            <a:r>
              <a:rPr sz="1400" spc="-15" dirty="0">
                <a:latin typeface="Times New Roman"/>
                <a:cs typeface="Times New Roman"/>
              </a:rPr>
              <a:t> </a:t>
            </a:r>
            <a:r>
              <a:rPr sz="1400" dirty="0">
                <a:latin typeface="Times New Roman"/>
                <a:cs typeface="Times New Roman"/>
              </a:rPr>
              <a:t>(STEMI)</a:t>
            </a:r>
            <a:endParaRPr sz="1400">
              <a:latin typeface="Times New Roman"/>
              <a:cs typeface="Times New Roman"/>
            </a:endParaRPr>
          </a:p>
        </p:txBody>
      </p:sp>
      <p:sp>
        <p:nvSpPr>
          <p:cNvPr id="29" name="object 29"/>
          <p:cNvSpPr txBox="1"/>
          <p:nvPr/>
        </p:nvSpPr>
        <p:spPr>
          <a:xfrm>
            <a:off x="3347943" y="5085258"/>
            <a:ext cx="2424784" cy="381515"/>
          </a:xfrm>
          <a:prstGeom prst="rect">
            <a:avLst/>
          </a:prstGeom>
        </p:spPr>
        <p:txBody>
          <a:bodyPr vert="horz" wrap="square" lIns="0" tIns="12065" rIns="0" bIns="0" rtlCol="0">
            <a:spAutoFit/>
          </a:bodyPr>
          <a:lstStyle/>
          <a:p>
            <a:pPr marL="12700" marR="5080">
              <a:lnSpc>
                <a:spcPct val="100000"/>
              </a:lnSpc>
              <a:spcBef>
                <a:spcPts val="95"/>
              </a:spcBef>
            </a:pPr>
            <a:r>
              <a:rPr sz="1200" spc="30" dirty="0">
                <a:latin typeface="Times New Roman"/>
                <a:cs typeface="Times New Roman"/>
              </a:rPr>
              <a:t>Cardiac </a:t>
            </a:r>
            <a:r>
              <a:rPr sz="1200" spc="25" dirty="0">
                <a:latin typeface="Times New Roman"/>
                <a:cs typeface="Times New Roman"/>
              </a:rPr>
              <a:t>biomarkers</a:t>
            </a:r>
            <a:r>
              <a:rPr sz="1200" spc="-55" dirty="0">
                <a:latin typeface="Times New Roman"/>
                <a:cs typeface="Times New Roman"/>
              </a:rPr>
              <a:t> </a:t>
            </a:r>
            <a:r>
              <a:rPr sz="1200" spc="25" dirty="0">
                <a:latin typeface="Times New Roman"/>
                <a:cs typeface="Times New Roman"/>
              </a:rPr>
              <a:t>(Troponin,  </a:t>
            </a:r>
            <a:r>
              <a:rPr sz="1200" spc="5" dirty="0">
                <a:latin typeface="Times New Roman"/>
                <a:cs typeface="Times New Roman"/>
              </a:rPr>
              <a:t>CPK-MB</a:t>
            </a:r>
            <a:r>
              <a:rPr sz="1200" spc="-10" dirty="0">
                <a:latin typeface="Times New Roman"/>
                <a:cs typeface="Times New Roman"/>
              </a:rPr>
              <a:t> </a:t>
            </a:r>
            <a:r>
              <a:rPr sz="1200" spc="20" dirty="0">
                <a:latin typeface="Times New Roman"/>
                <a:cs typeface="Times New Roman"/>
              </a:rPr>
              <a:t>Raised</a:t>
            </a:r>
            <a:r>
              <a:rPr sz="700" spc="20" dirty="0">
                <a:latin typeface="Times New Roman"/>
                <a:cs typeface="Times New Roman"/>
              </a:rPr>
              <a:t>)</a:t>
            </a:r>
            <a:endParaRPr sz="700">
              <a:latin typeface="Times New Roman"/>
              <a:cs typeface="Times New Roman"/>
            </a:endParaRPr>
          </a:p>
        </p:txBody>
      </p:sp>
      <p:sp>
        <p:nvSpPr>
          <p:cNvPr id="30" name="object 30"/>
          <p:cNvSpPr txBox="1"/>
          <p:nvPr/>
        </p:nvSpPr>
        <p:spPr>
          <a:xfrm>
            <a:off x="4905818" y="4854642"/>
            <a:ext cx="2437092" cy="257763"/>
          </a:xfrm>
          <a:prstGeom prst="rect">
            <a:avLst/>
          </a:prstGeom>
          <a:solidFill>
            <a:schemeClr val="accent6"/>
          </a:solidFill>
          <a:ln w="4952">
            <a:solidFill>
              <a:srgbClr val="000000"/>
            </a:solidFill>
          </a:ln>
        </p:spPr>
        <p:txBody>
          <a:bodyPr vert="horz" wrap="square" lIns="0" tIns="41910" rIns="0" bIns="0" rtlCol="0">
            <a:spAutoFit/>
          </a:bodyPr>
          <a:lstStyle/>
          <a:p>
            <a:pPr marL="206375">
              <a:lnSpc>
                <a:spcPct val="100000"/>
              </a:lnSpc>
              <a:spcBef>
                <a:spcPts val="330"/>
              </a:spcBef>
            </a:pPr>
            <a:r>
              <a:rPr sz="1400" spc="-15" dirty="0">
                <a:latin typeface="Times New Roman"/>
                <a:cs typeface="Times New Roman"/>
              </a:rPr>
              <a:t>ST</a:t>
            </a:r>
            <a:r>
              <a:rPr sz="1400" spc="-20" dirty="0">
                <a:latin typeface="Times New Roman"/>
                <a:cs typeface="Times New Roman"/>
              </a:rPr>
              <a:t> </a:t>
            </a:r>
            <a:r>
              <a:rPr sz="1400" spc="25" dirty="0">
                <a:latin typeface="Times New Roman"/>
                <a:cs typeface="Times New Roman"/>
              </a:rPr>
              <a:t>elevation</a:t>
            </a:r>
            <a:endParaRPr sz="1400">
              <a:latin typeface="Times New Roman"/>
              <a:cs typeface="Times New Roman"/>
            </a:endParaRPr>
          </a:p>
        </p:txBody>
      </p:sp>
      <p:grpSp>
        <p:nvGrpSpPr>
          <p:cNvPr id="2" name="object 31"/>
          <p:cNvGrpSpPr/>
          <p:nvPr/>
        </p:nvGrpSpPr>
        <p:grpSpPr>
          <a:xfrm>
            <a:off x="3950007" y="2013719"/>
            <a:ext cx="252538" cy="1362864"/>
            <a:chOff x="3258756" y="6224879"/>
            <a:chExt cx="45085" cy="309880"/>
          </a:xfrm>
        </p:grpSpPr>
        <p:sp>
          <p:nvSpPr>
            <p:cNvPr id="32" name="object 32"/>
            <p:cNvSpPr/>
            <p:nvPr/>
          </p:nvSpPr>
          <p:spPr>
            <a:xfrm>
              <a:off x="3281248" y="6224879"/>
              <a:ext cx="0" cy="292100"/>
            </a:xfrm>
            <a:custGeom>
              <a:avLst/>
              <a:gdLst/>
              <a:ahLst/>
              <a:cxnLst/>
              <a:rect l="l" t="t" r="r" b="b"/>
              <a:pathLst>
                <a:path h="292100">
                  <a:moveTo>
                    <a:pt x="0" y="0"/>
                  </a:moveTo>
                  <a:lnTo>
                    <a:pt x="0" y="291731"/>
                  </a:lnTo>
                </a:path>
              </a:pathLst>
            </a:custGeom>
            <a:ln w="4953">
              <a:solidFill>
                <a:srgbClr val="000000"/>
              </a:solidFill>
            </a:ln>
          </p:spPr>
          <p:txBody>
            <a:bodyPr wrap="square" lIns="0" tIns="0" rIns="0" bIns="0" rtlCol="0"/>
            <a:lstStyle/>
            <a:p>
              <a:endParaRPr/>
            </a:p>
          </p:txBody>
        </p:sp>
        <p:sp>
          <p:nvSpPr>
            <p:cNvPr id="33" name="object 33"/>
            <p:cNvSpPr/>
            <p:nvPr/>
          </p:nvSpPr>
          <p:spPr>
            <a:xfrm>
              <a:off x="3258756" y="6506768"/>
              <a:ext cx="45085" cy="27940"/>
            </a:xfrm>
            <a:custGeom>
              <a:avLst/>
              <a:gdLst/>
              <a:ahLst/>
              <a:cxnLst/>
              <a:rect l="l" t="t" r="r" b="b"/>
              <a:pathLst>
                <a:path w="45085" h="27940">
                  <a:moveTo>
                    <a:pt x="44983" y="0"/>
                  </a:moveTo>
                  <a:lnTo>
                    <a:pt x="37896" y="203"/>
                  </a:lnTo>
                  <a:lnTo>
                    <a:pt x="27660" y="2666"/>
                  </a:lnTo>
                  <a:lnTo>
                    <a:pt x="22491" y="7848"/>
                  </a:lnTo>
                  <a:lnTo>
                    <a:pt x="16814" y="2476"/>
                  </a:lnTo>
                  <a:lnTo>
                    <a:pt x="7581" y="609"/>
                  </a:lnTo>
                  <a:lnTo>
                    <a:pt x="0" y="0"/>
                  </a:lnTo>
                  <a:lnTo>
                    <a:pt x="6771" y="5883"/>
                  </a:lnTo>
                  <a:lnTo>
                    <a:pt x="13027" y="12358"/>
                  </a:lnTo>
                  <a:lnTo>
                    <a:pt x="18391" y="19522"/>
                  </a:lnTo>
                  <a:lnTo>
                    <a:pt x="22491" y="27470"/>
                  </a:lnTo>
                  <a:lnTo>
                    <a:pt x="26632" y="19466"/>
                  </a:lnTo>
                  <a:lnTo>
                    <a:pt x="31913" y="12211"/>
                  </a:lnTo>
                  <a:lnTo>
                    <a:pt x="38106" y="5717"/>
                  </a:lnTo>
                  <a:lnTo>
                    <a:pt x="44983" y="0"/>
                  </a:lnTo>
                  <a:close/>
                </a:path>
              </a:pathLst>
            </a:custGeom>
            <a:solidFill>
              <a:srgbClr val="000000"/>
            </a:solidFill>
          </p:spPr>
          <p:txBody>
            <a:bodyPr wrap="square" lIns="0" tIns="0" rIns="0" bIns="0" rtlCol="0"/>
            <a:lstStyle/>
            <a:p>
              <a:endParaRPr/>
            </a:p>
          </p:txBody>
        </p:sp>
      </p:grpSp>
      <p:grpSp>
        <p:nvGrpSpPr>
          <p:cNvPr id="4" name="object 34"/>
          <p:cNvGrpSpPr/>
          <p:nvPr/>
        </p:nvGrpSpPr>
        <p:grpSpPr>
          <a:xfrm>
            <a:off x="5387463" y="4996520"/>
            <a:ext cx="54648" cy="443804"/>
            <a:chOff x="4444656" y="7263459"/>
            <a:chExt cx="45085" cy="645160"/>
          </a:xfrm>
        </p:grpSpPr>
        <p:sp>
          <p:nvSpPr>
            <p:cNvPr id="35" name="object 35"/>
            <p:cNvSpPr/>
            <p:nvPr/>
          </p:nvSpPr>
          <p:spPr>
            <a:xfrm>
              <a:off x="4467148" y="7263459"/>
              <a:ext cx="0" cy="627380"/>
            </a:xfrm>
            <a:custGeom>
              <a:avLst/>
              <a:gdLst/>
              <a:ahLst/>
              <a:cxnLst/>
              <a:rect l="l" t="t" r="r" b="b"/>
              <a:pathLst>
                <a:path h="627379">
                  <a:moveTo>
                    <a:pt x="0" y="0"/>
                  </a:moveTo>
                  <a:lnTo>
                    <a:pt x="0" y="627367"/>
                  </a:lnTo>
                </a:path>
              </a:pathLst>
            </a:custGeom>
            <a:ln w="4953">
              <a:solidFill>
                <a:srgbClr val="000000"/>
              </a:solidFill>
            </a:ln>
          </p:spPr>
          <p:txBody>
            <a:bodyPr wrap="square" lIns="0" tIns="0" rIns="0" bIns="0" rtlCol="0"/>
            <a:lstStyle/>
            <a:p>
              <a:endParaRPr/>
            </a:p>
          </p:txBody>
        </p:sp>
        <p:sp>
          <p:nvSpPr>
            <p:cNvPr id="36" name="object 36"/>
            <p:cNvSpPr/>
            <p:nvPr/>
          </p:nvSpPr>
          <p:spPr>
            <a:xfrm>
              <a:off x="4444656" y="7880971"/>
              <a:ext cx="45085" cy="27940"/>
            </a:xfrm>
            <a:custGeom>
              <a:avLst/>
              <a:gdLst/>
              <a:ahLst/>
              <a:cxnLst/>
              <a:rect l="l" t="t" r="r" b="b"/>
              <a:pathLst>
                <a:path w="45085" h="27940">
                  <a:moveTo>
                    <a:pt x="44983" y="0"/>
                  </a:moveTo>
                  <a:lnTo>
                    <a:pt x="37896" y="215"/>
                  </a:lnTo>
                  <a:lnTo>
                    <a:pt x="27660" y="2679"/>
                  </a:lnTo>
                  <a:lnTo>
                    <a:pt x="22491" y="7848"/>
                  </a:lnTo>
                  <a:lnTo>
                    <a:pt x="16814" y="2476"/>
                  </a:lnTo>
                  <a:lnTo>
                    <a:pt x="7581" y="609"/>
                  </a:lnTo>
                  <a:lnTo>
                    <a:pt x="0" y="0"/>
                  </a:lnTo>
                  <a:lnTo>
                    <a:pt x="6771" y="5885"/>
                  </a:lnTo>
                  <a:lnTo>
                    <a:pt x="13027" y="12363"/>
                  </a:lnTo>
                  <a:lnTo>
                    <a:pt x="18391" y="19527"/>
                  </a:lnTo>
                  <a:lnTo>
                    <a:pt x="22491" y="27470"/>
                  </a:lnTo>
                  <a:lnTo>
                    <a:pt x="26632" y="19472"/>
                  </a:lnTo>
                  <a:lnTo>
                    <a:pt x="31913" y="12215"/>
                  </a:lnTo>
                  <a:lnTo>
                    <a:pt x="38106" y="5719"/>
                  </a:lnTo>
                  <a:lnTo>
                    <a:pt x="44983" y="0"/>
                  </a:lnTo>
                  <a:close/>
                </a:path>
              </a:pathLst>
            </a:custGeom>
            <a:solidFill>
              <a:srgbClr val="000000"/>
            </a:solidFill>
          </p:spPr>
          <p:txBody>
            <a:bodyPr wrap="square" lIns="0" tIns="0" rIns="0" bIns="0" rtlCol="0"/>
            <a:lstStyle/>
            <a:p>
              <a:endParaRPr/>
            </a:p>
          </p:txBody>
        </p:sp>
      </p:grpSp>
      <p:grpSp>
        <p:nvGrpSpPr>
          <p:cNvPr id="5" name="object 37"/>
          <p:cNvGrpSpPr/>
          <p:nvPr/>
        </p:nvGrpSpPr>
        <p:grpSpPr>
          <a:xfrm>
            <a:off x="5387463" y="5624817"/>
            <a:ext cx="54648" cy="232386"/>
            <a:chOff x="4444656" y="8176818"/>
            <a:chExt cx="45085" cy="337820"/>
          </a:xfrm>
        </p:grpSpPr>
        <p:sp>
          <p:nvSpPr>
            <p:cNvPr id="38" name="object 38"/>
            <p:cNvSpPr/>
            <p:nvPr/>
          </p:nvSpPr>
          <p:spPr>
            <a:xfrm>
              <a:off x="4467148" y="8176818"/>
              <a:ext cx="0" cy="320040"/>
            </a:xfrm>
            <a:custGeom>
              <a:avLst/>
              <a:gdLst/>
              <a:ahLst/>
              <a:cxnLst/>
              <a:rect l="l" t="t" r="r" b="b"/>
              <a:pathLst>
                <a:path h="320040">
                  <a:moveTo>
                    <a:pt x="0" y="0"/>
                  </a:moveTo>
                  <a:lnTo>
                    <a:pt x="0" y="319722"/>
                  </a:lnTo>
                </a:path>
              </a:pathLst>
            </a:custGeom>
            <a:ln w="4953">
              <a:solidFill>
                <a:srgbClr val="000000"/>
              </a:solidFill>
            </a:ln>
          </p:spPr>
          <p:txBody>
            <a:bodyPr wrap="square" lIns="0" tIns="0" rIns="0" bIns="0" rtlCol="0"/>
            <a:lstStyle/>
            <a:p>
              <a:endParaRPr/>
            </a:p>
          </p:txBody>
        </p:sp>
        <p:sp>
          <p:nvSpPr>
            <p:cNvPr id="39" name="object 39"/>
            <p:cNvSpPr/>
            <p:nvPr/>
          </p:nvSpPr>
          <p:spPr>
            <a:xfrm>
              <a:off x="4444656" y="8486698"/>
              <a:ext cx="45085" cy="27940"/>
            </a:xfrm>
            <a:custGeom>
              <a:avLst/>
              <a:gdLst/>
              <a:ahLst/>
              <a:cxnLst/>
              <a:rect l="l" t="t" r="r" b="b"/>
              <a:pathLst>
                <a:path w="45085" h="27940">
                  <a:moveTo>
                    <a:pt x="44983" y="0"/>
                  </a:moveTo>
                  <a:lnTo>
                    <a:pt x="37896" y="203"/>
                  </a:lnTo>
                  <a:lnTo>
                    <a:pt x="27660" y="2667"/>
                  </a:lnTo>
                  <a:lnTo>
                    <a:pt x="22491" y="7835"/>
                  </a:lnTo>
                  <a:lnTo>
                    <a:pt x="16814" y="2463"/>
                  </a:lnTo>
                  <a:lnTo>
                    <a:pt x="7581" y="596"/>
                  </a:lnTo>
                  <a:lnTo>
                    <a:pt x="0" y="0"/>
                  </a:lnTo>
                  <a:lnTo>
                    <a:pt x="6771" y="5883"/>
                  </a:lnTo>
                  <a:lnTo>
                    <a:pt x="13027" y="12357"/>
                  </a:lnTo>
                  <a:lnTo>
                    <a:pt x="18391" y="19516"/>
                  </a:lnTo>
                  <a:lnTo>
                    <a:pt x="22491" y="27457"/>
                  </a:lnTo>
                  <a:lnTo>
                    <a:pt x="26632" y="19459"/>
                  </a:lnTo>
                  <a:lnTo>
                    <a:pt x="31913" y="12204"/>
                  </a:lnTo>
                  <a:lnTo>
                    <a:pt x="38106" y="5711"/>
                  </a:lnTo>
                  <a:lnTo>
                    <a:pt x="44983" y="0"/>
                  </a:lnTo>
                  <a:close/>
                </a:path>
              </a:pathLst>
            </a:custGeom>
            <a:solidFill>
              <a:srgbClr val="000000"/>
            </a:solidFill>
          </p:spPr>
          <p:txBody>
            <a:bodyPr wrap="square" lIns="0" tIns="0" rIns="0" bIns="0" rtlCol="0"/>
            <a:lstStyle/>
            <a:p>
              <a:endParaRPr/>
            </a:p>
          </p:txBody>
        </p:sp>
      </p:grpSp>
      <p:grpSp>
        <p:nvGrpSpPr>
          <p:cNvPr id="6" name="object 40"/>
          <p:cNvGrpSpPr/>
          <p:nvPr/>
        </p:nvGrpSpPr>
        <p:grpSpPr>
          <a:xfrm>
            <a:off x="3313361" y="5624817"/>
            <a:ext cx="54648" cy="232386"/>
            <a:chOff x="2733522" y="8176818"/>
            <a:chExt cx="45085" cy="337820"/>
          </a:xfrm>
        </p:grpSpPr>
        <p:sp>
          <p:nvSpPr>
            <p:cNvPr id="41" name="object 41"/>
            <p:cNvSpPr/>
            <p:nvPr/>
          </p:nvSpPr>
          <p:spPr>
            <a:xfrm>
              <a:off x="2756027" y="8176818"/>
              <a:ext cx="0" cy="320040"/>
            </a:xfrm>
            <a:custGeom>
              <a:avLst/>
              <a:gdLst/>
              <a:ahLst/>
              <a:cxnLst/>
              <a:rect l="l" t="t" r="r" b="b"/>
              <a:pathLst>
                <a:path h="320040">
                  <a:moveTo>
                    <a:pt x="0" y="0"/>
                  </a:moveTo>
                  <a:lnTo>
                    <a:pt x="0" y="319722"/>
                  </a:lnTo>
                </a:path>
              </a:pathLst>
            </a:custGeom>
            <a:ln w="4953">
              <a:solidFill>
                <a:srgbClr val="000000"/>
              </a:solidFill>
            </a:ln>
          </p:spPr>
          <p:txBody>
            <a:bodyPr wrap="square" lIns="0" tIns="0" rIns="0" bIns="0" rtlCol="0"/>
            <a:lstStyle/>
            <a:p>
              <a:endParaRPr/>
            </a:p>
          </p:txBody>
        </p:sp>
        <p:sp>
          <p:nvSpPr>
            <p:cNvPr id="42" name="object 42"/>
            <p:cNvSpPr/>
            <p:nvPr/>
          </p:nvSpPr>
          <p:spPr>
            <a:xfrm>
              <a:off x="2733522" y="8486698"/>
              <a:ext cx="45085" cy="27940"/>
            </a:xfrm>
            <a:custGeom>
              <a:avLst/>
              <a:gdLst/>
              <a:ahLst/>
              <a:cxnLst/>
              <a:rect l="l" t="t" r="r" b="b"/>
              <a:pathLst>
                <a:path w="45085" h="27940">
                  <a:moveTo>
                    <a:pt x="45008" y="0"/>
                  </a:moveTo>
                  <a:lnTo>
                    <a:pt x="37909" y="203"/>
                  </a:lnTo>
                  <a:lnTo>
                    <a:pt x="27685" y="2667"/>
                  </a:lnTo>
                  <a:lnTo>
                    <a:pt x="22504" y="7835"/>
                  </a:lnTo>
                  <a:lnTo>
                    <a:pt x="16827" y="2463"/>
                  </a:lnTo>
                  <a:lnTo>
                    <a:pt x="7607" y="596"/>
                  </a:lnTo>
                  <a:lnTo>
                    <a:pt x="0" y="0"/>
                  </a:lnTo>
                  <a:lnTo>
                    <a:pt x="6784" y="5883"/>
                  </a:lnTo>
                  <a:lnTo>
                    <a:pt x="13042" y="12357"/>
                  </a:lnTo>
                  <a:lnTo>
                    <a:pt x="18405" y="19516"/>
                  </a:lnTo>
                  <a:lnTo>
                    <a:pt x="22504" y="27457"/>
                  </a:lnTo>
                  <a:lnTo>
                    <a:pt x="26645" y="19459"/>
                  </a:lnTo>
                  <a:lnTo>
                    <a:pt x="31927" y="12204"/>
                  </a:lnTo>
                  <a:lnTo>
                    <a:pt x="38124" y="5711"/>
                  </a:lnTo>
                  <a:lnTo>
                    <a:pt x="45008" y="0"/>
                  </a:lnTo>
                  <a:close/>
                </a:path>
              </a:pathLst>
            </a:custGeom>
            <a:solidFill>
              <a:srgbClr val="000000"/>
            </a:solidFill>
          </p:spPr>
          <p:txBody>
            <a:bodyPr wrap="square" lIns="0" tIns="0" rIns="0" bIns="0" rtlCol="0"/>
            <a:lstStyle/>
            <a:p>
              <a:endParaRPr/>
            </a:p>
          </p:txBody>
        </p:sp>
      </p:grpSp>
      <p:grpSp>
        <p:nvGrpSpPr>
          <p:cNvPr id="7" name="object 43"/>
          <p:cNvGrpSpPr/>
          <p:nvPr/>
        </p:nvGrpSpPr>
        <p:grpSpPr>
          <a:xfrm>
            <a:off x="4791208" y="3900761"/>
            <a:ext cx="651164" cy="946342"/>
            <a:chOff x="3952747" y="6627786"/>
            <a:chExt cx="537210" cy="418465"/>
          </a:xfrm>
        </p:grpSpPr>
        <p:sp>
          <p:nvSpPr>
            <p:cNvPr id="44" name="object 44"/>
            <p:cNvSpPr/>
            <p:nvPr/>
          </p:nvSpPr>
          <p:spPr>
            <a:xfrm>
              <a:off x="3955224" y="6630263"/>
              <a:ext cx="512445" cy="398780"/>
            </a:xfrm>
            <a:custGeom>
              <a:avLst/>
              <a:gdLst/>
              <a:ahLst/>
              <a:cxnLst/>
              <a:rect l="l" t="t" r="r" b="b"/>
              <a:pathLst>
                <a:path w="512445" h="398779">
                  <a:moveTo>
                    <a:pt x="0" y="0"/>
                  </a:moveTo>
                  <a:lnTo>
                    <a:pt x="511924" y="0"/>
                  </a:lnTo>
                  <a:lnTo>
                    <a:pt x="511924" y="398183"/>
                  </a:lnTo>
                </a:path>
              </a:pathLst>
            </a:custGeom>
            <a:ln w="4953">
              <a:solidFill>
                <a:srgbClr val="000000"/>
              </a:solidFill>
            </a:ln>
          </p:spPr>
          <p:txBody>
            <a:bodyPr wrap="square" lIns="0" tIns="0" rIns="0" bIns="0" rtlCol="0"/>
            <a:lstStyle/>
            <a:p>
              <a:endParaRPr/>
            </a:p>
          </p:txBody>
        </p:sp>
        <p:sp>
          <p:nvSpPr>
            <p:cNvPr id="45" name="object 45"/>
            <p:cNvSpPr/>
            <p:nvPr/>
          </p:nvSpPr>
          <p:spPr>
            <a:xfrm>
              <a:off x="4444656" y="7018616"/>
              <a:ext cx="45085" cy="27940"/>
            </a:xfrm>
            <a:custGeom>
              <a:avLst/>
              <a:gdLst/>
              <a:ahLst/>
              <a:cxnLst/>
              <a:rect l="l" t="t" r="r" b="b"/>
              <a:pathLst>
                <a:path w="45085" h="27940">
                  <a:moveTo>
                    <a:pt x="44983" y="0"/>
                  </a:moveTo>
                  <a:lnTo>
                    <a:pt x="37896" y="203"/>
                  </a:lnTo>
                  <a:lnTo>
                    <a:pt x="27660" y="2667"/>
                  </a:lnTo>
                  <a:lnTo>
                    <a:pt x="22491" y="7835"/>
                  </a:lnTo>
                  <a:lnTo>
                    <a:pt x="16814" y="2463"/>
                  </a:lnTo>
                  <a:lnTo>
                    <a:pt x="7581" y="596"/>
                  </a:lnTo>
                  <a:lnTo>
                    <a:pt x="0" y="0"/>
                  </a:lnTo>
                  <a:lnTo>
                    <a:pt x="6771" y="5883"/>
                  </a:lnTo>
                  <a:lnTo>
                    <a:pt x="13027" y="12357"/>
                  </a:lnTo>
                  <a:lnTo>
                    <a:pt x="18391" y="19516"/>
                  </a:lnTo>
                  <a:lnTo>
                    <a:pt x="22491" y="27457"/>
                  </a:lnTo>
                  <a:lnTo>
                    <a:pt x="26632" y="19459"/>
                  </a:lnTo>
                  <a:lnTo>
                    <a:pt x="31913" y="12204"/>
                  </a:lnTo>
                  <a:lnTo>
                    <a:pt x="38106" y="5711"/>
                  </a:lnTo>
                  <a:lnTo>
                    <a:pt x="44983" y="0"/>
                  </a:lnTo>
                  <a:close/>
                </a:path>
              </a:pathLst>
            </a:custGeom>
            <a:solidFill>
              <a:srgbClr val="000000"/>
            </a:solidFill>
          </p:spPr>
          <p:txBody>
            <a:bodyPr wrap="square" lIns="0" tIns="0" rIns="0" bIns="0" rtlCol="0"/>
            <a:lstStyle/>
            <a:p>
              <a:endParaRPr/>
            </a:p>
          </p:txBody>
        </p:sp>
      </p:grpSp>
      <p:grpSp>
        <p:nvGrpSpPr>
          <p:cNvPr id="9" name="object 51"/>
          <p:cNvGrpSpPr/>
          <p:nvPr/>
        </p:nvGrpSpPr>
        <p:grpSpPr>
          <a:xfrm>
            <a:off x="3085916" y="4917482"/>
            <a:ext cx="282479" cy="525052"/>
            <a:chOff x="2545880" y="7148562"/>
            <a:chExt cx="233045" cy="763270"/>
          </a:xfrm>
        </p:grpSpPr>
        <p:sp>
          <p:nvSpPr>
            <p:cNvPr id="52" name="object 52"/>
            <p:cNvSpPr/>
            <p:nvPr/>
          </p:nvSpPr>
          <p:spPr>
            <a:xfrm>
              <a:off x="2548356" y="7151039"/>
              <a:ext cx="208279" cy="743585"/>
            </a:xfrm>
            <a:custGeom>
              <a:avLst/>
              <a:gdLst/>
              <a:ahLst/>
              <a:cxnLst/>
              <a:rect l="l" t="t" r="r" b="b"/>
              <a:pathLst>
                <a:path w="208280" h="743584">
                  <a:moveTo>
                    <a:pt x="0" y="0"/>
                  </a:moveTo>
                  <a:lnTo>
                    <a:pt x="207670" y="0"/>
                  </a:lnTo>
                  <a:lnTo>
                    <a:pt x="207670" y="742988"/>
                  </a:lnTo>
                </a:path>
              </a:pathLst>
            </a:custGeom>
            <a:ln w="4952">
              <a:solidFill>
                <a:srgbClr val="000000"/>
              </a:solidFill>
            </a:ln>
          </p:spPr>
          <p:txBody>
            <a:bodyPr wrap="square" lIns="0" tIns="0" rIns="0" bIns="0" rtlCol="0"/>
            <a:lstStyle/>
            <a:p>
              <a:endParaRPr/>
            </a:p>
          </p:txBody>
        </p:sp>
        <p:sp>
          <p:nvSpPr>
            <p:cNvPr id="53" name="object 53"/>
            <p:cNvSpPr/>
            <p:nvPr/>
          </p:nvSpPr>
          <p:spPr>
            <a:xfrm>
              <a:off x="2733535" y="7884197"/>
              <a:ext cx="45085" cy="27940"/>
            </a:xfrm>
            <a:custGeom>
              <a:avLst/>
              <a:gdLst/>
              <a:ahLst/>
              <a:cxnLst/>
              <a:rect l="l" t="t" r="r" b="b"/>
              <a:pathLst>
                <a:path w="45085" h="27940">
                  <a:moveTo>
                    <a:pt x="44983" y="0"/>
                  </a:moveTo>
                  <a:lnTo>
                    <a:pt x="37896" y="203"/>
                  </a:lnTo>
                  <a:lnTo>
                    <a:pt x="27660" y="2666"/>
                  </a:lnTo>
                  <a:lnTo>
                    <a:pt x="22491" y="7835"/>
                  </a:lnTo>
                  <a:lnTo>
                    <a:pt x="16814" y="2463"/>
                  </a:lnTo>
                  <a:lnTo>
                    <a:pt x="7581" y="596"/>
                  </a:lnTo>
                  <a:lnTo>
                    <a:pt x="0" y="0"/>
                  </a:lnTo>
                  <a:lnTo>
                    <a:pt x="6771" y="5877"/>
                  </a:lnTo>
                  <a:lnTo>
                    <a:pt x="13027" y="12352"/>
                  </a:lnTo>
                  <a:lnTo>
                    <a:pt x="18391" y="19514"/>
                  </a:lnTo>
                  <a:lnTo>
                    <a:pt x="22491" y="27457"/>
                  </a:lnTo>
                  <a:lnTo>
                    <a:pt x="26632" y="19459"/>
                  </a:lnTo>
                  <a:lnTo>
                    <a:pt x="31913" y="12204"/>
                  </a:lnTo>
                  <a:lnTo>
                    <a:pt x="38106" y="5711"/>
                  </a:lnTo>
                  <a:lnTo>
                    <a:pt x="44983" y="0"/>
                  </a:lnTo>
                  <a:close/>
                </a:path>
              </a:pathLst>
            </a:custGeom>
            <a:solidFill>
              <a:srgbClr val="000000"/>
            </a:solidFill>
          </p:spPr>
          <p:txBody>
            <a:bodyPr wrap="square" lIns="0" tIns="0" rIns="0" bIns="0" rtlCol="0"/>
            <a:lstStyle/>
            <a:p>
              <a:endParaRPr/>
            </a:p>
          </p:txBody>
        </p:sp>
      </p:grpSp>
      <p:grpSp>
        <p:nvGrpSpPr>
          <p:cNvPr id="10" name="object 54"/>
          <p:cNvGrpSpPr/>
          <p:nvPr/>
        </p:nvGrpSpPr>
        <p:grpSpPr>
          <a:xfrm>
            <a:off x="2512537" y="3900761"/>
            <a:ext cx="651164" cy="954005"/>
            <a:chOff x="2072843" y="6638925"/>
            <a:chExt cx="537210" cy="418465"/>
          </a:xfrm>
        </p:grpSpPr>
        <p:sp>
          <p:nvSpPr>
            <p:cNvPr id="55" name="object 55"/>
            <p:cNvSpPr/>
            <p:nvPr/>
          </p:nvSpPr>
          <p:spPr>
            <a:xfrm>
              <a:off x="2095347" y="6641401"/>
              <a:ext cx="512445" cy="398780"/>
            </a:xfrm>
            <a:custGeom>
              <a:avLst/>
              <a:gdLst/>
              <a:ahLst/>
              <a:cxnLst/>
              <a:rect l="l" t="t" r="r" b="b"/>
              <a:pathLst>
                <a:path w="512444" h="398779">
                  <a:moveTo>
                    <a:pt x="511924" y="0"/>
                  </a:moveTo>
                  <a:lnTo>
                    <a:pt x="0" y="0"/>
                  </a:lnTo>
                  <a:lnTo>
                    <a:pt x="0" y="398183"/>
                  </a:lnTo>
                </a:path>
              </a:pathLst>
            </a:custGeom>
            <a:ln w="4953">
              <a:solidFill>
                <a:srgbClr val="000000"/>
              </a:solidFill>
            </a:ln>
          </p:spPr>
          <p:txBody>
            <a:bodyPr wrap="square" lIns="0" tIns="0" rIns="0" bIns="0" rtlCol="0"/>
            <a:lstStyle/>
            <a:p>
              <a:endParaRPr/>
            </a:p>
          </p:txBody>
        </p:sp>
        <p:sp>
          <p:nvSpPr>
            <p:cNvPr id="56" name="object 56"/>
            <p:cNvSpPr/>
            <p:nvPr/>
          </p:nvSpPr>
          <p:spPr>
            <a:xfrm>
              <a:off x="2072843" y="7029754"/>
              <a:ext cx="45085" cy="27940"/>
            </a:xfrm>
            <a:custGeom>
              <a:avLst/>
              <a:gdLst/>
              <a:ahLst/>
              <a:cxnLst/>
              <a:rect l="l" t="t" r="r" b="b"/>
              <a:pathLst>
                <a:path w="45085" h="27940">
                  <a:moveTo>
                    <a:pt x="45008" y="0"/>
                  </a:moveTo>
                  <a:lnTo>
                    <a:pt x="37909" y="203"/>
                  </a:lnTo>
                  <a:lnTo>
                    <a:pt x="27685" y="2666"/>
                  </a:lnTo>
                  <a:lnTo>
                    <a:pt x="22504" y="7835"/>
                  </a:lnTo>
                  <a:lnTo>
                    <a:pt x="16827" y="2463"/>
                  </a:lnTo>
                  <a:lnTo>
                    <a:pt x="7607" y="596"/>
                  </a:lnTo>
                  <a:lnTo>
                    <a:pt x="0" y="0"/>
                  </a:lnTo>
                  <a:lnTo>
                    <a:pt x="6784" y="5883"/>
                  </a:lnTo>
                  <a:lnTo>
                    <a:pt x="13042" y="12357"/>
                  </a:lnTo>
                  <a:lnTo>
                    <a:pt x="18405" y="19516"/>
                  </a:lnTo>
                  <a:lnTo>
                    <a:pt x="22504" y="27457"/>
                  </a:lnTo>
                  <a:lnTo>
                    <a:pt x="26645" y="19459"/>
                  </a:lnTo>
                  <a:lnTo>
                    <a:pt x="31927" y="12204"/>
                  </a:lnTo>
                  <a:lnTo>
                    <a:pt x="38124" y="5711"/>
                  </a:lnTo>
                  <a:lnTo>
                    <a:pt x="45008" y="0"/>
                  </a:lnTo>
                  <a:close/>
                </a:path>
              </a:pathLst>
            </a:custGeom>
            <a:solidFill>
              <a:srgbClr val="000000"/>
            </a:solidFill>
          </p:spPr>
          <p:txBody>
            <a:bodyPr wrap="square" lIns="0" tIns="0" rIns="0" bIns="0" rtlCol="0"/>
            <a:lstStyle/>
            <a:p>
              <a:endParaRPr/>
            </a:p>
          </p:txBody>
        </p:sp>
      </p:grpSp>
      <p:grpSp>
        <p:nvGrpSpPr>
          <p:cNvPr id="11" name="object 57"/>
          <p:cNvGrpSpPr/>
          <p:nvPr/>
        </p:nvGrpSpPr>
        <p:grpSpPr>
          <a:xfrm>
            <a:off x="1969670" y="4923877"/>
            <a:ext cx="131618" cy="518937"/>
            <a:chOff x="1624977" y="7157859"/>
            <a:chExt cx="108585" cy="754380"/>
          </a:xfrm>
        </p:grpSpPr>
        <p:sp>
          <p:nvSpPr>
            <p:cNvPr id="58" name="object 58"/>
            <p:cNvSpPr/>
            <p:nvPr/>
          </p:nvSpPr>
          <p:spPr>
            <a:xfrm>
              <a:off x="1647482" y="7160335"/>
              <a:ext cx="83820" cy="734060"/>
            </a:xfrm>
            <a:custGeom>
              <a:avLst/>
              <a:gdLst/>
              <a:ahLst/>
              <a:cxnLst/>
              <a:rect l="l" t="t" r="r" b="b"/>
              <a:pathLst>
                <a:path w="83819" h="734059">
                  <a:moveTo>
                    <a:pt x="83261" y="0"/>
                  </a:moveTo>
                  <a:lnTo>
                    <a:pt x="0" y="0"/>
                  </a:lnTo>
                  <a:lnTo>
                    <a:pt x="0" y="733691"/>
                  </a:lnTo>
                </a:path>
              </a:pathLst>
            </a:custGeom>
            <a:ln w="4953">
              <a:solidFill>
                <a:srgbClr val="000000"/>
              </a:solidFill>
            </a:ln>
          </p:spPr>
          <p:txBody>
            <a:bodyPr wrap="square" lIns="0" tIns="0" rIns="0" bIns="0" rtlCol="0"/>
            <a:lstStyle/>
            <a:p>
              <a:endParaRPr/>
            </a:p>
          </p:txBody>
        </p:sp>
        <p:sp>
          <p:nvSpPr>
            <p:cNvPr id="59" name="object 59"/>
            <p:cNvSpPr/>
            <p:nvPr/>
          </p:nvSpPr>
          <p:spPr>
            <a:xfrm>
              <a:off x="1624977" y="7884197"/>
              <a:ext cx="45085" cy="27940"/>
            </a:xfrm>
            <a:custGeom>
              <a:avLst/>
              <a:gdLst/>
              <a:ahLst/>
              <a:cxnLst/>
              <a:rect l="l" t="t" r="r" b="b"/>
              <a:pathLst>
                <a:path w="45085" h="27940">
                  <a:moveTo>
                    <a:pt x="45008" y="0"/>
                  </a:moveTo>
                  <a:lnTo>
                    <a:pt x="37909" y="203"/>
                  </a:lnTo>
                  <a:lnTo>
                    <a:pt x="27686" y="2666"/>
                  </a:lnTo>
                  <a:lnTo>
                    <a:pt x="22504" y="7835"/>
                  </a:lnTo>
                  <a:lnTo>
                    <a:pt x="16827" y="2463"/>
                  </a:lnTo>
                  <a:lnTo>
                    <a:pt x="7607" y="596"/>
                  </a:lnTo>
                  <a:lnTo>
                    <a:pt x="0" y="0"/>
                  </a:lnTo>
                  <a:lnTo>
                    <a:pt x="6784" y="5877"/>
                  </a:lnTo>
                  <a:lnTo>
                    <a:pt x="13042" y="12352"/>
                  </a:lnTo>
                  <a:lnTo>
                    <a:pt x="18405" y="19514"/>
                  </a:lnTo>
                  <a:lnTo>
                    <a:pt x="22504" y="27457"/>
                  </a:lnTo>
                  <a:lnTo>
                    <a:pt x="26645" y="19459"/>
                  </a:lnTo>
                  <a:lnTo>
                    <a:pt x="31927" y="12204"/>
                  </a:lnTo>
                  <a:lnTo>
                    <a:pt x="38124" y="5711"/>
                  </a:lnTo>
                  <a:lnTo>
                    <a:pt x="45008" y="0"/>
                  </a:lnTo>
                  <a:close/>
                </a:path>
              </a:pathLst>
            </a:custGeom>
            <a:solidFill>
              <a:srgbClr val="000000"/>
            </a:solid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51273" y="163980"/>
            <a:ext cx="153939"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Times New Roman"/>
                <a:cs typeface="Times New Roman"/>
              </a:rPr>
              <a:t>19</a:t>
            </a:r>
            <a:endParaRPr sz="800">
              <a:latin typeface="Times New Roman"/>
              <a:cs typeface="Times New Roman"/>
            </a:endParaRPr>
          </a:p>
        </p:txBody>
      </p:sp>
      <p:sp>
        <p:nvSpPr>
          <p:cNvPr id="14" name="object 14"/>
          <p:cNvSpPr txBox="1"/>
          <p:nvPr/>
        </p:nvSpPr>
        <p:spPr>
          <a:xfrm>
            <a:off x="508000" y="416189"/>
            <a:ext cx="7204364" cy="320601"/>
          </a:xfrm>
          <a:prstGeom prst="rect">
            <a:avLst/>
          </a:prstGeom>
        </p:spPr>
        <p:txBody>
          <a:bodyPr vert="horz" wrap="square" lIns="0" tIns="12700" rIns="0" bIns="0" rtlCol="0">
            <a:spAutoFit/>
          </a:bodyPr>
          <a:lstStyle/>
          <a:p>
            <a:pPr marL="38100">
              <a:lnSpc>
                <a:spcPct val="100000"/>
              </a:lnSpc>
              <a:spcBef>
                <a:spcPts val="100"/>
              </a:spcBef>
            </a:pPr>
            <a:r>
              <a:rPr lang="en-US" sz="2000" b="1" spc="55" dirty="0" smtClean="0">
                <a:latin typeface="Times New Roman"/>
                <a:cs typeface="Times New Roman"/>
              </a:rPr>
              <a:t>                 </a:t>
            </a:r>
            <a:r>
              <a:rPr sz="2000" b="1" spc="55" smtClean="0">
                <a:latin typeface="Times New Roman"/>
                <a:cs typeface="Times New Roman"/>
              </a:rPr>
              <a:t>Approach </a:t>
            </a:r>
            <a:r>
              <a:rPr sz="2000" b="1" spc="55" dirty="0">
                <a:latin typeface="Times New Roman"/>
                <a:cs typeface="Times New Roman"/>
              </a:rPr>
              <a:t>to </a:t>
            </a:r>
            <a:r>
              <a:rPr sz="2000" b="1" spc="15" dirty="0">
                <a:latin typeface="Times New Roman"/>
                <a:cs typeface="Times New Roman"/>
              </a:rPr>
              <a:t>STEMI </a:t>
            </a:r>
            <a:r>
              <a:rPr sz="2000" b="1" spc="70">
                <a:latin typeface="Times New Roman"/>
                <a:cs typeface="Times New Roman"/>
              </a:rPr>
              <a:t>and</a:t>
            </a:r>
            <a:r>
              <a:rPr sz="2000" b="1" spc="-165">
                <a:latin typeface="Times New Roman"/>
                <a:cs typeface="Times New Roman"/>
              </a:rPr>
              <a:t> </a:t>
            </a:r>
            <a:r>
              <a:rPr sz="2000" b="1" spc="50" smtClean="0">
                <a:latin typeface="Times New Roman"/>
                <a:cs typeface="Times New Roman"/>
              </a:rPr>
              <a:t>NSTEMI</a:t>
            </a:r>
            <a:endParaRPr sz="2000">
              <a:latin typeface="Times New Roman"/>
              <a:cs typeface="Times New Roman"/>
            </a:endParaRPr>
          </a:p>
        </p:txBody>
      </p:sp>
      <p:sp>
        <p:nvSpPr>
          <p:cNvPr id="16" name="object 16"/>
          <p:cNvSpPr/>
          <p:nvPr/>
        </p:nvSpPr>
        <p:spPr>
          <a:xfrm>
            <a:off x="8097335" y="471760"/>
            <a:ext cx="492482" cy="279501"/>
          </a:xfrm>
          <a:prstGeom prst="rect">
            <a:avLst/>
          </a:prstGeom>
          <a:blipFill>
            <a:blip r:embed="rId2" cstate="print"/>
            <a:stretch>
              <a:fillRect/>
            </a:stretch>
          </a:blipFill>
        </p:spPr>
        <p:txBody>
          <a:bodyPr wrap="square" lIns="0" tIns="0" rIns="0" bIns="0" rtlCol="0"/>
          <a:lstStyle/>
          <a:p>
            <a:endParaRPr/>
          </a:p>
        </p:txBody>
      </p:sp>
      <p:sp>
        <p:nvSpPr>
          <p:cNvPr id="17" name="object 17"/>
          <p:cNvSpPr txBox="1"/>
          <p:nvPr/>
        </p:nvSpPr>
        <p:spPr>
          <a:xfrm>
            <a:off x="0" y="755691"/>
            <a:ext cx="9144000" cy="7080785"/>
          </a:xfrm>
          <a:prstGeom prst="rect">
            <a:avLst/>
          </a:prstGeom>
          <a:solidFill>
            <a:schemeClr val="accent6">
              <a:lumMod val="40000"/>
              <a:lumOff val="60000"/>
            </a:schemeClr>
          </a:solidFill>
          <a:ln w="12700">
            <a:solidFill>
              <a:srgbClr val="007353"/>
            </a:solidFill>
          </a:ln>
        </p:spPr>
        <p:txBody>
          <a:bodyPr vert="horz" wrap="square" lIns="0" tIns="22225" rIns="0" bIns="0" rtlCol="0">
            <a:spAutoFit/>
          </a:bodyPr>
          <a:lstStyle/>
          <a:p>
            <a:pPr marL="63500" marR="50165" algn="just">
              <a:lnSpc>
                <a:spcPct val="100000"/>
              </a:lnSpc>
              <a:spcBef>
                <a:spcPts val="240"/>
              </a:spcBef>
            </a:pPr>
            <a:r>
              <a:rPr b="1" spc="60" smtClean="0">
                <a:latin typeface="Times New Roman"/>
                <a:cs typeface="Times New Roman"/>
              </a:rPr>
              <a:t>Acute </a:t>
            </a:r>
            <a:r>
              <a:rPr b="1" spc="65" dirty="0">
                <a:latin typeface="Times New Roman"/>
                <a:cs typeface="Times New Roman"/>
              </a:rPr>
              <a:t>coronary </a:t>
            </a:r>
            <a:r>
              <a:rPr b="1" spc="80" dirty="0">
                <a:latin typeface="Times New Roman"/>
                <a:cs typeface="Times New Roman"/>
              </a:rPr>
              <a:t>syndrome </a:t>
            </a:r>
            <a:r>
              <a:rPr b="1" spc="70" dirty="0">
                <a:latin typeface="Times New Roman"/>
                <a:cs typeface="Times New Roman"/>
              </a:rPr>
              <a:t>(AcS) </a:t>
            </a:r>
            <a:r>
              <a:rPr b="1" spc="55" dirty="0">
                <a:latin typeface="Times New Roman"/>
                <a:cs typeface="Times New Roman"/>
              </a:rPr>
              <a:t>refers </a:t>
            </a:r>
            <a:r>
              <a:rPr b="1" spc="50" dirty="0">
                <a:latin typeface="Times New Roman"/>
                <a:cs typeface="Times New Roman"/>
              </a:rPr>
              <a:t>to </a:t>
            </a:r>
            <a:r>
              <a:rPr b="1" spc="75" dirty="0">
                <a:latin typeface="Times New Roman"/>
                <a:cs typeface="Times New Roman"/>
              </a:rPr>
              <a:t>any </a:t>
            </a:r>
            <a:r>
              <a:rPr b="1" spc="55" dirty="0">
                <a:latin typeface="Times New Roman"/>
                <a:cs typeface="Times New Roman"/>
              </a:rPr>
              <a:t>constellation </a:t>
            </a:r>
            <a:r>
              <a:rPr b="1" spc="30" dirty="0">
                <a:latin typeface="Times New Roman"/>
                <a:cs typeface="Times New Roman"/>
              </a:rPr>
              <a:t>of </a:t>
            </a:r>
            <a:r>
              <a:rPr b="1" spc="40" dirty="0">
                <a:latin typeface="Times New Roman"/>
                <a:cs typeface="Times New Roman"/>
              </a:rPr>
              <a:t>clinical </a:t>
            </a:r>
            <a:r>
              <a:rPr b="1" spc="80" dirty="0">
                <a:latin typeface="Times New Roman"/>
                <a:cs typeface="Times New Roman"/>
              </a:rPr>
              <a:t>symptoms </a:t>
            </a:r>
            <a:r>
              <a:rPr b="1" spc="70" dirty="0">
                <a:latin typeface="Times New Roman"/>
                <a:cs typeface="Times New Roman"/>
              </a:rPr>
              <a:t>that </a:t>
            </a:r>
            <a:r>
              <a:rPr b="1" spc="60" dirty="0">
                <a:latin typeface="Times New Roman"/>
                <a:cs typeface="Times New Roman"/>
              </a:rPr>
              <a:t>are compatible </a:t>
            </a:r>
            <a:r>
              <a:rPr b="1" spc="75" dirty="0">
                <a:latin typeface="Times New Roman"/>
                <a:cs typeface="Times New Roman"/>
              </a:rPr>
              <a:t>with </a:t>
            </a:r>
            <a:r>
              <a:rPr b="1" spc="65" dirty="0">
                <a:latin typeface="Times New Roman"/>
                <a:cs typeface="Times New Roman"/>
              </a:rPr>
              <a:t>acute  </a:t>
            </a:r>
            <a:r>
              <a:rPr b="1" spc="60" dirty="0">
                <a:latin typeface="Times New Roman"/>
                <a:cs typeface="Times New Roman"/>
              </a:rPr>
              <a:t>myocardial</a:t>
            </a:r>
            <a:r>
              <a:rPr b="1" spc="-5" dirty="0">
                <a:latin typeface="Times New Roman"/>
                <a:cs typeface="Times New Roman"/>
              </a:rPr>
              <a:t> </a:t>
            </a:r>
            <a:r>
              <a:rPr b="1" spc="50" dirty="0">
                <a:latin typeface="Times New Roman"/>
                <a:cs typeface="Times New Roman"/>
              </a:rPr>
              <a:t>ischemia</a:t>
            </a:r>
            <a:r>
              <a:rPr b="1" spc="50">
                <a:latin typeface="Times New Roman"/>
                <a:cs typeface="Times New Roman"/>
              </a:rPr>
              <a:t>.</a:t>
            </a:r>
            <a:r>
              <a:rPr b="1" spc="-35">
                <a:latin typeface="Times New Roman"/>
                <a:cs typeface="Times New Roman"/>
              </a:rPr>
              <a:t> </a:t>
            </a:r>
            <a:endParaRPr lang="en-US" b="1" spc="-35" dirty="0" smtClean="0">
              <a:latin typeface="Times New Roman"/>
              <a:cs typeface="Times New Roman"/>
            </a:endParaRPr>
          </a:p>
          <a:p>
            <a:pPr marL="63500" marR="50165" algn="just">
              <a:lnSpc>
                <a:spcPct val="100000"/>
              </a:lnSpc>
              <a:spcBef>
                <a:spcPts val="240"/>
              </a:spcBef>
            </a:pPr>
            <a:endParaRPr lang="en-US" b="1" spc="-35" dirty="0" smtClean="0">
              <a:latin typeface="Times New Roman"/>
              <a:cs typeface="Times New Roman"/>
            </a:endParaRPr>
          </a:p>
          <a:p>
            <a:pPr marL="63500" marR="50165" algn="just">
              <a:lnSpc>
                <a:spcPct val="100000"/>
              </a:lnSpc>
              <a:spcBef>
                <a:spcPts val="240"/>
              </a:spcBef>
            </a:pPr>
            <a:r>
              <a:rPr b="1" spc="100" smtClean="0">
                <a:latin typeface="Times New Roman"/>
                <a:cs typeface="Times New Roman"/>
              </a:rPr>
              <a:t>AcS</a:t>
            </a:r>
            <a:r>
              <a:rPr b="1" smtClean="0">
                <a:latin typeface="Times New Roman"/>
                <a:cs typeface="Times New Roman"/>
              </a:rPr>
              <a:t> </a:t>
            </a:r>
            <a:r>
              <a:rPr b="1" spc="30" dirty="0">
                <a:latin typeface="Times New Roman"/>
                <a:cs typeface="Times New Roman"/>
              </a:rPr>
              <a:t>is</a:t>
            </a:r>
            <a:r>
              <a:rPr b="1" dirty="0">
                <a:latin typeface="Times New Roman"/>
                <a:cs typeface="Times New Roman"/>
              </a:rPr>
              <a:t> </a:t>
            </a:r>
            <a:r>
              <a:rPr b="1" spc="75" dirty="0">
                <a:latin typeface="Times New Roman"/>
                <a:cs typeface="Times New Roman"/>
              </a:rPr>
              <a:t>divided</a:t>
            </a:r>
            <a:r>
              <a:rPr b="1" dirty="0">
                <a:latin typeface="Times New Roman"/>
                <a:cs typeface="Times New Roman"/>
              </a:rPr>
              <a:t> </a:t>
            </a:r>
            <a:r>
              <a:rPr b="1" spc="55" dirty="0">
                <a:latin typeface="Times New Roman"/>
                <a:cs typeface="Times New Roman"/>
              </a:rPr>
              <a:t>into</a:t>
            </a:r>
            <a:r>
              <a:rPr b="1" dirty="0">
                <a:latin typeface="Times New Roman"/>
                <a:cs typeface="Times New Roman"/>
              </a:rPr>
              <a:t> ST- </a:t>
            </a:r>
            <a:r>
              <a:rPr b="1" spc="55" dirty="0">
                <a:latin typeface="Times New Roman"/>
                <a:cs typeface="Times New Roman"/>
              </a:rPr>
              <a:t>elevated</a:t>
            </a:r>
            <a:r>
              <a:rPr b="1" dirty="0">
                <a:latin typeface="Times New Roman"/>
                <a:cs typeface="Times New Roman"/>
              </a:rPr>
              <a:t> </a:t>
            </a:r>
            <a:r>
              <a:rPr b="1" spc="60" dirty="0">
                <a:latin typeface="Times New Roman"/>
                <a:cs typeface="Times New Roman"/>
              </a:rPr>
              <a:t>myocardial</a:t>
            </a:r>
            <a:r>
              <a:rPr b="1" dirty="0">
                <a:latin typeface="Times New Roman"/>
                <a:cs typeface="Times New Roman"/>
              </a:rPr>
              <a:t> </a:t>
            </a:r>
            <a:r>
              <a:rPr b="1" spc="50" dirty="0">
                <a:latin typeface="Times New Roman"/>
                <a:cs typeface="Times New Roman"/>
              </a:rPr>
              <a:t>infarction</a:t>
            </a:r>
            <a:r>
              <a:rPr b="1" dirty="0">
                <a:latin typeface="Times New Roman"/>
                <a:cs typeface="Times New Roman"/>
              </a:rPr>
              <a:t> </a:t>
            </a:r>
            <a:r>
              <a:rPr b="1" spc="20" dirty="0">
                <a:latin typeface="Times New Roman"/>
                <a:cs typeface="Times New Roman"/>
              </a:rPr>
              <a:t>(STEMI),</a:t>
            </a:r>
            <a:r>
              <a:rPr b="1" dirty="0">
                <a:latin typeface="Times New Roman"/>
                <a:cs typeface="Times New Roman"/>
              </a:rPr>
              <a:t> </a:t>
            </a:r>
            <a:r>
              <a:rPr b="1" spc="40" dirty="0">
                <a:latin typeface="Times New Roman"/>
                <a:cs typeface="Times New Roman"/>
              </a:rPr>
              <a:t>non-ST</a:t>
            </a:r>
            <a:r>
              <a:rPr b="1" spc="-5" dirty="0">
                <a:latin typeface="Times New Roman"/>
                <a:cs typeface="Times New Roman"/>
              </a:rPr>
              <a:t> </a:t>
            </a:r>
            <a:r>
              <a:rPr b="1" spc="55" dirty="0">
                <a:latin typeface="Times New Roman"/>
                <a:cs typeface="Times New Roman"/>
              </a:rPr>
              <a:t>elevated</a:t>
            </a:r>
            <a:r>
              <a:rPr b="1" dirty="0">
                <a:latin typeface="Times New Roman"/>
                <a:cs typeface="Times New Roman"/>
              </a:rPr>
              <a:t> </a:t>
            </a:r>
            <a:r>
              <a:rPr b="1" spc="65" dirty="0">
                <a:latin typeface="Times New Roman"/>
                <a:cs typeface="Times New Roman"/>
              </a:rPr>
              <a:t>myocardial  </a:t>
            </a:r>
            <a:r>
              <a:rPr b="1" spc="55" dirty="0">
                <a:latin typeface="Times New Roman"/>
                <a:cs typeface="Times New Roman"/>
              </a:rPr>
              <a:t>infarction </a:t>
            </a:r>
            <a:r>
              <a:rPr b="1" spc="35" dirty="0">
                <a:latin typeface="Times New Roman"/>
                <a:cs typeface="Times New Roman"/>
              </a:rPr>
              <a:t>(NSTEMI), </a:t>
            </a:r>
            <a:r>
              <a:rPr b="1" spc="90" dirty="0">
                <a:latin typeface="Times New Roman"/>
                <a:cs typeface="Times New Roman"/>
              </a:rPr>
              <a:t>and </a:t>
            </a:r>
            <a:r>
              <a:rPr b="1" spc="65" dirty="0">
                <a:latin typeface="Times New Roman"/>
                <a:cs typeface="Times New Roman"/>
              </a:rPr>
              <a:t>unstable </a:t>
            </a:r>
            <a:r>
              <a:rPr b="1" spc="70" dirty="0">
                <a:latin typeface="Times New Roman"/>
                <a:cs typeface="Times New Roman"/>
              </a:rPr>
              <a:t>angina </a:t>
            </a:r>
            <a:r>
              <a:rPr b="1" spc="25" dirty="0">
                <a:latin typeface="Times New Roman"/>
                <a:cs typeface="Times New Roman"/>
              </a:rPr>
              <a:t>(UA</a:t>
            </a:r>
            <a:r>
              <a:rPr b="1" spc="25">
                <a:latin typeface="Times New Roman"/>
                <a:cs typeface="Times New Roman"/>
              </a:rPr>
              <a:t>). </a:t>
            </a:r>
            <a:endParaRPr lang="en-US" b="1" spc="25" dirty="0" smtClean="0">
              <a:latin typeface="Times New Roman"/>
              <a:cs typeface="Times New Roman"/>
            </a:endParaRPr>
          </a:p>
          <a:p>
            <a:pPr marL="63500" marR="50165" algn="just">
              <a:lnSpc>
                <a:spcPct val="100000"/>
              </a:lnSpc>
              <a:spcBef>
                <a:spcPts val="240"/>
              </a:spcBef>
            </a:pPr>
            <a:endParaRPr lang="en-US" b="1" spc="25" dirty="0" smtClean="0">
              <a:latin typeface="Times New Roman"/>
              <a:cs typeface="Times New Roman"/>
            </a:endParaRPr>
          </a:p>
          <a:p>
            <a:pPr marL="63500" marR="50165" algn="just">
              <a:lnSpc>
                <a:spcPct val="100000"/>
              </a:lnSpc>
              <a:spcBef>
                <a:spcPts val="240"/>
              </a:spcBef>
            </a:pPr>
            <a:endParaRPr lang="en-US" b="1" spc="25" dirty="0" smtClean="0">
              <a:latin typeface="Times New Roman"/>
              <a:cs typeface="Times New Roman"/>
            </a:endParaRPr>
          </a:p>
          <a:p>
            <a:pPr marL="63500" marR="50165" algn="just">
              <a:lnSpc>
                <a:spcPct val="100000"/>
              </a:lnSpc>
              <a:spcBef>
                <a:spcPts val="240"/>
              </a:spcBef>
            </a:pPr>
            <a:r>
              <a:rPr b="1" spc="25" smtClean="0">
                <a:latin typeface="Times New Roman"/>
                <a:cs typeface="Times New Roman"/>
              </a:rPr>
              <a:t>STEMI </a:t>
            </a:r>
            <a:r>
              <a:rPr b="1" spc="60" dirty="0">
                <a:latin typeface="Times New Roman"/>
                <a:cs typeface="Times New Roman"/>
              </a:rPr>
              <a:t>results </a:t>
            </a:r>
            <a:r>
              <a:rPr b="1" spc="65" dirty="0">
                <a:latin typeface="Times New Roman"/>
                <a:cs typeface="Times New Roman"/>
              </a:rPr>
              <a:t>from complete </a:t>
            </a:r>
            <a:r>
              <a:rPr b="1" spc="90" dirty="0">
                <a:latin typeface="Times New Roman"/>
                <a:cs typeface="Times New Roman"/>
              </a:rPr>
              <a:t>and </a:t>
            </a:r>
            <a:r>
              <a:rPr b="1" spc="75" dirty="0">
                <a:latin typeface="Times New Roman"/>
                <a:cs typeface="Times New Roman"/>
              </a:rPr>
              <a:t>prolonged </a:t>
            </a:r>
            <a:r>
              <a:rPr b="1" spc="55" dirty="0">
                <a:latin typeface="Times New Roman"/>
                <a:cs typeface="Times New Roman"/>
              </a:rPr>
              <a:t>occlusion </a:t>
            </a:r>
            <a:r>
              <a:rPr b="1" spc="30" dirty="0">
                <a:latin typeface="Times New Roman"/>
                <a:cs typeface="Times New Roman"/>
              </a:rPr>
              <a:t>of </a:t>
            </a:r>
            <a:r>
              <a:rPr b="1" spc="85" dirty="0">
                <a:latin typeface="Times New Roman"/>
                <a:cs typeface="Times New Roman"/>
              </a:rPr>
              <a:t>an  </a:t>
            </a:r>
            <a:r>
              <a:rPr b="1" spc="50" dirty="0">
                <a:latin typeface="Times New Roman"/>
                <a:cs typeface="Times New Roman"/>
              </a:rPr>
              <a:t>epicardial</a:t>
            </a:r>
            <a:r>
              <a:rPr b="1" spc="-30" dirty="0">
                <a:latin typeface="Times New Roman"/>
                <a:cs typeface="Times New Roman"/>
              </a:rPr>
              <a:t> </a:t>
            </a:r>
            <a:r>
              <a:rPr b="1" spc="50" dirty="0">
                <a:latin typeface="Times New Roman"/>
                <a:cs typeface="Times New Roman"/>
              </a:rPr>
              <a:t>coronary</a:t>
            </a:r>
            <a:r>
              <a:rPr b="1" spc="-30" dirty="0">
                <a:latin typeface="Times New Roman"/>
                <a:cs typeface="Times New Roman"/>
              </a:rPr>
              <a:t> </a:t>
            </a:r>
            <a:r>
              <a:rPr b="1" spc="55" dirty="0">
                <a:latin typeface="Times New Roman"/>
                <a:cs typeface="Times New Roman"/>
              </a:rPr>
              <a:t>blood</a:t>
            </a:r>
            <a:r>
              <a:rPr b="1" spc="-30" dirty="0">
                <a:latin typeface="Times New Roman"/>
                <a:cs typeface="Times New Roman"/>
              </a:rPr>
              <a:t> </a:t>
            </a:r>
            <a:r>
              <a:rPr b="1" spc="35" dirty="0">
                <a:latin typeface="Times New Roman"/>
                <a:cs typeface="Times New Roman"/>
              </a:rPr>
              <a:t>vessel</a:t>
            </a:r>
            <a:r>
              <a:rPr b="1" spc="-30" dirty="0">
                <a:latin typeface="Times New Roman"/>
                <a:cs typeface="Times New Roman"/>
              </a:rPr>
              <a:t> </a:t>
            </a:r>
            <a:r>
              <a:rPr b="1" spc="80" dirty="0">
                <a:latin typeface="Times New Roman"/>
                <a:cs typeface="Times New Roman"/>
              </a:rPr>
              <a:t>and</a:t>
            </a:r>
            <a:r>
              <a:rPr b="1" spc="-30" dirty="0">
                <a:latin typeface="Times New Roman"/>
                <a:cs typeface="Times New Roman"/>
              </a:rPr>
              <a:t> </a:t>
            </a:r>
            <a:r>
              <a:rPr b="1" spc="25" dirty="0">
                <a:latin typeface="Times New Roman"/>
                <a:cs typeface="Times New Roman"/>
              </a:rPr>
              <a:t>is</a:t>
            </a:r>
            <a:r>
              <a:rPr b="1" spc="-30" dirty="0">
                <a:latin typeface="Times New Roman"/>
                <a:cs typeface="Times New Roman"/>
              </a:rPr>
              <a:t> </a:t>
            </a:r>
            <a:r>
              <a:rPr b="1" spc="55" dirty="0">
                <a:latin typeface="Times New Roman"/>
                <a:cs typeface="Times New Roman"/>
              </a:rPr>
              <a:t>defined</a:t>
            </a:r>
            <a:r>
              <a:rPr b="1" spc="-30" dirty="0">
                <a:latin typeface="Times New Roman"/>
                <a:cs typeface="Times New Roman"/>
              </a:rPr>
              <a:t> </a:t>
            </a:r>
            <a:r>
              <a:rPr b="1" spc="60" dirty="0">
                <a:latin typeface="Times New Roman"/>
                <a:cs typeface="Times New Roman"/>
              </a:rPr>
              <a:t>based</a:t>
            </a:r>
            <a:r>
              <a:rPr b="1" spc="-30" dirty="0">
                <a:latin typeface="Times New Roman"/>
                <a:cs typeface="Times New Roman"/>
              </a:rPr>
              <a:t> </a:t>
            </a:r>
            <a:r>
              <a:rPr b="1" spc="60" dirty="0">
                <a:latin typeface="Times New Roman"/>
                <a:cs typeface="Times New Roman"/>
              </a:rPr>
              <a:t>on</a:t>
            </a:r>
            <a:r>
              <a:rPr b="1" spc="-30" dirty="0">
                <a:latin typeface="Times New Roman"/>
                <a:cs typeface="Times New Roman"/>
              </a:rPr>
              <a:t> </a:t>
            </a:r>
            <a:r>
              <a:rPr b="1" spc="95" dirty="0">
                <a:latin typeface="Times New Roman"/>
                <a:cs typeface="Times New Roman"/>
              </a:rPr>
              <a:t>EcG</a:t>
            </a:r>
            <a:r>
              <a:rPr b="1" spc="-30" dirty="0">
                <a:latin typeface="Times New Roman"/>
                <a:cs typeface="Times New Roman"/>
              </a:rPr>
              <a:t> </a:t>
            </a:r>
            <a:r>
              <a:rPr b="1" spc="35" dirty="0">
                <a:latin typeface="Times New Roman"/>
                <a:cs typeface="Times New Roman"/>
              </a:rPr>
              <a:t>criteria</a:t>
            </a:r>
            <a:r>
              <a:rPr b="1" spc="35">
                <a:latin typeface="Times New Roman"/>
                <a:cs typeface="Times New Roman"/>
              </a:rPr>
              <a:t>.</a:t>
            </a:r>
            <a:r>
              <a:rPr b="1" spc="-30">
                <a:latin typeface="Times New Roman"/>
                <a:cs typeface="Times New Roman"/>
              </a:rPr>
              <a:t> </a:t>
            </a:r>
            <a:r>
              <a:rPr b="1" spc="25" smtClean="0">
                <a:latin typeface="Times New Roman"/>
                <a:cs typeface="Times New Roman"/>
              </a:rPr>
              <a:t>.</a:t>
            </a:r>
            <a:endParaRPr lang="en-US" b="1" spc="25" dirty="0" smtClean="0">
              <a:latin typeface="Times New Roman"/>
              <a:cs typeface="Times New Roman"/>
            </a:endParaRPr>
          </a:p>
          <a:p>
            <a:pPr marL="63500" marR="50165" algn="just">
              <a:lnSpc>
                <a:spcPct val="100000"/>
              </a:lnSpc>
              <a:spcBef>
                <a:spcPts val="240"/>
              </a:spcBef>
            </a:pPr>
            <a:endParaRPr lang="en-US" b="1" spc="25" dirty="0" smtClean="0">
              <a:latin typeface="Times New Roman"/>
              <a:cs typeface="Times New Roman"/>
            </a:endParaRPr>
          </a:p>
          <a:p>
            <a:pPr marL="63500" marR="50165" algn="just">
              <a:lnSpc>
                <a:spcPct val="100000"/>
              </a:lnSpc>
              <a:spcBef>
                <a:spcPts val="240"/>
              </a:spcBef>
            </a:pPr>
            <a:r>
              <a:rPr b="1" spc="25" smtClean="0">
                <a:latin typeface="Times New Roman"/>
                <a:cs typeface="Times New Roman"/>
              </a:rPr>
              <a:t>NSTEMI</a:t>
            </a:r>
            <a:r>
              <a:rPr b="1" spc="-30" smtClean="0">
                <a:latin typeface="Times New Roman"/>
                <a:cs typeface="Times New Roman"/>
              </a:rPr>
              <a:t> </a:t>
            </a:r>
            <a:r>
              <a:rPr b="1" spc="55" dirty="0">
                <a:latin typeface="Times New Roman"/>
                <a:cs typeface="Times New Roman"/>
              </a:rPr>
              <a:t>usually</a:t>
            </a:r>
            <a:r>
              <a:rPr b="1" spc="-30" dirty="0">
                <a:latin typeface="Times New Roman"/>
                <a:cs typeface="Times New Roman"/>
              </a:rPr>
              <a:t> </a:t>
            </a:r>
            <a:r>
              <a:rPr b="1" spc="50" dirty="0">
                <a:latin typeface="Times New Roman"/>
                <a:cs typeface="Times New Roman"/>
              </a:rPr>
              <a:t>results</a:t>
            </a:r>
            <a:r>
              <a:rPr b="1" spc="-30" dirty="0">
                <a:latin typeface="Times New Roman"/>
                <a:cs typeface="Times New Roman"/>
              </a:rPr>
              <a:t> </a:t>
            </a:r>
            <a:r>
              <a:rPr b="1" spc="55" dirty="0">
                <a:latin typeface="Times New Roman"/>
                <a:cs typeface="Times New Roman"/>
              </a:rPr>
              <a:t>from</a:t>
            </a:r>
            <a:r>
              <a:rPr b="1" spc="-25" dirty="0">
                <a:latin typeface="Times New Roman"/>
                <a:cs typeface="Times New Roman"/>
              </a:rPr>
              <a:t> </a:t>
            </a:r>
            <a:r>
              <a:rPr b="1" spc="45" dirty="0">
                <a:latin typeface="Times New Roman"/>
                <a:cs typeface="Times New Roman"/>
              </a:rPr>
              <a:t>severe</a:t>
            </a:r>
            <a:r>
              <a:rPr b="1" spc="-30" dirty="0">
                <a:latin typeface="Times New Roman"/>
                <a:cs typeface="Times New Roman"/>
              </a:rPr>
              <a:t> </a:t>
            </a:r>
            <a:r>
              <a:rPr b="1" spc="55" dirty="0">
                <a:latin typeface="Times New Roman"/>
                <a:cs typeface="Times New Roman"/>
              </a:rPr>
              <a:t>coronary  </a:t>
            </a:r>
            <a:r>
              <a:rPr b="1" spc="65" dirty="0">
                <a:latin typeface="Times New Roman"/>
                <a:cs typeface="Times New Roman"/>
              </a:rPr>
              <a:t>artery</a:t>
            </a:r>
            <a:r>
              <a:rPr b="1" dirty="0">
                <a:latin typeface="Times New Roman"/>
                <a:cs typeface="Times New Roman"/>
              </a:rPr>
              <a:t> </a:t>
            </a:r>
            <a:r>
              <a:rPr b="1" spc="70" dirty="0">
                <a:latin typeface="Times New Roman"/>
                <a:cs typeface="Times New Roman"/>
              </a:rPr>
              <a:t>narrowing,</a:t>
            </a:r>
            <a:r>
              <a:rPr b="1" spc="5" dirty="0">
                <a:latin typeface="Times New Roman"/>
                <a:cs typeface="Times New Roman"/>
              </a:rPr>
              <a:t> </a:t>
            </a:r>
            <a:r>
              <a:rPr b="1" spc="65" dirty="0">
                <a:latin typeface="Times New Roman"/>
                <a:cs typeface="Times New Roman"/>
              </a:rPr>
              <a:t>transient</a:t>
            </a:r>
            <a:r>
              <a:rPr b="1" spc="5" dirty="0">
                <a:latin typeface="Times New Roman"/>
                <a:cs typeface="Times New Roman"/>
              </a:rPr>
              <a:t> </a:t>
            </a:r>
            <a:r>
              <a:rPr b="1" spc="50" dirty="0">
                <a:latin typeface="Times New Roman"/>
                <a:cs typeface="Times New Roman"/>
              </a:rPr>
              <a:t>occlusion,</a:t>
            </a:r>
            <a:r>
              <a:rPr b="1" spc="5" dirty="0">
                <a:latin typeface="Times New Roman"/>
                <a:cs typeface="Times New Roman"/>
              </a:rPr>
              <a:t> </a:t>
            </a:r>
            <a:r>
              <a:rPr b="1" spc="60" dirty="0">
                <a:latin typeface="Times New Roman"/>
                <a:cs typeface="Times New Roman"/>
              </a:rPr>
              <a:t>or</a:t>
            </a:r>
            <a:r>
              <a:rPr b="1" dirty="0">
                <a:latin typeface="Times New Roman"/>
                <a:cs typeface="Times New Roman"/>
              </a:rPr>
              <a:t> </a:t>
            </a:r>
            <a:r>
              <a:rPr b="1" spc="65" dirty="0">
                <a:latin typeface="Times New Roman"/>
                <a:cs typeface="Times New Roman"/>
              </a:rPr>
              <a:t>microembolization</a:t>
            </a:r>
            <a:r>
              <a:rPr b="1" spc="5" dirty="0">
                <a:latin typeface="Times New Roman"/>
                <a:cs typeface="Times New Roman"/>
              </a:rPr>
              <a:t> </a:t>
            </a:r>
            <a:r>
              <a:rPr b="1" spc="30" dirty="0">
                <a:latin typeface="Times New Roman"/>
                <a:cs typeface="Times New Roman"/>
              </a:rPr>
              <a:t>of</a:t>
            </a:r>
            <a:r>
              <a:rPr b="1" spc="5" dirty="0">
                <a:latin typeface="Times New Roman"/>
                <a:cs typeface="Times New Roman"/>
              </a:rPr>
              <a:t> </a:t>
            </a:r>
            <a:r>
              <a:rPr b="1" spc="80" dirty="0">
                <a:latin typeface="Times New Roman"/>
                <a:cs typeface="Times New Roman"/>
              </a:rPr>
              <a:t>thrombus</a:t>
            </a:r>
            <a:r>
              <a:rPr b="1" spc="5" dirty="0">
                <a:latin typeface="Times New Roman"/>
                <a:cs typeface="Times New Roman"/>
              </a:rPr>
              <a:t> </a:t>
            </a:r>
            <a:r>
              <a:rPr b="1" spc="80" dirty="0">
                <a:latin typeface="Times New Roman"/>
                <a:cs typeface="Times New Roman"/>
              </a:rPr>
              <a:t>and/or</a:t>
            </a:r>
            <a:r>
              <a:rPr b="1" spc="5" dirty="0">
                <a:latin typeface="Times New Roman"/>
                <a:cs typeface="Times New Roman"/>
              </a:rPr>
              <a:t> </a:t>
            </a:r>
            <a:r>
              <a:rPr b="1" spc="75" dirty="0">
                <a:latin typeface="Times New Roman"/>
                <a:cs typeface="Times New Roman"/>
              </a:rPr>
              <a:t>atheromatous</a:t>
            </a:r>
            <a:r>
              <a:rPr b="1" dirty="0">
                <a:latin typeface="Times New Roman"/>
                <a:cs typeface="Times New Roman"/>
              </a:rPr>
              <a:t> </a:t>
            </a:r>
            <a:r>
              <a:rPr b="1" spc="60">
                <a:latin typeface="Times New Roman"/>
                <a:cs typeface="Times New Roman"/>
              </a:rPr>
              <a:t>material</a:t>
            </a:r>
            <a:r>
              <a:rPr b="1" spc="60" smtClean="0">
                <a:latin typeface="Times New Roman"/>
                <a:cs typeface="Times New Roman"/>
              </a:rPr>
              <a:t>.</a:t>
            </a:r>
            <a:endParaRPr lang="en-US" b="1" spc="60" dirty="0" smtClean="0">
              <a:latin typeface="Times New Roman"/>
              <a:cs typeface="Times New Roman"/>
            </a:endParaRPr>
          </a:p>
          <a:p>
            <a:pPr marL="63500" marR="50165" algn="just">
              <a:lnSpc>
                <a:spcPct val="100000"/>
              </a:lnSpc>
              <a:spcBef>
                <a:spcPts val="240"/>
              </a:spcBef>
            </a:pPr>
            <a:endParaRPr lang="en-US" b="1" spc="60" dirty="0" smtClean="0">
              <a:latin typeface="Times New Roman"/>
              <a:cs typeface="Times New Roman"/>
            </a:endParaRPr>
          </a:p>
          <a:p>
            <a:pPr marL="63500" marR="50165" algn="just">
              <a:lnSpc>
                <a:spcPct val="100000"/>
              </a:lnSpc>
              <a:spcBef>
                <a:spcPts val="240"/>
              </a:spcBef>
            </a:pPr>
            <a:endParaRPr lang="en-US" b="1" spc="60" dirty="0" smtClean="0">
              <a:latin typeface="Times New Roman"/>
              <a:cs typeface="Times New Roman"/>
            </a:endParaRPr>
          </a:p>
          <a:p>
            <a:pPr marL="63500" marR="50165" algn="just">
              <a:lnSpc>
                <a:spcPct val="100000"/>
              </a:lnSpc>
              <a:spcBef>
                <a:spcPts val="240"/>
              </a:spcBef>
            </a:pPr>
            <a:r>
              <a:rPr b="1" spc="5" smtClean="0">
                <a:latin typeface="Times New Roman"/>
                <a:cs typeface="Times New Roman"/>
              </a:rPr>
              <a:t> </a:t>
            </a:r>
            <a:r>
              <a:rPr b="1" spc="40" dirty="0">
                <a:latin typeface="Times New Roman"/>
                <a:cs typeface="Times New Roman"/>
              </a:rPr>
              <a:t>NSTEMI  </a:t>
            </a:r>
            <a:r>
              <a:rPr b="1" spc="30" dirty="0">
                <a:latin typeface="Times New Roman"/>
                <a:cs typeface="Times New Roman"/>
              </a:rPr>
              <a:t>is </a:t>
            </a:r>
            <a:r>
              <a:rPr b="1" spc="70" dirty="0">
                <a:latin typeface="Times New Roman"/>
                <a:cs typeface="Times New Roman"/>
              </a:rPr>
              <a:t>defined </a:t>
            </a:r>
            <a:r>
              <a:rPr b="1" spc="60" dirty="0">
                <a:latin typeface="Times New Roman"/>
                <a:cs typeface="Times New Roman"/>
              </a:rPr>
              <a:t>by </a:t>
            </a:r>
            <a:r>
              <a:rPr b="1" spc="70" dirty="0">
                <a:latin typeface="Times New Roman"/>
                <a:cs typeface="Times New Roman"/>
              </a:rPr>
              <a:t>an </a:t>
            </a:r>
            <a:r>
              <a:rPr b="1" spc="55" dirty="0">
                <a:latin typeface="Times New Roman"/>
                <a:cs typeface="Times New Roman"/>
              </a:rPr>
              <a:t>elevation </a:t>
            </a:r>
            <a:r>
              <a:rPr b="1" spc="30" dirty="0">
                <a:latin typeface="Times New Roman"/>
                <a:cs typeface="Times New Roman"/>
              </a:rPr>
              <a:t>of </a:t>
            </a:r>
            <a:r>
              <a:rPr b="1" spc="55" dirty="0">
                <a:latin typeface="Times New Roman"/>
                <a:cs typeface="Times New Roman"/>
              </a:rPr>
              <a:t>cardiac </a:t>
            </a:r>
            <a:r>
              <a:rPr b="1" spc="65" dirty="0">
                <a:latin typeface="Times New Roman"/>
                <a:cs typeface="Times New Roman"/>
              </a:rPr>
              <a:t>biomarkers </a:t>
            </a:r>
            <a:r>
              <a:rPr b="1" spc="55" dirty="0">
                <a:latin typeface="Times New Roman"/>
                <a:cs typeface="Times New Roman"/>
              </a:rPr>
              <a:t>in </a:t>
            </a:r>
            <a:r>
              <a:rPr b="1" spc="65" dirty="0">
                <a:latin typeface="Times New Roman"/>
                <a:cs typeface="Times New Roman"/>
              </a:rPr>
              <a:t>the </a:t>
            </a:r>
            <a:r>
              <a:rPr b="1" spc="55" dirty="0">
                <a:latin typeface="Times New Roman"/>
                <a:cs typeface="Times New Roman"/>
              </a:rPr>
              <a:t>absence </a:t>
            </a:r>
            <a:r>
              <a:rPr b="1" spc="30" dirty="0">
                <a:latin typeface="Times New Roman"/>
                <a:cs typeface="Times New Roman"/>
              </a:rPr>
              <a:t>of </a:t>
            </a:r>
            <a:r>
              <a:rPr b="1" spc="-5" dirty="0">
                <a:latin typeface="Times New Roman"/>
                <a:cs typeface="Times New Roman"/>
              </a:rPr>
              <a:t>ST </a:t>
            </a:r>
            <a:r>
              <a:rPr b="1" spc="55" dirty="0">
                <a:latin typeface="Times New Roman"/>
                <a:cs typeface="Times New Roman"/>
              </a:rPr>
              <a:t>elevation</a:t>
            </a:r>
            <a:r>
              <a:rPr b="1" spc="55">
                <a:latin typeface="Times New Roman"/>
                <a:cs typeface="Times New Roman"/>
              </a:rPr>
              <a:t>. </a:t>
            </a:r>
            <a:endParaRPr lang="en-US" b="1" spc="55" dirty="0" smtClean="0">
              <a:latin typeface="Times New Roman"/>
              <a:cs typeface="Times New Roman"/>
            </a:endParaRPr>
          </a:p>
          <a:p>
            <a:pPr marL="63500" marR="50165" algn="just">
              <a:lnSpc>
                <a:spcPct val="100000"/>
              </a:lnSpc>
              <a:spcBef>
                <a:spcPts val="240"/>
              </a:spcBef>
            </a:pPr>
            <a:endParaRPr lang="en-US" b="1" spc="55" dirty="0" smtClean="0">
              <a:latin typeface="Times New Roman"/>
              <a:cs typeface="Times New Roman"/>
            </a:endParaRPr>
          </a:p>
          <a:p>
            <a:pPr marL="63500" marR="50165" algn="just">
              <a:lnSpc>
                <a:spcPct val="100000"/>
              </a:lnSpc>
              <a:spcBef>
                <a:spcPts val="240"/>
              </a:spcBef>
            </a:pPr>
            <a:r>
              <a:rPr b="1" spc="50" smtClean="0">
                <a:latin typeface="Times New Roman"/>
                <a:cs typeface="Times New Roman"/>
              </a:rPr>
              <a:t>The </a:t>
            </a:r>
            <a:r>
              <a:rPr b="1" spc="80" dirty="0">
                <a:latin typeface="Times New Roman"/>
                <a:cs typeface="Times New Roman"/>
              </a:rPr>
              <a:t>syndrome </a:t>
            </a:r>
            <a:r>
              <a:rPr b="1" spc="30" dirty="0">
                <a:latin typeface="Times New Roman"/>
                <a:cs typeface="Times New Roman"/>
              </a:rPr>
              <a:t>is </a:t>
            </a:r>
            <a:r>
              <a:rPr b="1" spc="80" dirty="0">
                <a:latin typeface="Times New Roman"/>
                <a:cs typeface="Times New Roman"/>
              </a:rPr>
              <a:t>termed </a:t>
            </a:r>
            <a:r>
              <a:rPr b="1" spc="60" dirty="0">
                <a:latin typeface="Times New Roman"/>
                <a:cs typeface="Times New Roman"/>
              </a:rPr>
              <a:t>UA </a:t>
            </a:r>
            <a:r>
              <a:rPr b="1" spc="65" dirty="0">
                <a:latin typeface="Times New Roman"/>
                <a:cs typeface="Times New Roman"/>
              </a:rPr>
              <a:t>in  the </a:t>
            </a:r>
            <a:r>
              <a:rPr b="1" spc="55" dirty="0">
                <a:latin typeface="Times New Roman"/>
                <a:cs typeface="Times New Roman"/>
              </a:rPr>
              <a:t>absence </a:t>
            </a:r>
            <a:r>
              <a:rPr b="1" spc="30" dirty="0">
                <a:latin typeface="Times New Roman"/>
                <a:cs typeface="Times New Roman"/>
              </a:rPr>
              <a:t>of </a:t>
            </a:r>
            <a:r>
              <a:rPr b="1" spc="60" dirty="0">
                <a:latin typeface="Times New Roman"/>
                <a:cs typeface="Times New Roman"/>
              </a:rPr>
              <a:t>elevated </a:t>
            </a:r>
            <a:r>
              <a:rPr b="1" spc="55" dirty="0">
                <a:latin typeface="Times New Roman"/>
                <a:cs typeface="Times New Roman"/>
              </a:rPr>
              <a:t>cardiac </a:t>
            </a:r>
            <a:r>
              <a:rPr b="1" spc="65" dirty="0">
                <a:latin typeface="Times New Roman"/>
                <a:cs typeface="Times New Roman"/>
              </a:rPr>
              <a:t>enzymes</a:t>
            </a:r>
            <a:r>
              <a:rPr b="1" spc="65">
                <a:latin typeface="Times New Roman"/>
                <a:cs typeface="Times New Roman"/>
              </a:rPr>
              <a:t>. </a:t>
            </a:r>
            <a:endParaRPr lang="en-US" b="1" spc="65" dirty="0" smtClean="0">
              <a:latin typeface="Times New Roman"/>
              <a:cs typeface="Times New Roman"/>
            </a:endParaRPr>
          </a:p>
          <a:p>
            <a:pPr marL="63500" marR="50165" algn="just">
              <a:lnSpc>
                <a:spcPct val="100000"/>
              </a:lnSpc>
              <a:spcBef>
                <a:spcPts val="240"/>
              </a:spcBef>
            </a:pPr>
            <a:endParaRPr lang="en-US" b="1" spc="65" dirty="0" smtClean="0">
              <a:latin typeface="Times New Roman"/>
              <a:cs typeface="Times New Roman"/>
            </a:endParaRPr>
          </a:p>
          <a:p>
            <a:pPr marL="63500" marR="50165" algn="just">
              <a:lnSpc>
                <a:spcPct val="100000"/>
              </a:lnSpc>
              <a:spcBef>
                <a:spcPts val="240"/>
              </a:spcBef>
            </a:pPr>
            <a:r>
              <a:rPr b="1" spc="60" smtClean="0">
                <a:latin typeface="Times New Roman"/>
                <a:cs typeface="Times New Roman"/>
              </a:rPr>
              <a:t>History</a:t>
            </a:r>
            <a:r>
              <a:rPr b="1" spc="60" dirty="0">
                <a:latin typeface="Times New Roman"/>
                <a:cs typeface="Times New Roman"/>
              </a:rPr>
              <a:t>, physical examination, </a:t>
            </a:r>
            <a:r>
              <a:rPr b="1" spc="35" dirty="0">
                <a:latin typeface="Times New Roman"/>
                <a:cs typeface="Times New Roman"/>
              </a:rPr>
              <a:t>ECG, </a:t>
            </a:r>
            <a:r>
              <a:rPr b="1" spc="55" dirty="0">
                <a:latin typeface="Times New Roman"/>
                <a:cs typeface="Times New Roman"/>
              </a:rPr>
              <a:t>biochemical </a:t>
            </a:r>
            <a:r>
              <a:rPr b="1" spc="65" dirty="0">
                <a:latin typeface="Times New Roman"/>
                <a:cs typeface="Times New Roman"/>
              </a:rPr>
              <a:t>markers, ECHO </a:t>
            </a:r>
            <a:r>
              <a:rPr b="1" spc="45" dirty="0">
                <a:latin typeface="Times New Roman"/>
                <a:cs typeface="Times New Roman"/>
              </a:rPr>
              <a:t>all  </a:t>
            </a:r>
            <a:r>
              <a:rPr b="1" spc="65" dirty="0">
                <a:latin typeface="Times New Roman"/>
                <a:cs typeface="Times New Roman"/>
              </a:rPr>
              <a:t>remain</a:t>
            </a:r>
            <a:r>
              <a:rPr b="1" spc="-15" dirty="0">
                <a:latin typeface="Times New Roman"/>
                <a:cs typeface="Times New Roman"/>
              </a:rPr>
              <a:t> </a:t>
            </a:r>
            <a:r>
              <a:rPr b="1" spc="65" dirty="0">
                <a:latin typeface="Times New Roman"/>
                <a:cs typeface="Times New Roman"/>
              </a:rPr>
              <a:t>important</a:t>
            </a:r>
            <a:r>
              <a:rPr b="1" spc="-10" dirty="0">
                <a:latin typeface="Times New Roman"/>
                <a:cs typeface="Times New Roman"/>
              </a:rPr>
              <a:t> </a:t>
            </a:r>
            <a:r>
              <a:rPr b="1" spc="45" dirty="0">
                <a:latin typeface="Times New Roman"/>
                <a:cs typeface="Times New Roman"/>
              </a:rPr>
              <a:t>tools</a:t>
            </a:r>
            <a:r>
              <a:rPr b="1" spc="-20" dirty="0">
                <a:latin typeface="Times New Roman"/>
                <a:cs typeface="Times New Roman"/>
              </a:rPr>
              <a:t> </a:t>
            </a:r>
            <a:r>
              <a:rPr b="1" spc="45" dirty="0">
                <a:latin typeface="Times New Roman"/>
                <a:cs typeface="Times New Roman"/>
              </a:rPr>
              <a:t>to</a:t>
            </a:r>
            <a:r>
              <a:rPr b="1" spc="-15" dirty="0">
                <a:latin typeface="Times New Roman"/>
                <a:cs typeface="Times New Roman"/>
              </a:rPr>
              <a:t> </a:t>
            </a:r>
            <a:r>
              <a:rPr b="1" spc="65" dirty="0">
                <a:latin typeface="Times New Roman"/>
                <a:cs typeface="Times New Roman"/>
              </a:rPr>
              <a:t>make</a:t>
            </a:r>
            <a:r>
              <a:rPr b="1" spc="-15" dirty="0">
                <a:latin typeface="Times New Roman"/>
                <a:cs typeface="Times New Roman"/>
              </a:rPr>
              <a:t> </a:t>
            </a:r>
            <a:r>
              <a:rPr b="1" spc="65" dirty="0">
                <a:latin typeface="Times New Roman"/>
                <a:cs typeface="Times New Roman"/>
              </a:rPr>
              <a:t>an</a:t>
            </a:r>
            <a:r>
              <a:rPr b="1" spc="-10" dirty="0">
                <a:latin typeface="Times New Roman"/>
                <a:cs typeface="Times New Roman"/>
              </a:rPr>
              <a:t> </a:t>
            </a:r>
            <a:r>
              <a:rPr b="1" spc="65" dirty="0">
                <a:latin typeface="Times New Roman"/>
                <a:cs typeface="Times New Roman"/>
              </a:rPr>
              <a:t>appropriate</a:t>
            </a:r>
            <a:r>
              <a:rPr b="1" spc="-15" dirty="0">
                <a:latin typeface="Times New Roman"/>
                <a:cs typeface="Times New Roman"/>
              </a:rPr>
              <a:t> </a:t>
            </a:r>
            <a:r>
              <a:rPr b="1" spc="55">
                <a:latin typeface="Times New Roman"/>
                <a:cs typeface="Times New Roman"/>
              </a:rPr>
              <a:t>diagnosis</a:t>
            </a:r>
            <a:r>
              <a:rPr b="1" spc="-10">
                <a:latin typeface="Times New Roman"/>
                <a:cs typeface="Times New Roman"/>
              </a:rPr>
              <a:t> </a:t>
            </a:r>
            <a:endParaRPr lang="en-US" b="1" spc="-10" dirty="0" smtClean="0">
              <a:latin typeface="Times New Roman"/>
              <a:cs typeface="Times New Roman"/>
            </a:endParaRPr>
          </a:p>
          <a:p>
            <a:pPr marL="63500" marR="50165" algn="just">
              <a:lnSpc>
                <a:spcPct val="100000"/>
              </a:lnSpc>
              <a:spcBef>
                <a:spcPts val="240"/>
              </a:spcBef>
            </a:pPr>
            <a:endParaRPr lang="en-US" b="1" spc="-10" dirty="0" smtClean="0">
              <a:latin typeface="Times New Roman"/>
              <a:cs typeface="Times New Roman"/>
            </a:endParaRPr>
          </a:p>
          <a:p>
            <a:pPr marL="63500" marR="50165" algn="just">
              <a:lnSpc>
                <a:spcPct val="100000"/>
              </a:lnSpc>
              <a:spcBef>
                <a:spcPts val="240"/>
              </a:spcBef>
            </a:pPr>
            <a:r>
              <a:rPr b="1" spc="45" smtClean="0">
                <a:latin typeface="Times New Roman"/>
                <a:cs typeface="Times New Roman"/>
              </a:rPr>
              <a:t>The</a:t>
            </a:r>
            <a:r>
              <a:rPr b="1" spc="-10" smtClean="0">
                <a:latin typeface="Times New Roman"/>
                <a:cs typeface="Times New Roman"/>
              </a:rPr>
              <a:t> </a:t>
            </a:r>
            <a:r>
              <a:rPr b="1" spc="70" dirty="0">
                <a:latin typeface="Times New Roman"/>
                <a:cs typeface="Times New Roman"/>
              </a:rPr>
              <a:t>management</a:t>
            </a:r>
            <a:r>
              <a:rPr b="1" spc="-15" dirty="0">
                <a:latin typeface="Times New Roman"/>
                <a:cs typeface="Times New Roman"/>
              </a:rPr>
              <a:t> </a:t>
            </a:r>
            <a:r>
              <a:rPr b="1" spc="25" dirty="0">
                <a:latin typeface="Times New Roman"/>
                <a:cs typeface="Times New Roman"/>
              </a:rPr>
              <a:t>of</a:t>
            </a:r>
            <a:r>
              <a:rPr b="1" spc="-45" dirty="0">
                <a:latin typeface="Times New Roman"/>
                <a:cs typeface="Times New Roman"/>
              </a:rPr>
              <a:t> </a:t>
            </a:r>
            <a:r>
              <a:rPr b="1" spc="25" dirty="0">
                <a:latin typeface="Times New Roman"/>
                <a:cs typeface="Times New Roman"/>
              </a:rPr>
              <a:t>ACS</a:t>
            </a:r>
            <a:r>
              <a:rPr b="1" spc="-15" dirty="0">
                <a:latin typeface="Times New Roman"/>
                <a:cs typeface="Times New Roman"/>
              </a:rPr>
              <a:t> </a:t>
            </a:r>
            <a:r>
              <a:rPr b="1" spc="70" dirty="0">
                <a:latin typeface="Times New Roman"/>
                <a:cs typeface="Times New Roman"/>
              </a:rPr>
              <a:t>should</a:t>
            </a:r>
            <a:r>
              <a:rPr b="1" spc="-10" dirty="0">
                <a:latin typeface="Times New Roman"/>
                <a:cs typeface="Times New Roman"/>
              </a:rPr>
              <a:t> </a:t>
            </a:r>
            <a:r>
              <a:rPr b="1" spc="45" dirty="0">
                <a:latin typeface="Times New Roman"/>
                <a:cs typeface="Times New Roman"/>
              </a:rPr>
              <a:t>focus</a:t>
            </a:r>
            <a:r>
              <a:rPr b="1" spc="-15" dirty="0">
                <a:latin typeface="Times New Roman"/>
                <a:cs typeface="Times New Roman"/>
              </a:rPr>
              <a:t> </a:t>
            </a:r>
            <a:r>
              <a:rPr b="1" spc="65" dirty="0">
                <a:latin typeface="Times New Roman"/>
                <a:cs typeface="Times New Roman"/>
              </a:rPr>
              <a:t>on</a:t>
            </a:r>
            <a:r>
              <a:rPr b="1" spc="-10" dirty="0">
                <a:latin typeface="Times New Roman"/>
                <a:cs typeface="Times New Roman"/>
              </a:rPr>
              <a:t> </a:t>
            </a:r>
            <a:r>
              <a:rPr b="1" spc="70" dirty="0">
                <a:latin typeface="Times New Roman"/>
                <a:cs typeface="Times New Roman"/>
              </a:rPr>
              <a:t>rapid</a:t>
            </a:r>
            <a:r>
              <a:rPr b="1" spc="-15" dirty="0">
                <a:latin typeface="Times New Roman"/>
                <a:cs typeface="Times New Roman"/>
              </a:rPr>
              <a:t> </a:t>
            </a:r>
            <a:r>
              <a:rPr b="1" spc="55" dirty="0">
                <a:latin typeface="Times New Roman"/>
                <a:cs typeface="Times New Roman"/>
              </a:rPr>
              <a:t>diagnosis,  risk</a:t>
            </a:r>
            <a:r>
              <a:rPr b="1" spc="40" dirty="0">
                <a:latin typeface="Times New Roman"/>
                <a:cs typeface="Times New Roman"/>
              </a:rPr>
              <a:t> </a:t>
            </a:r>
            <a:r>
              <a:rPr b="1" spc="50" dirty="0">
                <a:latin typeface="Times New Roman"/>
                <a:cs typeface="Times New Roman"/>
              </a:rPr>
              <a:t>stratification,</a:t>
            </a:r>
            <a:r>
              <a:rPr b="1" spc="45" dirty="0">
                <a:latin typeface="Times New Roman"/>
                <a:cs typeface="Times New Roman"/>
              </a:rPr>
              <a:t> </a:t>
            </a:r>
            <a:r>
              <a:rPr b="1" spc="90" dirty="0">
                <a:latin typeface="Times New Roman"/>
                <a:cs typeface="Times New Roman"/>
              </a:rPr>
              <a:t>and</a:t>
            </a:r>
            <a:r>
              <a:rPr b="1" spc="45" dirty="0">
                <a:latin typeface="Times New Roman"/>
                <a:cs typeface="Times New Roman"/>
              </a:rPr>
              <a:t> </a:t>
            </a:r>
            <a:r>
              <a:rPr b="1" spc="65" dirty="0">
                <a:latin typeface="Times New Roman"/>
                <a:cs typeface="Times New Roman"/>
              </a:rPr>
              <a:t>institution</a:t>
            </a:r>
            <a:r>
              <a:rPr b="1" spc="45" dirty="0">
                <a:latin typeface="Times New Roman"/>
                <a:cs typeface="Times New Roman"/>
              </a:rPr>
              <a:t> </a:t>
            </a:r>
            <a:r>
              <a:rPr b="1" spc="30" dirty="0">
                <a:latin typeface="Times New Roman"/>
                <a:cs typeface="Times New Roman"/>
              </a:rPr>
              <a:t>of</a:t>
            </a:r>
            <a:r>
              <a:rPr b="1" spc="45" dirty="0">
                <a:latin typeface="Times New Roman"/>
                <a:cs typeface="Times New Roman"/>
              </a:rPr>
              <a:t> </a:t>
            </a:r>
            <a:r>
              <a:rPr b="1" spc="65" dirty="0">
                <a:latin typeface="Times New Roman"/>
                <a:cs typeface="Times New Roman"/>
              </a:rPr>
              <a:t>therapies</a:t>
            </a:r>
            <a:r>
              <a:rPr spc="40" dirty="0">
                <a:latin typeface="Times New Roman"/>
                <a:cs typeface="Times New Roman"/>
              </a:rPr>
              <a:t> </a:t>
            </a:r>
            <a:r>
              <a:rPr spc="70" dirty="0">
                <a:latin typeface="Times New Roman"/>
                <a:cs typeface="Times New Roman"/>
              </a:rPr>
              <a:t>that</a:t>
            </a:r>
            <a:r>
              <a:rPr spc="45" dirty="0">
                <a:latin typeface="Times New Roman"/>
                <a:cs typeface="Times New Roman"/>
              </a:rPr>
              <a:t> </a:t>
            </a:r>
            <a:r>
              <a:rPr spc="60" dirty="0">
                <a:latin typeface="Times New Roman"/>
                <a:cs typeface="Times New Roman"/>
              </a:rPr>
              <a:t>restore</a:t>
            </a:r>
            <a:r>
              <a:rPr spc="45" dirty="0">
                <a:latin typeface="Times New Roman"/>
                <a:cs typeface="Times New Roman"/>
              </a:rPr>
              <a:t> </a:t>
            </a:r>
            <a:r>
              <a:rPr spc="65" dirty="0">
                <a:latin typeface="Times New Roman"/>
                <a:cs typeface="Times New Roman"/>
              </a:rPr>
              <a:t>coronary</a:t>
            </a:r>
            <a:r>
              <a:rPr spc="45" dirty="0">
                <a:latin typeface="Times New Roman"/>
                <a:cs typeface="Times New Roman"/>
              </a:rPr>
              <a:t> </a:t>
            </a:r>
            <a:r>
              <a:rPr spc="65" dirty="0">
                <a:latin typeface="Times New Roman"/>
                <a:cs typeface="Times New Roman"/>
              </a:rPr>
              <a:t>blood</a:t>
            </a:r>
            <a:r>
              <a:rPr spc="45" dirty="0">
                <a:latin typeface="Times New Roman"/>
                <a:cs typeface="Times New Roman"/>
              </a:rPr>
              <a:t> </a:t>
            </a:r>
            <a:r>
              <a:rPr spc="55" dirty="0">
                <a:latin typeface="Times New Roman"/>
                <a:cs typeface="Times New Roman"/>
              </a:rPr>
              <a:t>flow</a:t>
            </a:r>
            <a:r>
              <a:rPr spc="40" dirty="0">
                <a:latin typeface="Times New Roman"/>
                <a:cs typeface="Times New Roman"/>
              </a:rPr>
              <a:t> </a:t>
            </a:r>
            <a:r>
              <a:rPr spc="90" dirty="0">
                <a:latin typeface="Times New Roman"/>
                <a:cs typeface="Times New Roman"/>
              </a:rPr>
              <a:t>and</a:t>
            </a:r>
            <a:r>
              <a:rPr spc="45" dirty="0">
                <a:latin typeface="Times New Roman"/>
                <a:cs typeface="Times New Roman"/>
              </a:rPr>
              <a:t> </a:t>
            </a:r>
            <a:r>
              <a:rPr spc="70" dirty="0">
                <a:latin typeface="Times New Roman"/>
                <a:cs typeface="Times New Roman"/>
              </a:rPr>
              <a:t>reduce</a:t>
            </a:r>
            <a:r>
              <a:rPr spc="45" dirty="0">
                <a:latin typeface="Times New Roman"/>
                <a:cs typeface="Times New Roman"/>
              </a:rPr>
              <a:t> </a:t>
            </a:r>
            <a:r>
              <a:rPr spc="65" dirty="0">
                <a:latin typeface="Times New Roman"/>
                <a:cs typeface="Times New Roman"/>
              </a:rPr>
              <a:t>myocardial</a:t>
            </a:r>
            <a:r>
              <a:rPr spc="45" dirty="0">
                <a:latin typeface="Times New Roman"/>
                <a:cs typeface="Times New Roman"/>
              </a:rPr>
              <a:t> </a:t>
            </a:r>
            <a:r>
              <a:rPr spc="55" dirty="0">
                <a:latin typeface="Times New Roman"/>
                <a:cs typeface="Times New Roman"/>
              </a:rPr>
              <a:t>ischemia</a:t>
            </a:r>
            <a:r>
              <a:rPr sz="1400" spc="55" dirty="0">
                <a:latin typeface="Times New Roman"/>
                <a:cs typeface="Times New Roman"/>
              </a:rPr>
              <a:t>.</a:t>
            </a:r>
            <a:endParaRPr sz="1400">
              <a:latin typeface="Times New Roman"/>
              <a:cs typeface="Times New Roman"/>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52400"/>
            <a:ext cx="6858000" cy="5847755"/>
          </a:xfrm>
          <a:prstGeom prst="rect">
            <a:avLst/>
          </a:prstGeom>
          <a:solidFill>
            <a:schemeClr val="accent6">
              <a:lumMod val="40000"/>
              <a:lumOff val="60000"/>
            </a:schemeClr>
          </a:solidFill>
        </p:spPr>
        <p:txBody>
          <a:bodyPr wrap="square">
            <a:spAutoFit/>
          </a:bodyPr>
          <a:lstStyle/>
          <a:p>
            <a:pPr marL="292100" indent="-228600">
              <a:lnSpc>
                <a:spcPct val="100000"/>
              </a:lnSpc>
              <a:spcBef>
                <a:spcPts val="400"/>
              </a:spcBef>
              <a:buChar char="•"/>
              <a:tabLst>
                <a:tab pos="291465" algn="l"/>
                <a:tab pos="292100" algn="l"/>
              </a:tabLst>
            </a:pPr>
            <a:r>
              <a:rPr lang="en-IN" sz="2800" spc="45" dirty="0" smtClean="0">
                <a:latin typeface="Comic Sans MS" pitchFamily="66" charset="0"/>
                <a:cs typeface="Times New Roman"/>
              </a:rPr>
              <a:t>Prolonged </a:t>
            </a:r>
            <a:r>
              <a:rPr lang="en-IN" sz="2800" spc="-30" dirty="0" smtClean="0">
                <a:latin typeface="Comic Sans MS" pitchFamily="66" charset="0"/>
                <a:cs typeface="Times New Roman"/>
              </a:rPr>
              <a:t>(&gt; </a:t>
            </a:r>
            <a:r>
              <a:rPr lang="en-IN" sz="2800" dirty="0" smtClean="0">
                <a:latin typeface="Comic Sans MS" pitchFamily="66" charset="0"/>
                <a:cs typeface="Times New Roman"/>
              </a:rPr>
              <a:t>20 </a:t>
            </a:r>
            <a:r>
              <a:rPr lang="en-IN" sz="2800" spc="45" dirty="0" smtClean="0">
                <a:latin typeface="Comic Sans MS" pitchFamily="66" charset="0"/>
                <a:cs typeface="Times New Roman"/>
              </a:rPr>
              <a:t>min) </a:t>
            </a:r>
            <a:r>
              <a:rPr lang="en-IN" sz="2800" spc="45" dirty="0" err="1" smtClean="0">
                <a:latin typeface="Comic Sans MS" pitchFamily="66" charset="0"/>
                <a:cs typeface="Times New Roman"/>
              </a:rPr>
              <a:t>anginal</a:t>
            </a:r>
            <a:r>
              <a:rPr lang="en-IN" sz="2800" spc="45" dirty="0" smtClean="0">
                <a:latin typeface="Comic Sans MS" pitchFamily="66" charset="0"/>
                <a:cs typeface="Times New Roman"/>
              </a:rPr>
              <a:t> </a:t>
            </a:r>
            <a:r>
              <a:rPr lang="en-IN" sz="2800" spc="50" dirty="0" smtClean="0">
                <a:latin typeface="Comic Sans MS" pitchFamily="66" charset="0"/>
                <a:cs typeface="Times New Roman"/>
              </a:rPr>
              <a:t>pain</a:t>
            </a:r>
            <a:r>
              <a:rPr lang="en-IN" sz="2800" spc="-160" dirty="0" smtClean="0">
                <a:latin typeface="Comic Sans MS" pitchFamily="66" charset="0"/>
                <a:cs typeface="Times New Roman"/>
              </a:rPr>
              <a:t> </a:t>
            </a:r>
            <a:r>
              <a:rPr lang="en-IN" sz="2800" spc="45" dirty="0" smtClean="0">
                <a:latin typeface="Comic Sans MS" pitchFamily="66" charset="0"/>
                <a:cs typeface="Times New Roman"/>
              </a:rPr>
              <a:t>at </a:t>
            </a:r>
            <a:r>
              <a:rPr lang="en-IN" sz="2800" spc="30" dirty="0" smtClean="0">
                <a:latin typeface="Comic Sans MS" pitchFamily="66" charset="0"/>
                <a:cs typeface="Times New Roman"/>
              </a:rPr>
              <a:t>rest.</a:t>
            </a:r>
            <a:endParaRPr lang="en-IN" sz="2800" dirty="0" smtClean="0">
              <a:latin typeface="Comic Sans MS" pitchFamily="66" charset="0"/>
              <a:cs typeface="Times New Roman"/>
            </a:endParaRPr>
          </a:p>
          <a:p>
            <a:pPr marL="292100" marR="68580" indent="-228600">
              <a:lnSpc>
                <a:spcPct val="100000"/>
              </a:lnSpc>
              <a:spcBef>
                <a:spcPts val="300"/>
              </a:spcBef>
              <a:buChar char="•"/>
              <a:tabLst>
                <a:tab pos="291465" algn="l"/>
                <a:tab pos="292100" algn="l"/>
              </a:tabLst>
            </a:pPr>
            <a:r>
              <a:rPr lang="en-IN" sz="2800" spc="100" dirty="0" smtClean="0">
                <a:latin typeface="Comic Sans MS" pitchFamily="66" charset="0"/>
                <a:cs typeface="Times New Roman"/>
              </a:rPr>
              <a:t>New </a:t>
            </a:r>
            <a:r>
              <a:rPr lang="en-IN" sz="2800" spc="75" dirty="0" smtClean="0">
                <a:latin typeface="Comic Sans MS" pitchFamily="66" charset="0"/>
                <a:cs typeface="Times New Roman"/>
              </a:rPr>
              <a:t>onset </a:t>
            </a:r>
            <a:r>
              <a:rPr lang="en-IN" sz="2800" spc="70" dirty="0" smtClean="0">
                <a:latin typeface="Comic Sans MS" pitchFamily="66" charset="0"/>
                <a:cs typeface="Times New Roman"/>
              </a:rPr>
              <a:t>(de </a:t>
            </a:r>
            <a:r>
              <a:rPr lang="en-IN" sz="2800" spc="75" dirty="0" smtClean="0">
                <a:latin typeface="Comic Sans MS" pitchFamily="66" charset="0"/>
                <a:cs typeface="Times New Roman"/>
              </a:rPr>
              <a:t>novo) </a:t>
            </a:r>
            <a:r>
              <a:rPr lang="en-IN" sz="2800" spc="70" dirty="0" smtClean="0">
                <a:latin typeface="Comic Sans MS" pitchFamily="66" charset="0"/>
                <a:cs typeface="Times New Roman"/>
              </a:rPr>
              <a:t>severe </a:t>
            </a:r>
            <a:r>
              <a:rPr lang="en-IN" sz="2800" spc="85" dirty="0" smtClean="0">
                <a:latin typeface="Comic Sans MS" pitchFamily="66" charset="0"/>
                <a:cs typeface="Times New Roman"/>
              </a:rPr>
              <a:t>angina </a:t>
            </a:r>
            <a:r>
              <a:rPr lang="en-IN" sz="2800" spc="50" dirty="0" smtClean="0">
                <a:latin typeface="Comic Sans MS" pitchFamily="66" charset="0"/>
                <a:cs typeface="Times New Roman"/>
              </a:rPr>
              <a:t>(class </a:t>
            </a:r>
            <a:r>
              <a:rPr lang="en-IN" sz="2800" spc="30" dirty="0" smtClean="0">
                <a:latin typeface="Comic Sans MS" pitchFamily="66" charset="0"/>
                <a:cs typeface="Times New Roman"/>
              </a:rPr>
              <a:t>III </a:t>
            </a:r>
            <a:r>
              <a:rPr lang="en-IN" sz="2800" spc="40" dirty="0" smtClean="0">
                <a:latin typeface="Comic Sans MS" pitchFamily="66" charset="0"/>
                <a:cs typeface="Times New Roman"/>
              </a:rPr>
              <a:t>of </a:t>
            </a:r>
            <a:r>
              <a:rPr lang="en-IN" sz="2800" spc="85" dirty="0" smtClean="0">
                <a:latin typeface="Comic Sans MS" pitchFamily="66" charset="0"/>
                <a:cs typeface="Times New Roman"/>
              </a:rPr>
              <a:t>the  </a:t>
            </a:r>
            <a:r>
              <a:rPr lang="en-IN" sz="2800" spc="25" dirty="0" smtClean="0">
                <a:latin typeface="Comic Sans MS" pitchFamily="66" charset="0"/>
                <a:cs typeface="Times New Roman"/>
              </a:rPr>
              <a:t>classification </a:t>
            </a:r>
            <a:r>
              <a:rPr lang="en-IN" sz="2800" spc="20" dirty="0" smtClean="0">
                <a:latin typeface="Comic Sans MS" pitchFamily="66" charset="0"/>
                <a:cs typeface="Times New Roman"/>
              </a:rPr>
              <a:t>of </a:t>
            </a:r>
            <a:r>
              <a:rPr lang="en-IN" sz="2800" spc="55" dirty="0" smtClean="0">
                <a:latin typeface="Comic Sans MS" pitchFamily="66" charset="0"/>
                <a:cs typeface="Times New Roman"/>
              </a:rPr>
              <a:t>Canadian </a:t>
            </a:r>
            <a:r>
              <a:rPr lang="en-IN" sz="2800" spc="40" dirty="0" smtClean="0">
                <a:latin typeface="Comic Sans MS" pitchFamily="66" charset="0"/>
                <a:cs typeface="Times New Roman"/>
              </a:rPr>
              <a:t>Cardiovascular </a:t>
            </a:r>
            <a:r>
              <a:rPr lang="en-IN" sz="2800" spc="20" dirty="0" smtClean="0">
                <a:latin typeface="Comic Sans MS" pitchFamily="66" charset="0"/>
                <a:cs typeface="Times New Roman"/>
              </a:rPr>
              <a:t>Society</a:t>
            </a:r>
            <a:r>
              <a:rPr lang="en-IN" sz="2800" spc="-140" dirty="0" smtClean="0">
                <a:latin typeface="Comic Sans MS" pitchFamily="66" charset="0"/>
                <a:cs typeface="Times New Roman"/>
              </a:rPr>
              <a:t> </a:t>
            </a:r>
            <a:r>
              <a:rPr lang="en-IN" sz="2800" spc="5" dirty="0" smtClean="0">
                <a:latin typeface="Comic Sans MS" pitchFamily="66" charset="0"/>
                <a:cs typeface="Times New Roman"/>
              </a:rPr>
              <a:t>(CCS).</a:t>
            </a:r>
            <a:r>
              <a:rPr lang="en-IN" sz="2800" spc="7" baseline="33333" dirty="0" smtClean="0">
                <a:latin typeface="Comic Sans MS" pitchFamily="66" charset="0"/>
                <a:cs typeface="Times New Roman"/>
              </a:rPr>
              <a:t>7</a:t>
            </a:r>
            <a:endParaRPr lang="en-IN" sz="2800" baseline="33333" dirty="0" smtClean="0">
              <a:latin typeface="Comic Sans MS" pitchFamily="66" charset="0"/>
              <a:cs typeface="Times New Roman"/>
            </a:endParaRPr>
          </a:p>
          <a:p>
            <a:pPr marL="292100" marR="73660" indent="-228600">
              <a:lnSpc>
                <a:spcPct val="100000"/>
              </a:lnSpc>
              <a:spcBef>
                <a:spcPts val="300"/>
              </a:spcBef>
              <a:buChar char="•"/>
              <a:tabLst>
                <a:tab pos="291465" algn="l"/>
                <a:tab pos="292100" algn="l"/>
              </a:tabLst>
            </a:pPr>
            <a:r>
              <a:rPr lang="en-IN" sz="2800" spc="30" dirty="0" smtClean="0">
                <a:latin typeface="Comic Sans MS" pitchFamily="66" charset="0"/>
                <a:cs typeface="Times New Roman"/>
              </a:rPr>
              <a:t>Recent </a:t>
            </a:r>
            <a:r>
              <a:rPr lang="en-IN" sz="2800" spc="40" dirty="0" smtClean="0">
                <a:latin typeface="Comic Sans MS" pitchFamily="66" charset="0"/>
                <a:cs typeface="Times New Roman"/>
              </a:rPr>
              <a:t>destabilization </a:t>
            </a:r>
            <a:r>
              <a:rPr lang="en-IN" sz="2800" spc="20" dirty="0" smtClean="0">
                <a:latin typeface="Comic Sans MS" pitchFamily="66" charset="0"/>
                <a:cs typeface="Times New Roman"/>
              </a:rPr>
              <a:t>of </a:t>
            </a:r>
            <a:r>
              <a:rPr lang="en-IN" sz="2800" spc="40" dirty="0" smtClean="0">
                <a:latin typeface="Comic Sans MS" pitchFamily="66" charset="0"/>
                <a:cs typeface="Times New Roman"/>
              </a:rPr>
              <a:t>previously </a:t>
            </a:r>
            <a:r>
              <a:rPr lang="en-IN" sz="2800" spc="35" dirty="0" smtClean="0">
                <a:latin typeface="Comic Sans MS" pitchFamily="66" charset="0"/>
                <a:cs typeface="Times New Roman"/>
              </a:rPr>
              <a:t>stable </a:t>
            </a:r>
            <a:r>
              <a:rPr lang="en-IN" sz="2800" spc="50" dirty="0" smtClean="0">
                <a:latin typeface="Comic Sans MS" pitchFamily="66" charset="0"/>
                <a:cs typeface="Times New Roman"/>
              </a:rPr>
              <a:t>angina </a:t>
            </a:r>
            <a:r>
              <a:rPr lang="en-IN" sz="2800" spc="55" dirty="0" smtClean="0">
                <a:latin typeface="Comic Sans MS" pitchFamily="66" charset="0"/>
                <a:cs typeface="Times New Roman"/>
              </a:rPr>
              <a:t>with </a:t>
            </a:r>
            <a:r>
              <a:rPr lang="en-IN" sz="2800" spc="45" dirty="0" smtClean="0">
                <a:latin typeface="Comic Sans MS" pitchFamily="66" charset="0"/>
                <a:cs typeface="Times New Roman"/>
              </a:rPr>
              <a:t>at  </a:t>
            </a:r>
            <a:r>
              <a:rPr lang="en-IN" sz="2800" spc="30" dirty="0" smtClean="0">
                <a:latin typeface="Comic Sans MS" pitchFamily="66" charset="0"/>
                <a:cs typeface="Times New Roman"/>
              </a:rPr>
              <a:t>least </a:t>
            </a:r>
            <a:r>
              <a:rPr lang="en-IN" sz="2800" spc="15" dirty="0" smtClean="0">
                <a:latin typeface="Comic Sans MS" pitchFamily="66" charset="0"/>
                <a:cs typeface="Times New Roman"/>
              </a:rPr>
              <a:t>CCS </a:t>
            </a:r>
            <a:r>
              <a:rPr lang="en-IN" sz="2800" dirty="0" smtClean="0">
                <a:latin typeface="Comic Sans MS" pitchFamily="66" charset="0"/>
                <a:cs typeface="Times New Roman"/>
              </a:rPr>
              <a:t>III </a:t>
            </a:r>
            <a:r>
              <a:rPr lang="en-IN" sz="2800" spc="50" dirty="0" smtClean="0">
                <a:latin typeface="Comic Sans MS" pitchFamily="66" charset="0"/>
                <a:cs typeface="Times New Roman"/>
              </a:rPr>
              <a:t>angina </a:t>
            </a:r>
            <a:r>
              <a:rPr lang="en-IN" sz="2800" spc="30" dirty="0" smtClean="0">
                <a:latin typeface="Comic Sans MS" pitchFamily="66" charset="0"/>
                <a:cs typeface="Times New Roman"/>
              </a:rPr>
              <a:t>characteristics </a:t>
            </a:r>
            <a:r>
              <a:rPr lang="en-IN" sz="2800" spc="35" dirty="0" smtClean="0">
                <a:latin typeface="Comic Sans MS" pitchFamily="66" charset="0"/>
                <a:cs typeface="Times New Roman"/>
              </a:rPr>
              <a:t>(crescendo </a:t>
            </a:r>
            <a:r>
              <a:rPr lang="en-IN" sz="2800" spc="40" dirty="0" smtClean="0">
                <a:latin typeface="Comic Sans MS" pitchFamily="66" charset="0"/>
                <a:cs typeface="Times New Roman"/>
              </a:rPr>
              <a:t>angina)</a:t>
            </a:r>
            <a:r>
              <a:rPr lang="en-IN" sz="2800" spc="-135" dirty="0" smtClean="0">
                <a:latin typeface="Comic Sans MS" pitchFamily="66" charset="0"/>
                <a:cs typeface="Times New Roman"/>
              </a:rPr>
              <a:t> </a:t>
            </a:r>
            <a:r>
              <a:rPr lang="en-IN" sz="2800" spc="45" dirty="0" smtClean="0">
                <a:latin typeface="Comic Sans MS" pitchFamily="66" charset="0"/>
                <a:cs typeface="Times New Roman"/>
              </a:rPr>
              <a:t>or</a:t>
            </a:r>
            <a:endParaRPr lang="en-IN" sz="2800" dirty="0" smtClean="0">
              <a:latin typeface="Comic Sans MS" pitchFamily="66" charset="0"/>
              <a:cs typeface="Times New Roman"/>
            </a:endParaRPr>
          </a:p>
          <a:p>
            <a:pPr marL="292100" indent="-228600">
              <a:lnSpc>
                <a:spcPct val="100000"/>
              </a:lnSpc>
              <a:spcBef>
                <a:spcPts val="300"/>
              </a:spcBef>
              <a:buChar char="•"/>
              <a:tabLst>
                <a:tab pos="291465" algn="l"/>
                <a:tab pos="292100" algn="l"/>
              </a:tabLst>
            </a:pPr>
            <a:r>
              <a:rPr lang="en-IN" sz="2800" spc="35" dirty="0" smtClean="0">
                <a:latin typeface="Comic Sans MS" pitchFamily="66" charset="0"/>
                <a:cs typeface="Times New Roman"/>
              </a:rPr>
              <a:t>Post </a:t>
            </a:r>
            <a:r>
              <a:rPr lang="en-IN" sz="2800" spc="25" dirty="0" smtClean="0">
                <a:latin typeface="Comic Sans MS" pitchFamily="66" charset="0"/>
                <a:cs typeface="Times New Roman"/>
              </a:rPr>
              <a:t>MI</a:t>
            </a:r>
            <a:r>
              <a:rPr lang="en-IN" sz="2800" spc="-40" dirty="0" smtClean="0">
                <a:latin typeface="Comic Sans MS" pitchFamily="66" charset="0"/>
                <a:cs typeface="Times New Roman"/>
              </a:rPr>
              <a:t> </a:t>
            </a:r>
            <a:r>
              <a:rPr lang="en-IN" sz="2800" spc="40" dirty="0" smtClean="0">
                <a:latin typeface="Comic Sans MS" pitchFamily="66" charset="0"/>
                <a:cs typeface="Times New Roman"/>
              </a:rPr>
              <a:t>angina.</a:t>
            </a:r>
            <a:endParaRPr lang="en-IN" sz="2800" dirty="0" smtClean="0">
              <a:latin typeface="Comic Sans MS" pitchFamily="66" charset="0"/>
              <a:cs typeface="Times New Roman"/>
            </a:endParaRPr>
          </a:p>
          <a:p>
            <a:pPr marL="215265">
              <a:lnSpc>
                <a:spcPct val="100000"/>
              </a:lnSpc>
              <a:spcBef>
                <a:spcPts val="300"/>
              </a:spcBef>
            </a:pPr>
            <a:r>
              <a:rPr lang="en-IN" sz="2800" spc="35" dirty="0" smtClean="0">
                <a:latin typeface="Comic Sans MS" pitchFamily="66" charset="0"/>
                <a:cs typeface="Times New Roman"/>
              </a:rPr>
              <a:t>The</a:t>
            </a:r>
            <a:r>
              <a:rPr lang="en-IN" sz="2800" spc="-60" dirty="0" smtClean="0">
                <a:latin typeface="Comic Sans MS" pitchFamily="66" charset="0"/>
                <a:cs typeface="Times New Roman"/>
              </a:rPr>
              <a:t> </a:t>
            </a:r>
            <a:r>
              <a:rPr lang="en-IN" sz="2800" spc="30" dirty="0" smtClean="0">
                <a:latin typeface="Comic Sans MS" pitchFamily="66" charset="0"/>
                <a:cs typeface="Times New Roman"/>
              </a:rPr>
              <a:t>typical</a:t>
            </a:r>
            <a:r>
              <a:rPr lang="en-IN" sz="2800" spc="-60" dirty="0" smtClean="0">
                <a:latin typeface="Comic Sans MS" pitchFamily="66" charset="0"/>
                <a:cs typeface="Times New Roman"/>
              </a:rPr>
              <a:t> </a:t>
            </a:r>
            <a:r>
              <a:rPr lang="en-IN" sz="2800" spc="20" dirty="0" smtClean="0">
                <a:latin typeface="Comic Sans MS" pitchFamily="66" charset="0"/>
                <a:cs typeface="Times New Roman"/>
              </a:rPr>
              <a:t>clinical</a:t>
            </a:r>
            <a:r>
              <a:rPr lang="en-IN" sz="2800" spc="-55" dirty="0" smtClean="0">
                <a:latin typeface="Comic Sans MS" pitchFamily="66" charset="0"/>
                <a:cs typeface="Times New Roman"/>
              </a:rPr>
              <a:t> </a:t>
            </a:r>
            <a:r>
              <a:rPr lang="en-IN" sz="2800" spc="40" dirty="0" smtClean="0">
                <a:latin typeface="Comic Sans MS" pitchFamily="66" charset="0"/>
                <a:cs typeface="Times New Roman"/>
              </a:rPr>
              <a:t>presentation</a:t>
            </a:r>
            <a:r>
              <a:rPr lang="en-IN" sz="2800" spc="-60" dirty="0" smtClean="0">
                <a:latin typeface="Comic Sans MS" pitchFamily="66" charset="0"/>
                <a:cs typeface="Times New Roman"/>
              </a:rPr>
              <a:t> </a:t>
            </a:r>
            <a:r>
              <a:rPr lang="en-IN" sz="2800" spc="20" dirty="0" smtClean="0">
                <a:latin typeface="Comic Sans MS" pitchFamily="66" charset="0"/>
                <a:cs typeface="Times New Roman"/>
              </a:rPr>
              <a:t>of</a:t>
            </a:r>
            <a:r>
              <a:rPr lang="en-IN" sz="2800" spc="-60" dirty="0" smtClean="0">
                <a:latin typeface="Comic Sans MS" pitchFamily="66" charset="0"/>
                <a:cs typeface="Times New Roman"/>
              </a:rPr>
              <a:t> </a:t>
            </a:r>
            <a:r>
              <a:rPr lang="en-IN" sz="2800" spc="10" dirty="0" smtClean="0">
                <a:latin typeface="Comic Sans MS" pitchFamily="66" charset="0"/>
                <a:cs typeface="Times New Roman"/>
              </a:rPr>
              <a:t>NSTE</a:t>
            </a:r>
            <a:r>
              <a:rPr lang="en-IN" sz="2800" spc="-85" dirty="0" smtClean="0">
                <a:latin typeface="Comic Sans MS" pitchFamily="66" charset="0"/>
                <a:cs typeface="Times New Roman"/>
              </a:rPr>
              <a:t> </a:t>
            </a:r>
            <a:r>
              <a:rPr lang="en-IN" sz="2800" spc="85" dirty="0" err="1" smtClean="0">
                <a:latin typeface="Comic Sans MS" pitchFamily="66" charset="0"/>
                <a:cs typeface="Times New Roman"/>
              </a:rPr>
              <a:t>AcS</a:t>
            </a:r>
            <a:r>
              <a:rPr lang="en-IN" sz="2800" spc="-60" dirty="0" smtClean="0">
                <a:latin typeface="Comic Sans MS" pitchFamily="66" charset="0"/>
                <a:cs typeface="Times New Roman"/>
              </a:rPr>
              <a:t> </a:t>
            </a:r>
            <a:r>
              <a:rPr lang="en-IN" sz="2800" spc="20" dirty="0" smtClean="0">
                <a:latin typeface="Comic Sans MS" pitchFamily="66" charset="0"/>
                <a:cs typeface="Times New Roman"/>
              </a:rPr>
              <a:t>is</a:t>
            </a:r>
            <a:r>
              <a:rPr lang="en-IN" sz="2800" spc="-55" dirty="0" smtClean="0">
                <a:latin typeface="Comic Sans MS" pitchFamily="66" charset="0"/>
                <a:cs typeface="Times New Roman"/>
              </a:rPr>
              <a:t> </a:t>
            </a:r>
            <a:r>
              <a:rPr lang="en-IN" sz="2800" spc="45" dirty="0" smtClean="0">
                <a:latin typeface="Comic Sans MS" pitchFamily="66" charset="0"/>
                <a:cs typeface="Times New Roman"/>
              </a:rPr>
              <a:t>retro</a:t>
            </a:r>
            <a:r>
              <a:rPr lang="en-IN" sz="2800" spc="-60" dirty="0" smtClean="0">
                <a:latin typeface="Comic Sans MS" pitchFamily="66" charset="0"/>
                <a:cs typeface="Times New Roman"/>
              </a:rPr>
              <a:t> </a:t>
            </a:r>
            <a:r>
              <a:rPr lang="en-IN" sz="2800" spc="40" dirty="0" err="1" smtClean="0">
                <a:latin typeface="Comic Sans MS" pitchFamily="66" charset="0"/>
                <a:cs typeface="Times New Roman"/>
              </a:rPr>
              <a:t>sternal</a:t>
            </a:r>
            <a:endParaRPr lang="en-IN" sz="2800" dirty="0">
              <a:latin typeface="Comic Sans MS" pitchFamily="66" charset="0"/>
              <a:cs typeface="Times New Roman"/>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object 9"/>
          <p:cNvSpPr txBox="1"/>
          <p:nvPr/>
        </p:nvSpPr>
        <p:spPr>
          <a:xfrm>
            <a:off x="523351" y="642454"/>
            <a:ext cx="8011049" cy="320601"/>
          </a:xfrm>
          <a:prstGeom prst="rect">
            <a:avLst/>
          </a:prstGeom>
        </p:spPr>
        <p:txBody>
          <a:bodyPr vert="horz" wrap="square" lIns="0" tIns="12700" rIns="0" bIns="0" rtlCol="0">
            <a:spAutoFit/>
          </a:bodyPr>
          <a:lstStyle/>
          <a:p>
            <a:pPr marL="12700">
              <a:lnSpc>
                <a:spcPct val="100000"/>
              </a:lnSpc>
              <a:spcBef>
                <a:spcPts val="100"/>
              </a:spcBef>
            </a:pPr>
            <a:r>
              <a:rPr sz="2000" b="1" spc="10" dirty="0">
                <a:solidFill>
                  <a:srgbClr val="007353"/>
                </a:solidFill>
                <a:latin typeface="Times New Roman"/>
                <a:cs typeface="Times New Roman"/>
              </a:rPr>
              <a:t>Table </a:t>
            </a:r>
            <a:r>
              <a:rPr sz="2000" b="1" dirty="0">
                <a:solidFill>
                  <a:srgbClr val="007353"/>
                </a:solidFill>
                <a:latin typeface="Times New Roman"/>
                <a:cs typeface="Times New Roman"/>
              </a:rPr>
              <a:t>2 </a:t>
            </a:r>
            <a:r>
              <a:rPr sz="2000" b="1" spc="-75" dirty="0">
                <a:solidFill>
                  <a:srgbClr val="007353"/>
                </a:solidFill>
                <a:latin typeface="Times New Roman"/>
                <a:cs typeface="Times New Roman"/>
              </a:rPr>
              <a:t>: </a:t>
            </a:r>
            <a:r>
              <a:rPr sz="2000" b="1" spc="30" dirty="0">
                <a:solidFill>
                  <a:srgbClr val="007353"/>
                </a:solidFill>
                <a:latin typeface="Times New Roman"/>
                <a:cs typeface="Times New Roman"/>
              </a:rPr>
              <a:t>The </a:t>
            </a:r>
            <a:r>
              <a:rPr sz="2000" b="1" spc="35" dirty="0">
                <a:solidFill>
                  <a:srgbClr val="007353"/>
                </a:solidFill>
                <a:latin typeface="Times New Roman"/>
                <a:cs typeface="Times New Roman"/>
              </a:rPr>
              <a:t>indications </a:t>
            </a:r>
            <a:r>
              <a:rPr sz="2000" b="1" spc="10" dirty="0">
                <a:solidFill>
                  <a:srgbClr val="007353"/>
                </a:solidFill>
                <a:latin typeface="Times New Roman"/>
                <a:cs typeface="Times New Roman"/>
              </a:rPr>
              <a:t>for </a:t>
            </a:r>
            <a:r>
              <a:rPr sz="2000" b="1" spc="25" dirty="0">
                <a:solidFill>
                  <a:srgbClr val="007353"/>
                </a:solidFill>
                <a:latin typeface="Times New Roman"/>
                <a:cs typeface="Times New Roman"/>
              </a:rPr>
              <a:t>urgent </a:t>
            </a:r>
            <a:r>
              <a:rPr sz="2000" b="1" spc="10" dirty="0">
                <a:solidFill>
                  <a:srgbClr val="007353"/>
                </a:solidFill>
                <a:latin typeface="Times New Roman"/>
                <a:cs typeface="Times New Roman"/>
              </a:rPr>
              <a:t>coronary</a:t>
            </a:r>
            <a:r>
              <a:rPr sz="2000" b="1" spc="-45" dirty="0">
                <a:solidFill>
                  <a:srgbClr val="007353"/>
                </a:solidFill>
                <a:latin typeface="Times New Roman"/>
                <a:cs typeface="Times New Roman"/>
              </a:rPr>
              <a:t> </a:t>
            </a:r>
            <a:r>
              <a:rPr sz="2000" b="1" spc="30" dirty="0">
                <a:solidFill>
                  <a:srgbClr val="007353"/>
                </a:solidFill>
                <a:latin typeface="Times New Roman"/>
                <a:cs typeface="Times New Roman"/>
              </a:rPr>
              <a:t>angiography</a:t>
            </a:r>
            <a:endParaRPr sz="2000">
              <a:latin typeface="Times New Roman"/>
              <a:cs typeface="Times New Roman"/>
            </a:endParaRPr>
          </a:p>
        </p:txBody>
      </p:sp>
      <p:sp>
        <p:nvSpPr>
          <p:cNvPr id="4" name="object 10"/>
          <p:cNvSpPr txBox="1"/>
          <p:nvPr/>
        </p:nvSpPr>
        <p:spPr>
          <a:xfrm>
            <a:off x="444500" y="1066800"/>
            <a:ext cx="4889500" cy="289823"/>
          </a:xfrm>
          <a:prstGeom prst="rect">
            <a:avLst/>
          </a:prstGeom>
        </p:spPr>
        <p:txBody>
          <a:bodyPr vert="horz" wrap="square" lIns="0" tIns="12700" rIns="0" bIns="0" rtlCol="0">
            <a:spAutoFit/>
          </a:bodyPr>
          <a:lstStyle/>
          <a:p>
            <a:pPr marL="12700">
              <a:lnSpc>
                <a:spcPct val="100000"/>
              </a:lnSpc>
              <a:spcBef>
                <a:spcPts val="100"/>
              </a:spcBef>
            </a:pPr>
            <a:r>
              <a:rPr spc="25" dirty="0">
                <a:latin typeface="Times New Roman"/>
                <a:cs typeface="Times New Roman"/>
              </a:rPr>
              <a:t>Refractory </a:t>
            </a:r>
            <a:r>
              <a:rPr spc="45" dirty="0">
                <a:latin typeface="Times New Roman"/>
                <a:cs typeface="Times New Roman"/>
              </a:rPr>
              <a:t>angina </a:t>
            </a:r>
            <a:r>
              <a:rPr spc="10" dirty="0">
                <a:latin typeface="Times New Roman"/>
                <a:cs typeface="Times New Roman"/>
              </a:rPr>
              <a:t>(e.g. </a:t>
            </a:r>
            <a:r>
              <a:rPr spc="35" dirty="0">
                <a:latin typeface="Times New Roman"/>
                <a:cs typeface="Times New Roman"/>
              </a:rPr>
              <a:t>evolving</a:t>
            </a:r>
            <a:r>
              <a:rPr spc="-80" dirty="0">
                <a:latin typeface="Times New Roman"/>
                <a:cs typeface="Times New Roman"/>
              </a:rPr>
              <a:t> </a:t>
            </a:r>
            <a:r>
              <a:rPr spc="10" dirty="0">
                <a:latin typeface="Times New Roman"/>
                <a:cs typeface="Times New Roman"/>
              </a:rPr>
              <a:t>MI).</a:t>
            </a:r>
            <a:endParaRPr>
              <a:latin typeface="Times New Roman"/>
              <a:cs typeface="Times New Roman"/>
            </a:endParaRPr>
          </a:p>
        </p:txBody>
      </p:sp>
      <p:sp>
        <p:nvSpPr>
          <p:cNvPr id="5" name="Rectangle 4"/>
          <p:cNvSpPr/>
          <p:nvPr/>
        </p:nvSpPr>
        <p:spPr>
          <a:xfrm>
            <a:off x="2286000" y="2059395"/>
            <a:ext cx="4572000" cy="2739211"/>
          </a:xfrm>
          <a:prstGeom prst="rect">
            <a:avLst/>
          </a:prstGeom>
        </p:spPr>
        <p:txBody>
          <a:bodyPr>
            <a:spAutoFit/>
          </a:bodyPr>
          <a:lstStyle/>
          <a:p>
            <a:pPr marL="241300" marR="184785" indent="-228600">
              <a:lnSpc>
                <a:spcPct val="100000"/>
              </a:lnSpc>
              <a:spcBef>
                <a:spcPts val="100"/>
              </a:spcBef>
              <a:buChar char="•"/>
              <a:tabLst>
                <a:tab pos="240665" algn="l"/>
                <a:tab pos="241300" algn="l"/>
              </a:tabLst>
            </a:pPr>
            <a:r>
              <a:rPr lang="en-US" spc="35" dirty="0" smtClean="0">
                <a:latin typeface="Times New Roman"/>
                <a:cs typeface="Times New Roman"/>
              </a:rPr>
              <a:t>Recurrent </a:t>
            </a:r>
            <a:r>
              <a:rPr lang="en-US" spc="45" dirty="0" smtClean="0">
                <a:latin typeface="Times New Roman"/>
                <a:cs typeface="Times New Roman"/>
              </a:rPr>
              <a:t>angina </a:t>
            </a:r>
            <a:r>
              <a:rPr lang="en-US" spc="40" dirty="0" smtClean="0">
                <a:latin typeface="Times New Roman"/>
                <a:cs typeface="Times New Roman"/>
              </a:rPr>
              <a:t>despite </a:t>
            </a:r>
            <a:r>
              <a:rPr lang="en-US" spc="35" dirty="0" smtClean="0">
                <a:latin typeface="Times New Roman"/>
                <a:cs typeface="Times New Roman"/>
              </a:rPr>
              <a:t>intense </a:t>
            </a:r>
            <a:r>
              <a:rPr lang="en-US" spc="40" dirty="0" err="1" smtClean="0">
                <a:latin typeface="Times New Roman"/>
                <a:cs typeface="Times New Roman"/>
              </a:rPr>
              <a:t>antianginal</a:t>
            </a:r>
            <a:r>
              <a:rPr lang="en-US" spc="40" dirty="0" smtClean="0">
                <a:latin typeface="Times New Roman"/>
                <a:cs typeface="Times New Roman"/>
              </a:rPr>
              <a:t> treatment  </a:t>
            </a:r>
            <a:r>
              <a:rPr lang="en-US" spc="30" dirty="0" smtClean="0">
                <a:latin typeface="Times New Roman"/>
                <a:cs typeface="Times New Roman"/>
              </a:rPr>
              <a:t>(associated</a:t>
            </a:r>
            <a:r>
              <a:rPr lang="en-US" dirty="0" smtClean="0">
                <a:latin typeface="Times New Roman"/>
                <a:cs typeface="Times New Roman"/>
              </a:rPr>
              <a:t> </a:t>
            </a:r>
            <a:r>
              <a:rPr lang="en-US" spc="50" dirty="0" smtClean="0">
                <a:latin typeface="Times New Roman"/>
                <a:cs typeface="Times New Roman"/>
              </a:rPr>
              <a:t>with</a:t>
            </a:r>
            <a:r>
              <a:rPr lang="en-US" dirty="0" smtClean="0">
                <a:latin typeface="Times New Roman"/>
                <a:cs typeface="Times New Roman"/>
              </a:rPr>
              <a:t> </a:t>
            </a:r>
            <a:r>
              <a:rPr lang="en-US" spc="-15" dirty="0" smtClean="0">
                <a:latin typeface="Times New Roman"/>
                <a:cs typeface="Times New Roman"/>
              </a:rPr>
              <a:t>ST</a:t>
            </a:r>
            <a:r>
              <a:rPr lang="en-US" dirty="0" smtClean="0">
                <a:latin typeface="Times New Roman"/>
                <a:cs typeface="Times New Roman"/>
              </a:rPr>
              <a:t> </a:t>
            </a:r>
            <a:r>
              <a:rPr lang="en-US" spc="40" dirty="0" smtClean="0">
                <a:latin typeface="Times New Roman"/>
                <a:cs typeface="Times New Roman"/>
              </a:rPr>
              <a:t>depression</a:t>
            </a:r>
            <a:r>
              <a:rPr lang="en-US" dirty="0" smtClean="0">
                <a:latin typeface="Times New Roman"/>
                <a:cs typeface="Times New Roman"/>
              </a:rPr>
              <a:t> </a:t>
            </a:r>
            <a:r>
              <a:rPr lang="en-US" spc="-20" dirty="0" smtClean="0">
                <a:latin typeface="Times New Roman"/>
                <a:cs typeface="Times New Roman"/>
              </a:rPr>
              <a:t>(≤</a:t>
            </a:r>
            <a:r>
              <a:rPr lang="en-US" dirty="0" smtClean="0">
                <a:latin typeface="Times New Roman"/>
                <a:cs typeface="Times New Roman"/>
              </a:rPr>
              <a:t> 2 </a:t>
            </a:r>
            <a:r>
              <a:rPr lang="en-US" spc="55" dirty="0" smtClean="0">
                <a:latin typeface="Times New Roman"/>
                <a:cs typeface="Times New Roman"/>
              </a:rPr>
              <a:t>mm)</a:t>
            </a:r>
            <a:r>
              <a:rPr lang="en-US" spc="5" dirty="0" smtClean="0">
                <a:latin typeface="Times New Roman"/>
                <a:cs typeface="Times New Roman"/>
              </a:rPr>
              <a:t> </a:t>
            </a:r>
            <a:r>
              <a:rPr lang="en-US" spc="40" dirty="0" smtClean="0">
                <a:latin typeface="Times New Roman"/>
                <a:cs typeface="Times New Roman"/>
              </a:rPr>
              <a:t>or</a:t>
            </a:r>
            <a:r>
              <a:rPr lang="en-US" dirty="0" smtClean="0">
                <a:latin typeface="Times New Roman"/>
                <a:cs typeface="Times New Roman"/>
              </a:rPr>
              <a:t> </a:t>
            </a:r>
            <a:r>
              <a:rPr lang="en-US" spc="55" dirty="0" smtClean="0">
                <a:latin typeface="Times New Roman"/>
                <a:cs typeface="Times New Roman"/>
              </a:rPr>
              <a:t>deep</a:t>
            </a:r>
            <a:r>
              <a:rPr lang="en-US" dirty="0" smtClean="0">
                <a:latin typeface="Times New Roman"/>
                <a:cs typeface="Times New Roman"/>
              </a:rPr>
              <a:t> </a:t>
            </a:r>
            <a:r>
              <a:rPr lang="en-US" spc="35" dirty="0" smtClean="0">
                <a:latin typeface="Times New Roman"/>
                <a:cs typeface="Times New Roman"/>
              </a:rPr>
              <a:t>negative</a:t>
            </a:r>
            <a:r>
              <a:rPr lang="en-US" dirty="0" smtClean="0">
                <a:latin typeface="Times New Roman"/>
                <a:cs typeface="Times New Roman"/>
              </a:rPr>
              <a:t> T  </a:t>
            </a:r>
            <a:r>
              <a:rPr lang="en-US" spc="30" dirty="0" smtClean="0">
                <a:latin typeface="Times New Roman"/>
                <a:cs typeface="Times New Roman"/>
              </a:rPr>
              <a:t>waves.</a:t>
            </a:r>
            <a:endParaRPr lang="en-US" dirty="0" smtClean="0">
              <a:latin typeface="Times New Roman"/>
              <a:cs typeface="Times New Roman"/>
            </a:endParaRPr>
          </a:p>
          <a:p>
            <a:pPr marL="241300" marR="5080" indent="-228600">
              <a:lnSpc>
                <a:spcPct val="100000"/>
              </a:lnSpc>
              <a:spcBef>
                <a:spcPts val="575"/>
              </a:spcBef>
              <a:buChar char="•"/>
              <a:tabLst>
                <a:tab pos="240665" algn="l"/>
                <a:tab pos="241300" algn="l"/>
              </a:tabLst>
            </a:pPr>
            <a:r>
              <a:rPr lang="en-US" spc="45" dirty="0" smtClean="0">
                <a:latin typeface="Times New Roman"/>
                <a:cs typeface="Times New Roman"/>
              </a:rPr>
              <a:t>clinical</a:t>
            </a:r>
            <a:r>
              <a:rPr lang="en-US" spc="-5" dirty="0" smtClean="0">
                <a:latin typeface="Times New Roman"/>
                <a:cs typeface="Times New Roman"/>
              </a:rPr>
              <a:t> </a:t>
            </a:r>
            <a:r>
              <a:rPr lang="en-US" spc="50" dirty="0" smtClean="0">
                <a:latin typeface="Times New Roman"/>
                <a:cs typeface="Times New Roman"/>
              </a:rPr>
              <a:t>symptoms</a:t>
            </a:r>
            <a:r>
              <a:rPr lang="en-US" dirty="0" smtClean="0">
                <a:latin typeface="Times New Roman"/>
                <a:cs typeface="Times New Roman"/>
              </a:rPr>
              <a:t> </a:t>
            </a:r>
            <a:r>
              <a:rPr lang="en-US" spc="15" dirty="0" smtClean="0">
                <a:latin typeface="Times New Roman"/>
                <a:cs typeface="Times New Roman"/>
              </a:rPr>
              <a:t>of</a:t>
            </a:r>
            <a:r>
              <a:rPr lang="en-US" spc="-5" dirty="0" smtClean="0">
                <a:latin typeface="Times New Roman"/>
                <a:cs typeface="Times New Roman"/>
              </a:rPr>
              <a:t> </a:t>
            </a:r>
            <a:r>
              <a:rPr lang="en-US" spc="40" dirty="0" smtClean="0">
                <a:latin typeface="Times New Roman"/>
                <a:cs typeface="Times New Roman"/>
              </a:rPr>
              <a:t>heart</a:t>
            </a:r>
            <a:r>
              <a:rPr lang="en-US" spc="-5" dirty="0" smtClean="0">
                <a:latin typeface="Times New Roman"/>
                <a:cs typeface="Times New Roman"/>
              </a:rPr>
              <a:t> </a:t>
            </a:r>
            <a:r>
              <a:rPr lang="en-US" spc="30" dirty="0" smtClean="0">
                <a:latin typeface="Times New Roman"/>
                <a:cs typeface="Times New Roman"/>
              </a:rPr>
              <a:t>failure</a:t>
            </a:r>
            <a:r>
              <a:rPr lang="en-US" spc="-5" dirty="0" smtClean="0">
                <a:latin typeface="Times New Roman"/>
                <a:cs typeface="Times New Roman"/>
              </a:rPr>
              <a:t> </a:t>
            </a:r>
            <a:r>
              <a:rPr lang="en-US" spc="40" dirty="0" smtClean="0">
                <a:latin typeface="Times New Roman"/>
                <a:cs typeface="Times New Roman"/>
              </a:rPr>
              <a:t>or</a:t>
            </a:r>
            <a:r>
              <a:rPr lang="en-US" dirty="0" smtClean="0">
                <a:latin typeface="Times New Roman"/>
                <a:cs typeface="Times New Roman"/>
              </a:rPr>
              <a:t> </a:t>
            </a:r>
            <a:r>
              <a:rPr lang="en-US" spc="45" dirty="0" err="1" smtClean="0">
                <a:latin typeface="Times New Roman"/>
                <a:cs typeface="Times New Roman"/>
              </a:rPr>
              <a:t>haemodynamic</a:t>
            </a:r>
            <a:r>
              <a:rPr lang="en-US" spc="-5" dirty="0" smtClean="0">
                <a:latin typeface="Times New Roman"/>
                <a:cs typeface="Times New Roman"/>
              </a:rPr>
              <a:t> </a:t>
            </a:r>
            <a:r>
              <a:rPr lang="en-US" spc="30" dirty="0" smtClean="0">
                <a:latin typeface="Times New Roman"/>
                <a:cs typeface="Times New Roman"/>
              </a:rPr>
              <a:t>instability  </a:t>
            </a:r>
            <a:r>
              <a:rPr lang="en-US" dirty="0" smtClean="0">
                <a:latin typeface="Times New Roman"/>
                <a:cs typeface="Times New Roman"/>
              </a:rPr>
              <a:t>(‘Shock’).</a:t>
            </a:r>
          </a:p>
          <a:p>
            <a:pPr marL="241300" indent="-228600">
              <a:lnSpc>
                <a:spcPct val="100000"/>
              </a:lnSpc>
              <a:spcBef>
                <a:spcPts val="575"/>
              </a:spcBef>
              <a:buChar char="•"/>
              <a:tabLst>
                <a:tab pos="240665" algn="l"/>
                <a:tab pos="241300" algn="l"/>
              </a:tabLst>
            </a:pPr>
            <a:r>
              <a:rPr lang="en-US" spc="5" dirty="0" smtClean="0">
                <a:latin typeface="Times New Roman"/>
                <a:cs typeface="Times New Roman"/>
              </a:rPr>
              <a:t>Life </a:t>
            </a:r>
            <a:r>
              <a:rPr lang="en-US" spc="35" dirty="0" smtClean="0">
                <a:latin typeface="Times New Roman"/>
                <a:cs typeface="Times New Roman"/>
              </a:rPr>
              <a:t>threatening </a:t>
            </a:r>
            <a:r>
              <a:rPr lang="en-US" spc="45" dirty="0" smtClean="0">
                <a:latin typeface="Times New Roman"/>
                <a:cs typeface="Times New Roman"/>
              </a:rPr>
              <a:t>arrhythmias </a:t>
            </a:r>
            <a:r>
              <a:rPr lang="en-US" spc="30" dirty="0" smtClean="0">
                <a:latin typeface="Times New Roman"/>
                <a:cs typeface="Times New Roman"/>
              </a:rPr>
              <a:t>(ventricular </a:t>
            </a:r>
            <a:r>
              <a:rPr lang="en-US" spc="25" dirty="0" smtClean="0">
                <a:latin typeface="Times New Roman"/>
                <a:cs typeface="Times New Roman"/>
              </a:rPr>
              <a:t>fibrillation</a:t>
            </a:r>
            <a:r>
              <a:rPr lang="en-US" spc="-105" dirty="0" smtClean="0">
                <a:latin typeface="Times New Roman"/>
                <a:cs typeface="Times New Roman"/>
              </a:rPr>
              <a:t> </a:t>
            </a:r>
            <a:r>
              <a:rPr lang="en-US" spc="40" dirty="0" smtClean="0">
                <a:latin typeface="Times New Roman"/>
                <a:cs typeface="Times New Roman"/>
              </a:rPr>
              <a:t>or</a:t>
            </a:r>
            <a:endParaRPr lang="en-US" dirty="0" smtClean="0">
              <a:latin typeface="Times New Roman"/>
              <a:cs typeface="Times New Roman"/>
            </a:endParaRPr>
          </a:p>
          <a:p>
            <a:pPr marL="241300">
              <a:lnSpc>
                <a:spcPct val="100000"/>
              </a:lnSpc>
            </a:pPr>
            <a:r>
              <a:rPr lang="en-US" spc="35" dirty="0" smtClean="0">
                <a:latin typeface="Times New Roman"/>
                <a:cs typeface="Times New Roman"/>
              </a:rPr>
              <a:t>ventricular</a:t>
            </a:r>
            <a:r>
              <a:rPr lang="en-US" spc="-5" dirty="0" smtClean="0">
                <a:latin typeface="Times New Roman"/>
                <a:cs typeface="Times New Roman"/>
              </a:rPr>
              <a:t> </a:t>
            </a:r>
            <a:r>
              <a:rPr lang="en-US" spc="25" dirty="0" smtClean="0">
                <a:latin typeface="Times New Roman"/>
                <a:cs typeface="Times New Roman"/>
              </a:rPr>
              <a:t>tachycardia).</a:t>
            </a:r>
            <a:endParaRPr lang="en-US" dirty="0">
              <a:latin typeface="Times New Roman"/>
              <a:cs typeface="Times New Roman"/>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457200" y="732108"/>
            <a:ext cx="8458200" cy="3257302"/>
          </a:xfrm>
          <a:prstGeom prst="rect">
            <a:avLst/>
          </a:prstGeom>
        </p:spPr>
        <p:txBody>
          <a:bodyPr wrap="square">
            <a:spAutoFit/>
          </a:bodyPr>
          <a:lstStyle/>
          <a:p>
            <a:pPr marL="38100" algn="just">
              <a:lnSpc>
                <a:spcPct val="100000"/>
              </a:lnSpc>
              <a:spcBef>
                <a:spcPts val="400"/>
              </a:spcBef>
            </a:pPr>
            <a:r>
              <a:rPr lang="en-IN" b="1" spc="10" dirty="0" smtClean="0">
                <a:latin typeface="Times New Roman"/>
                <a:cs typeface="Times New Roman"/>
              </a:rPr>
              <a:t>Electrocardiogram</a:t>
            </a:r>
            <a:r>
              <a:rPr lang="en-IN" b="1" spc="-5" dirty="0" smtClean="0">
                <a:latin typeface="Times New Roman"/>
                <a:cs typeface="Times New Roman"/>
              </a:rPr>
              <a:t> (ECG)</a:t>
            </a:r>
            <a:endParaRPr lang="en-IN" dirty="0" smtClean="0">
              <a:latin typeface="Times New Roman"/>
              <a:cs typeface="Times New Roman"/>
            </a:endParaRPr>
          </a:p>
          <a:p>
            <a:pPr marL="38100" marR="30480" indent="151765" algn="just">
              <a:lnSpc>
                <a:spcPct val="100000"/>
              </a:lnSpc>
              <a:spcBef>
                <a:spcPts val="300"/>
              </a:spcBef>
            </a:pPr>
            <a:r>
              <a:rPr lang="en-IN" spc="35" dirty="0" smtClean="0">
                <a:latin typeface="Comic Sans MS" pitchFamily="66" charset="0"/>
                <a:cs typeface="Times New Roman"/>
              </a:rPr>
              <a:t>In</a:t>
            </a:r>
            <a:r>
              <a:rPr lang="en-IN" spc="-55" dirty="0" smtClean="0">
                <a:latin typeface="Comic Sans MS" pitchFamily="66" charset="0"/>
                <a:cs typeface="Times New Roman"/>
              </a:rPr>
              <a:t> </a:t>
            </a:r>
            <a:r>
              <a:rPr lang="en-IN" spc="10" dirty="0" smtClean="0">
                <a:latin typeface="Comic Sans MS" pitchFamily="66" charset="0"/>
                <a:cs typeface="Times New Roman"/>
              </a:rPr>
              <a:t>NSTE</a:t>
            </a:r>
            <a:r>
              <a:rPr lang="en-IN" spc="-85" dirty="0" smtClean="0">
                <a:latin typeface="Comic Sans MS" pitchFamily="66" charset="0"/>
                <a:cs typeface="Times New Roman"/>
              </a:rPr>
              <a:t> </a:t>
            </a:r>
            <a:r>
              <a:rPr lang="en-IN" spc="10" dirty="0" smtClean="0">
                <a:latin typeface="Comic Sans MS" pitchFamily="66" charset="0"/>
                <a:cs typeface="Times New Roman"/>
              </a:rPr>
              <a:t>ACS,</a:t>
            </a:r>
            <a:r>
              <a:rPr lang="en-IN" spc="-55" dirty="0" smtClean="0">
                <a:latin typeface="Comic Sans MS" pitchFamily="66" charset="0"/>
                <a:cs typeface="Times New Roman"/>
              </a:rPr>
              <a:t> </a:t>
            </a:r>
            <a:r>
              <a:rPr lang="en-IN" spc="20" dirty="0" smtClean="0">
                <a:latin typeface="Comic Sans MS" pitchFamily="66" charset="0"/>
                <a:cs typeface="Times New Roman"/>
              </a:rPr>
              <a:t>ECG</a:t>
            </a:r>
            <a:r>
              <a:rPr lang="en-IN" spc="-50" dirty="0" smtClean="0">
                <a:latin typeface="Comic Sans MS" pitchFamily="66" charset="0"/>
                <a:cs typeface="Times New Roman"/>
              </a:rPr>
              <a:t> </a:t>
            </a:r>
            <a:r>
              <a:rPr lang="en-IN" spc="65" dirty="0" smtClean="0">
                <a:latin typeface="Comic Sans MS" pitchFamily="66" charset="0"/>
                <a:cs typeface="Times New Roman"/>
              </a:rPr>
              <a:t>may</a:t>
            </a:r>
            <a:r>
              <a:rPr lang="en-IN" spc="-55" dirty="0" smtClean="0">
                <a:latin typeface="Comic Sans MS" pitchFamily="66" charset="0"/>
                <a:cs typeface="Times New Roman"/>
              </a:rPr>
              <a:t> </a:t>
            </a:r>
            <a:r>
              <a:rPr lang="en-IN" spc="60" dirty="0" smtClean="0">
                <a:latin typeface="Comic Sans MS" pitchFamily="66" charset="0"/>
                <a:cs typeface="Times New Roman"/>
              </a:rPr>
              <a:t>show</a:t>
            </a:r>
            <a:r>
              <a:rPr lang="en-IN" spc="-55" dirty="0" smtClean="0">
                <a:latin typeface="Comic Sans MS" pitchFamily="66" charset="0"/>
                <a:cs typeface="Times New Roman"/>
              </a:rPr>
              <a:t> </a:t>
            </a:r>
            <a:r>
              <a:rPr lang="en-IN" spc="-15" dirty="0" smtClean="0">
                <a:latin typeface="Comic Sans MS" pitchFamily="66" charset="0"/>
                <a:cs typeface="Times New Roman"/>
              </a:rPr>
              <a:t>ST</a:t>
            </a:r>
            <a:r>
              <a:rPr lang="en-IN" spc="-50" dirty="0" smtClean="0">
                <a:latin typeface="Comic Sans MS" pitchFamily="66" charset="0"/>
                <a:cs typeface="Times New Roman"/>
              </a:rPr>
              <a:t> </a:t>
            </a:r>
            <a:r>
              <a:rPr lang="en-IN" spc="50" dirty="0" smtClean="0">
                <a:latin typeface="Comic Sans MS" pitchFamily="66" charset="0"/>
                <a:cs typeface="Times New Roman"/>
              </a:rPr>
              <a:t>segment</a:t>
            </a:r>
            <a:r>
              <a:rPr lang="en-IN" spc="-55" dirty="0" smtClean="0">
                <a:latin typeface="Comic Sans MS" pitchFamily="66" charset="0"/>
                <a:cs typeface="Times New Roman"/>
              </a:rPr>
              <a:t> </a:t>
            </a:r>
            <a:r>
              <a:rPr lang="en-IN" spc="40" dirty="0" smtClean="0">
                <a:latin typeface="Comic Sans MS" pitchFamily="66" charset="0"/>
                <a:cs typeface="Times New Roman"/>
              </a:rPr>
              <a:t>deviation,</a:t>
            </a:r>
            <a:r>
              <a:rPr lang="en-IN" spc="-55" dirty="0" smtClean="0">
                <a:latin typeface="Comic Sans MS" pitchFamily="66" charset="0"/>
                <a:cs typeface="Times New Roman"/>
              </a:rPr>
              <a:t> </a:t>
            </a:r>
            <a:r>
              <a:rPr lang="en-IN" dirty="0" smtClean="0">
                <a:latin typeface="Comic Sans MS" pitchFamily="66" charset="0"/>
                <a:cs typeface="Times New Roman"/>
              </a:rPr>
              <a:t>T</a:t>
            </a:r>
            <a:r>
              <a:rPr lang="en-IN" spc="-45" dirty="0" smtClean="0">
                <a:latin typeface="Comic Sans MS" pitchFamily="66" charset="0"/>
                <a:cs typeface="Times New Roman"/>
              </a:rPr>
              <a:t> </a:t>
            </a:r>
            <a:r>
              <a:rPr lang="en-IN" spc="45" dirty="0" smtClean="0">
                <a:latin typeface="Comic Sans MS" pitchFamily="66" charset="0"/>
                <a:cs typeface="Times New Roman"/>
              </a:rPr>
              <a:t>wave  </a:t>
            </a:r>
            <a:r>
              <a:rPr lang="en-IN" spc="55" dirty="0" smtClean="0">
                <a:latin typeface="Comic Sans MS" pitchFamily="66" charset="0"/>
                <a:cs typeface="Times New Roman"/>
              </a:rPr>
              <a:t>changes or </a:t>
            </a:r>
            <a:r>
              <a:rPr lang="en-IN" spc="75" dirty="0" smtClean="0">
                <a:latin typeface="Comic Sans MS" pitchFamily="66" charset="0"/>
                <a:cs typeface="Times New Roman"/>
              </a:rPr>
              <a:t>may </a:t>
            </a:r>
            <a:r>
              <a:rPr lang="en-IN" spc="65" dirty="0" smtClean="0">
                <a:latin typeface="Comic Sans MS" pitchFamily="66" charset="0"/>
                <a:cs typeface="Times New Roman"/>
              </a:rPr>
              <a:t>remain </a:t>
            </a:r>
            <a:r>
              <a:rPr lang="en-IN" spc="55" dirty="0" smtClean="0">
                <a:latin typeface="Comic Sans MS" pitchFamily="66" charset="0"/>
                <a:cs typeface="Times New Roman"/>
              </a:rPr>
              <a:t>normal. </a:t>
            </a:r>
          </a:p>
          <a:p>
            <a:pPr marL="38100" marR="30480" indent="151765" algn="just">
              <a:lnSpc>
                <a:spcPct val="100000"/>
              </a:lnSpc>
              <a:spcBef>
                <a:spcPts val="300"/>
              </a:spcBef>
            </a:pPr>
            <a:endParaRPr lang="en-IN" spc="55" dirty="0" smtClean="0">
              <a:latin typeface="Comic Sans MS" pitchFamily="66" charset="0"/>
              <a:cs typeface="Times New Roman"/>
            </a:endParaRPr>
          </a:p>
          <a:p>
            <a:pPr marL="38100" marR="30480" indent="151765" algn="just">
              <a:lnSpc>
                <a:spcPct val="100000"/>
              </a:lnSpc>
              <a:spcBef>
                <a:spcPts val="300"/>
              </a:spcBef>
            </a:pPr>
            <a:r>
              <a:rPr lang="en-IN" spc="35" dirty="0" smtClean="0">
                <a:latin typeface="Comic Sans MS" pitchFamily="66" charset="0"/>
                <a:cs typeface="Times New Roman"/>
              </a:rPr>
              <a:t>The </a:t>
            </a:r>
            <a:r>
              <a:rPr lang="en-IN" spc="60" dirty="0" smtClean="0">
                <a:latin typeface="Comic Sans MS" pitchFamily="66" charset="0"/>
                <a:cs typeface="Times New Roman"/>
              </a:rPr>
              <a:t>number </a:t>
            </a:r>
            <a:r>
              <a:rPr lang="en-IN" spc="20" dirty="0" smtClean="0">
                <a:latin typeface="Comic Sans MS" pitchFamily="66" charset="0"/>
                <a:cs typeface="Times New Roman"/>
              </a:rPr>
              <a:t>of </a:t>
            </a:r>
            <a:r>
              <a:rPr lang="en-IN" spc="45" dirty="0" smtClean="0">
                <a:latin typeface="Comic Sans MS" pitchFamily="66" charset="0"/>
                <a:cs typeface="Times New Roman"/>
              </a:rPr>
              <a:t>leads </a:t>
            </a:r>
            <a:r>
              <a:rPr lang="en-IN" spc="50" dirty="0" smtClean="0">
                <a:latin typeface="Comic Sans MS" pitchFamily="66" charset="0"/>
                <a:cs typeface="Times New Roman"/>
              </a:rPr>
              <a:t>showing </a:t>
            </a:r>
            <a:r>
              <a:rPr lang="en-IN" spc="-15" dirty="0" smtClean="0">
                <a:latin typeface="Comic Sans MS" pitchFamily="66" charset="0"/>
                <a:cs typeface="Times New Roman"/>
              </a:rPr>
              <a:t>ST  </a:t>
            </a:r>
            <a:r>
              <a:rPr lang="en-IN" spc="45" dirty="0" smtClean="0">
                <a:latin typeface="Comic Sans MS" pitchFamily="66" charset="0"/>
                <a:cs typeface="Times New Roman"/>
              </a:rPr>
              <a:t>depression </a:t>
            </a:r>
            <a:r>
              <a:rPr lang="en-IN" spc="70" dirty="0" smtClean="0">
                <a:latin typeface="Comic Sans MS" pitchFamily="66" charset="0"/>
                <a:cs typeface="Times New Roman"/>
              </a:rPr>
              <a:t>and </a:t>
            </a:r>
            <a:r>
              <a:rPr lang="en-IN" spc="45" dirty="0" smtClean="0">
                <a:latin typeface="Comic Sans MS" pitchFamily="66" charset="0"/>
                <a:cs typeface="Times New Roman"/>
              </a:rPr>
              <a:t>the </a:t>
            </a:r>
            <a:r>
              <a:rPr lang="en-IN" spc="60" dirty="0" smtClean="0">
                <a:latin typeface="Comic Sans MS" pitchFamily="66" charset="0"/>
                <a:cs typeface="Times New Roman"/>
              </a:rPr>
              <a:t>magnitude </a:t>
            </a:r>
            <a:r>
              <a:rPr lang="en-IN" spc="20" dirty="0" smtClean="0">
                <a:latin typeface="Comic Sans MS" pitchFamily="66" charset="0"/>
                <a:cs typeface="Times New Roman"/>
              </a:rPr>
              <a:t>of </a:t>
            </a:r>
            <a:r>
              <a:rPr lang="en-IN" spc="-15" dirty="0" smtClean="0">
                <a:latin typeface="Comic Sans MS" pitchFamily="66" charset="0"/>
                <a:cs typeface="Times New Roman"/>
              </a:rPr>
              <a:t>ST </a:t>
            </a:r>
            <a:r>
              <a:rPr lang="en-IN" spc="45" dirty="0" smtClean="0">
                <a:latin typeface="Comic Sans MS" pitchFamily="66" charset="0"/>
                <a:cs typeface="Times New Roman"/>
              </a:rPr>
              <a:t>depression are </a:t>
            </a:r>
            <a:r>
              <a:rPr lang="en-IN" spc="35" dirty="0" smtClean="0">
                <a:latin typeface="Comic Sans MS" pitchFamily="66" charset="0"/>
                <a:cs typeface="Times New Roman"/>
              </a:rPr>
              <a:t>indicative  </a:t>
            </a:r>
            <a:r>
              <a:rPr lang="en-IN" spc="20" dirty="0" smtClean="0">
                <a:latin typeface="Comic Sans MS" pitchFamily="66" charset="0"/>
                <a:cs typeface="Times New Roman"/>
              </a:rPr>
              <a:t>of </a:t>
            </a:r>
            <a:r>
              <a:rPr lang="en-IN" spc="45" dirty="0" smtClean="0">
                <a:latin typeface="Comic Sans MS" pitchFamily="66" charset="0"/>
                <a:cs typeface="Times New Roman"/>
              </a:rPr>
              <a:t>the </a:t>
            </a:r>
            <a:r>
              <a:rPr lang="en-IN" spc="35" dirty="0" smtClean="0">
                <a:latin typeface="Comic Sans MS" pitchFamily="66" charset="0"/>
                <a:cs typeface="Times New Roman"/>
              </a:rPr>
              <a:t>extent </a:t>
            </a:r>
            <a:r>
              <a:rPr lang="en-IN" spc="70" dirty="0" smtClean="0">
                <a:latin typeface="Comic Sans MS" pitchFamily="66" charset="0"/>
                <a:cs typeface="Times New Roman"/>
              </a:rPr>
              <a:t>and </a:t>
            </a:r>
            <a:r>
              <a:rPr lang="en-IN" spc="35" dirty="0" smtClean="0">
                <a:latin typeface="Comic Sans MS" pitchFamily="66" charset="0"/>
                <a:cs typeface="Times New Roman"/>
              </a:rPr>
              <a:t>severity </a:t>
            </a:r>
            <a:r>
              <a:rPr lang="en-IN" spc="20" dirty="0" smtClean="0">
                <a:latin typeface="Comic Sans MS" pitchFamily="66" charset="0"/>
                <a:cs typeface="Times New Roman"/>
              </a:rPr>
              <a:t>of </a:t>
            </a:r>
            <a:r>
              <a:rPr lang="en-IN" spc="35" dirty="0" smtClean="0">
                <a:latin typeface="Comic Sans MS" pitchFamily="66" charset="0"/>
                <a:cs typeface="Times New Roman"/>
              </a:rPr>
              <a:t>ischemia </a:t>
            </a:r>
            <a:r>
              <a:rPr lang="en-IN" spc="70" dirty="0" smtClean="0">
                <a:latin typeface="Comic Sans MS" pitchFamily="66" charset="0"/>
                <a:cs typeface="Times New Roman"/>
              </a:rPr>
              <a:t>and </a:t>
            </a:r>
            <a:r>
              <a:rPr lang="en-IN" spc="35" dirty="0" smtClean="0">
                <a:latin typeface="Comic Sans MS" pitchFamily="66" charset="0"/>
                <a:cs typeface="Times New Roman"/>
              </a:rPr>
              <a:t>correlate </a:t>
            </a:r>
            <a:r>
              <a:rPr lang="en-IN" spc="55" dirty="0" smtClean="0">
                <a:latin typeface="Comic Sans MS" pitchFamily="66" charset="0"/>
                <a:cs typeface="Times New Roman"/>
              </a:rPr>
              <a:t>with </a:t>
            </a:r>
            <a:r>
              <a:rPr lang="en-IN" spc="40" dirty="0" smtClean="0">
                <a:latin typeface="Comic Sans MS" pitchFamily="66" charset="0"/>
                <a:cs typeface="Times New Roman"/>
              </a:rPr>
              <a:t>the  </a:t>
            </a:r>
            <a:r>
              <a:rPr lang="en-IN" spc="60" dirty="0" smtClean="0">
                <a:latin typeface="Comic Sans MS" pitchFamily="66" charset="0"/>
                <a:cs typeface="Times New Roman"/>
              </a:rPr>
              <a:t>prognosis.</a:t>
            </a:r>
          </a:p>
          <a:p>
            <a:pPr marL="38100" marR="30480" indent="151765" algn="just">
              <a:lnSpc>
                <a:spcPct val="100000"/>
              </a:lnSpc>
              <a:spcBef>
                <a:spcPts val="300"/>
              </a:spcBef>
            </a:pPr>
            <a:endParaRPr lang="en-IN" sz="800" spc="60" baseline="33333" dirty="0" smtClean="0">
              <a:latin typeface="Comic Sans MS" pitchFamily="66" charset="0"/>
              <a:cs typeface="Times New Roman"/>
            </a:endParaRPr>
          </a:p>
          <a:p>
            <a:pPr marL="38100" marR="30480" indent="151765" algn="just">
              <a:lnSpc>
                <a:spcPct val="100000"/>
              </a:lnSpc>
              <a:spcBef>
                <a:spcPts val="300"/>
              </a:spcBef>
            </a:pPr>
            <a:endParaRPr lang="en-IN" sz="800" spc="60" baseline="33333" dirty="0" smtClean="0">
              <a:latin typeface="Comic Sans MS" pitchFamily="66" charset="0"/>
              <a:cs typeface="Times New Roman"/>
            </a:endParaRPr>
          </a:p>
          <a:p>
            <a:pPr marL="38100" marR="30480" indent="151765" algn="just">
              <a:lnSpc>
                <a:spcPct val="100000"/>
              </a:lnSpc>
              <a:spcBef>
                <a:spcPts val="300"/>
              </a:spcBef>
            </a:pPr>
            <a:r>
              <a:rPr lang="en-IN" sz="800" spc="89" baseline="33333" dirty="0" smtClean="0">
                <a:latin typeface="Comic Sans MS" pitchFamily="66" charset="0"/>
                <a:cs typeface="Times New Roman"/>
              </a:rPr>
              <a:t>9 </a:t>
            </a:r>
            <a:r>
              <a:rPr lang="en-IN" spc="-5" dirty="0" smtClean="0">
                <a:latin typeface="Comic Sans MS" pitchFamily="66" charset="0"/>
                <a:cs typeface="Times New Roman"/>
              </a:rPr>
              <a:t>ST </a:t>
            </a:r>
            <a:r>
              <a:rPr lang="en-IN" spc="70" dirty="0" smtClean="0">
                <a:latin typeface="Comic Sans MS" pitchFamily="66" charset="0"/>
                <a:cs typeface="Times New Roman"/>
              </a:rPr>
              <a:t>depression </a:t>
            </a:r>
            <a:r>
              <a:rPr lang="en-IN" spc="30" dirty="0" smtClean="0">
                <a:latin typeface="Comic Sans MS" pitchFamily="66" charset="0"/>
                <a:cs typeface="Times New Roman"/>
              </a:rPr>
              <a:t>of </a:t>
            </a:r>
            <a:r>
              <a:rPr lang="en-IN" spc="-60" dirty="0" smtClean="0">
                <a:latin typeface="Comic Sans MS" pitchFamily="66" charset="0"/>
                <a:cs typeface="Times New Roman"/>
              </a:rPr>
              <a:t>&gt; </a:t>
            </a:r>
            <a:r>
              <a:rPr lang="en-IN" dirty="0" smtClean="0">
                <a:latin typeface="Comic Sans MS" pitchFamily="66" charset="0"/>
                <a:cs typeface="Times New Roman"/>
              </a:rPr>
              <a:t>2 </a:t>
            </a:r>
            <a:r>
              <a:rPr lang="en-IN" spc="105" dirty="0" smtClean="0">
                <a:latin typeface="Comic Sans MS" pitchFamily="66" charset="0"/>
                <a:cs typeface="Times New Roman"/>
              </a:rPr>
              <a:t>mm </a:t>
            </a:r>
            <a:r>
              <a:rPr lang="en-IN" spc="55" dirty="0" smtClean="0">
                <a:latin typeface="Comic Sans MS" pitchFamily="66" charset="0"/>
                <a:cs typeface="Times New Roman"/>
              </a:rPr>
              <a:t>carries </a:t>
            </a:r>
            <a:r>
              <a:rPr lang="en-IN" spc="70" dirty="0" smtClean="0">
                <a:latin typeface="Comic Sans MS" pitchFamily="66" charset="0"/>
                <a:cs typeface="Times New Roman"/>
              </a:rPr>
              <a:t>an </a:t>
            </a:r>
            <a:r>
              <a:rPr lang="en-IN" spc="65" dirty="0" smtClean="0">
                <a:latin typeface="Comic Sans MS" pitchFamily="66" charset="0"/>
                <a:cs typeface="Times New Roman"/>
              </a:rPr>
              <a:t>increased  </a:t>
            </a:r>
            <a:r>
              <a:rPr lang="en-IN" spc="40" dirty="0" smtClean="0">
                <a:latin typeface="Comic Sans MS" pitchFamily="66" charset="0"/>
                <a:cs typeface="Times New Roman"/>
              </a:rPr>
              <a:t>mortality </a:t>
            </a:r>
            <a:r>
              <a:rPr lang="en-IN" spc="25" dirty="0" smtClean="0">
                <a:latin typeface="Comic Sans MS" pitchFamily="66" charset="0"/>
                <a:cs typeface="Times New Roman"/>
              </a:rPr>
              <a:t>risk. </a:t>
            </a:r>
            <a:r>
              <a:rPr lang="en-IN" spc="45" dirty="0" smtClean="0">
                <a:latin typeface="Comic Sans MS" pitchFamily="66" charset="0"/>
                <a:cs typeface="Times New Roman"/>
              </a:rPr>
              <a:t>Inverted </a:t>
            </a:r>
            <a:r>
              <a:rPr lang="en-IN" dirty="0" smtClean="0">
                <a:latin typeface="Comic Sans MS" pitchFamily="66" charset="0"/>
                <a:cs typeface="Times New Roman"/>
              </a:rPr>
              <a:t>T </a:t>
            </a:r>
            <a:r>
              <a:rPr lang="en-IN" spc="35" dirty="0" smtClean="0">
                <a:latin typeface="Comic Sans MS" pitchFamily="66" charset="0"/>
                <a:cs typeface="Times New Roman"/>
              </a:rPr>
              <a:t>waves, </a:t>
            </a:r>
            <a:r>
              <a:rPr lang="en-IN" spc="30" dirty="0" smtClean="0">
                <a:latin typeface="Comic Sans MS" pitchFamily="66" charset="0"/>
                <a:cs typeface="Times New Roman"/>
              </a:rPr>
              <a:t>especially </a:t>
            </a:r>
            <a:r>
              <a:rPr lang="en-IN" spc="5" dirty="0" smtClean="0">
                <a:latin typeface="Comic Sans MS" pitchFamily="66" charset="0"/>
                <a:cs typeface="Times New Roman"/>
              </a:rPr>
              <a:t>if </a:t>
            </a:r>
            <a:r>
              <a:rPr lang="en-IN" spc="60" dirty="0" smtClean="0">
                <a:latin typeface="Comic Sans MS" pitchFamily="66" charset="0"/>
                <a:cs typeface="Times New Roman"/>
              </a:rPr>
              <a:t>marked </a:t>
            </a:r>
            <a:r>
              <a:rPr lang="en-IN" spc="35" dirty="0" smtClean="0">
                <a:latin typeface="Comic Sans MS" pitchFamily="66" charset="0"/>
                <a:cs typeface="Times New Roman"/>
              </a:rPr>
              <a:t>(greater  </a:t>
            </a:r>
            <a:r>
              <a:rPr lang="en-IN" spc="55" dirty="0" smtClean="0">
                <a:latin typeface="Comic Sans MS" pitchFamily="66" charset="0"/>
                <a:cs typeface="Times New Roman"/>
              </a:rPr>
              <a:t>than </a:t>
            </a:r>
            <a:r>
              <a:rPr lang="en-IN" spc="45" dirty="0" smtClean="0">
                <a:latin typeface="Comic Sans MS" pitchFamily="66" charset="0"/>
                <a:cs typeface="Times New Roman"/>
              </a:rPr>
              <a:t>or equal </a:t>
            </a:r>
            <a:r>
              <a:rPr lang="en-IN" spc="35" dirty="0" smtClean="0">
                <a:latin typeface="Comic Sans MS" pitchFamily="66" charset="0"/>
                <a:cs typeface="Times New Roman"/>
              </a:rPr>
              <a:t>to </a:t>
            </a:r>
            <a:r>
              <a:rPr lang="en-IN" spc="60" dirty="0" smtClean="0">
                <a:latin typeface="Comic Sans MS" pitchFamily="66" charset="0"/>
                <a:cs typeface="Times New Roman"/>
              </a:rPr>
              <a:t>2mm </a:t>
            </a:r>
            <a:r>
              <a:rPr lang="en-IN" dirty="0" smtClean="0">
                <a:latin typeface="Comic Sans MS" pitchFamily="66" charset="0"/>
                <a:cs typeface="Times New Roman"/>
              </a:rPr>
              <a:t>(0.2 </a:t>
            </a:r>
            <a:r>
              <a:rPr lang="en-IN" spc="50" dirty="0" err="1" smtClean="0">
                <a:latin typeface="Comic Sans MS" pitchFamily="66" charset="0"/>
                <a:cs typeface="Times New Roman"/>
              </a:rPr>
              <a:t>mv</a:t>
            </a:r>
            <a:r>
              <a:rPr lang="en-IN" spc="50" dirty="0" smtClean="0">
                <a:latin typeface="Comic Sans MS" pitchFamily="66" charset="0"/>
                <a:cs typeface="Times New Roman"/>
              </a:rPr>
              <a:t>) </a:t>
            </a:r>
            <a:r>
              <a:rPr lang="en-IN" spc="30" dirty="0" smtClean="0">
                <a:latin typeface="Comic Sans MS" pitchFamily="66" charset="0"/>
                <a:cs typeface="Times New Roman"/>
              </a:rPr>
              <a:t>also </a:t>
            </a:r>
            <a:r>
              <a:rPr lang="en-IN" spc="40" dirty="0" smtClean="0">
                <a:latin typeface="Comic Sans MS" pitchFamily="66" charset="0"/>
                <a:cs typeface="Times New Roman"/>
              </a:rPr>
              <a:t>indicate </a:t>
            </a:r>
            <a:r>
              <a:rPr lang="en-IN" spc="45" dirty="0" smtClean="0">
                <a:latin typeface="Comic Sans MS" pitchFamily="66" charset="0"/>
                <a:cs typeface="Times New Roman"/>
              </a:rPr>
              <a:t>UA/ </a:t>
            </a:r>
            <a:r>
              <a:rPr lang="en-IN" spc="10" dirty="0" smtClean="0">
                <a:latin typeface="Comic Sans MS" pitchFamily="66" charset="0"/>
                <a:cs typeface="Times New Roman"/>
              </a:rPr>
              <a:t>NSTEMI. </a:t>
            </a:r>
            <a:endParaRPr lang="en-IN" dirty="0">
              <a:latin typeface="Comic Sans MS" pitchFamily="66" charset="0"/>
              <a:cs typeface="Times New Roman"/>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8788" y="163369"/>
            <a:ext cx="153939"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Times New Roman"/>
                <a:cs typeface="Times New Roman"/>
              </a:rPr>
              <a:t>20</a:t>
            </a:r>
            <a:endParaRPr sz="800">
              <a:latin typeface="Times New Roman"/>
              <a:cs typeface="Times New Roman"/>
            </a:endParaRPr>
          </a:p>
        </p:txBody>
      </p:sp>
      <p:sp>
        <p:nvSpPr>
          <p:cNvPr id="5" name="object 5"/>
          <p:cNvSpPr/>
          <p:nvPr/>
        </p:nvSpPr>
        <p:spPr>
          <a:xfrm flipV="1">
            <a:off x="554183" y="1524000"/>
            <a:ext cx="3832321" cy="609600"/>
          </a:xfrm>
          <a:custGeom>
            <a:avLst/>
            <a:gdLst/>
            <a:ahLst/>
            <a:cxnLst/>
            <a:rect l="l" t="t" r="r" b="b"/>
            <a:pathLst>
              <a:path w="3161665">
                <a:moveTo>
                  <a:pt x="0" y="0"/>
                </a:moveTo>
                <a:lnTo>
                  <a:pt x="3161538" y="0"/>
                </a:lnTo>
              </a:path>
            </a:pathLst>
          </a:custGeom>
          <a:ln w="9525">
            <a:solidFill>
              <a:srgbClr val="007353"/>
            </a:solidFill>
          </a:ln>
        </p:spPr>
        <p:txBody>
          <a:bodyPr wrap="square" lIns="0" tIns="0" rIns="0" bIns="0" rtlCol="0"/>
          <a:lstStyle/>
          <a:p>
            <a:endParaRPr/>
          </a:p>
        </p:txBody>
      </p:sp>
      <p:sp>
        <p:nvSpPr>
          <p:cNvPr id="6" name="object 6"/>
          <p:cNvSpPr/>
          <p:nvPr/>
        </p:nvSpPr>
        <p:spPr>
          <a:xfrm flipV="1">
            <a:off x="554183" y="3962400"/>
            <a:ext cx="3832321" cy="89035"/>
          </a:xfrm>
          <a:custGeom>
            <a:avLst/>
            <a:gdLst/>
            <a:ahLst/>
            <a:cxnLst/>
            <a:rect l="l" t="t" r="r" b="b"/>
            <a:pathLst>
              <a:path w="3161665">
                <a:moveTo>
                  <a:pt x="0" y="0"/>
                </a:moveTo>
                <a:lnTo>
                  <a:pt x="3161538" y="0"/>
                </a:lnTo>
              </a:path>
            </a:pathLst>
          </a:custGeom>
          <a:ln w="9525">
            <a:solidFill>
              <a:srgbClr val="007353"/>
            </a:solidFill>
          </a:ln>
        </p:spPr>
        <p:txBody>
          <a:bodyPr wrap="square" lIns="0" tIns="0" rIns="0" bIns="0" rtlCol="0"/>
          <a:lstStyle/>
          <a:p>
            <a:endParaRPr/>
          </a:p>
        </p:txBody>
      </p:sp>
      <p:sp>
        <p:nvSpPr>
          <p:cNvPr id="7" name="object 7"/>
          <p:cNvSpPr txBox="1"/>
          <p:nvPr/>
        </p:nvSpPr>
        <p:spPr>
          <a:xfrm>
            <a:off x="538788" y="609601"/>
            <a:ext cx="8605212" cy="813043"/>
          </a:xfrm>
          <a:prstGeom prst="rect">
            <a:avLst/>
          </a:prstGeom>
        </p:spPr>
        <p:txBody>
          <a:bodyPr vert="horz" wrap="square" lIns="0" tIns="12700" rIns="0" bIns="0" rtlCol="0">
            <a:spAutoFit/>
          </a:bodyPr>
          <a:lstStyle/>
          <a:p>
            <a:pPr marL="443865">
              <a:lnSpc>
                <a:spcPct val="100000"/>
              </a:lnSpc>
              <a:spcBef>
                <a:spcPts val="100"/>
              </a:spcBef>
            </a:pPr>
            <a:r>
              <a:rPr lang="en-US" sz="1400" b="1" spc="10" dirty="0" smtClean="0">
                <a:solidFill>
                  <a:srgbClr val="007353"/>
                </a:solidFill>
                <a:latin typeface="Times New Roman"/>
                <a:cs typeface="Times New Roman"/>
              </a:rPr>
              <a:t>                           </a:t>
            </a:r>
            <a:r>
              <a:rPr sz="1400" b="1" spc="10" smtClean="0">
                <a:solidFill>
                  <a:srgbClr val="007353"/>
                </a:solidFill>
                <a:latin typeface="Times New Roman"/>
                <a:cs typeface="Times New Roman"/>
              </a:rPr>
              <a:t>Table </a:t>
            </a:r>
            <a:r>
              <a:rPr sz="1400" b="1" smtClean="0">
                <a:solidFill>
                  <a:srgbClr val="007353"/>
                </a:solidFill>
                <a:latin typeface="Times New Roman"/>
                <a:cs typeface="Times New Roman"/>
              </a:rPr>
              <a:t>1 </a:t>
            </a:r>
            <a:r>
              <a:rPr sz="1400" b="1" spc="-75" smtClean="0">
                <a:solidFill>
                  <a:srgbClr val="007353"/>
                </a:solidFill>
                <a:latin typeface="Times New Roman"/>
                <a:cs typeface="Times New Roman"/>
              </a:rPr>
              <a:t>: </a:t>
            </a:r>
            <a:r>
              <a:rPr sz="1400" b="1" spc="30" smtClean="0">
                <a:solidFill>
                  <a:srgbClr val="007353"/>
                </a:solidFill>
                <a:latin typeface="Times New Roman"/>
                <a:cs typeface="Times New Roman"/>
              </a:rPr>
              <a:t>The </a:t>
            </a:r>
            <a:r>
              <a:rPr sz="1400" b="1" spc="10" dirty="0">
                <a:solidFill>
                  <a:srgbClr val="007353"/>
                </a:solidFill>
                <a:latin typeface="Times New Roman"/>
                <a:cs typeface="Times New Roman"/>
              </a:rPr>
              <a:t>TIMI </a:t>
            </a:r>
            <a:r>
              <a:rPr sz="1400" b="1" spc="20" dirty="0">
                <a:solidFill>
                  <a:srgbClr val="007353"/>
                </a:solidFill>
                <a:latin typeface="Times New Roman"/>
                <a:cs typeface="Times New Roman"/>
              </a:rPr>
              <a:t>risk score </a:t>
            </a:r>
            <a:r>
              <a:rPr sz="1400" b="1" spc="10" dirty="0">
                <a:solidFill>
                  <a:srgbClr val="007353"/>
                </a:solidFill>
                <a:latin typeface="Times New Roman"/>
                <a:cs typeface="Times New Roman"/>
              </a:rPr>
              <a:t>for</a:t>
            </a:r>
            <a:r>
              <a:rPr sz="1400" b="1" spc="-30" dirty="0">
                <a:solidFill>
                  <a:srgbClr val="007353"/>
                </a:solidFill>
                <a:latin typeface="Times New Roman"/>
                <a:cs typeface="Times New Roman"/>
              </a:rPr>
              <a:t> </a:t>
            </a:r>
            <a:r>
              <a:rPr sz="1400" b="1" spc="20" dirty="0">
                <a:solidFill>
                  <a:srgbClr val="007353"/>
                </a:solidFill>
                <a:latin typeface="Times New Roman"/>
                <a:cs typeface="Times New Roman"/>
              </a:rPr>
              <a:t>NSTE-ACS</a:t>
            </a:r>
            <a:endParaRPr sz="1400">
              <a:latin typeface="Times New Roman"/>
              <a:cs typeface="Times New Roman"/>
            </a:endParaRPr>
          </a:p>
          <a:p>
            <a:pPr marL="12700">
              <a:lnSpc>
                <a:spcPct val="100000"/>
              </a:lnSpc>
              <a:spcBef>
                <a:spcPts val="565"/>
              </a:spcBef>
              <a:tabLst>
                <a:tab pos="2291080" algn="l"/>
              </a:tabLst>
            </a:pPr>
            <a:r>
              <a:rPr sz="1400" b="1" spc="5" dirty="0">
                <a:latin typeface="Times New Roman"/>
                <a:cs typeface="Times New Roman"/>
              </a:rPr>
              <a:t>Characteristics	</a:t>
            </a:r>
            <a:r>
              <a:rPr sz="1400" b="1" spc="20" dirty="0">
                <a:latin typeface="Times New Roman"/>
                <a:cs typeface="Times New Roman"/>
              </a:rPr>
              <a:t>Points</a:t>
            </a:r>
            <a:endParaRPr sz="1400">
              <a:latin typeface="Times New Roman"/>
              <a:cs typeface="Times New Roman"/>
            </a:endParaRPr>
          </a:p>
          <a:p>
            <a:pPr marL="12700">
              <a:lnSpc>
                <a:spcPct val="100000"/>
              </a:lnSpc>
              <a:spcBef>
                <a:spcPts val="580"/>
              </a:spcBef>
            </a:pPr>
            <a:r>
              <a:rPr sz="1400" spc="30" dirty="0">
                <a:latin typeface="Times New Roman"/>
                <a:cs typeface="Times New Roman"/>
              </a:rPr>
              <a:t>Historical</a:t>
            </a:r>
            <a:endParaRPr sz="1400">
              <a:latin typeface="Times New Roman"/>
              <a:cs typeface="Times New Roman"/>
            </a:endParaRPr>
          </a:p>
        </p:txBody>
      </p:sp>
      <p:sp>
        <p:nvSpPr>
          <p:cNvPr id="8" name="object 8"/>
          <p:cNvSpPr txBox="1"/>
          <p:nvPr/>
        </p:nvSpPr>
        <p:spPr>
          <a:xfrm>
            <a:off x="815879" y="2133600"/>
            <a:ext cx="1313873" cy="335989"/>
          </a:xfrm>
          <a:prstGeom prst="rect">
            <a:avLst/>
          </a:prstGeom>
        </p:spPr>
        <p:txBody>
          <a:bodyPr vert="horz" wrap="square" lIns="0" tIns="12700" rIns="0" bIns="0" rtlCol="0">
            <a:spAutoFit/>
          </a:bodyPr>
          <a:lstStyle/>
          <a:p>
            <a:pPr marL="12700">
              <a:lnSpc>
                <a:spcPct val="100000"/>
              </a:lnSpc>
              <a:spcBef>
                <a:spcPts val="100"/>
              </a:spcBef>
            </a:pPr>
            <a:r>
              <a:rPr sz="800" spc="35" dirty="0">
                <a:latin typeface="Times New Roman"/>
                <a:cs typeface="Times New Roman"/>
              </a:rPr>
              <a:t>Age </a:t>
            </a:r>
            <a:r>
              <a:rPr sz="800" spc="-40" dirty="0">
                <a:latin typeface="Times New Roman"/>
                <a:cs typeface="Times New Roman"/>
              </a:rPr>
              <a:t>≥</a:t>
            </a:r>
            <a:r>
              <a:rPr sz="800" spc="-45" dirty="0">
                <a:latin typeface="Times New Roman"/>
                <a:cs typeface="Times New Roman"/>
              </a:rPr>
              <a:t> </a:t>
            </a:r>
            <a:r>
              <a:rPr sz="800" dirty="0">
                <a:latin typeface="Times New Roman"/>
                <a:cs typeface="Times New Roman"/>
              </a:rPr>
              <a:t>65</a:t>
            </a:r>
            <a:endParaRPr sz="800">
              <a:latin typeface="Times New Roman"/>
              <a:cs typeface="Times New Roman"/>
            </a:endParaRPr>
          </a:p>
          <a:p>
            <a:pPr marL="12700">
              <a:lnSpc>
                <a:spcPct val="100000"/>
              </a:lnSpc>
              <a:spcBef>
                <a:spcPts val="575"/>
              </a:spcBef>
            </a:pPr>
            <a:r>
              <a:rPr sz="800" spc="-40" dirty="0">
                <a:latin typeface="Times New Roman"/>
                <a:cs typeface="Times New Roman"/>
              </a:rPr>
              <a:t>≥ </a:t>
            </a:r>
            <a:r>
              <a:rPr sz="800" dirty="0">
                <a:latin typeface="Times New Roman"/>
                <a:cs typeface="Times New Roman"/>
              </a:rPr>
              <a:t>3 </a:t>
            </a:r>
            <a:r>
              <a:rPr sz="800" spc="30" dirty="0">
                <a:latin typeface="Times New Roman"/>
                <a:cs typeface="Times New Roman"/>
              </a:rPr>
              <a:t>risk </a:t>
            </a:r>
            <a:r>
              <a:rPr sz="800" spc="25" dirty="0">
                <a:latin typeface="Times New Roman"/>
                <a:cs typeface="Times New Roman"/>
              </a:rPr>
              <a:t>factors for</a:t>
            </a:r>
            <a:r>
              <a:rPr sz="800" spc="-50" dirty="0">
                <a:latin typeface="Times New Roman"/>
                <a:cs typeface="Times New Roman"/>
              </a:rPr>
              <a:t> </a:t>
            </a:r>
            <a:r>
              <a:rPr sz="800" spc="35" dirty="0">
                <a:latin typeface="Times New Roman"/>
                <a:cs typeface="Times New Roman"/>
              </a:rPr>
              <a:t>CAD</a:t>
            </a:r>
            <a:endParaRPr sz="800">
              <a:latin typeface="Times New Roman"/>
              <a:cs typeface="Times New Roman"/>
            </a:endParaRPr>
          </a:p>
        </p:txBody>
      </p:sp>
      <p:sp>
        <p:nvSpPr>
          <p:cNvPr id="9" name="object 9"/>
          <p:cNvSpPr txBox="1"/>
          <p:nvPr/>
        </p:nvSpPr>
        <p:spPr>
          <a:xfrm>
            <a:off x="3448242" y="2722512"/>
            <a:ext cx="92364" cy="335989"/>
          </a:xfrm>
          <a:prstGeom prst="rect">
            <a:avLst/>
          </a:prstGeom>
        </p:spPr>
        <p:txBody>
          <a:bodyPr vert="horz" wrap="square" lIns="0" tIns="12700" rIns="0" bIns="0" rtlCol="0">
            <a:spAutoFit/>
          </a:bodyPr>
          <a:lstStyle/>
          <a:p>
            <a:pPr marL="12700">
              <a:lnSpc>
                <a:spcPct val="100000"/>
              </a:lnSpc>
              <a:spcBef>
                <a:spcPts val="100"/>
              </a:spcBef>
            </a:pPr>
            <a:r>
              <a:rPr sz="800" dirty="0">
                <a:latin typeface="Times New Roman"/>
                <a:cs typeface="Times New Roman"/>
              </a:rPr>
              <a:t>1</a:t>
            </a:r>
            <a:endParaRPr sz="800">
              <a:latin typeface="Times New Roman"/>
              <a:cs typeface="Times New Roman"/>
            </a:endParaRPr>
          </a:p>
          <a:p>
            <a:pPr marL="12700">
              <a:lnSpc>
                <a:spcPct val="100000"/>
              </a:lnSpc>
              <a:spcBef>
                <a:spcPts val="575"/>
              </a:spcBef>
            </a:pPr>
            <a:r>
              <a:rPr sz="800" dirty="0">
                <a:latin typeface="Times New Roman"/>
                <a:cs typeface="Times New Roman"/>
              </a:rPr>
              <a:t>1</a:t>
            </a:r>
            <a:endParaRPr sz="800">
              <a:latin typeface="Times New Roman"/>
              <a:cs typeface="Times New Roman"/>
            </a:endParaRPr>
          </a:p>
        </p:txBody>
      </p:sp>
      <p:sp>
        <p:nvSpPr>
          <p:cNvPr id="10" name="object 10"/>
          <p:cNvSpPr txBox="1"/>
          <p:nvPr/>
        </p:nvSpPr>
        <p:spPr>
          <a:xfrm>
            <a:off x="538789" y="2514600"/>
            <a:ext cx="3676842" cy="135935"/>
          </a:xfrm>
          <a:prstGeom prst="rect">
            <a:avLst/>
          </a:prstGeom>
        </p:spPr>
        <p:txBody>
          <a:bodyPr vert="horz" wrap="square" lIns="0" tIns="12700" rIns="0" bIns="0" rtlCol="0">
            <a:spAutoFit/>
          </a:bodyPr>
          <a:lstStyle/>
          <a:p>
            <a:pPr marL="12700">
              <a:lnSpc>
                <a:spcPct val="100000"/>
              </a:lnSpc>
              <a:spcBef>
                <a:spcPts val="100"/>
              </a:spcBef>
            </a:pPr>
            <a:r>
              <a:rPr sz="800" spc="55" smtClean="0">
                <a:latin typeface="Times New Roman"/>
                <a:cs typeface="Times New Roman"/>
              </a:rPr>
              <a:t>(</a:t>
            </a:r>
            <a:r>
              <a:rPr lang="en-US" sz="800" spc="55" dirty="0" err="1" smtClean="0">
                <a:latin typeface="Times New Roman"/>
                <a:cs typeface="Times New Roman"/>
              </a:rPr>
              <a:t>Dm,htn</a:t>
            </a:r>
            <a:r>
              <a:rPr lang="en-US" sz="800" spc="55" dirty="0" smtClean="0">
                <a:latin typeface="Times New Roman"/>
                <a:cs typeface="Times New Roman"/>
              </a:rPr>
              <a:t>, </a:t>
            </a:r>
            <a:r>
              <a:rPr lang="en-US" sz="800" spc="30" dirty="0" smtClean="0">
                <a:latin typeface="Times New Roman"/>
                <a:cs typeface="Times New Roman"/>
              </a:rPr>
              <a:t>SMOKING,HIGH Cholesterol, Family</a:t>
            </a:r>
            <a:r>
              <a:rPr lang="en-US" sz="800" spc="-114" dirty="0" smtClean="0">
                <a:latin typeface="Times New Roman"/>
                <a:cs typeface="Times New Roman"/>
              </a:rPr>
              <a:t> </a:t>
            </a:r>
            <a:r>
              <a:rPr lang="en-US" sz="800" spc="40" dirty="0" smtClean="0">
                <a:latin typeface="Times New Roman"/>
                <a:cs typeface="Times New Roman"/>
              </a:rPr>
              <a:t>History)</a:t>
            </a:r>
            <a:endParaRPr lang="en-US" sz="800" dirty="0">
              <a:latin typeface="Times New Roman"/>
              <a:cs typeface="Times New Roman"/>
            </a:endParaRPr>
          </a:p>
        </p:txBody>
      </p:sp>
      <p:sp>
        <p:nvSpPr>
          <p:cNvPr id="11" name="object 11"/>
          <p:cNvSpPr txBox="1"/>
          <p:nvPr/>
        </p:nvSpPr>
        <p:spPr>
          <a:xfrm>
            <a:off x="815879" y="2743201"/>
            <a:ext cx="1679479" cy="335989"/>
          </a:xfrm>
          <a:prstGeom prst="rect">
            <a:avLst/>
          </a:prstGeom>
        </p:spPr>
        <p:txBody>
          <a:bodyPr vert="horz" wrap="square" lIns="0" tIns="12700" rIns="0" bIns="0" rtlCol="0">
            <a:spAutoFit/>
          </a:bodyPr>
          <a:lstStyle/>
          <a:p>
            <a:pPr marL="12700">
              <a:lnSpc>
                <a:spcPct val="100000"/>
              </a:lnSpc>
              <a:spcBef>
                <a:spcPts val="100"/>
              </a:spcBef>
            </a:pPr>
            <a:r>
              <a:rPr sz="800" spc="45" dirty="0">
                <a:latin typeface="Times New Roman"/>
                <a:cs typeface="Times New Roman"/>
              </a:rPr>
              <a:t>Known </a:t>
            </a:r>
            <a:r>
              <a:rPr sz="800" spc="35" dirty="0">
                <a:latin typeface="Times New Roman"/>
                <a:cs typeface="Times New Roman"/>
              </a:rPr>
              <a:t>CAD </a:t>
            </a:r>
            <a:r>
              <a:rPr sz="800" spc="20" dirty="0">
                <a:latin typeface="Times New Roman"/>
                <a:cs typeface="Times New Roman"/>
              </a:rPr>
              <a:t>(Stenosis </a:t>
            </a:r>
            <a:r>
              <a:rPr sz="800" spc="-40" dirty="0">
                <a:latin typeface="Times New Roman"/>
                <a:cs typeface="Times New Roman"/>
              </a:rPr>
              <a:t>≥ </a:t>
            </a:r>
            <a:r>
              <a:rPr sz="800" dirty="0">
                <a:latin typeface="Times New Roman"/>
                <a:cs typeface="Times New Roman"/>
              </a:rPr>
              <a:t>50</a:t>
            </a:r>
            <a:r>
              <a:rPr sz="800" spc="-95" dirty="0">
                <a:latin typeface="Times New Roman"/>
                <a:cs typeface="Times New Roman"/>
              </a:rPr>
              <a:t> </a:t>
            </a:r>
            <a:r>
              <a:rPr sz="800" dirty="0">
                <a:latin typeface="Times New Roman"/>
                <a:cs typeface="Times New Roman"/>
              </a:rPr>
              <a:t>%)</a:t>
            </a:r>
            <a:endParaRPr sz="800">
              <a:latin typeface="Times New Roman"/>
              <a:cs typeface="Times New Roman"/>
            </a:endParaRPr>
          </a:p>
          <a:p>
            <a:pPr marL="12700">
              <a:lnSpc>
                <a:spcPct val="100000"/>
              </a:lnSpc>
              <a:spcBef>
                <a:spcPts val="575"/>
              </a:spcBef>
            </a:pPr>
            <a:r>
              <a:rPr sz="800" spc="40" dirty="0">
                <a:latin typeface="Times New Roman"/>
                <a:cs typeface="Times New Roman"/>
              </a:rPr>
              <a:t>Aspirin</a:t>
            </a:r>
            <a:r>
              <a:rPr sz="800" spc="-5" dirty="0">
                <a:latin typeface="Times New Roman"/>
                <a:cs typeface="Times New Roman"/>
              </a:rPr>
              <a:t> </a:t>
            </a:r>
            <a:r>
              <a:rPr sz="800" spc="45" dirty="0">
                <a:latin typeface="Times New Roman"/>
                <a:cs typeface="Times New Roman"/>
              </a:rPr>
              <a:t>use</a:t>
            </a:r>
            <a:r>
              <a:rPr sz="800" spc="-5" dirty="0">
                <a:latin typeface="Times New Roman"/>
                <a:cs typeface="Times New Roman"/>
              </a:rPr>
              <a:t> </a:t>
            </a:r>
            <a:r>
              <a:rPr sz="800" spc="35" dirty="0">
                <a:latin typeface="Times New Roman"/>
                <a:cs typeface="Times New Roman"/>
              </a:rPr>
              <a:t>in</a:t>
            </a:r>
            <a:r>
              <a:rPr sz="800" spc="-5" dirty="0">
                <a:latin typeface="Times New Roman"/>
                <a:cs typeface="Times New Roman"/>
              </a:rPr>
              <a:t> </a:t>
            </a:r>
            <a:r>
              <a:rPr sz="800" spc="40" dirty="0">
                <a:latin typeface="Times New Roman"/>
                <a:cs typeface="Times New Roman"/>
              </a:rPr>
              <a:t>past</a:t>
            </a:r>
            <a:r>
              <a:rPr sz="800" spc="-10" dirty="0">
                <a:latin typeface="Times New Roman"/>
                <a:cs typeface="Times New Roman"/>
              </a:rPr>
              <a:t> </a:t>
            </a:r>
            <a:r>
              <a:rPr sz="800" dirty="0">
                <a:latin typeface="Times New Roman"/>
                <a:cs typeface="Times New Roman"/>
              </a:rPr>
              <a:t>7</a:t>
            </a:r>
            <a:r>
              <a:rPr sz="800" spc="-5" dirty="0">
                <a:latin typeface="Times New Roman"/>
                <a:cs typeface="Times New Roman"/>
              </a:rPr>
              <a:t> </a:t>
            </a:r>
            <a:r>
              <a:rPr sz="800" spc="50" dirty="0">
                <a:latin typeface="Times New Roman"/>
                <a:cs typeface="Times New Roman"/>
              </a:rPr>
              <a:t>days</a:t>
            </a:r>
            <a:endParaRPr sz="800">
              <a:latin typeface="Times New Roman"/>
              <a:cs typeface="Times New Roman"/>
            </a:endParaRPr>
          </a:p>
        </p:txBody>
      </p:sp>
      <p:sp>
        <p:nvSpPr>
          <p:cNvPr id="12" name="object 12"/>
          <p:cNvSpPr txBox="1"/>
          <p:nvPr/>
        </p:nvSpPr>
        <p:spPr>
          <a:xfrm>
            <a:off x="3448242" y="3125081"/>
            <a:ext cx="92364" cy="335989"/>
          </a:xfrm>
          <a:prstGeom prst="rect">
            <a:avLst/>
          </a:prstGeom>
        </p:spPr>
        <p:txBody>
          <a:bodyPr vert="horz" wrap="square" lIns="0" tIns="12700" rIns="0" bIns="0" rtlCol="0">
            <a:spAutoFit/>
          </a:bodyPr>
          <a:lstStyle/>
          <a:p>
            <a:pPr marL="12700">
              <a:lnSpc>
                <a:spcPct val="100000"/>
              </a:lnSpc>
              <a:spcBef>
                <a:spcPts val="100"/>
              </a:spcBef>
            </a:pPr>
            <a:r>
              <a:rPr sz="800" dirty="0">
                <a:latin typeface="Times New Roman"/>
                <a:cs typeface="Times New Roman"/>
              </a:rPr>
              <a:t>1</a:t>
            </a:r>
            <a:endParaRPr sz="800">
              <a:latin typeface="Times New Roman"/>
              <a:cs typeface="Times New Roman"/>
            </a:endParaRPr>
          </a:p>
          <a:p>
            <a:pPr marL="12700">
              <a:lnSpc>
                <a:spcPct val="100000"/>
              </a:lnSpc>
              <a:spcBef>
                <a:spcPts val="575"/>
              </a:spcBef>
            </a:pPr>
            <a:r>
              <a:rPr sz="800" dirty="0">
                <a:latin typeface="Times New Roman"/>
                <a:cs typeface="Times New Roman"/>
              </a:rPr>
              <a:t>1</a:t>
            </a:r>
            <a:endParaRPr sz="800">
              <a:latin typeface="Times New Roman"/>
              <a:cs typeface="Times New Roman"/>
            </a:endParaRPr>
          </a:p>
        </p:txBody>
      </p:sp>
      <p:sp>
        <p:nvSpPr>
          <p:cNvPr id="13" name="object 13"/>
          <p:cNvSpPr txBox="1"/>
          <p:nvPr/>
        </p:nvSpPr>
        <p:spPr>
          <a:xfrm>
            <a:off x="538788" y="3124200"/>
            <a:ext cx="2103582" cy="929998"/>
          </a:xfrm>
          <a:prstGeom prst="rect">
            <a:avLst/>
          </a:prstGeom>
        </p:spPr>
        <p:txBody>
          <a:bodyPr vert="horz" wrap="square" lIns="0" tIns="12700" rIns="0" bIns="0" rtlCol="0">
            <a:spAutoFit/>
          </a:bodyPr>
          <a:lstStyle/>
          <a:p>
            <a:pPr marL="12700">
              <a:lnSpc>
                <a:spcPct val="100000"/>
              </a:lnSpc>
              <a:spcBef>
                <a:spcPts val="100"/>
              </a:spcBef>
            </a:pPr>
            <a:r>
              <a:rPr sz="800" spc="35" dirty="0">
                <a:latin typeface="Times New Roman"/>
                <a:cs typeface="Times New Roman"/>
              </a:rPr>
              <a:t>Presentation</a:t>
            </a:r>
            <a:endParaRPr sz="800">
              <a:latin typeface="Times New Roman"/>
              <a:cs typeface="Times New Roman"/>
            </a:endParaRPr>
          </a:p>
          <a:p>
            <a:pPr marL="241300">
              <a:lnSpc>
                <a:spcPct val="100000"/>
              </a:lnSpc>
              <a:spcBef>
                <a:spcPts val="575"/>
              </a:spcBef>
            </a:pPr>
            <a:r>
              <a:rPr sz="800" dirty="0">
                <a:latin typeface="Times New Roman"/>
                <a:cs typeface="Times New Roman"/>
              </a:rPr>
              <a:t>2 </a:t>
            </a:r>
            <a:r>
              <a:rPr sz="800" spc="40" dirty="0">
                <a:latin typeface="Times New Roman"/>
                <a:cs typeface="Times New Roman"/>
              </a:rPr>
              <a:t>anginal </a:t>
            </a:r>
            <a:r>
              <a:rPr sz="800" spc="35" dirty="0">
                <a:latin typeface="Times New Roman"/>
                <a:cs typeface="Times New Roman"/>
              </a:rPr>
              <a:t>events in </a:t>
            </a:r>
            <a:r>
              <a:rPr sz="800" spc="-55" dirty="0">
                <a:latin typeface="Times New Roman"/>
                <a:cs typeface="Times New Roman"/>
              </a:rPr>
              <a:t>&lt; </a:t>
            </a:r>
            <a:r>
              <a:rPr sz="800" dirty="0">
                <a:latin typeface="Times New Roman"/>
                <a:cs typeface="Times New Roman"/>
              </a:rPr>
              <a:t>24</a:t>
            </a:r>
            <a:r>
              <a:rPr sz="800" spc="-80" dirty="0">
                <a:latin typeface="Times New Roman"/>
                <a:cs typeface="Times New Roman"/>
              </a:rPr>
              <a:t> </a:t>
            </a:r>
            <a:r>
              <a:rPr sz="800" spc="40" dirty="0">
                <a:latin typeface="Times New Roman"/>
                <a:cs typeface="Times New Roman"/>
              </a:rPr>
              <a:t>hrs</a:t>
            </a:r>
            <a:endParaRPr sz="800">
              <a:latin typeface="Times New Roman"/>
              <a:cs typeface="Times New Roman"/>
            </a:endParaRPr>
          </a:p>
          <a:p>
            <a:pPr marL="241300">
              <a:lnSpc>
                <a:spcPct val="100000"/>
              </a:lnSpc>
              <a:spcBef>
                <a:spcPts val="575"/>
              </a:spcBef>
            </a:pPr>
            <a:r>
              <a:rPr sz="800" spc="-15" dirty="0">
                <a:latin typeface="Times New Roman"/>
                <a:cs typeface="Times New Roman"/>
              </a:rPr>
              <a:t>ST </a:t>
            </a:r>
            <a:r>
              <a:rPr sz="800" dirty="0">
                <a:latin typeface="Times New Roman"/>
                <a:cs typeface="Times New Roman"/>
              </a:rPr>
              <a:t>– </a:t>
            </a:r>
            <a:r>
              <a:rPr sz="800" spc="45" dirty="0">
                <a:latin typeface="Times New Roman"/>
                <a:cs typeface="Times New Roman"/>
              </a:rPr>
              <a:t>segment </a:t>
            </a:r>
            <a:r>
              <a:rPr sz="800" spc="40" dirty="0">
                <a:latin typeface="Times New Roman"/>
                <a:cs typeface="Times New Roman"/>
              </a:rPr>
              <a:t>deviation </a:t>
            </a:r>
            <a:r>
              <a:rPr sz="800" spc="-40" dirty="0">
                <a:latin typeface="Times New Roman"/>
                <a:cs typeface="Times New Roman"/>
              </a:rPr>
              <a:t>≥ </a:t>
            </a:r>
            <a:r>
              <a:rPr sz="800" dirty="0">
                <a:latin typeface="Times New Roman"/>
                <a:cs typeface="Times New Roman"/>
              </a:rPr>
              <a:t>0.5</a:t>
            </a:r>
            <a:r>
              <a:rPr sz="800" spc="-95" dirty="0">
                <a:latin typeface="Times New Roman"/>
                <a:cs typeface="Times New Roman"/>
              </a:rPr>
              <a:t> </a:t>
            </a:r>
            <a:r>
              <a:rPr sz="800" spc="80" dirty="0">
                <a:latin typeface="Times New Roman"/>
                <a:cs typeface="Times New Roman"/>
              </a:rPr>
              <a:t>mm</a:t>
            </a:r>
            <a:endParaRPr sz="800">
              <a:latin typeface="Times New Roman"/>
              <a:cs typeface="Times New Roman"/>
            </a:endParaRPr>
          </a:p>
          <a:p>
            <a:pPr marL="241300" marR="380365">
              <a:lnSpc>
                <a:spcPct val="160000"/>
              </a:lnSpc>
            </a:pPr>
            <a:r>
              <a:rPr sz="800" dirty="0">
                <a:latin typeface="Wingdings"/>
                <a:cs typeface="Wingdings"/>
              </a:rPr>
              <a:t></a:t>
            </a:r>
            <a:r>
              <a:rPr sz="800" dirty="0">
                <a:latin typeface="Times New Roman"/>
                <a:cs typeface="Times New Roman"/>
              </a:rPr>
              <a:t> </a:t>
            </a:r>
            <a:r>
              <a:rPr sz="800" spc="60" dirty="0">
                <a:latin typeface="Times New Roman"/>
                <a:cs typeface="Times New Roman"/>
              </a:rPr>
              <a:t>cardiac </a:t>
            </a:r>
            <a:r>
              <a:rPr sz="800" spc="45" dirty="0">
                <a:latin typeface="Times New Roman"/>
                <a:cs typeface="Times New Roman"/>
              </a:rPr>
              <a:t>markers  </a:t>
            </a:r>
            <a:r>
              <a:rPr sz="800" spc="85" dirty="0">
                <a:latin typeface="Times New Roman"/>
                <a:cs typeface="Times New Roman"/>
              </a:rPr>
              <a:t>risk </a:t>
            </a:r>
            <a:r>
              <a:rPr sz="800" spc="15" dirty="0">
                <a:latin typeface="Times New Roman"/>
                <a:cs typeface="Times New Roman"/>
              </a:rPr>
              <a:t>Score </a:t>
            </a:r>
            <a:r>
              <a:rPr sz="800" spc="-55" dirty="0">
                <a:latin typeface="Times New Roman"/>
                <a:cs typeface="Times New Roman"/>
              </a:rPr>
              <a:t>= </a:t>
            </a:r>
            <a:r>
              <a:rPr sz="800" spc="25" dirty="0">
                <a:latin typeface="Times New Roman"/>
                <a:cs typeface="Times New Roman"/>
              </a:rPr>
              <a:t>Total</a:t>
            </a:r>
            <a:r>
              <a:rPr sz="800" spc="-100" dirty="0">
                <a:latin typeface="Times New Roman"/>
                <a:cs typeface="Times New Roman"/>
              </a:rPr>
              <a:t> </a:t>
            </a:r>
            <a:r>
              <a:rPr sz="800" spc="35" dirty="0">
                <a:latin typeface="Times New Roman"/>
                <a:cs typeface="Times New Roman"/>
              </a:rPr>
              <a:t>Points</a:t>
            </a:r>
            <a:endParaRPr sz="800">
              <a:latin typeface="Times New Roman"/>
              <a:cs typeface="Times New Roman"/>
            </a:endParaRPr>
          </a:p>
        </p:txBody>
      </p:sp>
      <p:sp>
        <p:nvSpPr>
          <p:cNvPr id="14" name="object 14"/>
          <p:cNvSpPr txBox="1"/>
          <p:nvPr/>
        </p:nvSpPr>
        <p:spPr>
          <a:xfrm>
            <a:off x="3448242" y="3527650"/>
            <a:ext cx="92364" cy="335989"/>
          </a:xfrm>
          <a:prstGeom prst="rect">
            <a:avLst/>
          </a:prstGeom>
        </p:spPr>
        <p:txBody>
          <a:bodyPr vert="horz" wrap="square" lIns="0" tIns="12700" rIns="0" bIns="0" rtlCol="0">
            <a:spAutoFit/>
          </a:bodyPr>
          <a:lstStyle/>
          <a:p>
            <a:pPr marL="12700">
              <a:lnSpc>
                <a:spcPct val="100000"/>
              </a:lnSpc>
              <a:spcBef>
                <a:spcPts val="100"/>
              </a:spcBef>
            </a:pPr>
            <a:r>
              <a:rPr sz="800" dirty="0">
                <a:latin typeface="Times New Roman"/>
                <a:cs typeface="Times New Roman"/>
              </a:rPr>
              <a:t>1</a:t>
            </a:r>
            <a:endParaRPr sz="800">
              <a:latin typeface="Times New Roman"/>
              <a:cs typeface="Times New Roman"/>
            </a:endParaRPr>
          </a:p>
          <a:p>
            <a:pPr marL="12700">
              <a:lnSpc>
                <a:spcPct val="100000"/>
              </a:lnSpc>
              <a:spcBef>
                <a:spcPts val="575"/>
              </a:spcBef>
            </a:pPr>
            <a:r>
              <a:rPr sz="800" dirty="0">
                <a:latin typeface="Times New Roman"/>
                <a:cs typeface="Times New Roman"/>
              </a:rPr>
              <a:t>1</a:t>
            </a:r>
            <a:endParaRPr sz="800">
              <a:latin typeface="Times New Roman"/>
              <a:cs typeface="Times New Roman"/>
            </a:endParaRPr>
          </a:p>
        </p:txBody>
      </p:sp>
      <p:sp>
        <p:nvSpPr>
          <p:cNvPr id="15" name="object 15"/>
          <p:cNvSpPr txBox="1"/>
          <p:nvPr/>
        </p:nvSpPr>
        <p:spPr>
          <a:xfrm>
            <a:off x="3355879" y="3796030"/>
            <a:ext cx="277091" cy="335989"/>
          </a:xfrm>
          <a:prstGeom prst="rect">
            <a:avLst/>
          </a:prstGeom>
        </p:spPr>
        <p:txBody>
          <a:bodyPr vert="horz" wrap="square" lIns="0" tIns="12700" rIns="0" bIns="0" rtlCol="0">
            <a:spAutoFit/>
          </a:bodyPr>
          <a:lstStyle/>
          <a:p>
            <a:pPr algn="ctr">
              <a:lnSpc>
                <a:spcPct val="100000"/>
              </a:lnSpc>
              <a:spcBef>
                <a:spcPts val="100"/>
              </a:spcBef>
            </a:pPr>
            <a:r>
              <a:rPr sz="800" dirty="0">
                <a:latin typeface="Times New Roman"/>
                <a:cs typeface="Times New Roman"/>
              </a:rPr>
              <a:t>1</a:t>
            </a:r>
            <a:endParaRPr sz="800">
              <a:latin typeface="Times New Roman"/>
              <a:cs typeface="Times New Roman"/>
            </a:endParaRPr>
          </a:p>
          <a:p>
            <a:pPr algn="ctr">
              <a:lnSpc>
                <a:spcPct val="100000"/>
              </a:lnSpc>
              <a:spcBef>
                <a:spcPts val="575"/>
              </a:spcBef>
            </a:pPr>
            <a:r>
              <a:rPr sz="800" dirty="0">
                <a:latin typeface="Times New Roman"/>
                <a:cs typeface="Times New Roman"/>
              </a:rPr>
              <a:t>(0-7)</a:t>
            </a:r>
            <a:endParaRPr sz="800">
              <a:latin typeface="Times New Roman"/>
              <a:cs typeface="Times New Roman"/>
            </a:endParaRPr>
          </a:p>
        </p:txBody>
      </p:sp>
      <p:sp>
        <p:nvSpPr>
          <p:cNvPr id="16" name="object 16"/>
          <p:cNvSpPr txBox="1"/>
          <p:nvPr/>
        </p:nvSpPr>
        <p:spPr>
          <a:xfrm>
            <a:off x="1965005" y="6401476"/>
            <a:ext cx="2466108" cy="13593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Times New Roman"/>
                <a:cs typeface="Times New Roman"/>
              </a:rPr>
              <a:t>Fig. </a:t>
            </a:r>
            <a:r>
              <a:rPr sz="800" b="1" dirty="0">
                <a:latin typeface="Times New Roman"/>
                <a:cs typeface="Times New Roman"/>
              </a:rPr>
              <a:t>2 </a:t>
            </a:r>
            <a:r>
              <a:rPr sz="800" b="1" spc="-70" dirty="0">
                <a:latin typeface="Times New Roman"/>
                <a:cs typeface="Times New Roman"/>
              </a:rPr>
              <a:t>: </a:t>
            </a:r>
            <a:r>
              <a:rPr sz="800" b="1" spc="20" dirty="0">
                <a:latin typeface="Times New Roman"/>
                <a:cs typeface="Times New Roman"/>
              </a:rPr>
              <a:t>Approach to </a:t>
            </a:r>
            <a:r>
              <a:rPr sz="800" b="1" spc="30" dirty="0">
                <a:latin typeface="Times New Roman"/>
                <a:cs typeface="Times New Roman"/>
              </a:rPr>
              <a:t>Management </a:t>
            </a:r>
            <a:r>
              <a:rPr sz="800" b="1" spc="40" dirty="0">
                <a:latin typeface="Times New Roman"/>
                <a:cs typeface="Times New Roman"/>
              </a:rPr>
              <a:t>of</a:t>
            </a:r>
            <a:r>
              <a:rPr sz="800" b="1" spc="-80" dirty="0">
                <a:latin typeface="Times New Roman"/>
                <a:cs typeface="Times New Roman"/>
              </a:rPr>
              <a:t> </a:t>
            </a:r>
            <a:r>
              <a:rPr sz="800" b="1" spc="5" dirty="0">
                <a:latin typeface="Times New Roman"/>
                <a:cs typeface="Times New Roman"/>
              </a:rPr>
              <a:t>STEMI</a:t>
            </a:r>
            <a:endParaRPr sz="800">
              <a:latin typeface="Times New Roman"/>
              <a:cs typeface="Times New Roman"/>
            </a:endParaRPr>
          </a:p>
        </p:txBody>
      </p:sp>
      <p:grpSp>
        <p:nvGrpSpPr>
          <p:cNvPr id="17" name="object 17"/>
          <p:cNvGrpSpPr/>
          <p:nvPr/>
        </p:nvGrpSpPr>
        <p:grpSpPr>
          <a:xfrm>
            <a:off x="1179401" y="5819349"/>
            <a:ext cx="72352" cy="310575"/>
            <a:chOff x="973006" y="8459609"/>
            <a:chExt cx="59690" cy="451484"/>
          </a:xfrm>
        </p:grpSpPr>
        <p:sp>
          <p:nvSpPr>
            <p:cNvPr id="18" name="object 18"/>
            <p:cNvSpPr/>
            <p:nvPr/>
          </p:nvSpPr>
          <p:spPr>
            <a:xfrm>
              <a:off x="1002596" y="8459609"/>
              <a:ext cx="0" cy="402590"/>
            </a:xfrm>
            <a:custGeom>
              <a:avLst/>
              <a:gdLst/>
              <a:ahLst/>
              <a:cxnLst/>
              <a:rect l="l" t="t" r="r" b="b"/>
              <a:pathLst>
                <a:path h="402590">
                  <a:moveTo>
                    <a:pt x="0" y="0"/>
                  </a:moveTo>
                  <a:lnTo>
                    <a:pt x="0" y="402018"/>
                  </a:lnTo>
                </a:path>
              </a:pathLst>
            </a:custGeom>
            <a:ln w="9867">
              <a:solidFill>
                <a:srgbClr val="000000"/>
              </a:solidFill>
            </a:ln>
          </p:spPr>
          <p:txBody>
            <a:bodyPr wrap="square" lIns="0" tIns="0" rIns="0" bIns="0" rtlCol="0"/>
            <a:lstStyle/>
            <a:p>
              <a:endParaRPr/>
            </a:p>
          </p:txBody>
        </p:sp>
        <p:sp>
          <p:nvSpPr>
            <p:cNvPr id="19" name="object 19"/>
            <p:cNvSpPr/>
            <p:nvPr/>
          </p:nvSpPr>
          <p:spPr>
            <a:xfrm>
              <a:off x="973006" y="8851766"/>
              <a:ext cx="59690" cy="59690"/>
            </a:xfrm>
            <a:custGeom>
              <a:avLst/>
              <a:gdLst/>
              <a:ahLst/>
              <a:cxnLst/>
              <a:rect l="l" t="t" r="r" b="b"/>
              <a:pathLst>
                <a:path w="59690" h="59690">
                  <a:moveTo>
                    <a:pt x="59181" y="0"/>
                  </a:moveTo>
                  <a:lnTo>
                    <a:pt x="0" y="0"/>
                  </a:lnTo>
                  <a:lnTo>
                    <a:pt x="29590" y="59182"/>
                  </a:lnTo>
                  <a:lnTo>
                    <a:pt x="59181" y="0"/>
                  </a:lnTo>
                  <a:close/>
                </a:path>
              </a:pathLst>
            </a:custGeom>
            <a:solidFill>
              <a:srgbClr val="000000"/>
            </a:solidFill>
          </p:spPr>
          <p:txBody>
            <a:bodyPr wrap="square" lIns="0" tIns="0" rIns="0" bIns="0" rtlCol="0"/>
            <a:lstStyle/>
            <a:p>
              <a:endParaRPr/>
            </a:p>
          </p:txBody>
        </p:sp>
      </p:grpSp>
      <p:grpSp>
        <p:nvGrpSpPr>
          <p:cNvPr id="20" name="object 20"/>
          <p:cNvGrpSpPr/>
          <p:nvPr/>
        </p:nvGrpSpPr>
        <p:grpSpPr>
          <a:xfrm>
            <a:off x="1967321" y="5366970"/>
            <a:ext cx="548024" cy="346395"/>
            <a:chOff x="1623040" y="7801984"/>
            <a:chExt cx="452120" cy="503555"/>
          </a:xfrm>
        </p:grpSpPr>
        <p:sp>
          <p:nvSpPr>
            <p:cNvPr id="21" name="object 21"/>
            <p:cNvSpPr/>
            <p:nvPr/>
          </p:nvSpPr>
          <p:spPr>
            <a:xfrm>
              <a:off x="1627974" y="7806918"/>
              <a:ext cx="417830" cy="438784"/>
            </a:xfrm>
            <a:custGeom>
              <a:avLst/>
              <a:gdLst/>
              <a:ahLst/>
              <a:cxnLst/>
              <a:rect l="l" t="t" r="r" b="b"/>
              <a:pathLst>
                <a:path w="417830" h="438784">
                  <a:moveTo>
                    <a:pt x="0" y="0"/>
                  </a:moveTo>
                  <a:lnTo>
                    <a:pt x="409371" y="0"/>
                  </a:lnTo>
                  <a:lnTo>
                    <a:pt x="417207" y="438784"/>
                  </a:lnTo>
                </a:path>
              </a:pathLst>
            </a:custGeom>
            <a:ln w="9867">
              <a:solidFill>
                <a:srgbClr val="000000"/>
              </a:solidFill>
            </a:ln>
          </p:spPr>
          <p:txBody>
            <a:bodyPr wrap="square" lIns="0" tIns="0" rIns="0" bIns="0" rtlCol="0"/>
            <a:lstStyle/>
            <a:p>
              <a:endParaRPr/>
            </a:p>
          </p:txBody>
        </p:sp>
        <p:sp>
          <p:nvSpPr>
            <p:cNvPr id="22" name="object 22"/>
            <p:cNvSpPr/>
            <p:nvPr/>
          </p:nvSpPr>
          <p:spPr>
            <a:xfrm>
              <a:off x="2015604" y="8245703"/>
              <a:ext cx="59690" cy="59690"/>
            </a:xfrm>
            <a:custGeom>
              <a:avLst/>
              <a:gdLst/>
              <a:ahLst/>
              <a:cxnLst/>
              <a:rect l="l" t="t" r="r" b="b"/>
              <a:pathLst>
                <a:path w="59689" h="59690">
                  <a:moveTo>
                    <a:pt x="59181" y="0"/>
                  </a:moveTo>
                  <a:lnTo>
                    <a:pt x="0" y="177"/>
                  </a:lnTo>
                  <a:lnTo>
                    <a:pt x="29756" y="59283"/>
                  </a:lnTo>
                  <a:lnTo>
                    <a:pt x="59181" y="0"/>
                  </a:lnTo>
                  <a:close/>
                </a:path>
              </a:pathLst>
            </a:custGeom>
            <a:solidFill>
              <a:srgbClr val="000000"/>
            </a:solidFill>
          </p:spPr>
          <p:txBody>
            <a:bodyPr wrap="square" lIns="0" tIns="0" rIns="0" bIns="0" rtlCol="0"/>
            <a:lstStyle/>
            <a:p>
              <a:endParaRPr/>
            </a:p>
          </p:txBody>
        </p:sp>
      </p:grpSp>
      <p:grpSp>
        <p:nvGrpSpPr>
          <p:cNvPr id="23" name="object 23"/>
          <p:cNvGrpSpPr/>
          <p:nvPr/>
        </p:nvGrpSpPr>
        <p:grpSpPr>
          <a:xfrm>
            <a:off x="5148933" y="5034969"/>
            <a:ext cx="72352" cy="1059277"/>
            <a:chOff x="4247870" y="7319352"/>
            <a:chExt cx="59690" cy="1539875"/>
          </a:xfrm>
        </p:grpSpPr>
        <p:sp>
          <p:nvSpPr>
            <p:cNvPr id="24" name="object 24"/>
            <p:cNvSpPr/>
            <p:nvPr/>
          </p:nvSpPr>
          <p:spPr>
            <a:xfrm>
              <a:off x="4277461" y="7319352"/>
              <a:ext cx="0" cy="1490345"/>
            </a:xfrm>
            <a:custGeom>
              <a:avLst/>
              <a:gdLst/>
              <a:ahLst/>
              <a:cxnLst/>
              <a:rect l="l" t="t" r="r" b="b"/>
              <a:pathLst>
                <a:path h="1490345">
                  <a:moveTo>
                    <a:pt x="0" y="0"/>
                  </a:moveTo>
                  <a:lnTo>
                    <a:pt x="0" y="1490002"/>
                  </a:lnTo>
                </a:path>
              </a:pathLst>
            </a:custGeom>
            <a:ln w="9867">
              <a:solidFill>
                <a:srgbClr val="000000"/>
              </a:solidFill>
            </a:ln>
          </p:spPr>
          <p:txBody>
            <a:bodyPr wrap="square" lIns="0" tIns="0" rIns="0" bIns="0" rtlCol="0"/>
            <a:lstStyle/>
            <a:p>
              <a:endParaRPr/>
            </a:p>
          </p:txBody>
        </p:sp>
        <p:sp>
          <p:nvSpPr>
            <p:cNvPr id="25" name="object 25"/>
            <p:cNvSpPr/>
            <p:nvPr/>
          </p:nvSpPr>
          <p:spPr>
            <a:xfrm>
              <a:off x="4247870" y="8799489"/>
              <a:ext cx="59690" cy="59690"/>
            </a:xfrm>
            <a:custGeom>
              <a:avLst/>
              <a:gdLst/>
              <a:ahLst/>
              <a:cxnLst/>
              <a:rect l="l" t="t" r="r" b="b"/>
              <a:pathLst>
                <a:path w="59689" h="59690">
                  <a:moveTo>
                    <a:pt x="59182" y="0"/>
                  </a:moveTo>
                  <a:lnTo>
                    <a:pt x="0" y="0"/>
                  </a:lnTo>
                  <a:lnTo>
                    <a:pt x="29591" y="59181"/>
                  </a:lnTo>
                  <a:lnTo>
                    <a:pt x="59182" y="0"/>
                  </a:lnTo>
                  <a:close/>
                </a:path>
              </a:pathLst>
            </a:custGeom>
            <a:solidFill>
              <a:srgbClr val="000000"/>
            </a:solidFill>
          </p:spPr>
          <p:txBody>
            <a:bodyPr wrap="square" lIns="0" tIns="0" rIns="0" bIns="0" rtlCol="0"/>
            <a:lstStyle/>
            <a:p>
              <a:endParaRPr/>
            </a:p>
          </p:txBody>
        </p:sp>
      </p:grpSp>
      <p:sp>
        <p:nvSpPr>
          <p:cNvPr id="26" name="object 26"/>
          <p:cNvSpPr txBox="1"/>
          <p:nvPr/>
        </p:nvSpPr>
        <p:spPr>
          <a:xfrm>
            <a:off x="1974733" y="4115368"/>
            <a:ext cx="1547091" cy="115416"/>
          </a:xfrm>
          <a:prstGeom prst="rect">
            <a:avLst/>
          </a:prstGeom>
          <a:ln w="7404">
            <a:solidFill>
              <a:srgbClr val="000000"/>
            </a:solidFill>
          </a:ln>
        </p:spPr>
        <p:txBody>
          <a:bodyPr vert="horz" wrap="square" lIns="0" tIns="0" rIns="0" bIns="0" rtlCol="0">
            <a:spAutoFit/>
          </a:bodyPr>
          <a:lstStyle/>
          <a:p>
            <a:pPr marL="74930">
              <a:lnSpc>
                <a:spcPts val="880"/>
              </a:lnSpc>
            </a:pPr>
            <a:r>
              <a:rPr sz="750" spc="10" dirty="0">
                <a:latin typeface="Times New Roman"/>
                <a:cs typeface="Times New Roman"/>
              </a:rPr>
              <a:t>PATIENT WITH</a:t>
            </a:r>
            <a:r>
              <a:rPr sz="750" dirty="0">
                <a:latin typeface="Times New Roman"/>
                <a:cs typeface="Times New Roman"/>
              </a:rPr>
              <a:t> </a:t>
            </a:r>
            <a:r>
              <a:rPr sz="750" spc="10" dirty="0">
                <a:latin typeface="Times New Roman"/>
                <a:cs typeface="Times New Roman"/>
              </a:rPr>
              <a:t>NSTEMI</a:t>
            </a:r>
            <a:endParaRPr sz="750">
              <a:latin typeface="Times New Roman"/>
              <a:cs typeface="Times New Roman"/>
            </a:endParaRPr>
          </a:p>
        </p:txBody>
      </p:sp>
      <p:grpSp>
        <p:nvGrpSpPr>
          <p:cNvPr id="27" name="object 27"/>
          <p:cNvGrpSpPr/>
          <p:nvPr/>
        </p:nvGrpSpPr>
        <p:grpSpPr>
          <a:xfrm>
            <a:off x="2800280" y="4189766"/>
            <a:ext cx="72352" cy="487049"/>
            <a:chOff x="2310231" y="6090678"/>
            <a:chExt cx="59690" cy="708025"/>
          </a:xfrm>
        </p:grpSpPr>
        <p:sp>
          <p:nvSpPr>
            <p:cNvPr id="28" name="object 28"/>
            <p:cNvSpPr/>
            <p:nvPr/>
          </p:nvSpPr>
          <p:spPr>
            <a:xfrm>
              <a:off x="2339365" y="6095758"/>
              <a:ext cx="635" cy="654050"/>
            </a:xfrm>
            <a:custGeom>
              <a:avLst/>
              <a:gdLst/>
              <a:ahLst/>
              <a:cxnLst/>
              <a:rect l="l" t="t" r="r" b="b"/>
              <a:pathLst>
                <a:path w="635" h="654050">
                  <a:moveTo>
                    <a:pt x="0" y="0"/>
                  </a:moveTo>
                  <a:lnTo>
                    <a:pt x="457" y="653491"/>
                  </a:lnTo>
                </a:path>
              </a:pathLst>
            </a:custGeom>
            <a:ln w="9867">
              <a:solidFill>
                <a:srgbClr val="000000"/>
              </a:solidFill>
            </a:ln>
          </p:spPr>
          <p:txBody>
            <a:bodyPr wrap="square" lIns="0" tIns="0" rIns="0" bIns="0" rtlCol="0"/>
            <a:lstStyle/>
            <a:p>
              <a:endParaRPr/>
            </a:p>
          </p:txBody>
        </p:sp>
        <p:sp>
          <p:nvSpPr>
            <p:cNvPr id="29" name="object 29"/>
            <p:cNvSpPr/>
            <p:nvPr/>
          </p:nvSpPr>
          <p:spPr>
            <a:xfrm>
              <a:off x="2310231" y="6739369"/>
              <a:ext cx="59690" cy="59690"/>
            </a:xfrm>
            <a:custGeom>
              <a:avLst/>
              <a:gdLst/>
              <a:ahLst/>
              <a:cxnLst/>
              <a:rect l="l" t="t" r="r" b="b"/>
              <a:pathLst>
                <a:path w="59689" h="59690">
                  <a:moveTo>
                    <a:pt x="59181" y="0"/>
                  </a:moveTo>
                  <a:lnTo>
                    <a:pt x="0" y="38"/>
                  </a:lnTo>
                  <a:lnTo>
                    <a:pt x="29629" y="59207"/>
                  </a:lnTo>
                  <a:lnTo>
                    <a:pt x="59181" y="0"/>
                  </a:lnTo>
                  <a:close/>
                </a:path>
              </a:pathLst>
            </a:custGeom>
            <a:solidFill>
              <a:srgbClr val="000000"/>
            </a:solidFill>
          </p:spPr>
          <p:txBody>
            <a:bodyPr wrap="square" lIns="0" tIns="0" rIns="0" bIns="0" rtlCol="0"/>
            <a:lstStyle/>
            <a:p>
              <a:endParaRPr/>
            </a:p>
          </p:txBody>
        </p:sp>
      </p:grpSp>
      <p:sp>
        <p:nvSpPr>
          <p:cNvPr id="30" name="object 30"/>
          <p:cNvSpPr txBox="1"/>
          <p:nvPr/>
        </p:nvSpPr>
        <p:spPr>
          <a:xfrm>
            <a:off x="2929828" y="4221506"/>
            <a:ext cx="2874048" cy="515975"/>
          </a:xfrm>
          <a:prstGeom prst="rect">
            <a:avLst/>
          </a:prstGeom>
        </p:spPr>
        <p:txBody>
          <a:bodyPr vert="horz" wrap="square" lIns="0" tIns="16510" rIns="0" bIns="0" rtlCol="0">
            <a:spAutoFit/>
          </a:bodyPr>
          <a:lstStyle/>
          <a:p>
            <a:pPr marL="12700" marR="5080">
              <a:lnSpc>
                <a:spcPct val="97800"/>
              </a:lnSpc>
              <a:spcBef>
                <a:spcPts val="130"/>
              </a:spcBef>
            </a:pPr>
            <a:r>
              <a:rPr sz="650" dirty="0">
                <a:latin typeface="Times New Roman"/>
                <a:cs typeface="Times New Roman"/>
              </a:rPr>
              <a:t>ASPIRIN </a:t>
            </a:r>
            <a:r>
              <a:rPr sz="650" spc="5" dirty="0">
                <a:latin typeface="Times New Roman"/>
                <a:cs typeface="Times New Roman"/>
              </a:rPr>
              <a:t>162-325MG ENTERIC COATED </a:t>
            </a:r>
            <a:r>
              <a:rPr sz="650" dirty="0">
                <a:latin typeface="Times New Roman"/>
                <a:cs typeface="Times New Roman"/>
              </a:rPr>
              <a:t>F/B </a:t>
            </a:r>
            <a:r>
              <a:rPr sz="650" spc="5" dirty="0">
                <a:latin typeface="Times New Roman"/>
                <a:cs typeface="Times New Roman"/>
              </a:rPr>
              <a:t>75-150MG </a:t>
            </a:r>
            <a:r>
              <a:rPr sz="650" dirty="0">
                <a:latin typeface="Times New Roman"/>
                <a:cs typeface="Times New Roman"/>
              </a:rPr>
              <a:t>DAILY.  CLOPIDOGREL </a:t>
            </a:r>
            <a:r>
              <a:rPr sz="650" spc="5" dirty="0">
                <a:latin typeface="Times New Roman"/>
                <a:cs typeface="Times New Roman"/>
              </a:rPr>
              <a:t>300 </a:t>
            </a:r>
            <a:r>
              <a:rPr sz="650" dirty="0">
                <a:latin typeface="Times New Roman"/>
                <a:cs typeface="Times New Roman"/>
              </a:rPr>
              <a:t>MG F/B </a:t>
            </a:r>
            <a:r>
              <a:rPr sz="650" spc="5" dirty="0">
                <a:latin typeface="Times New Roman"/>
                <a:cs typeface="Times New Roman"/>
              </a:rPr>
              <a:t>75 </a:t>
            </a:r>
            <a:r>
              <a:rPr sz="650" dirty="0">
                <a:latin typeface="Times New Roman"/>
                <a:cs typeface="Times New Roman"/>
              </a:rPr>
              <a:t>MG </a:t>
            </a:r>
            <a:r>
              <a:rPr sz="650" spc="5" dirty="0">
                <a:latin typeface="Times New Roman"/>
                <a:cs typeface="Times New Roman"/>
              </a:rPr>
              <a:t>DAILY.(PCI-600 </a:t>
            </a:r>
            <a:r>
              <a:rPr sz="650" dirty="0">
                <a:latin typeface="Times New Roman"/>
                <a:cs typeface="Times New Roman"/>
              </a:rPr>
              <a:t>MG LD)  LMWH </a:t>
            </a:r>
            <a:r>
              <a:rPr sz="650" spc="5" dirty="0">
                <a:latin typeface="Times New Roman"/>
                <a:cs typeface="Times New Roman"/>
              </a:rPr>
              <a:t>ENOXAPARIN </a:t>
            </a:r>
            <a:r>
              <a:rPr sz="650" dirty="0">
                <a:latin typeface="Times New Roman"/>
                <a:cs typeface="Times New Roman"/>
              </a:rPr>
              <a:t>1MG/KG </a:t>
            </a:r>
            <a:r>
              <a:rPr sz="650" spc="5" dirty="0">
                <a:latin typeface="Times New Roman"/>
                <a:cs typeface="Times New Roman"/>
              </a:rPr>
              <a:t>BD</a:t>
            </a:r>
            <a:r>
              <a:rPr sz="650" spc="10" dirty="0">
                <a:latin typeface="Times New Roman"/>
                <a:cs typeface="Times New Roman"/>
              </a:rPr>
              <a:t> </a:t>
            </a:r>
            <a:r>
              <a:rPr sz="650" spc="5" dirty="0">
                <a:latin typeface="Times New Roman"/>
                <a:cs typeface="Times New Roman"/>
              </a:rPr>
              <a:t>SC</a:t>
            </a:r>
            <a:endParaRPr sz="650">
              <a:latin typeface="Times New Roman"/>
              <a:cs typeface="Times New Roman"/>
            </a:endParaRPr>
          </a:p>
          <a:p>
            <a:pPr marL="12700" marR="1527175">
              <a:lnSpc>
                <a:spcPts val="760"/>
              </a:lnSpc>
              <a:spcBef>
                <a:spcPts val="25"/>
              </a:spcBef>
            </a:pPr>
            <a:r>
              <a:rPr sz="650" spc="5" dirty="0">
                <a:latin typeface="Times New Roman"/>
                <a:cs typeface="Times New Roman"/>
              </a:rPr>
              <a:t>BETA</a:t>
            </a:r>
            <a:r>
              <a:rPr sz="650" spc="-80" dirty="0">
                <a:latin typeface="Times New Roman"/>
                <a:cs typeface="Times New Roman"/>
              </a:rPr>
              <a:t> </a:t>
            </a:r>
            <a:r>
              <a:rPr sz="650" spc="5" dirty="0">
                <a:latin typeface="Times New Roman"/>
                <a:cs typeface="Times New Roman"/>
              </a:rPr>
              <a:t>BLOCKER/CCB  </a:t>
            </a:r>
            <a:r>
              <a:rPr sz="650" dirty="0">
                <a:latin typeface="Times New Roman"/>
                <a:cs typeface="Times New Roman"/>
              </a:rPr>
              <a:t>SL/IV </a:t>
            </a:r>
            <a:r>
              <a:rPr sz="650" spc="5" dirty="0">
                <a:latin typeface="Times New Roman"/>
                <a:cs typeface="Times New Roman"/>
              </a:rPr>
              <a:t>NTG</a:t>
            </a:r>
            <a:endParaRPr sz="650">
              <a:latin typeface="Times New Roman"/>
              <a:cs typeface="Times New Roman"/>
            </a:endParaRPr>
          </a:p>
          <a:p>
            <a:pPr marL="12700">
              <a:lnSpc>
                <a:spcPts val="755"/>
              </a:lnSpc>
            </a:pPr>
            <a:r>
              <a:rPr sz="650" spc="5" dirty="0">
                <a:latin typeface="Times New Roman"/>
                <a:cs typeface="Times New Roman"/>
              </a:rPr>
              <a:t>STATIN 80</a:t>
            </a:r>
            <a:r>
              <a:rPr sz="650" dirty="0">
                <a:latin typeface="Times New Roman"/>
                <a:cs typeface="Times New Roman"/>
              </a:rPr>
              <a:t> MG</a:t>
            </a:r>
            <a:endParaRPr sz="650">
              <a:latin typeface="Times New Roman"/>
              <a:cs typeface="Times New Roman"/>
            </a:endParaRPr>
          </a:p>
        </p:txBody>
      </p:sp>
      <p:sp>
        <p:nvSpPr>
          <p:cNvPr id="31" name="object 31"/>
          <p:cNvSpPr txBox="1"/>
          <p:nvPr/>
        </p:nvSpPr>
        <p:spPr>
          <a:xfrm>
            <a:off x="789628" y="4921340"/>
            <a:ext cx="1183794" cy="129523"/>
          </a:xfrm>
          <a:prstGeom prst="rect">
            <a:avLst/>
          </a:prstGeom>
          <a:ln w="7404">
            <a:solidFill>
              <a:srgbClr val="000000"/>
            </a:solidFill>
          </a:ln>
        </p:spPr>
        <p:txBody>
          <a:bodyPr vert="horz" wrap="square" lIns="0" tIns="36830" rIns="0" bIns="0" rtlCol="0">
            <a:spAutoFit/>
          </a:bodyPr>
          <a:lstStyle/>
          <a:p>
            <a:pPr marL="74930">
              <a:lnSpc>
                <a:spcPct val="100000"/>
              </a:lnSpc>
              <a:spcBef>
                <a:spcPts val="290"/>
              </a:spcBef>
            </a:pPr>
            <a:r>
              <a:rPr sz="600" spc="15" dirty="0">
                <a:latin typeface="Times New Roman"/>
                <a:cs typeface="Times New Roman"/>
              </a:rPr>
              <a:t>LOW </a:t>
            </a:r>
            <a:r>
              <a:rPr sz="600" spc="10" dirty="0">
                <a:latin typeface="Times New Roman"/>
                <a:cs typeface="Times New Roman"/>
              </a:rPr>
              <a:t>RISK(TIMI</a:t>
            </a:r>
            <a:r>
              <a:rPr sz="600" spc="-40" dirty="0">
                <a:latin typeface="Times New Roman"/>
                <a:cs typeface="Times New Roman"/>
              </a:rPr>
              <a:t> </a:t>
            </a:r>
            <a:r>
              <a:rPr sz="600" spc="10" dirty="0">
                <a:latin typeface="Times New Roman"/>
                <a:cs typeface="Times New Roman"/>
              </a:rPr>
              <a:t>&lt;3)</a:t>
            </a:r>
            <a:endParaRPr sz="600">
              <a:latin typeface="Times New Roman"/>
              <a:cs typeface="Times New Roman"/>
            </a:endParaRPr>
          </a:p>
        </p:txBody>
      </p:sp>
      <p:sp>
        <p:nvSpPr>
          <p:cNvPr id="32" name="object 32"/>
          <p:cNvSpPr txBox="1"/>
          <p:nvPr/>
        </p:nvSpPr>
        <p:spPr>
          <a:xfrm>
            <a:off x="2403748" y="4921676"/>
            <a:ext cx="1829570" cy="128881"/>
          </a:xfrm>
          <a:prstGeom prst="rect">
            <a:avLst/>
          </a:prstGeom>
          <a:ln w="7404">
            <a:solidFill>
              <a:srgbClr val="000000"/>
            </a:solidFill>
          </a:ln>
        </p:spPr>
        <p:txBody>
          <a:bodyPr vert="horz" wrap="square" lIns="0" tIns="36195" rIns="0" bIns="0" rtlCol="0">
            <a:spAutoFit/>
          </a:bodyPr>
          <a:lstStyle/>
          <a:p>
            <a:pPr marL="135255">
              <a:lnSpc>
                <a:spcPct val="100000"/>
              </a:lnSpc>
              <a:spcBef>
                <a:spcPts val="285"/>
              </a:spcBef>
            </a:pPr>
            <a:r>
              <a:rPr sz="600" spc="10" dirty="0">
                <a:latin typeface="Times New Roman"/>
                <a:cs typeface="Times New Roman"/>
              </a:rPr>
              <a:t>INTERMEDIATE RISK</a:t>
            </a:r>
            <a:r>
              <a:rPr sz="600" spc="-20" dirty="0">
                <a:latin typeface="Times New Roman"/>
                <a:cs typeface="Times New Roman"/>
              </a:rPr>
              <a:t> </a:t>
            </a:r>
            <a:r>
              <a:rPr sz="600" spc="5" dirty="0">
                <a:latin typeface="Times New Roman"/>
                <a:cs typeface="Times New Roman"/>
              </a:rPr>
              <a:t>(TIMI3-4)</a:t>
            </a:r>
            <a:endParaRPr sz="600">
              <a:latin typeface="Times New Roman"/>
              <a:cs typeface="Times New Roman"/>
            </a:endParaRPr>
          </a:p>
        </p:txBody>
      </p:sp>
      <p:sp>
        <p:nvSpPr>
          <p:cNvPr id="33" name="object 33"/>
          <p:cNvSpPr txBox="1"/>
          <p:nvPr/>
        </p:nvSpPr>
        <p:spPr>
          <a:xfrm>
            <a:off x="4481160" y="4921340"/>
            <a:ext cx="1350048" cy="128240"/>
          </a:xfrm>
          <a:prstGeom prst="rect">
            <a:avLst/>
          </a:prstGeom>
          <a:ln w="7404">
            <a:solidFill>
              <a:srgbClr val="000000"/>
            </a:solidFill>
          </a:ln>
        </p:spPr>
        <p:txBody>
          <a:bodyPr vert="horz" wrap="square" lIns="0" tIns="35560" rIns="0" bIns="0" rtlCol="0">
            <a:spAutoFit/>
          </a:bodyPr>
          <a:lstStyle/>
          <a:p>
            <a:pPr marL="214629">
              <a:lnSpc>
                <a:spcPct val="100000"/>
              </a:lnSpc>
              <a:spcBef>
                <a:spcPts val="280"/>
              </a:spcBef>
            </a:pPr>
            <a:r>
              <a:rPr sz="600" spc="5" dirty="0">
                <a:latin typeface="Times New Roman"/>
                <a:cs typeface="Times New Roman"/>
              </a:rPr>
              <a:t>HIGH </a:t>
            </a:r>
            <a:r>
              <a:rPr sz="600" spc="10" dirty="0">
                <a:latin typeface="Times New Roman"/>
                <a:cs typeface="Times New Roman"/>
              </a:rPr>
              <a:t>RISK</a:t>
            </a:r>
            <a:r>
              <a:rPr sz="600" spc="-20" dirty="0">
                <a:latin typeface="Times New Roman"/>
                <a:cs typeface="Times New Roman"/>
              </a:rPr>
              <a:t> </a:t>
            </a:r>
            <a:r>
              <a:rPr sz="600" spc="5" dirty="0">
                <a:latin typeface="Times New Roman"/>
                <a:cs typeface="Times New Roman"/>
              </a:rPr>
              <a:t>(TIMI5-7)</a:t>
            </a:r>
            <a:endParaRPr sz="600">
              <a:latin typeface="Times New Roman"/>
              <a:cs typeface="Times New Roman"/>
            </a:endParaRPr>
          </a:p>
        </p:txBody>
      </p:sp>
      <p:grpSp>
        <p:nvGrpSpPr>
          <p:cNvPr id="34" name="object 34"/>
          <p:cNvGrpSpPr/>
          <p:nvPr/>
        </p:nvGrpSpPr>
        <p:grpSpPr>
          <a:xfrm>
            <a:off x="1219689" y="4674181"/>
            <a:ext cx="3970096" cy="249422"/>
            <a:chOff x="1006243" y="6794874"/>
            <a:chExt cx="3275329" cy="362585"/>
          </a:xfrm>
        </p:grpSpPr>
        <p:sp>
          <p:nvSpPr>
            <p:cNvPr id="35" name="object 35"/>
            <p:cNvSpPr/>
            <p:nvPr/>
          </p:nvSpPr>
          <p:spPr>
            <a:xfrm>
              <a:off x="4277232" y="6798576"/>
              <a:ext cx="635" cy="355600"/>
            </a:xfrm>
            <a:custGeom>
              <a:avLst/>
              <a:gdLst/>
              <a:ahLst/>
              <a:cxnLst/>
              <a:rect l="l" t="t" r="r" b="b"/>
              <a:pathLst>
                <a:path w="635" h="355600">
                  <a:moveTo>
                    <a:pt x="0" y="0"/>
                  </a:moveTo>
                  <a:lnTo>
                    <a:pt x="508" y="355104"/>
                  </a:lnTo>
                </a:path>
              </a:pathLst>
            </a:custGeom>
            <a:ln w="7404">
              <a:solidFill>
                <a:srgbClr val="000000"/>
              </a:solidFill>
            </a:ln>
          </p:spPr>
          <p:txBody>
            <a:bodyPr wrap="square" lIns="0" tIns="0" rIns="0" bIns="0" rtlCol="0"/>
            <a:lstStyle/>
            <a:p>
              <a:endParaRPr/>
            </a:p>
          </p:txBody>
        </p:sp>
        <p:sp>
          <p:nvSpPr>
            <p:cNvPr id="36" name="object 36"/>
            <p:cNvSpPr/>
            <p:nvPr/>
          </p:nvSpPr>
          <p:spPr>
            <a:xfrm>
              <a:off x="1009945" y="6798576"/>
              <a:ext cx="635" cy="355600"/>
            </a:xfrm>
            <a:custGeom>
              <a:avLst/>
              <a:gdLst/>
              <a:ahLst/>
              <a:cxnLst/>
              <a:rect l="l" t="t" r="r" b="b"/>
              <a:pathLst>
                <a:path w="634" h="355600">
                  <a:moveTo>
                    <a:pt x="0" y="0"/>
                  </a:moveTo>
                  <a:lnTo>
                    <a:pt x="508" y="355104"/>
                  </a:lnTo>
                </a:path>
              </a:pathLst>
            </a:custGeom>
            <a:ln w="7404">
              <a:solidFill>
                <a:srgbClr val="000000"/>
              </a:solidFill>
            </a:ln>
          </p:spPr>
          <p:txBody>
            <a:bodyPr wrap="square" lIns="0" tIns="0" rIns="0" bIns="0" rtlCol="0"/>
            <a:lstStyle/>
            <a:p>
              <a:endParaRPr/>
            </a:p>
          </p:txBody>
        </p:sp>
        <p:sp>
          <p:nvSpPr>
            <p:cNvPr id="37" name="object 37"/>
            <p:cNvSpPr/>
            <p:nvPr/>
          </p:nvSpPr>
          <p:spPr>
            <a:xfrm>
              <a:off x="1006546" y="6798576"/>
              <a:ext cx="3271520" cy="0"/>
            </a:xfrm>
            <a:custGeom>
              <a:avLst/>
              <a:gdLst/>
              <a:ahLst/>
              <a:cxnLst/>
              <a:rect l="l" t="t" r="r" b="b"/>
              <a:pathLst>
                <a:path w="3271520">
                  <a:moveTo>
                    <a:pt x="0" y="0"/>
                  </a:moveTo>
                  <a:lnTo>
                    <a:pt x="3271177" y="0"/>
                  </a:lnTo>
                </a:path>
              </a:pathLst>
            </a:custGeom>
            <a:ln w="7404">
              <a:solidFill>
                <a:srgbClr val="000000"/>
              </a:solidFill>
            </a:ln>
          </p:spPr>
          <p:txBody>
            <a:bodyPr wrap="square" lIns="0" tIns="0" rIns="0" bIns="0" rtlCol="0"/>
            <a:lstStyle/>
            <a:p>
              <a:endParaRPr/>
            </a:p>
          </p:txBody>
        </p:sp>
      </p:grpSp>
      <p:sp>
        <p:nvSpPr>
          <p:cNvPr id="38" name="object 38"/>
          <p:cNvSpPr/>
          <p:nvPr/>
        </p:nvSpPr>
        <p:spPr>
          <a:xfrm>
            <a:off x="1220056" y="5034968"/>
            <a:ext cx="770" cy="255100"/>
          </a:xfrm>
          <a:custGeom>
            <a:avLst/>
            <a:gdLst/>
            <a:ahLst/>
            <a:cxnLst/>
            <a:rect l="l" t="t" r="r" b="b"/>
            <a:pathLst>
              <a:path w="634" h="370840">
                <a:moveTo>
                  <a:pt x="0" y="0"/>
                </a:moveTo>
                <a:lnTo>
                  <a:pt x="495" y="370433"/>
                </a:lnTo>
              </a:path>
            </a:pathLst>
          </a:custGeom>
          <a:ln w="7404">
            <a:solidFill>
              <a:srgbClr val="000000"/>
            </a:solidFill>
          </a:ln>
        </p:spPr>
        <p:txBody>
          <a:bodyPr wrap="square" lIns="0" tIns="0" rIns="0" bIns="0" rtlCol="0"/>
          <a:lstStyle/>
          <a:p>
            <a:endParaRPr/>
          </a:p>
        </p:txBody>
      </p:sp>
      <p:sp>
        <p:nvSpPr>
          <p:cNvPr id="39" name="object 39"/>
          <p:cNvSpPr/>
          <p:nvPr/>
        </p:nvSpPr>
        <p:spPr>
          <a:xfrm>
            <a:off x="3259805" y="5034969"/>
            <a:ext cx="0" cy="1232256"/>
          </a:xfrm>
          <a:custGeom>
            <a:avLst/>
            <a:gdLst/>
            <a:ahLst/>
            <a:cxnLst/>
            <a:rect l="l" t="t" r="r" b="b"/>
            <a:pathLst>
              <a:path h="1791334">
                <a:moveTo>
                  <a:pt x="0" y="0"/>
                </a:moveTo>
                <a:lnTo>
                  <a:pt x="0" y="1790852"/>
                </a:lnTo>
              </a:path>
            </a:pathLst>
          </a:custGeom>
          <a:ln w="7404">
            <a:solidFill>
              <a:srgbClr val="000000"/>
            </a:solidFill>
          </a:ln>
        </p:spPr>
        <p:txBody>
          <a:bodyPr wrap="square" lIns="0" tIns="0" rIns="0" bIns="0" rtlCol="0"/>
          <a:lstStyle/>
          <a:p>
            <a:endParaRPr/>
          </a:p>
        </p:txBody>
      </p:sp>
      <p:sp>
        <p:nvSpPr>
          <p:cNvPr id="40" name="object 40"/>
          <p:cNvSpPr txBox="1"/>
          <p:nvPr/>
        </p:nvSpPr>
        <p:spPr>
          <a:xfrm>
            <a:off x="789628" y="5289780"/>
            <a:ext cx="1183794" cy="218650"/>
          </a:xfrm>
          <a:prstGeom prst="rect">
            <a:avLst/>
          </a:prstGeom>
          <a:ln w="7404">
            <a:solidFill>
              <a:srgbClr val="000000"/>
            </a:solidFill>
          </a:ln>
        </p:spPr>
        <p:txBody>
          <a:bodyPr vert="horz" wrap="square" lIns="0" tIns="33655" rIns="0" bIns="0" rtlCol="0">
            <a:spAutoFit/>
          </a:bodyPr>
          <a:lstStyle/>
          <a:p>
            <a:pPr marL="74930" marR="67945">
              <a:lnSpc>
                <a:spcPct val="100000"/>
              </a:lnSpc>
              <a:spcBef>
                <a:spcPts val="265"/>
              </a:spcBef>
            </a:pPr>
            <a:r>
              <a:rPr sz="600" spc="10" dirty="0">
                <a:latin typeface="Times New Roman"/>
                <a:cs typeface="Times New Roman"/>
              </a:rPr>
              <a:t>EARLY</a:t>
            </a:r>
            <a:r>
              <a:rPr sz="600" spc="-60" dirty="0">
                <a:latin typeface="Times New Roman"/>
                <a:cs typeface="Times New Roman"/>
              </a:rPr>
              <a:t> </a:t>
            </a:r>
            <a:r>
              <a:rPr sz="600" spc="10" dirty="0">
                <a:latin typeface="Times New Roman"/>
                <a:cs typeface="Times New Roman"/>
              </a:rPr>
              <a:t>NONINVASIVE  STRESS</a:t>
            </a:r>
            <a:r>
              <a:rPr sz="600" spc="-5" dirty="0">
                <a:latin typeface="Times New Roman"/>
                <a:cs typeface="Times New Roman"/>
              </a:rPr>
              <a:t> </a:t>
            </a:r>
            <a:r>
              <a:rPr sz="600" spc="10" dirty="0">
                <a:latin typeface="Times New Roman"/>
                <a:cs typeface="Times New Roman"/>
              </a:rPr>
              <a:t>TESTING</a:t>
            </a:r>
            <a:endParaRPr sz="600">
              <a:latin typeface="Times New Roman"/>
              <a:cs typeface="Times New Roman"/>
            </a:endParaRPr>
          </a:p>
        </p:txBody>
      </p:sp>
      <p:sp>
        <p:nvSpPr>
          <p:cNvPr id="41" name="object 41"/>
          <p:cNvSpPr txBox="1"/>
          <p:nvPr/>
        </p:nvSpPr>
        <p:spPr>
          <a:xfrm>
            <a:off x="3282192" y="5488778"/>
            <a:ext cx="1866515" cy="363561"/>
          </a:xfrm>
          <a:prstGeom prst="rect">
            <a:avLst/>
          </a:prstGeom>
        </p:spPr>
        <p:txBody>
          <a:bodyPr vert="horz" wrap="square" lIns="0" tIns="17145" rIns="0" bIns="0" rtlCol="0">
            <a:spAutoFit/>
          </a:bodyPr>
          <a:lstStyle/>
          <a:p>
            <a:pPr marL="12700" marR="5080">
              <a:lnSpc>
                <a:spcPts val="690"/>
              </a:lnSpc>
              <a:spcBef>
                <a:spcPts val="135"/>
              </a:spcBef>
              <a:buSzPct val="83333"/>
              <a:buAutoNum type="arabicPeriod"/>
              <a:tabLst>
                <a:tab pos="70485" algn="l"/>
              </a:tabLst>
            </a:pPr>
            <a:r>
              <a:rPr sz="600" spc="-10" dirty="0">
                <a:latin typeface="Times New Roman"/>
                <a:cs typeface="Times New Roman"/>
              </a:rPr>
              <a:t>OBSERVE </a:t>
            </a:r>
            <a:r>
              <a:rPr sz="600" spc="-15" dirty="0">
                <a:latin typeface="Times New Roman"/>
                <a:cs typeface="Times New Roman"/>
              </a:rPr>
              <a:t>FOR </a:t>
            </a:r>
            <a:r>
              <a:rPr sz="600" spc="-5" dirty="0">
                <a:latin typeface="Times New Roman"/>
                <a:cs typeface="Times New Roman"/>
              </a:rPr>
              <a:t>8-12 </a:t>
            </a:r>
            <a:r>
              <a:rPr sz="600" spc="-10" dirty="0">
                <a:latin typeface="Times New Roman"/>
                <a:cs typeface="Times New Roman"/>
              </a:rPr>
              <a:t>HRS </a:t>
            </a:r>
            <a:r>
              <a:rPr sz="600" spc="-15" dirty="0">
                <a:latin typeface="Times New Roman"/>
                <a:cs typeface="Times New Roman"/>
              </a:rPr>
              <a:t>FOR </a:t>
            </a:r>
            <a:r>
              <a:rPr sz="600" spc="-10" dirty="0">
                <a:latin typeface="Times New Roman"/>
                <a:cs typeface="Times New Roman"/>
              </a:rPr>
              <a:t>RECURRENT  CHEST PAIN </a:t>
            </a:r>
            <a:r>
              <a:rPr sz="600" spc="-5" dirty="0">
                <a:latin typeface="Times New Roman"/>
                <a:cs typeface="Times New Roman"/>
              </a:rPr>
              <a:t>,</a:t>
            </a:r>
            <a:r>
              <a:rPr sz="600" spc="10" dirty="0">
                <a:latin typeface="Times New Roman"/>
                <a:cs typeface="Times New Roman"/>
              </a:rPr>
              <a:t> </a:t>
            </a:r>
            <a:r>
              <a:rPr sz="600" spc="-10" dirty="0">
                <a:latin typeface="Times New Roman"/>
                <a:cs typeface="Times New Roman"/>
              </a:rPr>
              <a:t>ARRHYTHMIAS.</a:t>
            </a:r>
            <a:endParaRPr sz="600">
              <a:latin typeface="Times New Roman"/>
              <a:cs typeface="Times New Roman"/>
            </a:endParaRPr>
          </a:p>
          <a:p>
            <a:pPr marL="69215" indent="-57150">
              <a:lnSpc>
                <a:spcPts val="635"/>
              </a:lnSpc>
              <a:buSzPct val="83333"/>
              <a:buAutoNum type="arabicPeriod"/>
              <a:tabLst>
                <a:tab pos="69850" algn="l"/>
              </a:tabLst>
            </a:pPr>
            <a:r>
              <a:rPr sz="600" spc="-10" dirty="0">
                <a:latin typeface="Times New Roman"/>
                <a:cs typeface="Times New Roman"/>
              </a:rPr>
              <a:t>ECG/CARDIAC ENZYMES</a:t>
            </a:r>
            <a:r>
              <a:rPr sz="600" spc="-5" dirty="0">
                <a:latin typeface="Times New Roman"/>
                <a:cs typeface="Times New Roman"/>
              </a:rPr>
              <a:t> </a:t>
            </a:r>
            <a:r>
              <a:rPr sz="600" spc="-10" dirty="0">
                <a:latin typeface="Times New Roman"/>
                <a:cs typeface="Times New Roman"/>
              </a:rPr>
              <a:t>DONE</a:t>
            </a:r>
            <a:endParaRPr sz="600">
              <a:latin typeface="Times New Roman"/>
              <a:cs typeface="Times New Roman"/>
            </a:endParaRPr>
          </a:p>
          <a:p>
            <a:pPr marL="12700" marR="123825">
              <a:lnSpc>
                <a:spcPts val="680"/>
              </a:lnSpc>
              <a:spcBef>
                <a:spcPts val="40"/>
              </a:spcBef>
              <a:buSzPct val="83333"/>
              <a:buAutoNum type="arabicPeriod"/>
              <a:tabLst>
                <a:tab pos="69850" algn="l"/>
              </a:tabLst>
            </a:pPr>
            <a:r>
              <a:rPr sz="600" spc="-10" dirty="0">
                <a:latin typeface="Times New Roman"/>
                <a:cs typeface="Times New Roman"/>
              </a:rPr>
              <a:t>NONINVASIVE STRESS </a:t>
            </a:r>
            <a:r>
              <a:rPr sz="600" spc="-5" dirty="0">
                <a:latin typeface="Times New Roman"/>
                <a:cs typeface="Times New Roman"/>
              </a:rPr>
              <a:t>TESTS </a:t>
            </a:r>
            <a:r>
              <a:rPr sz="600" spc="-15" dirty="0">
                <a:latin typeface="Times New Roman"/>
                <a:cs typeface="Times New Roman"/>
              </a:rPr>
              <a:t>AND </a:t>
            </a:r>
            <a:r>
              <a:rPr sz="600" spc="-10" dirty="0">
                <a:latin typeface="Times New Roman"/>
                <a:cs typeface="Times New Roman"/>
              </a:rPr>
              <a:t>CT  </a:t>
            </a:r>
            <a:r>
              <a:rPr sz="600" spc="-15" dirty="0">
                <a:latin typeface="Times New Roman"/>
                <a:cs typeface="Times New Roman"/>
              </a:rPr>
              <a:t>ANGIO</a:t>
            </a:r>
            <a:endParaRPr sz="600">
              <a:latin typeface="Times New Roman"/>
              <a:cs typeface="Times New Roman"/>
            </a:endParaRPr>
          </a:p>
        </p:txBody>
      </p:sp>
      <p:sp>
        <p:nvSpPr>
          <p:cNvPr id="42" name="object 42"/>
          <p:cNvSpPr txBox="1"/>
          <p:nvPr/>
        </p:nvSpPr>
        <p:spPr>
          <a:xfrm>
            <a:off x="789629" y="5712862"/>
            <a:ext cx="870527" cy="129523"/>
          </a:xfrm>
          <a:prstGeom prst="rect">
            <a:avLst/>
          </a:prstGeom>
          <a:ln w="7404">
            <a:solidFill>
              <a:srgbClr val="000000"/>
            </a:solidFill>
          </a:ln>
        </p:spPr>
        <p:txBody>
          <a:bodyPr vert="horz" wrap="square" lIns="0" tIns="36830" rIns="0" bIns="0" rtlCol="0">
            <a:spAutoFit/>
          </a:bodyPr>
          <a:lstStyle/>
          <a:p>
            <a:pPr marL="74930">
              <a:lnSpc>
                <a:spcPct val="100000"/>
              </a:lnSpc>
              <a:spcBef>
                <a:spcPts val="290"/>
              </a:spcBef>
            </a:pPr>
            <a:r>
              <a:rPr sz="600" spc="10" dirty="0">
                <a:latin typeface="Times New Roman"/>
                <a:cs typeface="Times New Roman"/>
              </a:rPr>
              <a:t>NEGATIVE</a:t>
            </a:r>
            <a:endParaRPr sz="600">
              <a:latin typeface="Times New Roman"/>
              <a:cs typeface="Times New Roman"/>
            </a:endParaRPr>
          </a:p>
        </p:txBody>
      </p:sp>
      <p:sp>
        <p:nvSpPr>
          <p:cNvPr id="43" name="object 43"/>
          <p:cNvSpPr txBox="1"/>
          <p:nvPr/>
        </p:nvSpPr>
        <p:spPr>
          <a:xfrm>
            <a:off x="2076119" y="5712862"/>
            <a:ext cx="861291" cy="129523"/>
          </a:xfrm>
          <a:prstGeom prst="rect">
            <a:avLst/>
          </a:prstGeom>
          <a:ln w="7404">
            <a:solidFill>
              <a:srgbClr val="000000"/>
            </a:solidFill>
          </a:ln>
        </p:spPr>
        <p:txBody>
          <a:bodyPr vert="horz" wrap="square" lIns="0" tIns="36830" rIns="0" bIns="0" rtlCol="0">
            <a:spAutoFit/>
          </a:bodyPr>
          <a:lstStyle/>
          <a:p>
            <a:pPr marL="74295">
              <a:lnSpc>
                <a:spcPct val="100000"/>
              </a:lnSpc>
              <a:spcBef>
                <a:spcPts val="290"/>
              </a:spcBef>
            </a:pPr>
            <a:r>
              <a:rPr sz="600" spc="5" dirty="0">
                <a:latin typeface="Times New Roman"/>
                <a:cs typeface="Times New Roman"/>
              </a:rPr>
              <a:t>POSITIVE</a:t>
            </a:r>
            <a:endParaRPr sz="600">
              <a:latin typeface="Times New Roman"/>
              <a:cs typeface="Times New Roman"/>
            </a:endParaRPr>
          </a:p>
        </p:txBody>
      </p:sp>
      <p:sp>
        <p:nvSpPr>
          <p:cNvPr id="44" name="object 44"/>
          <p:cNvSpPr txBox="1"/>
          <p:nvPr/>
        </p:nvSpPr>
        <p:spPr>
          <a:xfrm>
            <a:off x="2183738" y="6205822"/>
            <a:ext cx="753533" cy="128881"/>
          </a:xfrm>
          <a:prstGeom prst="rect">
            <a:avLst/>
          </a:prstGeom>
          <a:ln w="7404">
            <a:solidFill>
              <a:srgbClr val="000000"/>
            </a:solidFill>
          </a:ln>
        </p:spPr>
        <p:txBody>
          <a:bodyPr vert="horz" wrap="square" lIns="0" tIns="36195" rIns="0" bIns="0" rtlCol="0">
            <a:spAutoFit/>
          </a:bodyPr>
          <a:lstStyle/>
          <a:p>
            <a:pPr marL="74295">
              <a:lnSpc>
                <a:spcPct val="100000"/>
              </a:lnSpc>
              <a:spcBef>
                <a:spcPts val="285"/>
              </a:spcBef>
            </a:pPr>
            <a:r>
              <a:rPr sz="600" spc="15" dirty="0">
                <a:latin typeface="Times New Roman"/>
                <a:cs typeface="Times New Roman"/>
              </a:rPr>
              <a:t>NORMAL</a:t>
            </a:r>
            <a:endParaRPr sz="600">
              <a:latin typeface="Times New Roman"/>
              <a:cs typeface="Times New Roman"/>
            </a:endParaRPr>
          </a:p>
        </p:txBody>
      </p:sp>
      <p:sp>
        <p:nvSpPr>
          <p:cNvPr id="45" name="object 45"/>
          <p:cNvSpPr txBox="1"/>
          <p:nvPr/>
        </p:nvSpPr>
        <p:spPr>
          <a:xfrm>
            <a:off x="569618" y="6129829"/>
            <a:ext cx="1399309" cy="309572"/>
          </a:xfrm>
          <a:prstGeom prst="rect">
            <a:avLst/>
          </a:prstGeom>
          <a:ln w="7404">
            <a:solidFill>
              <a:srgbClr val="000000"/>
            </a:solidFill>
          </a:ln>
        </p:spPr>
        <p:txBody>
          <a:bodyPr vert="horz" wrap="square" lIns="0" tIns="34925" rIns="0" bIns="0" rtlCol="0">
            <a:spAutoFit/>
          </a:bodyPr>
          <a:lstStyle/>
          <a:p>
            <a:pPr marL="74295" marR="99060">
              <a:lnSpc>
                <a:spcPct val="99000"/>
              </a:lnSpc>
              <a:spcBef>
                <a:spcPts val="275"/>
              </a:spcBef>
            </a:pPr>
            <a:r>
              <a:rPr sz="600" spc="10" dirty="0">
                <a:latin typeface="Times New Roman"/>
                <a:cs typeface="Times New Roman"/>
              </a:rPr>
              <a:t>1DISCHARGE PATIENT</a:t>
            </a:r>
            <a:r>
              <a:rPr sz="600" spc="-85" dirty="0">
                <a:latin typeface="Times New Roman"/>
                <a:cs typeface="Times New Roman"/>
              </a:rPr>
              <a:t> </a:t>
            </a:r>
            <a:r>
              <a:rPr sz="600" spc="15" dirty="0">
                <a:latin typeface="Times New Roman"/>
                <a:cs typeface="Times New Roman"/>
              </a:rPr>
              <a:t>ON  </a:t>
            </a:r>
            <a:r>
              <a:rPr sz="600" spc="10" dirty="0">
                <a:latin typeface="Times New Roman"/>
                <a:cs typeface="Times New Roman"/>
              </a:rPr>
              <a:t>MEDICAL </a:t>
            </a:r>
            <a:r>
              <a:rPr sz="600" spc="15" dirty="0">
                <a:latin typeface="Times New Roman"/>
                <a:cs typeface="Times New Roman"/>
              </a:rPr>
              <a:t>MANAGEMENT  </a:t>
            </a:r>
            <a:r>
              <a:rPr sz="600" spc="5" dirty="0">
                <a:latin typeface="Times New Roman"/>
                <a:cs typeface="Times New Roman"/>
              </a:rPr>
              <a:t>2.F/U AFTER </a:t>
            </a:r>
            <a:r>
              <a:rPr sz="600" spc="10" dirty="0">
                <a:latin typeface="Times New Roman"/>
                <a:cs typeface="Times New Roman"/>
              </a:rPr>
              <a:t>3</a:t>
            </a:r>
            <a:r>
              <a:rPr sz="600" dirty="0">
                <a:latin typeface="Times New Roman"/>
                <a:cs typeface="Times New Roman"/>
              </a:rPr>
              <a:t> </a:t>
            </a:r>
            <a:r>
              <a:rPr sz="600" spc="5" dirty="0">
                <a:latin typeface="Times New Roman"/>
                <a:cs typeface="Times New Roman"/>
              </a:rPr>
              <a:t>DAYS/SOS</a:t>
            </a:r>
            <a:endParaRPr sz="600">
              <a:latin typeface="Times New Roman"/>
              <a:cs typeface="Times New Roman"/>
            </a:endParaRPr>
          </a:p>
        </p:txBody>
      </p:sp>
      <p:sp>
        <p:nvSpPr>
          <p:cNvPr id="46" name="object 46"/>
          <p:cNvSpPr txBox="1"/>
          <p:nvPr/>
        </p:nvSpPr>
        <p:spPr>
          <a:xfrm>
            <a:off x="2012910" y="6205256"/>
            <a:ext cx="186267" cy="108363"/>
          </a:xfrm>
          <a:prstGeom prst="rect">
            <a:avLst/>
          </a:prstGeom>
        </p:spPr>
        <p:txBody>
          <a:bodyPr vert="horz" wrap="square" lIns="0" tIns="15875" rIns="0" bIns="0" rtlCol="0">
            <a:spAutoFit/>
          </a:bodyPr>
          <a:lstStyle/>
          <a:p>
            <a:pPr marL="12700">
              <a:lnSpc>
                <a:spcPct val="100000"/>
              </a:lnSpc>
              <a:spcBef>
                <a:spcPts val="125"/>
              </a:spcBef>
            </a:pPr>
            <a:r>
              <a:rPr sz="600" u="sng" spc="5" dirty="0">
                <a:uFill>
                  <a:solidFill>
                    <a:srgbClr val="000000"/>
                  </a:solidFill>
                </a:uFill>
                <a:latin typeface="Times New Roman"/>
                <a:cs typeface="Times New Roman"/>
              </a:rPr>
              <a:t> </a:t>
            </a:r>
            <a:r>
              <a:rPr sz="600" u="sng" spc="-50" dirty="0">
                <a:uFill>
                  <a:solidFill>
                    <a:srgbClr val="000000"/>
                  </a:solidFill>
                </a:uFill>
                <a:latin typeface="Times New Roman"/>
                <a:cs typeface="Times New Roman"/>
              </a:rPr>
              <a:t> </a:t>
            </a:r>
            <a:endParaRPr sz="600">
              <a:latin typeface="Times New Roman"/>
              <a:cs typeface="Times New Roman"/>
            </a:endParaRPr>
          </a:p>
        </p:txBody>
      </p:sp>
      <p:sp>
        <p:nvSpPr>
          <p:cNvPr id="47" name="object 47"/>
          <p:cNvSpPr/>
          <p:nvPr/>
        </p:nvSpPr>
        <p:spPr>
          <a:xfrm>
            <a:off x="1968529" y="6246538"/>
            <a:ext cx="72352" cy="41061"/>
          </a:xfrm>
          <a:custGeom>
            <a:avLst/>
            <a:gdLst/>
            <a:ahLst/>
            <a:cxnLst/>
            <a:rect l="l" t="t" r="r" b="b"/>
            <a:pathLst>
              <a:path w="59689" h="59690">
                <a:moveTo>
                  <a:pt x="59181" y="0"/>
                </a:moveTo>
                <a:lnTo>
                  <a:pt x="0" y="29590"/>
                </a:lnTo>
                <a:lnTo>
                  <a:pt x="59181" y="59181"/>
                </a:lnTo>
                <a:lnTo>
                  <a:pt x="59181" y="0"/>
                </a:lnTo>
                <a:close/>
              </a:path>
            </a:pathLst>
          </a:custGeom>
          <a:solidFill>
            <a:srgbClr val="000000"/>
          </a:solidFill>
        </p:spPr>
        <p:txBody>
          <a:bodyPr wrap="square" lIns="0" tIns="0" rIns="0" bIns="0" rtlCol="0"/>
          <a:lstStyle/>
          <a:p>
            <a:endParaRPr/>
          </a:p>
        </p:txBody>
      </p:sp>
      <p:grpSp>
        <p:nvGrpSpPr>
          <p:cNvPr id="48" name="object 48"/>
          <p:cNvGrpSpPr/>
          <p:nvPr/>
        </p:nvGrpSpPr>
        <p:grpSpPr>
          <a:xfrm>
            <a:off x="2936994" y="5747808"/>
            <a:ext cx="492606" cy="539467"/>
            <a:chOff x="2423020" y="8355609"/>
            <a:chExt cx="406400" cy="784225"/>
          </a:xfrm>
        </p:grpSpPr>
        <p:sp>
          <p:nvSpPr>
            <p:cNvPr id="49" name="object 49"/>
            <p:cNvSpPr/>
            <p:nvPr/>
          </p:nvSpPr>
          <p:spPr>
            <a:xfrm>
              <a:off x="2472321" y="9110206"/>
              <a:ext cx="149225" cy="0"/>
            </a:xfrm>
            <a:custGeom>
              <a:avLst/>
              <a:gdLst/>
              <a:ahLst/>
              <a:cxnLst/>
              <a:rect l="l" t="t" r="r" b="b"/>
              <a:pathLst>
                <a:path w="149225">
                  <a:moveTo>
                    <a:pt x="148717" y="0"/>
                  </a:moveTo>
                  <a:lnTo>
                    <a:pt x="0" y="0"/>
                  </a:lnTo>
                </a:path>
              </a:pathLst>
            </a:custGeom>
            <a:ln w="9867">
              <a:solidFill>
                <a:srgbClr val="000000"/>
              </a:solidFill>
            </a:ln>
          </p:spPr>
          <p:txBody>
            <a:bodyPr wrap="square" lIns="0" tIns="0" rIns="0" bIns="0" rtlCol="0"/>
            <a:lstStyle/>
            <a:p>
              <a:endParaRPr/>
            </a:p>
          </p:txBody>
        </p:sp>
        <p:sp>
          <p:nvSpPr>
            <p:cNvPr id="50" name="object 50"/>
            <p:cNvSpPr/>
            <p:nvPr/>
          </p:nvSpPr>
          <p:spPr>
            <a:xfrm>
              <a:off x="2621445" y="9110206"/>
              <a:ext cx="149225" cy="0"/>
            </a:xfrm>
            <a:custGeom>
              <a:avLst/>
              <a:gdLst/>
              <a:ahLst/>
              <a:cxnLst/>
              <a:rect l="l" t="t" r="r" b="b"/>
              <a:pathLst>
                <a:path w="149225">
                  <a:moveTo>
                    <a:pt x="148704" y="0"/>
                  </a:moveTo>
                  <a:lnTo>
                    <a:pt x="0" y="0"/>
                  </a:lnTo>
                </a:path>
              </a:pathLst>
            </a:custGeom>
            <a:ln w="9867">
              <a:solidFill>
                <a:srgbClr val="000000"/>
              </a:solidFill>
            </a:ln>
          </p:spPr>
          <p:txBody>
            <a:bodyPr wrap="square" lIns="0" tIns="0" rIns="0" bIns="0" rtlCol="0"/>
            <a:lstStyle/>
            <a:p>
              <a:endParaRPr/>
            </a:p>
          </p:txBody>
        </p:sp>
        <p:sp>
          <p:nvSpPr>
            <p:cNvPr id="51" name="object 51"/>
            <p:cNvSpPr/>
            <p:nvPr/>
          </p:nvSpPr>
          <p:spPr>
            <a:xfrm>
              <a:off x="2423020" y="9080614"/>
              <a:ext cx="406400" cy="59690"/>
            </a:xfrm>
            <a:custGeom>
              <a:avLst/>
              <a:gdLst/>
              <a:ahLst/>
              <a:cxnLst/>
              <a:rect l="l" t="t" r="r" b="b"/>
              <a:pathLst>
                <a:path w="406400" h="59690">
                  <a:moveTo>
                    <a:pt x="59182" y="12"/>
                  </a:moveTo>
                  <a:lnTo>
                    <a:pt x="0" y="29603"/>
                  </a:lnTo>
                  <a:lnTo>
                    <a:pt x="59182" y="59194"/>
                  </a:lnTo>
                  <a:lnTo>
                    <a:pt x="59182" y="12"/>
                  </a:lnTo>
                  <a:close/>
                </a:path>
                <a:path w="406400" h="59690">
                  <a:moveTo>
                    <a:pt x="406311" y="29591"/>
                  </a:moveTo>
                  <a:lnTo>
                    <a:pt x="347129" y="0"/>
                  </a:lnTo>
                  <a:lnTo>
                    <a:pt x="347129" y="59182"/>
                  </a:lnTo>
                  <a:lnTo>
                    <a:pt x="406311" y="29591"/>
                  </a:lnTo>
                  <a:close/>
                </a:path>
              </a:pathLst>
            </a:custGeom>
            <a:solidFill>
              <a:srgbClr val="000000"/>
            </a:solidFill>
          </p:spPr>
          <p:txBody>
            <a:bodyPr wrap="square" lIns="0" tIns="0" rIns="0" bIns="0" rtlCol="0"/>
            <a:lstStyle/>
            <a:p>
              <a:endParaRPr/>
            </a:p>
          </p:txBody>
        </p:sp>
        <p:sp>
          <p:nvSpPr>
            <p:cNvPr id="52" name="object 52"/>
            <p:cNvSpPr/>
            <p:nvPr/>
          </p:nvSpPr>
          <p:spPr>
            <a:xfrm>
              <a:off x="2423020" y="8385200"/>
              <a:ext cx="217170" cy="0"/>
            </a:xfrm>
            <a:custGeom>
              <a:avLst/>
              <a:gdLst/>
              <a:ahLst/>
              <a:cxnLst/>
              <a:rect l="l" t="t" r="r" b="b"/>
              <a:pathLst>
                <a:path w="217169">
                  <a:moveTo>
                    <a:pt x="0" y="0"/>
                  </a:moveTo>
                  <a:lnTo>
                    <a:pt x="217004" y="0"/>
                  </a:lnTo>
                </a:path>
              </a:pathLst>
            </a:custGeom>
            <a:ln w="9867">
              <a:solidFill>
                <a:srgbClr val="000000"/>
              </a:solidFill>
            </a:ln>
          </p:spPr>
          <p:txBody>
            <a:bodyPr wrap="square" lIns="0" tIns="0" rIns="0" bIns="0" rtlCol="0"/>
            <a:lstStyle/>
            <a:p>
              <a:endParaRPr/>
            </a:p>
          </p:txBody>
        </p:sp>
        <p:sp>
          <p:nvSpPr>
            <p:cNvPr id="53" name="object 53"/>
            <p:cNvSpPr/>
            <p:nvPr/>
          </p:nvSpPr>
          <p:spPr>
            <a:xfrm>
              <a:off x="2630170" y="8355609"/>
              <a:ext cx="59690" cy="59690"/>
            </a:xfrm>
            <a:custGeom>
              <a:avLst/>
              <a:gdLst/>
              <a:ahLst/>
              <a:cxnLst/>
              <a:rect l="l" t="t" r="r" b="b"/>
              <a:pathLst>
                <a:path w="59689" h="59690">
                  <a:moveTo>
                    <a:pt x="0" y="0"/>
                  </a:moveTo>
                  <a:lnTo>
                    <a:pt x="0" y="59182"/>
                  </a:lnTo>
                  <a:lnTo>
                    <a:pt x="59182" y="29591"/>
                  </a:lnTo>
                  <a:lnTo>
                    <a:pt x="0" y="0"/>
                  </a:lnTo>
                  <a:close/>
                </a:path>
              </a:pathLst>
            </a:custGeom>
            <a:solidFill>
              <a:srgbClr val="000000"/>
            </a:solidFill>
          </p:spPr>
          <p:txBody>
            <a:bodyPr wrap="square" lIns="0" tIns="0" rIns="0" bIns="0" rtlCol="0"/>
            <a:lstStyle/>
            <a:p>
              <a:endParaRPr/>
            </a:p>
          </p:txBody>
        </p:sp>
      </p:grpSp>
      <p:sp>
        <p:nvSpPr>
          <p:cNvPr id="54" name="object 54"/>
          <p:cNvSpPr txBox="1"/>
          <p:nvPr/>
        </p:nvSpPr>
        <p:spPr>
          <a:xfrm>
            <a:off x="4508316" y="6094207"/>
            <a:ext cx="1323109" cy="398186"/>
          </a:xfrm>
          <a:prstGeom prst="rect">
            <a:avLst/>
          </a:prstGeom>
          <a:ln w="6934">
            <a:solidFill>
              <a:srgbClr val="000000"/>
            </a:solidFill>
          </a:ln>
        </p:spPr>
        <p:txBody>
          <a:bodyPr vert="horz" wrap="square" lIns="0" tIns="33655" rIns="0" bIns="0" rtlCol="0">
            <a:spAutoFit/>
          </a:bodyPr>
          <a:lstStyle/>
          <a:p>
            <a:pPr marL="134620" indent="-60960">
              <a:lnSpc>
                <a:spcPct val="100000"/>
              </a:lnSpc>
              <a:spcBef>
                <a:spcPts val="265"/>
              </a:spcBef>
              <a:buSzPct val="83333"/>
              <a:buAutoNum type="arabicPeriod"/>
              <a:tabLst>
                <a:tab pos="135255" algn="l"/>
              </a:tabLst>
            </a:pPr>
            <a:r>
              <a:rPr sz="600" spc="10" dirty="0">
                <a:latin typeface="Times New Roman"/>
                <a:cs typeface="Times New Roman"/>
              </a:rPr>
              <a:t>ADMIT THE</a:t>
            </a:r>
            <a:r>
              <a:rPr sz="600" spc="-20" dirty="0">
                <a:latin typeface="Times New Roman"/>
                <a:cs typeface="Times New Roman"/>
              </a:rPr>
              <a:t> </a:t>
            </a:r>
            <a:r>
              <a:rPr sz="600" spc="10" dirty="0">
                <a:latin typeface="Times New Roman"/>
                <a:cs typeface="Times New Roman"/>
              </a:rPr>
              <a:t>PATIENT</a:t>
            </a:r>
            <a:endParaRPr sz="600">
              <a:latin typeface="Times New Roman"/>
              <a:cs typeface="Times New Roman"/>
            </a:endParaRPr>
          </a:p>
          <a:p>
            <a:pPr>
              <a:lnSpc>
                <a:spcPct val="100000"/>
              </a:lnSpc>
              <a:spcBef>
                <a:spcPts val="25"/>
              </a:spcBef>
              <a:buFont typeface="Times New Roman"/>
              <a:buAutoNum type="arabicPeriod"/>
            </a:pPr>
            <a:endParaRPr sz="600">
              <a:latin typeface="Times New Roman"/>
              <a:cs typeface="Times New Roman"/>
            </a:endParaRPr>
          </a:p>
          <a:p>
            <a:pPr marL="134620" indent="-60960">
              <a:lnSpc>
                <a:spcPts val="715"/>
              </a:lnSpc>
              <a:spcBef>
                <a:spcPts val="5"/>
              </a:spcBef>
              <a:buSzPct val="83333"/>
              <a:buAutoNum type="arabicPeriod"/>
              <a:tabLst>
                <a:tab pos="135255" algn="l"/>
              </a:tabLst>
            </a:pPr>
            <a:r>
              <a:rPr sz="600" spc="10" dirty="0">
                <a:latin typeface="Times New Roman"/>
                <a:cs typeface="Times New Roman"/>
              </a:rPr>
              <a:t>IMMEDIATE/EARLY</a:t>
            </a:r>
            <a:r>
              <a:rPr sz="600" spc="-35" dirty="0">
                <a:latin typeface="Times New Roman"/>
                <a:cs typeface="Times New Roman"/>
              </a:rPr>
              <a:t> </a:t>
            </a:r>
            <a:r>
              <a:rPr sz="600" spc="15" dirty="0">
                <a:latin typeface="Times New Roman"/>
                <a:cs typeface="Times New Roman"/>
              </a:rPr>
              <a:t>CAG</a:t>
            </a:r>
            <a:endParaRPr sz="600">
              <a:latin typeface="Times New Roman"/>
              <a:cs typeface="Times New Roman"/>
            </a:endParaRPr>
          </a:p>
          <a:p>
            <a:pPr marL="74295">
              <a:lnSpc>
                <a:spcPts val="715"/>
              </a:lnSpc>
            </a:pPr>
            <a:r>
              <a:rPr sz="600" spc="5" dirty="0">
                <a:latin typeface="Times New Roman"/>
                <a:cs typeface="Times New Roman"/>
              </a:rPr>
              <a:t>+/- PCI </a:t>
            </a:r>
            <a:r>
              <a:rPr sz="600" spc="10" dirty="0">
                <a:latin typeface="Times New Roman"/>
                <a:cs typeface="Times New Roman"/>
              </a:rPr>
              <a:t>WITH </a:t>
            </a:r>
            <a:r>
              <a:rPr sz="600" spc="5" dirty="0">
                <a:latin typeface="Times New Roman"/>
                <a:cs typeface="Times New Roman"/>
              </a:rPr>
              <a:t>GPIIB/IIIA</a:t>
            </a:r>
            <a:r>
              <a:rPr sz="600" spc="-50" dirty="0">
                <a:latin typeface="Times New Roman"/>
                <a:cs typeface="Times New Roman"/>
              </a:rPr>
              <a:t> </a:t>
            </a:r>
            <a:r>
              <a:rPr sz="600" spc="10" dirty="0">
                <a:latin typeface="Times New Roman"/>
                <a:cs typeface="Times New Roman"/>
              </a:rPr>
              <a:t>OR</a:t>
            </a:r>
            <a:endParaRPr sz="600">
              <a:latin typeface="Times New Roman"/>
              <a:cs typeface="Times New Roman"/>
            </a:endParaRPr>
          </a:p>
        </p:txBody>
      </p:sp>
      <p:sp>
        <p:nvSpPr>
          <p:cNvPr id="55" name="object 55"/>
          <p:cNvSpPr txBox="1"/>
          <p:nvPr/>
        </p:nvSpPr>
        <p:spPr>
          <a:xfrm>
            <a:off x="3432234" y="6205822"/>
            <a:ext cx="753533" cy="128881"/>
          </a:xfrm>
          <a:prstGeom prst="rect">
            <a:avLst/>
          </a:prstGeom>
          <a:ln w="7404">
            <a:solidFill>
              <a:srgbClr val="000000"/>
            </a:solidFill>
          </a:ln>
        </p:spPr>
        <p:txBody>
          <a:bodyPr vert="horz" wrap="square" lIns="0" tIns="36195" rIns="0" bIns="0" rtlCol="0">
            <a:spAutoFit/>
          </a:bodyPr>
          <a:lstStyle/>
          <a:p>
            <a:pPr marL="74295">
              <a:lnSpc>
                <a:spcPct val="100000"/>
              </a:lnSpc>
              <a:spcBef>
                <a:spcPts val="285"/>
              </a:spcBef>
            </a:pPr>
            <a:r>
              <a:rPr sz="600" spc="10" dirty="0">
                <a:latin typeface="Times New Roman"/>
                <a:cs typeface="Times New Roman"/>
              </a:rPr>
              <a:t>ABNORMAL</a:t>
            </a:r>
            <a:endParaRPr sz="600">
              <a:latin typeface="Times New Roman"/>
              <a:cs typeface="Times New Roman"/>
            </a:endParaRPr>
          </a:p>
        </p:txBody>
      </p:sp>
      <p:grpSp>
        <p:nvGrpSpPr>
          <p:cNvPr id="56" name="object 56"/>
          <p:cNvGrpSpPr/>
          <p:nvPr/>
        </p:nvGrpSpPr>
        <p:grpSpPr>
          <a:xfrm>
            <a:off x="1179401" y="5468927"/>
            <a:ext cx="72352" cy="244617"/>
            <a:chOff x="973006" y="7950200"/>
            <a:chExt cx="59690" cy="355600"/>
          </a:xfrm>
        </p:grpSpPr>
        <p:sp>
          <p:nvSpPr>
            <p:cNvPr id="57" name="object 57"/>
            <p:cNvSpPr/>
            <p:nvPr/>
          </p:nvSpPr>
          <p:spPr>
            <a:xfrm>
              <a:off x="1002596" y="7950200"/>
              <a:ext cx="0" cy="306070"/>
            </a:xfrm>
            <a:custGeom>
              <a:avLst/>
              <a:gdLst/>
              <a:ahLst/>
              <a:cxnLst/>
              <a:rect l="l" t="t" r="r" b="b"/>
              <a:pathLst>
                <a:path h="306070">
                  <a:moveTo>
                    <a:pt x="0" y="0"/>
                  </a:moveTo>
                  <a:lnTo>
                    <a:pt x="0" y="305790"/>
                  </a:lnTo>
                </a:path>
              </a:pathLst>
            </a:custGeom>
            <a:ln w="9867">
              <a:solidFill>
                <a:srgbClr val="000000"/>
              </a:solidFill>
            </a:ln>
          </p:spPr>
          <p:txBody>
            <a:bodyPr wrap="square" lIns="0" tIns="0" rIns="0" bIns="0" rtlCol="0"/>
            <a:lstStyle/>
            <a:p>
              <a:endParaRPr/>
            </a:p>
          </p:txBody>
        </p:sp>
        <p:sp>
          <p:nvSpPr>
            <p:cNvPr id="58" name="object 58"/>
            <p:cNvSpPr/>
            <p:nvPr/>
          </p:nvSpPr>
          <p:spPr>
            <a:xfrm>
              <a:off x="973006" y="8246122"/>
              <a:ext cx="59690" cy="59690"/>
            </a:xfrm>
            <a:custGeom>
              <a:avLst/>
              <a:gdLst/>
              <a:ahLst/>
              <a:cxnLst/>
              <a:rect l="l" t="t" r="r" b="b"/>
              <a:pathLst>
                <a:path w="59690" h="59690">
                  <a:moveTo>
                    <a:pt x="59181" y="0"/>
                  </a:moveTo>
                  <a:lnTo>
                    <a:pt x="0" y="0"/>
                  </a:lnTo>
                  <a:lnTo>
                    <a:pt x="29590" y="59182"/>
                  </a:lnTo>
                  <a:lnTo>
                    <a:pt x="59181" y="0"/>
                  </a:lnTo>
                  <a:close/>
                </a:path>
              </a:pathLst>
            </a:custGeom>
            <a:solidFill>
              <a:srgbClr val="000000"/>
            </a:solidFill>
          </p:spPr>
          <p:txBody>
            <a:bodyPr wrap="square" lIns="0" tIns="0" rIns="0" bIns="0" rtlCol="0"/>
            <a:lstStyle/>
            <a:p>
              <a:endParaRPr/>
            </a:p>
          </p:txBody>
        </p:sp>
      </p:grpSp>
      <p:grpSp>
        <p:nvGrpSpPr>
          <p:cNvPr id="59" name="object 59"/>
          <p:cNvGrpSpPr/>
          <p:nvPr/>
        </p:nvGrpSpPr>
        <p:grpSpPr>
          <a:xfrm>
            <a:off x="4185488" y="6246536"/>
            <a:ext cx="323273" cy="41061"/>
            <a:chOff x="3453028" y="9080613"/>
            <a:chExt cx="266700" cy="59690"/>
          </a:xfrm>
        </p:grpSpPr>
        <p:sp>
          <p:nvSpPr>
            <p:cNvPr id="60" name="object 60"/>
            <p:cNvSpPr/>
            <p:nvPr/>
          </p:nvSpPr>
          <p:spPr>
            <a:xfrm>
              <a:off x="3453028" y="9110206"/>
              <a:ext cx="217170" cy="0"/>
            </a:xfrm>
            <a:custGeom>
              <a:avLst/>
              <a:gdLst/>
              <a:ahLst/>
              <a:cxnLst/>
              <a:rect l="l" t="t" r="r" b="b"/>
              <a:pathLst>
                <a:path w="217170">
                  <a:moveTo>
                    <a:pt x="0" y="0"/>
                  </a:moveTo>
                  <a:lnTo>
                    <a:pt x="217004" y="0"/>
                  </a:lnTo>
                </a:path>
              </a:pathLst>
            </a:custGeom>
            <a:ln w="9867">
              <a:solidFill>
                <a:srgbClr val="000000"/>
              </a:solidFill>
            </a:ln>
          </p:spPr>
          <p:txBody>
            <a:bodyPr wrap="square" lIns="0" tIns="0" rIns="0" bIns="0" rtlCol="0"/>
            <a:lstStyle/>
            <a:p>
              <a:endParaRPr/>
            </a:p>
          </p:txBody>
        </p:sp>
        <p:sp>
          <p:nvSpPr>
            <p:cNvPr id="61" name="object 61"/>
            <p:cNvSpPr/>
            <p:nvPr/>
          </p:nvSpPr>
          <p:spPr>
            <a:xfrm>
              <a:off x="3660152" y="9080613"/>
              <a:ext cx="59690" cy="59690"/>
            </a:xfrm>
            <a:custGeom>
              <a:avLst/>
              <a:gdLst/>
              <a:ahLst/>
              <a:cxnLst/>
              <a:rect l="l" t="t" r="r" b="b"/>
              <a:pathLst>
                <a:path w="59689" h="59690">
                  <a:moveTo>
                    <a:pt x="12" y="0"/>
                  </a:moveTo>
                  <a:lnTo>
                    <a:pt x="0" y="59181"/>
                  </a:lnTo>
                  <a:lnTo>
                    <a:pt x="59194" y="29590"/>
                  </a:lnTo>
                  <a:lnTo>
                    <a:pt x="12" y="0"/>
                  </a:lnTo>
                  <a:close/>
                </a:path>
              </a:pathLst>
            </a:custGeom>
            <a:solidFill>
              <a:srgbClr val="000000"/>
            </a:solid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232" y="304801"/>
            <a:ext cx="3318967" cy="628377"/>
          </a:xfrm>
          <a:prstGeom prst="rect">
            <a:avLst/>
          </a:prstGeom>
        </p:spPr>
        <p:txBody>
          <a:bodyPr vert="horz" wrap="square" lIns="0" tIns="12700" rIns="0" bIns="0" rtlCol="0">
            <a:spAutoFit/>
          </a:bodyPr>
          <a:lstStyle/>
          <a:p>
            <a:pPr marL="12700">
              <a:lnSpc>
                <a:spcPct val="100000"/>
              </a:lnSpc>
              <a:spcBef>
                <a:spcPts val="100"/>
              </a:spcBef>
            </a:pPr>
            <a:r>
              <a:rPr spc="-5" dirty="0"/>
              <a:t>Cont.</a:t>
            </a:r>
          </a:p>
        </p:txBody>
      </p:sp>
      <p:sp>
        <p:nvSpPr>
          <p:cNvPr id="3" name="object 3"/>
          <p:cNvSpPr txBox="1"/>
          <p:nvPr/>
        </p:nvSpPr>
        <p:spPr>
          <a:xfrm>
            <a:off x="567234" y="1143000"/>
            <a:ext cx="8271966" cy="1470274"/>
          </a:xfrm>
          <a:prstGeom prst="rect">
            <a:avLst/>
          </a:prstGeom>
        </p:spPr>
        <p:txBody>
          <a:bodyPr vert="horz" wrap="square" lIns="0" tIns="13335" rIns="0" bIns="0" rtlCol="0">
            <a:spAutoFit/>
          </a:bodyPr>
          <a:lstStyle/>
          <a:p>
            <a:pPr marL="355600" marR="5080" indent="-342900">
              <a:lnSpc>
                <a:spcPct val="100000"/>
              </a:lnSpc>
              <a:spcBef>
                <a:spcPts val="105"/>
              </a:spcBef>
              <a:buClr>
                <a:srgbClr val="EB3C9F"/>
              </a:buClr>
              <a:buSzPct val="80000"/>
              <a:buFont typeface="Wingdings 3"/>
              <a:buChar char=""/>
              <a:tabLst>
                <a:tab pos="354965" algn="l"/>
                <a:tab pos="355600" algn="l"/>
              </a:tabLst>
            </a:pPr>
            <a:r>
              <a:rPr sz="2000" spc="-5" dirty="0">
                <a:solidFill>
                  <a:srgbClr val="404040"/>
                </a:solidFill>
                <a:latin typeface="Trebuchet MS"/>
                <a:cs typeface="Trebuchet MS"/>
              </a:rPr>
              <a:t>Risk assessment by </a:t>
            </a:r>
            <a:r>
              <a:rPr sz="2000" spc="-5" dirty="0">
                <a:solidFill>
                  <a:srgbClr val="FF0000"/>
                </a:solidFill>
                <a:latin typeface="Trebuchet MS"/>
                <a:cs typeface="Trebuchet MS"/>
              </a:rPr>
              <a:t>Thrombolysis In Myocardial </a:t>
            </a:r>
            <a:r>
              <a:rPr sz="2000" dirty="0">
                <a:solidFill>
                  <a:srgbClr val="FF0000"/>
                </a:solidFill>
                <a:latin typeface="Trebuchet MS"/>
                <a:cs typeface="Trebuchet MS"/>
              </a:rPr>
              <a:t>Infarction </a:t>
            </a:r>
            <a:r>
              <a:rPr sz="2000" spc="-45" dirty="0">
                <a:solidFill>
                  <a:srgbClr val="FF0000"/>
                </a:solidFill>
                <a:latin typeface="Trebuchet MS"/>
                <a:cs typeface="Trebuchet MS"/>
              </a:rPr>
              <a:t>Trial </a:t>
            </a:r>
            <a:r>
              <a:rPr sz="2000" spc="-5" dirty="0">
                <a:solidFill>
                  <a:srgbClr val="FF0000"/>
                </a:solidFill>
                <a:latin typeface="Trebuchet MS"/>
                <a:cs typeface="Trebuchet MS"/>
              </a:rPr>
              <a:t>(TIMI) </a:t>
            </a:r>
            <a:r>
              <a:rPr sz="2000" dirty="0">
                <a:solidFill>
                  <a:srgbClr val="404040"/>
                </a:solidFill>
                <a:latin typeface="Trebuchet MS"/>
                <a:cs typeface="Trebuchet MS"/>
              </a:rPr>
              <a:t>,  </a:t>
            </a:r>
            <a:r>
              <a:rPr sz="2000" spc="-5" dirty="0">
                <a:solidFill>
                  <a:srgbClr val="404040"/>
                </a:solidFill>
                <a:latin typeface="Trebuchet MS"/>
                <a:cs typeface="Trebuchet MS"/>
              </a:rPr>
              <a:t>which </a:t>
            </a:r>
            <a:r>
              <a:rPr sz="2000" dirty="0">
                <a:solidFill>
                  <a:srgbClr val="404040"/>
                </a:solidFill>
                <a:latin typeface="Trebuchet MS"/>
                <a:cs typeface="Trebuchet MS"/>
              </a:rPr>
              <a:t>include seven </a:t>
            </a:r>
            <a:r>
              <a:rPr sz="2000" spc="-5" dirty="0">
                <a:solidFill>
                  <a:srgbClr val="404040"/>
                </a:solidFill>
                <a:latin typeface="Trebuchet MS"/>
                <a:cs typeface="Trebuchet MS"/>
              </a:rPr>
              <a:t>independent </a:t>
            </a:r>
            <a:r>
              <a:rPr sz="2000" dirty="0">
                <a:solidFill>
                  <a:srgbClr val="404040"/>
                </a:solidFill>
                <a:latin typeface="Trebuchet MS"/>
                <a:cs typeface="Trebuchet MS"/>
              </a:rPr>
              <a:t>risk</a:t>
            </a:r>
            <a:r>
              <a:rPr sz="2000" spc="-160" dirty="0">
                <a:solidFill>
                  <a:srgbClr val="404040"/>
                </a:solidFill>
                <a:latin typeface="Trebuchet MS"/>
                <a:cs typeface="Trebuchet MS"/>
              </a:rPr>
              <a:t> </a:t>
            </a:r>
            <a:r>
              <a:rPr sz="2000" spc="-40" dirty="0">
                <a:solidFill>
                  <a:srgbClr val="404040"/>
                </a:solidFill>
                <a:latin typeface="Trebuchet MS"/>
                <a:cs typeface="Trebuchet MS"/>
              </a:rPr>
              <a:t>factor.</a:t>
            </a:r>
            <a:endParaRPr sz="2000">
              <a:latin typeface="Trebuchet MS"/>
              <a:cs typeface="Trebuchet MS"/>
            </a:endParaRPr>
          </a:p>
          <a:p>
            <a:pPr marL="355600" indent="-342900">
              <a:lnSpc>
                <a:spcPct val="100000"/>
              </a:lnSpc>
              <a:spcBef>
                <a:spcPts val="994"/>
              </a:spcBef>
              <a:buClr>
                <a:srgbClr val="EB3C9F"/>
              </a:buClr>
              <a:buSzPct val="80000"/>
              <a:buFont typeface="Wingdings 3"/>
              <a:buChar char=""/>
              <a:tabLst>
                <a:tab pos="354965" algn="l"/>
                <a:tab pos="355600" algn="l"/>
              </a:tabLst>
            </a:pPr>
            <a:r>
              <a:rPr sz="2000" dirty="0">
                <a:solidFill>
                  <a:srgbClr val="404040"/>
                </a:solidFill>
                <a:latin typeface="Trebuchet MS"/>
                <a:cs typeface="Trebuchet MS"/>
              </a:rPr>
              <a:t>The </a:t>
            </a:r>
            <a:r>
              <a:rPr sz="2000" spc="-5" dirty="0">
                <a:solidFill>
                  <a:srgbClr val="404040"/>
                </a:solidFill>
                <a:latin typeface="Trebuchet MS"/>
                <a:cs typeface="Trebuchet MS"/>
              </a:rPr>
              <a:t>present </a:t>
            </a:r>
            <a:r>
              <a:rPr sz="2000" dirty="0">
                <a:solidFill>
                  <a:srgbClr val="404040"/>
                </a:solidFill>
                <a:latin typeface="Trebuchet MS"/>
                <a:cs typeface="Trebuchet MS"/>
              </a:rPr>
              <a:t>of </a:t>
            </a:r>
            <a:r>
              <a:rPr sz="2000" spc="-5" dirty="0">
                <a:solidFill>
                  <a:srgbClr val="404040"/>
                </a:solidFill>
                <a:latin typeface="Trebuchet MS"/>
                <a:cs typeface="Trebuchet MS"/>
              </a:rPr>
              <a:t>abnormally elevated cTn </a:t>
            </a:r>
            <a:r>
              <a:rPr sz="2000" dirty="0">
                <a:solidFill>
                  <a:srgbClr val="404040"/>
                </a:solidFill>
                <a:latin typeface="Trebuchet MS"/>
                <a:cs typeface="Trebuchet MS"/>
              </a:rPr>
              <a:t>very</a:t>
            </a:r>
            <a:r>
              <a:rPr sz="2000" spc="-160" dirty="0">
                <a:solidFill>
                  <a:srgbClr val="404040"/>
                </a:solidFill>
                <a:latin typeface="Trebuchet MS"/>
                <a:cs typeface="Trebuchet MS"/>
              </a:rPr>
              <a:t> </a:t>
            </a:r>
            <a:r>
              <a:rPr sz="2000" spc="-5" dirty="0">
                <a:solidFill>
                  <a:srgbClr val="404040"/>
                </a:solidFill>
                <a:latin typeface="Trebuchet MS"/>
                <a:cs typeface="Trebuchet MS"/>
              </a:rPr>
              <a:t>important</a:t>
            </a:r>
            <a:endParaRPr sz="2000">
              <a:latin typeface="Trebuchet MS"/>
              <a:cs typeface="Trebuchet MS"/>
            </a:endParaRPr>
          </a:p>
          <a:p>
            <a:pPr marL="756285" lvl="1" indent="-287020">
              <a:lnSpc>
                <a:spcPct val="100000"/>
              </a:lnSpc>
              <a:spcBef>
                <a:spcPts val="1005"/>
              </a:spcBef>
              <a:buClr>
                <a:srgbClr val="EB3C9F"/>
              </a:buClr>
              <a:buSzPct val="80555"/>
              <a:buFont typeface="Wingdings 3"/>
              <a:buChar char=""/>
              <a:tabLst>
                <a:tab pos="756920" algn="l"/>
              </a:tabLst>
            </a:pPr>
            <a:r>
              <a:rPr sz="1800" spc="-5" dirty="0">
                <a:solidFill>
                  <a:srgbClr val="404040"/>
                </a:solidFill>
                <a:latin typeface="Trebuchet MS"/>
                <a:cs typeface="Trebuchet MS"/>
              </a:rPr>
              <a:t>Extent of myocardial</a:t>
            </a:r>
            <a:r>
              <a:rPr sz="1800" spc="-15" dirty="0">
                <a:solidFill>
                  <a:srgbClr val="404040"/>
                </a:solidFill>
                <a:latin typeface="Trebuchet MS"/>
                <a:cs typeface="Trebuchet MS"/>
              </a:rPr>
              <a:t> </a:t>
            </a:r>
            <a:r>
              <a:rPr sz="1800" spc="-5" dirty="0">
                <a:solidFill>
                  <a:srgbClr val="404040"/>
                </a:solidFill>
                <a:latin typeface="Trebuchet MS"/>
                <a:cs typeface="Trebuchet MS"/>
              </a:rPr>
              <a:t>damage</a:t>
            </a:r>
            <a:endParaRPr sz="1800">
              <a:latin typeface="Trebuchet MS"/>
              <a:cs typeface="Trebuchet MS"/>
            </a:endParaRPr>
          </a:p>
        </p:txBody>
      </p:sp>
      <p:sp>
        <p:nvSpPr>
          <p:cNvPr id="4" name="object 4"/>
          <p:cNvSpPr txBox="1"/>
          <p:nvPr/>
        </p:nvSpPr>
        <p:spPr>
          <a:xfrm>
            <a:off x="567234" y="2819401"/>
            <a:ext cx="3686651" cy="2487925"/>
          </a:xfrm>
          <a:prstGeom prst="rect">
            <a:avLst/>
          </a:prstGeom>
        </p:spPr>
        <p:txBody>
          <a:bodyPr vert="horz" wrap="square" lIns="0" tIns="154940" rIns="0" bIns="0" rtlCol="0">
            <a:spAutoFit/>
          </a:bodyPr>
          <a:lstStyle/>
          <a:p>
            <a:pPr marL="355600" indent="-342900">
              <a:lnSpc>
                <a:spcPct val="100000"/>
              </a:lnSpc>
              <a:spcBef>
                <a:spcPts val="1220"/>
              </a:spcBef>
              <a:buClr>
                <a:srgbClr val="EB3C9F"/>
              </a:buClr>
              <a:buSzPct val="80000"/>
              <a:buFont typeface="Wingdings 3"/>
              <a:buChar char=""/>
              <a:tabLst>
                <a:tab pos="354965" algn="l"/>
                <a:tab pos="355600" algn="l"/>
              </a:tabLst>
            </a:pPr>
            <a:r>
              <a:rPr sz="2000" dirty="0">
                <a:solidFill>
                  <a:srgbClr val="404040"/>
                </a:solidFill>
                <a:latin typeface="Trebuchet MS"/>
                <a:cs typeface="Trebuchet MS"/>
              </a:rPr>
              <a:t>Other risk</a:t>
            </a:r>
            <a:r>
              <a:rPr sz="2000" spc="-35" dirty="0">
                <a:solidFill>
                  <a:srgbClr val="404040"/>
                </a:solidFill>
                <a:latin typeface="Trebuchet MS"/>
                <a:cs typeface="Trebuchet MS"/>
              </a:rPr>
              <a:t> </a:t>
            </a:r>
            <a:r>
              <a:rPr sz="2000" spc="-5" dirty="0">
                <a:solidFill>
                  <a:srgbClr val="404040"/>
                </a:solidFill>
                <a:latin typeface="Trebuchet MS"/>
                <a:cs typeface="Trebuchet MS"/>
              </a:rPr>
              <a:t>include</a:t>
            </a:r>
            <a:endParaRPr sz="2000">
              <a:latin typeface="Trebuchet MS"/>
              <a:cs typeface="Trebuchet MS"/>
            </a:endParaRPr>
          </a:p>
          <a:p>
            <a:pPr marL="756285" lvl="1" indent="-287020">
              <a:lnSpc>
                <a:spcPct val="100000"/>
              </a:lnSpc>
              <a:spcBef>
                <a:spcPts val="1005"/>
              </a:spcBef>
              <a:buClr>
                <a:srgbClr val="EB3C9F"/>
              </a:buClr>
              <a:buSzPct val="80555"/>
              <a:buFont typeface="Wingdings 3"/>
              <a:buChar char=""/>
              <a:tabLst>
                <a:tab pos="756920" algn="l"/>
              </a:tabLst>
            </a:pPr>
            <a:r>
              <a:rPr sz="1800" spc="-5" dirty="0">
                <a:solidFill>
                  <a:srgbClr val="404040"/>
                </a:solidFill>
                <a:latin typeface="Trebuchet MS"/>
                <a:cs typeface="Trebuchet MS"/>
              </a:rPr>
              <a:t>Diabetes</a:t>
            </a:r>
            <a:r>
              <a:rPr sz="1800" spc="-20" dirty="0">
                <a:solidFill>
                  <a:srgbClr val="404040"/>
                </a:solidFill>
                <a:latin typeface="Trebuchet MS"/>
                <a:cs typeface="Trebuchet MS"/>
              </a:rPr>
              <a:t> </a:t>
            </a:r>
            <a:r>
              <a:rPr sz="1800" spc="-5" dirty="0">
                <a:solidFill>
                  <a:srgbClr val="404040"/>
                </a:solidFill>
                <a:latin typeface="Trebuchet MS"/>
                <a:cs typeface="Trebuchet MS"/>
              </a:rPr>
              <a:t>mellitus</a:t>
            </a:r>
            <a:endParaRPr sz="1800">
              <a:latin typeface="Trebuchet MS"/>
              <a:cs typeface="Trebuchet MS"/>
            </a:endParaRPr>
          </a:p>
          <a:p>
            <a:pPr marL="756285" lvl="1" indent="-287020">
              <a:lnSpc>
                <a:spcPct val="100000"/>
              </a:lnSpc>
              <a:spcBef>
                <a:spcPts val="994"/>
              </a:spcBef>
              <a:buClr>
                <a:srgbClr val="EB3C9F"/>
              </a:buClr>
              <a:buSzPct val="80555"/>
              <a:buFont typeface="Wingdings 3"/>
              <a:buChar char=""/>
              <a:tabLst>
                <a:tab pos="756920" algn="l"/>
              </a:tabLst>
            </a:pPr>
            <a:r>
              <a:rPr sz="1800" spc="-20" dirty="0">
                <a:solidFill>
                  <a:srgbClr val="404040"/>
                </a:solidFill>
                <a:latin typeface="Trebuchet MS"/>
                <a:cs typeface="Trebuchet MS"/>
              </a:rPr>
              <a:t>Renal</a:t>
            </a:r>
            <a:r>
              <a:rPr sz="1800" dirty="0">
                <a:solidFill>
                  <a:srgbClr val="404040"/>
                </a:solidFill>
                <a:latin typeface="Trebuchet MS"/>
                <a:cs typeface="Trebuchet MS"/>
              </a:rPr>
              <a:t> </a:t>
            </a:r>
            <a:r>
              <a:rPr sz="1800" spc="-5" dirty="0">
                <a:solidFill>
                  <a:srgbClr val="404040"/>
                </a:solidFill>
                <a:latin typeface="Trebuchet MS"/>
                <a:cs typeface="Trebuchet MS"/>
              </a:rPr>
              <a:t>dysfunction</a:t>
            </a:r>
            <a:endParaRPr sz="1800">
              <a:latin typeface="Trebuchet MS"/>
              <a:cs typeface="Trebuchet MS"/>
            </a:endParaRPr>
          </a:p>
          <a:p>
            <a:pPr marL="469900" marR="5080" lvl="1">
              <a:lnSpc>
                <a:spcPct val="146100"/>
              </a:lnSpc>
              <a:spcBef>
                <a:spcPts val="15"/>
              </a:spcBef>
              <a:buClr>
                <a:srgbClr val="EB3C9F"/>
              </a:buClr>
              <a:buSzPct val="80555"/>
              <a:buFont typeface="Wingdings 3"/>
              <a:buChar char=""/>
              <a:tabLst>
                <a:tab pos="756920" algn="l"/>
              </a:tabLst>
            </a:pPr>
            <a:r>
              <a:rPr sz="1800" spc="-5" dirty="0">
                <a:solidFill>
                  <a:srgbClr val="404040"/>
                </a:solidFill>
                <a:latin typeface="Trebuchet MS"/>
                <a:cs typeface="Trebuchet MS"/>
              </a:rPr>
              <a:t>Elevated level of </a:t>
            </a:r>
            <a:r>
              <a:rPr sz="1800" dirty="0">
                <a:solidFill>
                  <a:srgbClr val="404040"/>
                </a:solidFill>
                <a:latin typeface="Trebuchet MS"/>
                <a:cs typeface="Trebuchet MS"/>
              </a:rPr>
              <a:t>Brain </a:t>
            </a:r>
            <a:r>
              <a:rPr sz="1800" spc="-5" dirty="0">
                <a:solidFill>
                  <a:srgbClr val="404040"/>
                </a:solidFill>
                <a:latin typeface="Trebuchet MS"/>
                <a:cs typeface="Trebuchet MS"/>
              </a:rPr>
              <a:t>Natriutic </a:t>
            </a:r>
            <a:r>
              <a:rPr sz="1800" spc="-15" dirty="0">
                <a:solidFill>
                  <a:srgbClr val="404040"/>
                </a:solidFill>
                <a:latin typeface="Trebuchet MS"/>
                <a:cs typeface="Trebuchet MS"/>
              </a:rPr>
              <a:t>Peptide  </a:t>
            </a:r>
            <a:r>
              <a:rPr sz="1800" spc="-5" dirty="0">
                <a:solidFill>
                  <a:srgbClr val="404040"/>
                </a:solidFill>
                <a:latin typeface="Trebuchet MS"/>
                <a:cs typeface="Trebuchet MS"/>
              </a:rPr>
              <a:t>and </a:t>
            </a:r>
            <a:r>
              <a:rPr sz="1800" spc="-15" dirty="0">
                <a:solidFill>
                  <a:srgbClr val="404040"/>
                </a:solidFill>
                <a:latin typeface="Trebuchet MS"/>
                <a:cs typeface="Trebuchet MS"/>
              </a:rPr>
              <a:t>C-Reactive</a:t>
            </a:r>
            <a:r>
              <a:rPr sz="1800" spc="5" dirty="0">
                <a:solidFill>
                  <a:srgbClr val="404040"/>
                </a:solidFill>
                <a:latin typeface="Trebuchet MS"/>
                <a:cs typeface="Trebuchet MS"/>
              </a:rPr>
              <a:t> </a:t>
            </a:r>
            <a:r>
              <a:rPr sz="1800" spc="-5" dirty="0">
                <a:solidFill>
                  <a:srgbClr val="404040"/>
                </a:solidFill>
                <a:latin typeface="Trebuchet MS"/>
                <a:cs typeface="Trebuchet MS"/>
              </a:rPr>
              <a:t>protein</a:t>
            </a:r>
            <a:endParaRPr sz="1800">
              <a:latin typeface="Trebuchet MS"/>
              <a:cs typeface="Trebuchet MS"/>
            </a:endParaRPr>
          </a:p>
        </p:txBody>
      </p:sp>
      <p:sp>
        <p:nvSpPr>
          <p:cNvPr id="5" name="object 5"/>
          <p:cNvSpPr/>
          <p:nvPr/>
        </p:nvSpPr>
        <p:spPr>
          <a:xfrm>
            <a:off x="4453129" y="3087626"/>
            <a:ext cx="3779900" cy="1682495"/>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4453129" y="2743200"/>
            <a:ext cx="3779996" cy="1964640"/>
          </a:xfrm>
          <a:prstGeom prst="rect">
            <a:avLst/>
          </a:prstGeom>
          <a:ln w="12192">
            <a:solidFill>
              <a:srgbClr val="F17D18"/>
            </a:solidFill>
          </a:ln>
        </p:spPr>
        <p:txBody>
          <a:bodyPr vert="horz" wrap="square" lIns="0" tIns="2540" rIns="0" bIns="0" rtlCol="0">
            <a:spAutoFit/>
          </a:bodyPr>
          <a:lstStyle/>
          <a:p>
            <a:pPr>
              <a:lnSpc>
                <a:spcPct val="100000"/>
              </a:lnSpc>
              <a:spcBef>
                <a:spcPts val="20"/>
              </a:spcBef>
            </a:pPr>
            <a:endParaRPr sz="1950">
              <a:latin typeface="Times New Roman"/>
              <a:cs typeface="Times New Roman"/>
            </a:endParaRPr>
          </a:p>
          <a:p>
            <a:pPr marL="153035" marR="146685" algn="ctr">
              <a:lnSpc>
                <a:spcPct val="100000"/>
              </a:lnSpc>
            </a:pPr>
            <a:r>
              <a:rPr sz="1800" spc="-15" dirty="0">
                <a:latin typeface="Trebuchet MS"/>
                <a:cs typeface="Trebuchet MS"/>
              </a:rPr>
              <a:t>Patient </a:t>
            </a:r>
            <a:r>
              <a:rPr sz="1800" i="1" spc="-5" dirty="0">
                <a:latin typeface="Trebuchet MS"/>
                <a:cs typeface="Trebuchet MS"/>
              </a:rPr>
              <a:t>with </a:t>
            </a:r>
            <a:r>
              <a:rPr sz="1800" i="1" dirty="0">
                <a:latin typeface="Trebuchet MS"/>
                <a:cs typeface="Trebuchet MS"/>
              </a:rPr>
              <a:t>ACS </a:t>
            </a:r>
            <a:r>
              <a:rPr sz="1800" i="1" spc="-5" dirty="0">
                <a:latin typeface="Trebuchet MS"/>
                <a:cs typeface="Trebuchet MS"/>
              </a:rPr>
              <a:t>without elevation of </a:t>
            </a:r>
            <a:r>
              <a:rPr sz="1800" i="1" dirty="0">
                <a:latin typeface="Trebuchet MS"/>
                <a:cs typeface="Trebuchet MS"/>
              </a:rPr>
              <a:t>cTn</a:t>
            </a:r>
            <a:r>
              <a:rPr sz="1800" i="1" spc="-185" dirty="0">
                <a:latin typeface="Trebuchet MS"/>
                <a:cs typeface="Trebuchet MS"/>
              </a:rPr>
              <a:t> </a:t>
            </a:r>
            <a:r>
              <a:rPr sz="1800" spc="-5" dirty="0">
                <a:latin typeface="Trebuchet MS"/>
                <a:cs typeface="Trebuchet MS"/>
              </a:rPr>
              <a:t>are  considered to develop unstable angina and  have more favourable prognosis than those  with cTn elevation</a:t>
            </a:r>
            <a:r>
              <a:rPr sz="1800" spc="5" dirty="0">
                <a:latin typeface="Trebuchet MS"/>
                <a:cs typeface="Trebuchet MS"/>
              </a:rPr>
              <a:t> </a:t>
            </a:r>
            <a:r>
              <a:rPr sz="1800" spc="-10" dirty="0">
                <a:latin typeface="Trebuchet MS"/>
                <a:cs typeface="Trebuchet MS"/>
              </a:rPr>
              <a:t>(STEMI)</a:t>
            </a:r>
            <a:endParaRPr sz="1800">
              <a:latin typeface="Trebuchet MS"/>
              <a:cs typeface="Trebuchet MS"/>
            </a:endParaRPr>
          </a:p>
        </p:txBody>
      </p:sp>
      <p:sp>
        <p:nvSpPr>
          <p:cNvPr id="7" name="object 7"/>
          <p:cNvSpPr/>
          <p:nvPr/>
        </p:nvSpPr>
        <p:spPr>
          <a:xfrm>
            <a:off x="4708016" y="5120640"/>
            <a:ext cx="3268980" cy="1522476"/>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4572000" y="4953000"/>
            <a:ext cx="3733800" cy="1732526"/>
          </a:xfrm>
          <a:prstGeom prst="rect">
            <a:avLst/>
          </a:prstGeom>
          <a:ln w="12192">
            <a:solidFill>
              <a:srgbClr val="F17D18"/>
            </a:solidFill>
          </a:ln>
        </p:spPr>
        <p:txBody>
          <a:bodyPr vert="horz" wrap="square" lIns="0" tIns="69850" rIns="0" bIns="0" rtlCol="0">
            <a:spAutoFit/>
          </a:bodyPr>
          <a:lstStyle/>
          <a:p>
            <a:pPr marL="1905" algn="ctr">
              <a:lnSpc>
                <a:spcPct val="100000"/>
              </a:lnSpc>
              <a:spcBef>
                <a:spcPts val="550"/>
              </a:spcBef>
            </a:pPr>
            <a:r>
              <a:rPr sz="1800" spc="-5" dirty="0">
                <a:latin typeface="Trebuchet MS"/>
                <a:cs typeface="Trebuchet MS"/>
              </a:rPr>
              <a:t>Early risk assesmen tuseful</a:t>
            </a:r>
            <a:r>
              <a:rPr sz="1800" spc="-15" dirty="0">
                <a:latin typeface="Trebuchet MS"/>
                <a:cs typeface="Trebuchet MS"/>
              </a:rPr>
              <a:t> </a:t>
            </a:r>
            <a:r>
              <a:rPr sz="1800" dirty="0">
                <a:latin typeface="Trebuchet MS"/>
                <a:cs typeface="Trebuchet MS"/>
              </a:rPr>
              <a:t>in</a:t>
            </a:r>
            <a:endParaRPr sz="1800">
              <a:latin typeface="Trebuchet MS"/>
              <a:cs typeface="Trebuchet MS"/>
            </a:endParaRPr>
          </a:p>
          <a:p>
            <a:pPr marL="233045" marR="222885" algn="ctr">
              <a:lnSpc>
                <a:spcPct val="100000"/>
              </a:lnSpc>
              <a:spcBef>
                <a:spcPts val="5"/>
              </a:spcBef>
            </a:pPr>
            <a:r>
              <a:rPr sz="1800" dirty="0">
                <a:latin typeface="Trebuchet MS"/>
                <a:cs typeface="Trebuchet MS"/>
              </a:rPr>
              <a:t>=predict </a:t>
            </a:r>
            <a:r>
              <a:rPr sz="1800" spc="-5" dirty="0">
                <a:latin typeface="Trebuchet MS"/>
                <a:cs typeface="Trebuchet MS"/>
              </a:rPr>
              <a:t>the </a:t>
            </a:r>
            <a:r>
              <a:rPr sz="1800" dirty="0">
                <a:latin typeface="Trebuchet MS"/>
                <a:cs typeface="Trebuchet MS"/>
              </a:rPr>
              <a:t>risk </a:t>
            </a:r>
            <a:r>
              <a:rPr sz="1800" spc="-5" dirty="0">
                <a:latin typeface="Trebuchet MS"/>
                <a:cs typeface="Trebuchet MS"/>
              </a:rPr>
              <a:t>of recurremt</a:t>
            </a:r>
            <a:r>
              <a:rPr sz="1800" spc="-40" dirty="0">
                <a:latin typeface="Trebuchet MS"/>
                <a:cs typeface="Trebuchet MS"/>
              </a:rPr>
              <a:t> </a:t>
            </a:r>
            <a:r>
              <a:rPr sz="1800" spc="-5" dirty="0">
                <a:latin typeface="Trebuchet MS"/>
                <a:cs typeface="Trebuchet MS"/>
              </a:rPr>
              <a:t>cardiac  event</a:t>
            </a:r>
            <a:endParaRPr sz="1800">
              <a:latin typeface="Trebuchet MS"/>
              <a:cs typeface="Trebuchet MS"/>
            </a:endParaRPr>
          </a:p>
          <a:p>
            <a:pPr marL="167640" marR="160655" algn="ctr">
              <a:lnSpc>
                <a:spcPct val="100000"/>
              </a:lnSpc>
            </a:pPr>
            <a:r>
              <a:rPr sz="1800" dirty="0">
                <a:latin typeface="Trebuchet MS"/>
                <a:cs typeface="Trebuchet MS"/>
              </a:rPr>
              <a:t>= </a:t>
            </a:r>
            <a:r>
              <a:rPr sz="1800" spc="-5" dirty="0">
                <a:latin typeface="Trebuchet MS"/>
                <a:cs typeface="Trebuchet MS"/>
              </a:rPr>
              <a:t>identify </a:t>
            </a:r>
            <a:r>
              <a:rPr sz="1800" dirty="0">
                <a:latin typeface="Trebuchet MS"/>
                <a:cs typeface="Trebuchet MS"/>
              </a:rPr>
              <a:t>a </a:t>
            </a:r>
            <a:r>
              <a:rPr sz="1800" spc="-5" dirty="0">
                <a:latin typeface="Trebuchet MS"/>
                <a:cs typeface="Trebuchet MS"/>
              </a:rPr>
              <a:t>patient who will derives</a:t>
            </a:r>
            <a:r>
              <a:rPr sz="1800" spc="-95" dirty="0">
                <a:latin typeface="Trebuchet MS"/>
                <a:cs typeface="Trebuchet MS"/>
              </a:rPr>
              <a:t> </a:t>
            </a:r>
            <a:r>
              <a:rPr sz="1800" spc="-5" dirty="0">
                <a:latin typeface="Trebuchet MS"/>
                <a:cs typeface="Trebuchet MS"/>
              </a:rPr>
              <a:t>an  benfit from early invasive</a:t>
            </a:r>
            <a:r>
              <a:rPr sz="1800" spc="-15" dirty="0">
                <a:latin typeface="Trebuchet MS"/>
                <a:cs typeface="Trebuchet MS"/>
              </a:rPr>
              <a:t> </a:t>
            </a:r>
            <a:r>
              <a:rPr sz="1800" spc="-5" dirty="0">
                <a:latin typeface="Trebuchet MS"/>
                <a:cs typeface="Trebuchet MS"/>
              </a:rPr>
              <a:t>strategy</a:t>
            </a:r>
            <a:endParaRPr sz="1800">
              <a:latin typeface="Trebuchet MS"/>
              <a:cs typeface="Trebuchet MS"/>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01342" y="0"/>
            <a:ext cx="5353812"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152400" y="1219200"/>
            <a:ext cx="8305800" cy="4755148"/>
          </a:xfrm>
          <a:prstGeom prst="rect">
            <a:avLst/>
          </a:prstGeom>
        </p:spPr>
        <p:txBody>
          <a:bodyPr wrap="square">
            <a:spAutoFit/>
          </a:bodyPr>
          <a:lstStyle/>
          <a:p>
            <a:pPr marL="38100" marR="35560" indent="151765" algn="just">
              <a:lnSpc>
                <a:spcPct val="100000"/>
              </a:lnSpc>
              <a:spcBef>
                <a:spcPts val="300"/>
              </a:spcBef>
              <a:buFont typeface="Arial" pitchFamily="34" charset="0"/>
              <a:buChar char="•"/>
            </a:pPr>
            <a:r>
              <a:rPr lang="en-IN" spc="10" dirty="0" smtClean="0">
                <a:latin typeface="Comic Sans MS" pitchFamily="66" charset="0"/>
                <a:cs typeface="Times New Roman"/>
              </a:rPr>
              <a:t>NSTE</a:t>
            </a:r>
            <a:r>
              <a:rPr lang="en-IN" spc="-40" dirty="0" smtClean="0">
                <a:latin typeface="Comic Sans MS" pitchFamily="66" charset="0"/>
                <a:cs typeface="Times New Roman"/>
              </a:rPr>
              <a:t> </a:t>
            </a:r>
            <a:r>
              <a:rPr lang="en-IN" spc="15" dirty="0" smtClean="0">
                <a:latin typeface="Comic Sans MS" pitchFamily="66" charset="0"/>
                <a:cs typeface="Times New Roman"/>
              </a:rPr>
              <a:t>ACS</a:t>
            </a:r>
            <a:r>
              <a:rPr lang="en-IN" spc="-5" dirty="0" smtClean="0">
                <a:latin typeface="Comic Sans MS" pitchFamily="66" charset="0"/>
                <a:cs typeface="Times New Roman"/>
              </a:rPr>
              <a:t> </a:t>
            </a:r>
            <a:r>
              <a:rPr lang="en-IN" spc="40" dirty="0" smtClean="0">
                <a:latin typeface="Comic Sans MS" pitchFamily="66" charset="0"/>
                <a:cs typeface="Times New Roman"/>
              </a:rPr>
              <a:t>includes</a:t>
            </a:r>
            <a:r>
              <a:rPr lang="en-IN" spc="-5" dirty="0" smtClean="0">
                <a:latin typeface="Comic Sans MS" pitchFamily="66" charset="0"/>
                <a:cs typeface="Times New Roman"/>
              </a:rPr>
              <a:t> </a:t>
            </a:r>
            <a:r>
              <a:rPr lang="en-IN" spc="50" dirty="0" smtClean="0">
                <a:latin typeface="Comic Sans MS" pitchFamily="66" charset="0"/>
                <a:cs typeface="Times New Roman"/>
              </a:rPr>
              <a:t>a</a:t>
            </a:r>
            <a:r>
              <a:rPr lang="en-IN" dirty="0" smtClean="0">
                <a:latin typeface="Comic Sans MS" pitchFamily="66" charset="0"/>
                <a:cs typeface="Times New Roman"/>
              </a:rPr>
              <a:t> </a:t>
            </a:r>
            <a:r>
              <a:rPr lang="en-IN" spc="40" dirty="0" smtClean="0">
                <a:latin typeface="Comic Sans MS" pitchFamily="66" charset="0"/>
                <a:cs typeface="Times New Roman"/>
              </a:rPr>
              <a:t>heterogeneous</a:t>
            </a:r>
            <a:r>
              <a:rPr lang="en-IN" spc="-5" dirty="0" smtClean="0">
                <a:latin typeface="Comic Sans MS" pitchFamily="66" charset="0"/>
                <a:cs typeface="Times New Roman"/>
              </a:rPr>
              <a:t> </a:t>
            </a:r>
            <a:r>
              <a:rPr lang="en-IN" spc="60" dirty="0" smtClean="0">
                <a:latin typeface="Comic Sans MS" pitchFamily="66" charset="0"/>
                <a:cs typeface="Times New Roman"/>
              </a:rPr>
              <a:t>group</a:t>
            </a:r>
            <a:r>
              <a:rPr lang="en-IN" dirty="0" smtClean="0">
                <a:latin typeface="Comic Sans MS" pitchFamily="66" charset="0"/>
                <a:cs typeface="Times New Roman"/>
              </a:rPr>
              <a:t> </a:t>
            </a:r>
            <a:r>
              <a:rPr lang="en-IN" spc="20" dirty="0" smtClean="0">
                <a:latin typeface="Comic Sans MS" pitchFamily="66" charset="0"/>
                <a:cs typeface="Times New Roman"/>
              </a:rPr>
              <a:t>of</a:t>
            </a:r>
            <a:r>
              <a:rPr lang="en-IN" spc="-5" dirty="0" smtClean="0">
                <a:latin typeface="Comic Sans MS" pitchFamily="66" charset="0"/>
                <a:cs typeface="Times New Roman"/>
              </a:rPr>
              <a:t> </a:t>
            </a:r>
            <a:r>
              <a:rPr lang="en-IN" spc="40" dirty="0" smtClean="0">
                <a:latin typeface="Comic Sans MS" pitchFamily="66" charset="0"/>
                <a:cs typeface="Times New Roman"/>
              </a:rPr>
              <a:t>patients</a:t>
            </a:r>
            <a:r>
              <a:rPr lang="en-IN" spc="-5" dirty="0" smtClean="0">
                <a:latin typeface="Comic Sans MS" pitchFamily="66" charset="0"/>
                <a:cs typeface="Times New Roman"/>
              </a:rPr>
              <a:t> </a:t>
            </a:r>
            <a:r>
              <a:rPr lang="en-IN" spc="55" dirty="0" smtClean="0">
                <a:latin typeface="Comic Sans MS" pitchFamily="66" charset="0"/>
                <a:cs typeface="Times New Roman"/>
              </a:rPr>
              <a:t>with  </a:t>
            </a:r>
            <a:r>
              <a:rPr lang="en-IN" spc="50" dirty="0" smtClean="0">
                <a:latin typeface="Comic Sans MS" pitchFamily="66" charset="0"/>
                <a:cs typeface="Times New Roman"/>
              </a:rPr>
              <a:t>a </a:t>
            </a:r>
            <a:r>
              <a:rPr lang="en-IN" spc="40" dirty="0" smtClean="0">
                <a:latin typeface="Comic Sans MS" pitchFamily="66" charset="0"/>
                <a:cs typeface="Times New Roman"/>
              </a:rPr>
              <a:t>highly </a:t>
            </a:r>
            <a:r>
              <a:rPr lang="en-IN" spc="35" dirty="0" smtClean="0">
                <a:latin typeface="Comic Sans MS" pitchFamily="66" charset="0"/>
                <a:cs typeface="Times New Roman"/>
              </a:rPr>
              <a:t>variable prognosis. </a:t>
            </a:r>
          </a:p>
          <a:p>
            <a:pPr marL="38100" marR="35560" indent="151765" algn="just">
              <a:lnSpc>
                <a:spcPct val="100000"/>
              </a:lnSpc>
              <a:spcBef>
                <a:spcPts val="300"/>
              </a:spcBef>
              <a:buFont typeface="Arial" pitchFamily="34" charset="0"/>
              <a:buChar char="•"/>
            </a:pPr>
            <a:endParaRPr lang="en-IN" spc="35" dirty="0" smtClean="0">
              <a:latin typeface="Comic Sans MS" pitchFamily="66" charset="0"/>
              <a:cs typeface="Times New Roman"/>
            </a:endParaRPr>
          </a:p>
          <a:p>
            <a:pPr marL="38100" marR="35560" indent="151765" algn="just">
              <a:lnSpc>
                <a:spcPct val="100000"/>
              </a:lnSpc>
              <a:spcBef>
                <a:spcPts val="300"/>
              </a:spcBef>
              <a:buFont typeface="Arial" pitchFamily="34" charset="0"/>
              <a:buChar char="•"/>
            </a:pPr>
            <a:r>
              <a:rPr lang="en-IN" spc="35" dirty="0" smtClean="0">
                <a:latin typeface="Comic Sans MS" pitchFamily="66" charset="0"/>
                <a:cs typeface="Times New Roman"/>
              </a:rPr>
              <a:t>The risk </a:t>
            </a:r>
            <a:r>
              <a:rPr lang="en-IN" spc="30" dirty="0" smtClean="0">
                <a:latin typeface="Comic Sans MS" pitchFamily="66" charset="0"/>
                <a:cs typeface="Times New Roman"/>
              </a:rPr>
              <a:t>stratification </a:t>
            </a:r>
            <a:r>
              <a:rPr lang="en-IN" spc="10" dirty="0" smtClean="0">
                <a:latin typeface="Comic Sans MS" pitchFamily="66" charset="0"/>
                <a:cs typeface="Times New Roman"/>
              </a:rPr>
              <a:t>(Table </a:t>
            </a:r>
            <a:r>
              <a:rPr lang="en-IN" dirty="0" smtClean="0">
                <a:latin typeface="Comic Sans MS" pitchFamily="66" charset="0"/>
                <a:cs typeface="Times New Roman"/>
              </a:rPr>
              <a:t>1) </a:t>
            </a:r>
            <a:r>
              <a:rPr lang="en-IN" spc="20" dirty="0" smtClean="0">
                <a:latin typeface="Comic Sans MS" pitchFamily="66" charset="0"/>
                <a:cs typeface="Times New Roman"/>
              </a:rPr>
              <a:t>is  </a:t>
            </a:r>
            <a:r>
              <a:rPr lang="en-IN" spc="35" dirty="0" smtClean="0">
                <a:latin typeface="Comic Sans MS" pitchFamily="66" charset="0"/>
                <a:cs typeface="Times New Roman"/>
              </a:rPr>
              <a:t>necessary </a:t>
            </a:r>
            <a:r>
              <a:rPr lang="en-IN" spc="30" dirty="0" smtClean="0">
                <a:latin typeface="Comic Sans MS" pitchFamily="66" charset="0"/>
                <a:cs typeface="Times New Roman"/>
              </a:rPr>
              <a:t>for </a:t>
            </a:r>
            <a:r>
              <a:rPr lang="en-IN" spc="45" dirty="0" smtClean="0">
                <a:latin typeface="Comic Sans MS" pitchFamily="66" charset="0"/>
                <a:cs typeface="Times New Roman"/>
              </a:rPr>
              <a:t>prognosis assessment </a:t>
            </a:r>
            <a:r>
              <a:rPr lang="en-IN" spc="70" dirty="0" smtClean="0">
                <a:latin typeface="Comic Sans MS" pitchFamily="66" charset="0"/>
                <a:cs typeface="Times New Roman"/>
              </a:rPr>
              <a:t>and </a:t>
            </a:r>
            <a:r>
              <a:rPr lang="en-IN" spc="45" dirty="0" smtClean="0">
                <a:latin typeface="Comic Sans MS" pitchFamily="66" charset="0"/>
                <a:cs typeface="Times New Roman"/>
              </a:rPr>
              <a:t>treatment. </a:t>
            </a:r>
          </a:p>
          <a:p>
            <a:pPr marL="38100" marR="35560" indent="151765" algn="just">
              <a:lnSpc>
                <a:spcPct val="100000"/>
              </a:lnSpc>
              <a:spcBef>
                <a:spcPts val="300"/>
              </a:spcBef>
              <a:buFont typeface="Arial" pitchFamily="34" charset="0"/>
              <a:buChar char="•"/>
            </a:pPr>
            <a:endParaRPr lang="en-IN" spc="45" dirty="0" smtClean="0">
              <a:latin typeface="Comic Sans MS" pitchFamily="66" charset="0"/>
              <a:cs typeface="Times New Roman"/>
            </a:endParaRPr>
          </a:p>
          <a:p>
            <a:pPr marL="38100" marR="35560" indent="151765" algn="just">
              <a:lnSpc>
                <a:spcPct val="100000"/>
              </a:lnSpc>
              <a:spcBef>
                <a:spcPts val="300"/>
              </a:spcBef>
              <a:buFont typeface="Arial" pitchFamily="34" charset="0"/>
              <a:buChar char="•"/>
            </a:pPr>
            <a:r>
              <a:rPr lang="en-IN" spc="50" dirty="0" smtClean="0">
                <a:latin typeface="Comic Sans MS" pitchFamily="66" charset="0"/>
                <a:cs typeface="Times New Roman"/>
              </a:rPr>
              <a:t>A </a:t>
            </a:r>
            <a:r>
              <a:rPr lang="en-IN" spc="45" dirty="0" smtClean="0">
                <a:latin typeface="Comic Sans MS" pitchFamily="66" charset="0"/>
                <a:cs typeface="Times New Roman"/>
              </a:rPr>
              <a:t>simple  </a:t>
            </a:r>
            <a:r>
              <a:rPr lang="en-IN" spc="10" dirty="0" smtClean="0">
                <a:latin typeface="Comic Sans MS" pitchFamily="66" charset="0"/>
                <a:cs typeface="Times New Roman"/>
              </a:rPr>
              <a:t>TIMI</a:t>
            </a:r>
            <a:r>
              <a:rPr lang="en-IN" dirty="0" smtClean="0">
                <a:latin typeface="Comic Sans MS" pitchFamily="66" charset="0"/>
                <a:cs typeface="Times New Roman"/>
              </a:rPr>
              <a:t> </a:t>
            </a:r>
            <a:r>
              <a:rPr lang="en-IN" spc="35" dirty="0" smtClean="0">
                <a:latin typeface="Comic Sans MS" pitchFamily="66" charset="0"/>
                <a:cs typeface="Times New Roman"/>
              </a:rPr>
              <a:t>risk</a:t>
            </a:r>
            <a:r>
              <a:rPr lang="en-IN" dirty="0" smtClean="0">
                <a:latin typeface="Comic Sans MS" pitchFamily="66" charset="0"/>
                <a:cs typeface="Times New Roman"/>
              </a:rPr>
              <a:t> </a:t>
            </a:r>
            <a:r>
              <a:rPr lang="en-IN" spc="25" dirty="0" smtClean="0">
                <a:latin typeface="Comic Sans MS" pitchFamily="66" charset="0"/>
                <a:cs typeface="Times New Roman"/>
              </a:rPr>
              <a:t>score</a:t>
            </a:r>
            <a:r>
              <a:rPr lang="en-IN" sz="800" spc="37" baseline="33333" dirty="0" smtClean="0">
                <a:latin typeface="Comic Sans MS" pitchFamily="66" charset="0"/>
                <a:cs typeface="Times New Roman"/>
              </a:rPr>
              <a:t>11</a:t>
            </a:r>
            <a:r>
              <a:rPr lang="en-IN" sz="800" spc="150" baseline="33333" dirty="0" smtClean="0">
                <a:latin typeface="Comic Sans MS" pitchFamily="66" charset="0"/>
                <a:cs typeface="Times New Roman"/>
              </a:rPr>
              <a:t> </a:t>
            </a:r>
            <a:r>
              <a:rPr lang="en-IN" spc="45" dirty="0" smtClean="0">
                <a:latin typeface="Comic Sans MS" pitchFamily="66" charset="0"/>
                <a:cs typeface="Times New Roman"/>
              </a:rPr>
              <a:t>has</a:t>
            </a:r>
            <a:r>
              <a:rPr lang="en-IN" spc="-5" dirty="0" smtClean="0">
                <a:latin typeface="Comic Sans MS" pitchFamily="66" charset="0"/>
                <a:cs typeface="Times New Roman"/>
              </a:rPr>
              <a:t> </a:t>
            </a:r>
            <a:r>
              <a:rPr lang="en-IN" spc="40" dirty="0" smtClean="0">
                <a:latin typeface="Comic Sans MS" pitchFamily="66" charset="0"/>
                <a:cs typeface="Times New Roman"/>
              </a:rPr>
              <a:t>been</a:t>
            </a:r>
            <a:r>
              <a:rPr lang="en-IN" spc="-5" dirty="0" smtClean="0">
                <a:latin typeface="Comic Sans MS" pitchFamily="66" charset="0"/>
                <a:cs typeface="Times New Roman"/>
              </a:rPr>
              <a:t> </a:t>
            </a:r>
            <a:r>
              <a:rPr lang="en-IN" spc="45" dirty="0" smtClean="0">
                <a:latin typeface="Comic Sans MS" pitchFamily="66" charset="0"/>
                <a:cs typeface="Times New Roman"/>
              </a:rPr>
              <a:t>validated</a:t>
            </a:r>
            <a:r>
              <a:rPr lang="en-IN" dirty="0" smtClean="0">
                <a:latin typeface="Comic Sans MS" pitchFamily="66" charset="0"/>
                <a:cs typeface="Times New Roman"/>
              </a:rPr>
              <a:t> </a:t>
            </a:r>
            <a:r>
              <a:rPr lang="en-IN" spc="70" dirty="0" smtClean="0">
                <a:latin typeface="Comic Sans MS" pitchFamily="66" charset="0"/>
                <a:cs typeface="Times New Roman"/>
              </a:rPr>
              <a:t>and</a:t>
            </a:r>
            <a:r>
              <a:rPr lang="en-IN" dirty="0" smtClean="0">
                <a:latin typeface="Comic Sans MS" pitchFamily="66" charset="0"/>
                <a:cs typeface="Times New Roman"/>
              </a:rPr>
              <a:t> </a:t>
            </a:r>
            <a:r>
              <a:rPr lang="en-IN" spc="40" dirty="0" smtClean="0">
                <a:latin typeface="Comic Sans MS" pitchFamily="66" charset="0"/>
                <a:cs typeface="Times New Roman"/>
              </a:rPr>
              <a:t>can</a:t>
            </a:r>
            <a:r>
              <a:rPr lang="en-IN" dirty="0" smtClean="0">
                <a:latin typeface="Comic Sans MS" pitchFamily="66" charset="0"/>
                <a:cs typeface="Times New Roman"/>
              </a:rPr>
              <a:t> </a:t>
            </a:r>
            <a:r>
              <a:rPr lang="en-IN" spc="35" dirty="0" smtClean="0">
                <a:latin typeface="Comic Sans MS" pitchFamily="66" charset="0"/>
                <a:cs typeface="Times New Roman"/>
              </a:rPr>
              <a:t>be</a:t>
            </a:r>
            <a:r>
              <a:rPr lang="en-IN" spc="-5" dirty="0" smtClean="0">
                <a:latin typeface="Comic Sans MS" pitchFamily="66" charset="0"/>
                <a:cs typeface="Times New Roman"/>
              </a:rPr>
              <a:t> </a:t>
            </a:r>
            <a:r>
              <a:rPr lang="en-IN" spc="50" dirty="0" err="1" smtClean="0">
                <a:latin typeface="Comic Sans MS" pitchFamily="66" charset="0"/>
                <a:cs typeface="Times New Roman"/>
              </a:rPr>
              <a:t>used.A</a:t>
            </a:r>
            <a:r>
              <a:rPr lang="en-IN" spc="-80" dirty="0" smtClean="0">
                <a:latin typeface="Comic Sans MS" pitchFamily="66" charset="0"/>
                <a:cs typeface="Times New Roman"/>
              </a:rPr>
              <a:t> </a:t>
            </a:r>
            <a:r>
              <a:rPr lang="en-IN" spc="5" dirty="0" smtClean="0">
                <a:latin typeface="Comic Sans MS" pitchFamily="66" charset="0"/>
                <a:cs typeface="Times New Roman"/>
              </a:rPr>
              <a:t>TIMI</a:t>
            </a:r>
            <a:r>
              <a:rPr lang="en-IN" spc="-80" dirty="0" smtClean="0">
                <a:latin typeface="Comic Sans MS" pitchFamily="66" charset="0"/>
                <a:cs typeface="Times New Roman"/>
              </a:rPr>
              <a:t> </a:t>
            </a:r>
            <a:r>
              <a:rPr lang="en-IN" spc="20" dirty="0" smtClean="0">
                <a:latin typeface="Comic Sans MS" pitchFamily="66" charset="0"/>
                <a:cs typeface="Times New Roman"/>
              </a:rPr>
              <a:t>score</a:t>
            </a:r>
            <a:r>
              <a:rPr lang="en-IN" spc="-80" dirty="0" smtClean="0">
                <a:latin typeface="Comic Sans MS" pitchFamily="66" charset="0"/>
                <a:cs typeface="Times New Roman"/>
              </a:rPr>
              <a:t> </a:t>
            </a:r>
            <a:r>
              <a:rPr lang="en-IN" spc="-35" dirty="0" smtClean="0">
                <a:latin typeface="Comic Sans MS" pitchFamily="66" charset="0"/>
                <a:cs typeface="Times New Roman"/>
              </a:rPr>
              <a:t>&lt;3</a:t>
            </a:r>
            <a:r>
              <a:rPr lang="en-IN" spc="-80" dirty="0" smtClean="0">
                <a:latin typeface="Comic Sans MS" pitchFamily="66" charset="0"/>
                <a:cs typeface="Times New Roman"/>
              </a:rPr>
              <a:t> </a:t>
            </a:r>
            <a:r>
              <a:rPr lang="en-IN" spc="40" dirty="0" smtClean="0">
                <a:latin typeface="Comic Sans MS" pitchFamily="66" charset="0"/>
                <a:cs typeface="Times New Roman"/>
              </a:rPr>
              <a:t>usually</a:t>
            </a:r>
            <a:r>
              <a:rPr lang="en-IN" spc="-75" dirty="0" smtClean="0">
                <a:latin typeface="Comic Sans MS" pitchFamily="66" charset="0"/>
                <a:cs typeface="Times New Roman"/>
              </a:rPr>
              <a:t> </a:t>
            </a:r>
            <a:r>
              <a:rPr lang="en-IN" spc="30" dirty="0" smtClean="0">
                <a:latin typeface="Comic Sans MS" pitchFamily="66" charset="0"/>
                <a:cs typeface="Times New Roman"/>
              </a:rPr>
              <a:t>indicates</a:t>
            </a:r>
            <a:r>
              <a:rPr lang="en-IN" spc="-80" dirty="0" smtClean="0">
                <a:latin typeface="Comic Sans MS" pitchFamily="66" charset="0"/>
                <a:cs typeface="Times New Roman"/>
              </a:rPr>
              <a:t> </a:t>
            </a:r>
            <a:r>
              <a:rPr lang="en-IN" spc="50" dirty="0" smtClean="0">
                <a:latin typeface="Comic Sans MS" pitchFamily="66" charset="0"/>
                <a:cs typeface="Times New Roman"/>
              </a:rPr>
              <a:t>a</a:t>
            </a:r>
            <a:r>
              <a:rPr lang="en-IN" spc="-80" dirty="0" smtClean="0">
                <a:latin typeface="Comic Sans MS" pitchFamily="66" charset="0"/>
                <a:cs typeface="Times New Roman"/>
              </a:rPr>
              <a:t> </a:t>
            </a:r>
            <a:r>
              <a:rPr lang="en-IN" spc="40" dirty="0" smtClean="0">
                <a:latin typeface="Comic Sans MS" pitchFamily="66" charset="0"/>
                <a:cs typeface="Times New Roman"/>
              </a:rPr>
              <a:t>low</a:t>
            </a:r>
            <a:r>
              <a:rPr lang="en-IN" spc="-80" dirty="0" smtClean="0">
                <a:latin typeface="Comic Sans MS" pitchFamily="66" charset="0"/>
                <a:cs typeface="Times New Roman"/>
              </a:rPr>
              <a:t> </a:t>
            </a:r>
            <a:r>
              <a:rPr lang="en-IN" spc="25" dirty="0" smtClean="0">
                <a:latin typeface="Comic Sans MS" pitchFamily="66" charset="0"/>
                <a:cs typeface="Times New Roman"/>
              </a:rPr>
              <a:t>risk</a:t>
            </a:r>
            <a:r>
              <a:rPr lang="en-IN" spc="-80" dirty="0" smtClean="0">
                <a:latin typeface="Comic Sans MS" pitchFamily="66" charset="0"/>
                <a:cs typeface="Times New Roman"/>
              </a:rPr>
              <a:t> </a:t>
            </a:r>
            <a:r>
              <a:rPr lang="en-IN" spc="65" dirty="0" smtClean="0">
                <a:latin typeface="Comic Sans MS" pitchFamily="66" charset="0"/>
                <a:cs typeface="Times New Roman"/>
              </a:rPr>
              <a:t>and</a:t>
            </a:r>
            <a:r>
              <a:rPr lang="en-IN" spc="-75" dirty="0" smtClean="0">
                <a:latin typeface="Comic Sans MS" pitchFamily="66" charset="0"/>
                <a:cs typeface="Times New Roman"/>
              </a:rPr>
              <a:t> </a:t>
            </a:r>
            <a:r>
              <a:rPr lang="en-IN" spc="50" dirty="0" smtClean="0">
                <a:latin typeface="Comic Sans MS" pitchFamily="66" charset="0"/>
                <a:cs typeface="Times New Roman"/>
              </a:rPr>
              <a:t>a</a:t>
            </a:r>
            <a:r>
              <a:rPr lang="en-IN" spc="-80" dirty="0" smtClean="0">
                <a:latin typeface="Comic Sans MS" pitchFamily="66" charset="0"/>
                <a:cs typeface="Times New Roman"/>
              </a:rPr>
              <a:t> </a:t>
            </a:r>
            <a:r>
              <a:rPr lang="en-IN" spc="5" dirty="0" smtClean="0">
                <a:latin typeface="Comic Sans MS" pitchFamily="66" charset="0"/>
                <a:cs typeface="Times New Roman"/>
              </a:rPr>
              <a:t>TIMI</a:t>
            </a:r>
            <a:r>
              <a:rPr lang="en-IN" spc="-80" dirty="0" smtClean="0">
                <a:latin typeface="Comic Sans MS" pitchFamily="66" charset="0"/>
                <a:cs typeface="Times New Roman"/>
              </a:rPr>
              <a:t> </a:t>
            </a:r>
            <a:r>
              <a:rPr lang="en-IN" spc="20" dirty="0" smtClean="0">
                <a:latin typeface="Comic Sans MS" pitchFamily="66" charset="0"/>
                <a:cs typeface="Times New Roman"/>
              </a:rPr>
              <a:t>score</a:t>
            </a:r>
            <a:r>
              <a:rPr lang="en-IN" spc="-80" dirty="0" smtClean="0">
                <a:latin typeface="Comic Sans MS" pitchFamily="66" charset="0"/>
                <a:cs typeface="Times New Roman"/>
              </a:rPr>
              <a:t> </a:t>
            </a:r>
            <a:r>
              <a:rPr lang="en-IN" spc="-60" dirty="0" smtClean="0">
                <a:latin typeface="Comic Sans MS" pitchFamily="66" charset="0"/>
                <a:cs typeface="Times New Roman"/>
              </a:rPr>
              <a:t>= </a:t>
            </a:r>
            <a:r>
              <a:rPr lang="en-IN" spc="-30" dirty="0" smtClean="0">
                <a:latin typeface="Comic Sans MS" pitchFamily="66" charset="0"/>
                <a:cs typeface="Times New Roman"/>
              </a:rPr>
              <a:t> </a:t>
            </a:r>
            <a:r>
              <a:rPr lang="en-IN" spc="-5" dirty="0" smtClean="0">
                <a:latin typeface="Comic Sans MS" pitchFamily="66" charset="0"/>
                <a:cs typeface="Times New Roman"/>
              </a:rPr>
              <a:t>3-4</a:t>
            </a:r>
            <a:r>
              <a:rPr lang="en-IN" spc="-55" dirty="0" smtClean="0">
                <a:latin typeface="Comic Sans MS" pitchFamily="66" charset="0"/>
                <a:cs typeface="Times New Roman"/>
              </a:rPr>
              <a:t> </a:t>
            </a:r>
            <a:r>
              <a:rPr lang="en-IN" spc="30" dirty="0" smtClean="0">
                <a:latin typeface="Comic Sans MS" pitchFamily="66" charset="0"/>
                <a:cs typeface="Times New Roman"/>
              </a:rPr>
              <a:t>indicates</a:t>
            </a:r>
            <a:r>
              <a:rPr lang="en-IN" spc="-50" dirty="0" smtClean="0">
                <a:latin typeface="Comic Sans MS" pitchFamily="66" charset="0"/>
                <a:cs typeface="Times New Roman"/>
              </a:rPr>
              <a:t> </a:t>
            </a:r>
            <a:r>
              <a:rPr lang="en-IN" spc="40" dirty="0" smtClean="0">
                <a:latin typeface="Comic Sans MS" pitchFamily="66" charset="0"/>
                <a:cs typeface="Times New Roman"/>
              </a:rPr>
              <a:t>intermediate</a:t>
            </a:r>
            <a:r>
              <a:rPr lang="en-IN" spc="-50" dirty="0" smtClean="0">
                <a:latin typeface="Comic Sans MS" pitchFamily="66" charset="0"/>
                <a:cs typeface="Times New Roman"/>
              </a:rPr>
              <a:t> </a:t>
            </a:r>
            <a:r>
              <a:rPr lang="en-IN" spc="25" dirty="0" smtClean="0">
                <a:latin typeface="Comic Sans MS" pitchFamily="66" charset="0"/>
                <a:cs typeface="Times New Roman"/>
              </a:rPr>
              <a:t>risk,</a:t>
            </a:r>
            <a:r>
              <a:rPr lang="en-IN" spc="-50" dirty="0" smtClean="0">
                <a:latin typeface="Comic Sans MS" pitchFamily="66" charset="0"/>
                <a:cs typeface="Times New Roman"/>
              </a:rPr>
              <a:t> </a:t>
            </a:r>
            <a:r>
              <a:rPr lang="en-IN" spc="50" dirty="0" smtClean="0">
                <a:latin typeface="Comic Sans MS" pitchFamily="66" charset="0"/>
                <a:cs typeface="Times New Roman"/>
              </a:rPr>
              <a:t>where</a:t>
            </a:r>
            <a:r>
              <a:rPr lang="en-IN" spc="-50" dirty="0" smtClean="0">
                <a:latin typeface="Comic Sans MS" pitchFamily="66" charset="0"/>
                <a:cs typeface="Times New Roman"/>
              </a:rPr>
              <a:t> </a:t>
            </a:r>
            <a:r>
              <a:rPr lang="en-IN" spc="35" dirty="0" smtClean="0">
                <a:latin typeface="Comic Sans MS" pitchFamily="66" charset="0"/>
                <a:cs typeface="Times New Roman"/>
              </a:rPr>
              <a:t>as</a:t>
            </a:r>
            <a:r>
              <a:rPr lang="en-IN" spc="-50" dirty="0" smtClean="0">
                <a:latin typeface="Comic Sans MS" pitchFamily="66" charset="0"/>
                <a:cs typeface="Times New Roman"/>
              </a:rPr>
              <a:t> </a:t>
            </a:r>
            <a:r>
              <a:rPr lang="en-IN" spc="25" dirty="0" smtClean="0">
                <a:latin typeface="Comic Sans MS" pitchFamily="66" charset="0"/>
                <a:cs typeface="Times New Roman"/>
              </a:rPr>
              <a:t>score</a:t>
            </a:r>
            <a:r>
              <a:rPr lang="en-IN" spc="-50" dirty="0" smtClean="0">
                <a:latin typeface="Comic Sans MS" pitchFamily="66" charset="0"/>
                <a:cs typeface="Times New Roman"/>
              </a:rPr>
              <a:t> </a:t>
            </a:r>
            <a:r>
              <a:rPr lang="en-IN" spc="15" dirty="0" smtClean="0">
                <a:latin typeface="Comic Sans MS" pitchFamily="66" charset="0"/>
                <a:cs typeface="Times New Roman"/>
              </a:rPr>
              <a:t>of</a:t>
            </a:r>
            <a:r>
              <a:rPr lang="en-IN" spc="-55" dirty="0" smtClean="0">
                <a:latin typeface="Comic Sans MS" pitchFamily="66" charset="0"/>
                <a:cs typeface="Times New Roman"/>
              </a:rPr>
              <a:t> </a:t>
            </a:r>
            <a:r>
              <a:rPr lang="en-IN" spc="-5" dirty="0" smtClean="0">
                <a:latin typeface="Comic Sans MS" pitchFamily="66" charset="0"/>
                <a:cs typeface="Times New Roman"/>
              </a:rPr>
              <a:t>5-7</a:t>
            </a:r>
            <a:r>
              <a:rPr lang="en-IN" spc="-50" dirty="0" smtClean="0">
                <a:latin typeface="Comic Sans MS" pitchFamily="66" charset="0"/>
                <a:cs typeface="Times New Roman"/>
              </a:rPr>
              <a:t> </a:t>
            </a:r>
            <a:r>
              <a:rPr lang="en-IN" spc="15" dirty="0" smtClean="0">
                <a:latin typeface="Comic Sans MS" pitchFamily="66" charset="0"/>
                <a:cs typeface="Times New Roman"/>
              </a:rPr>
              <a:t>is</a:t>
            </a:r>
            <a:r>
              <a:rPr lang="en-IN" spc="-50" dirty="0" smtClean="0">
                <a:latin typeface="Comic Sans MS" pitchFamily="66" charset="0"/>
                <a:cs typeface="Times New Roman"/>
              </a:rPr>
              <a:t> </a:t>
            </a:r>
            <a:r>
              <a:rPr lang="en-IN" spc="45" dirty="0" smtClean="0">
                <a:latin typeface="Comic Sans MS" pitchFamily="66" charset="0"/>
                <a:cs typeface="Times New Roman"/>
              </a:rPr>
              <a:t>high</a:t>
            </a:r>
            <a:r>
              <a:rPr lang="en-IN" spc="-50" dirty="0" smtClean="0">
                <a:latin typeface="Comic Sans MS" pitchFamily="66" charset="0"/>
                <a:cs typeface="Times New Roman"/>
              </a:rPr>
              <a:t> </a:t>
            </a:r>
            <a:r>
              <a:rPr lang="en-IN" spc="20" dirty="0" smtClean="0">
                <a:latin typeface="Comic Sans MS" pitchFamily="66" charset="0"/>
                <a:cs typeface="Times New Roman"/>
              </a:rPr>
              <a:t>risk.</a:t>
            </a:r>
          </a:p>
          <a:p>
            <a:pPr marL="38100" marR="35560" indent="151765" algn="just">
              <a:lnSpc>
                <a:spcPct val="100000"/>
              </a:lnSpc>
              <a:spcBef>
                <a:spcPts val="300"/>
              </a:spcBef>
              <a:buFont typeface="Arial" pitchFamily="34" charset="0"/>
              <a:buChar char="•"/>
            </a:pPr>
            <a:endParaRPr lang="en-IN" dirty="0" smtClean="0">
              <a:latin typeface="Comic Sans MS" pitchFamily="66" charset="0"/>
              <a:cs typeface="Times New Roman"/>
            </a:endParaRPr>
          </a:p>
          <a:p>
            <a:pPr marL="38100" marR="31115" indent="151765" algn="just">
              <a:lnSpc>
                <a:spcPct val="100000"/>
              </a:lnSpc>
              <a:spcBef>
                <a:spcPts val="300"/>
              </a:spcBef>
            </a:pPr>
            <a:r>
              <a:rPr lang="en-IN" spc="35" dirty="0" smtClean="0">
                <a:latin typeface="Comic Sans MS" pitchFamily="66" charset="0"/>
                <a:cs typeface="Times New Roman"/>
              </a:rPr>
              <a:t>In general, </a:t>
            </a:r>
            <a:r>
              <a:rPr lang="en-IN" spc="45" dirty="0" smtClean="0">
                <a:latin typeface="Comic Sans MS" pitchFamily="66" charset="0"/>
                <a:cs typeface="Times New Roman"/>
              </a:rPr>
              <a:t>patients </a:t>
            </a:r>
            <a:r>
              <a:rPr lang="en-IN" spc="50" dirty="0" smtClean="0">
                <a:latin typeface="Comic Sans MS" pitchFamily="66" charset="0"/>
                <a:cs typeface="Times New Roman"/>
              </a:rPr>
              <a:t>having </a:t>
            </a:r>
            <a:r>
              <a:rPr lang="en-IN" spc="45" dirty="0" smtClean="0">
                <a:latin typeface="Comic Sans MS" pitchFamily="66" charset="0"/>
                <a:cs typeface="Times New Roman"/>
              </a:rPr>
              <a:t>multiple coronary </a:t>
            </a:r>
            <a:r>
              <a:rPr lang="en-IN" spc="35" dirty="0" smtClean="0">
                <a:latin typeface="Comic Sans MS" pitchFamily="66" charset="0"/>
                <a:cs typeface="Times New Roman"/>
              </a:rPr>
              <a:t>risk </a:t>
            </a:r>
            <a:r>
              <a:rPr lang="en-IN" spc="25" dirty="0" smtClean="0">
                <a:latin typeface="Comic Sans MS" pitchFamily="66" charset="0"/>
                <a:cs typeface="Times New Roman"/>
              </a:rPr>
              <a:t>factors,  </a:t>
            </a:r>
            <a:r>
              <a:rPr lang="en-IN" spc="90" dirty="0" smtClean="0">
                <a:latin typeface="Comic Sans MS" pitchFamily="66" charset="0"/>
                <a:cs typeface="Times New Roman"/>
              </a:rPr>
              <a:t>advanced </a:t>
            </a:r>
            <a:r>
              <a:rPr lang="en-IN" spc="60" dirty="0" smtClean="0">
                <a:latin typeface="Comic Sans MS" pitchFamily="66" charset="0"/>
                <a:cs typeface="Times New Roman"/>
              </a:rPr>
              <a:t>age, </a:t>
            </a:r>
            <a:r>
              <a:rPr lang="en-IN" spc="70" dirty="0" smtClean="0">
                <a:latin typeface="Comic Sans MS" pitchFamily="66" charset="0"/>
                <a:cs typeface="Times New Roman"/>
              </a:rPr>
              <a:t>rest </a:t>
            </a:r>
            <a:r>
              <a:rPr lang="en-IN" spc="80" dirty="0" smtClean="0">
                <a:latin typeface="Comic Sans MS" pitchFamily="66" charset="0"/>
                <a:cs typeface="Times New Roman"/>
              </a:rPr>
              <a:t>angina, </a:t>
            </a:r>
            <a:r>
              <a:rPr lang="en-IN" spc="55" dirty="0" smtClean="0">
                <a:latin typeface="Comic Sans MS" pitchFamily="66" charset="0"/>
                <a:cs typeface="Times New Roman"/>
              </a:rPr>
              <a:t>clinical </a:t>
            </a:r>
            <a:r>
              <a:rPr lang="en-IN" spc="50" dirty="0" smtClean="0">
                <a:latin typeface="Comic Sans MS" pitchFamily="66" charset="0"/>
                <a:cs typeface="Times New Roman"/>
              </a:rPr>
              <a:t>left </a:t>
            </a:r>
            <a:r>
              <a:rPr lang="en-IN" spc="80" dirty="0" smtClean="0">
                <a:latin typeface="Comic Sans MS" pitchFamily="66" charset="0"/>
                <a:cs typeface="Times New Roman"/>
              </a:rPr>
              <a:t>ventricular </a:t>
            </a:r>
            <a:r>
              <a:rPr lang="en-IN" spc="20" dirty="0" smtClean="0">
                <a:latin typeface="Comic Sans MS" pitchFamily="66" charset="0"/>
                <a:cs typeface="Times New Roman"/>
              </a:rPr>
              <a:t>(LV)  </a:t>
            </a:r>
            <a:r>
              <a:rPr lang="en-IN" spc="30" dirty="0" smtClean="0">
                <a:latin typeface="Comic Sans MS" pitchFamily="66" charset="0"/>
                <a:cs typeface="Times New Roman"/>
              </a:rPr>
              <a:t>dysfunction,</a:t>
            </a:r>
            <a:r>
              <a:rPr lang="en-IN" spc="-65" dirty="0" smtClean="0">
                <a:latin typeface="Comic Sans MS" pitchFamily="66" charset="0"/>
                <a:cs typeface="Times New Roman"/>
              </a:rPr>
              <a:t> </a:t>
            </a:r>
            <a:r>
              <a:rPr lang="en-IN" spc="40" dirty="0" smtClean="0">
                <a:latin typeface="Comic Sans MS" pitchFamily="66" charset="0"/>
                <a:cs typeface="Times New Roman"/>
              </a:rPr>
              <a:t>prior</a:t>
            </a:r>
            <a:r>
              <a:rPr lang="en-IN" spc="-60" dirty="0" smtClean="0">
                <a:latin typeface="Comic Sans MS" pitchFamily="66" charset="0"/>
                <a:cs typeface="Times New Roman"/>
              </a:rPr>
              <a:t> </a:t>
            </a:r>
            <a:r>
              <a:rPr lang="en-IN" spc="35" dirty="0" smtClean="0">
                <a:latin typeface="Comic Sans MS" pitchFamily="66" charset="0"/>
                <a:cs typeface="Times New Roman"/>
              </a:rPr>
              <a:t>history</a:t>
            </a:r>
            <a:r>
              <a:rPr lang="en-IN" spc="-65" dirty="0" smtClean="0">
                <a:latin typeface="Comic Sans MS" pitchFamily="66" charset="0"/>
                <a:cs typeface="Times New Roman"/>
              </a:rPr>
              <a:t> </a:t>
            </a:r>
            <a:r>
              <a:rPr lang="en-IN" spc="15" dirty="0" smtClean="0">
                <a:latin typeface="Comic Sans MS" pitchFamily="66" charset="0"/>
                <a:cs typeface="Times New Roman"/>
              </a:rPr>
              <a:t>of</a:t>
            </a:r>
            <a:r>
              <a:rPr lang="en-IN" spc="-60" dirty="0" smtClean="0">
                <a:latin typeface="Comic Sans MS" pitchFamily="66" charset="0"/>
                <a:cs typeface="Times New Roman"/>
              </a:rPr>
              <a:t> </a:t>
            </a:r>
            <a:r>
              <a:rPr lang="en-IN" spc="40" dirty="0" err="1" smtClean="0">
                <a:latin typeface="Comic Sans MS" pitchFamily="66" charset="0"/>
                <a:cs typeface="Times New Roman"/>
              </a:rPr>
              <a:t>percutaneous</a:t>
            </a:r>
            <a:r>
              <a:rPr lang="en-IN" spc="-60" dirty="0" smtClean="0">
                <a:latin typeface="Comic Sans MS" pitchFamily="66" charset="0"/>
                <a:cs typeface="Times New Roman"/>
              </a:rPr>
              <a:t> </a:t>
            </a:r>
            <a:r>
              <a:rPr lang="en-IN" spc="35" dirty="0" smtClean="0">
                <a:latin typeface="Comic Sans MS" pitchFamily="66" charset="0"/>
                <a:cs typeface="Times New Roman"/>
              </a:rPr>
              <a:t>coronary</a:t>
            </a:r>
            <a:r>
              <a:rPr lang="en-IN" spc="-65" dirty="0" smtClean="0">
                <a:latin typeface="Comic Sans MS" pitchFamily="66" charset="0"/>
                <a:cs typeface="Times New Roman"/>
              </a:rPr>
              <a:t> </a:t>
            </a:r>
            <a:r>
              <a:rPr lang="en-IN" spc="30" dirty="0" smtClean="0">
                <a:latin typeface="Comic Sans MS" pitchFamily="66" charset="0"/>
                <a:cs typeface="Times New Roman"/>
              </a:rPr>
              <a:t>intervention  </a:t>
            </a:r>
            <a:r>
              <a:rPr lang="en-IN" spc="25" dirty="0" smtClean="0">
                <a:latin typeface="Comic Sans MS" pitchFamily="66" charset="0"/>
                <a:cs typeface="Times New Roman"/>
              </a:rPr>
              <a:t>(PCI) </a:t>
            </a:r>
            <a:r>
              <a:rPr lang="en-IN" spc="55" dirty="0" smtClean="0">
                <a:latin typeface="Comic Sans MS" pitchFamily="66" charset="0"/>
                <a:cs typeface="Times New Roman"/>
              </a:rPr>
              <a:t>or </a:t>
            </a:r>
            <a:r>
              <a:rPr lang="en-IN" spc="60" dirty="0" smtClean="0">
                <a:latin typeface="Comic Sans MS" pitchFamily="66" charset="0"/>
                <a:cs typeface="Times New Roman"/>
              </a:rPr>
              <a:t>coronary artery bypass </a:t>
            </a:r>
            <a:r>
              <a:rPr lang="en-IN" spc="50" dirty="0" smtClean="0">
                <a:latin typeface="Comic Sans MS" pitchFamily="66" charset="0"/>
                <a:cs typeface="Times New Roman"/>
              </a:rPr>
              <a:t>graft </a:t>
            </a:r>
            <a:r>
              <a:rPr lang="en-IN" spc="65" dirty="0" smtClean="0">
                <a:latin typeface="Comic Sans MS" pitchFamily="66" charset="0"/>
                <a:cs typeface="Times New Roman"/>
              </a:rPr>
              <a:t>surgery </a:t>
            </a:r>
            <a:r>
              <a:rPr lang="en-IN" spc="15" dirty="0" smtClean="0">
                <a:latin typeface="Comic Sans MS" pitchFamily="66" charset="0"/>
                <a:cs typeface="Times New Roman"/>
              </a:rPr>
              <a:t>(CABGS) </a:t>
            </a:r>
            <a:r>
              <a:rPr lang="en-IN" spc="60" dirty="0" smtClean="0">
                <a:latin typeface="Comic Sans MS" pitchFamily="66" charset="0"/>
                <a:cs typeface="Times New Roman"/>
              </a:rPr>
              <a:t>or  </a:t>
            </a:r>
            <a:r>
              <a:rPr lang="en-IN" spc="40" dirty="0" smtClean="0">
                <a:latin typeface="Comic Sans MS" pitchFamily="66" charset="0"/>
                <a:cs typeface="Times New Roman"/>
              </a:rPr>
              <a:t>patients </a:t>
            </a:r>
            <a:r>
              <a:rPr lang="en-IN" spc="55" dirty="0" smtClean="0">
                <a:latin typeface="Comic Sans MS" pitchFamily="66" charset="0"/>
                <a:cs typeface="Times New Roman"/>
              </a:rPr>
              <a:t>with </a:t>
            </a:r>
            <a:r>
              <a:rPr lang="en-IN" spc="50" dirty="0" smtClean="0">
                <a:latin typeface="Comic Sans MS" pitchFamily="66" charset="0"/>
                <a:cs typeface="Times New Roman"/>
              </a:rPr>
              <a:t>dynamic </a:t>
            </a:r>
            <a:r>
              <a:rPr lang="en-IN" spc="-10" dirty="0" smtClean="0">
                <a:latin typeface="Comic Sans MS" pitchFamily="66" charset="0"/>
                <a:cs typeface="Times New Roman"/>
              </a:rPr>
              <a:t>ST-T </a:t>
            </a:r>
            <a:r>
              <a:rPr lang="en-IN" spc="40" dirty="0" smtClean="0">
                <a:latin typeface="Comic Sans MS" pitchFamily="66" charset="0"/>
                <a:cs typeface="Times New Roman"/>
              </a:rPr>
              <a:t>changes </a:t>
            </a:r>
            <a:r>
              <a:rPr lang="en-IN" spc="70" dirty="0" smtClean="0">
                <a:latin typeface="Comic Sans MS" pitchFamily="66" charset="0"/>
                <a:cs typeface="Times New Roman"/>
              </a:rPr>
              <a:t>and </a:t>
            </a:r>
            <a:r>
              <a:rPr lang="en-IN" spc="35" dirty="0" smtClean="0">
                <a:latin typeface="Comic Sans MS" pitchFamily="66" charset="0"/>
                <a:cs typeface="Times New Roman"/>
              </a:rPr>
              <a:t>elevation </a:t>
            </a:r>
            <a:r>
              <a:rPr lang="en-IN" spc="20" dirty="0" smtClean="0">
                <a:latin typeface="Comic Sans MS" pitchFamily="66" charset="0"/>
                <a:cs typeface="Times New Roman"/>
              </a:rPr>
              <a:t>of</a:t>
            </a:r>
            <a:r>
              <a:rPr lang="en-IN" spc="-135" dirty="0" smtClean="0">
                <a:latin typeface="Comic Sans MS" pitchFamily="66" charset="0"/>
                <a:cs typeface="Times New Roman"/>
              </a:rPr>
              <a:t> </a:t>
            </a:r>
            <a:r>
              <a:rPr lang="en-IN" spc="45" dirty="0" err="1" smtClean="0">
                <a:latin typeface="Comic Sans MS" pitchFamily="66" charset="0"/>
                <a:cs typeface="Times New Roman"/>
              </a:rPr>
              <a:t>troponin</a:t>
            </a:r>
            <a:r>
              <a:rPr lang="en-IN" spc="45" dirty="0" smtClean="0">
                <a:latin typeface="Comic Sans MS" pitchFamily="66" charset="0"/>
                <a:cs typeface="Times New Roman"/>
              </a:rPr>
              <a:t>  or </a:t>
            </a:r>
            <a:r>
              <a:rPr lang="en-IN" spc="5" dirty="0" smtClean="0">
                <a:latin typeface="Comic Sans MS" pitchFamily="66" charset="0"/>
                <a:cs typeface="Times New Roman"/>
              </a:rPr>
              <a:t>CK-MB </a:t>
            </a:r>
            <a:r>
              <a:rPr lang="en-IN" spc="35" dirty="0" smtClean="0">
                <a:latin typeface="Comic Sans MS" pitchFamily="66" charset="0"/>
                <a:cs typeface="Times New Roman"/>
              </a:rPr>
              <a:t>indicates </a:t>
            </a:r>
            <a:r>
              <a:rPr lang="en-IN" spc="40" dirty="0" err="1" smtClean="0">
                <a:latin typeface="Comic Sans MS" pitchFamily="66" charset="0"/>
                <a:cs typeface="Times New Roman"/>
              </a:rPr>
              <a:t>myocyte</a:t>
            </a:r>
            <a:r>
              <a:rPr lang="en-IN" spc="40" dirty="0" smtClean="0">
                <a:latin typeface="Comic Sans MS" pitchFamily="66" charset="0"/>
                <a:cs typeface="Times New Roman"/>
              </a:rPr>
              <a:t> </a:t>
            </a:r>
            <a:r>
              <a:rPr lang="en-IN" spc="30" dirty="0" smtClean="0">
                <a:latin typeface="Comic Sans MS" pitchFamily="66" charset="0"/>
                <a:cs typeface="Times New Roman"/>
              </a:rPr>
              <a:t>necrosis </a:t>
            </a:r>
            <a:r>
              <a:rPr lang="en-IN" spc="70" dirty="0" smtClean="0">
                <a:latin typeface="Comic Sans MS" pitchFamily="66" charset="0"/>
                <a:cs typeface="Times New Roman"/>
              </a:rPr>
              <a:t>and </a:t>
            </a:r>
            <a:r>
              <a:rPr lang="en-IN" spc="50" dirty="0" smtClean="0">
                <a:latin typeface="Comic Sans MS" pitchFamily="66" charset="0"/>
                <a:cs typeface="Times New Roman"/>
              </a:rPr>
              <a:t>a high </a:t>
            </a:r>
            <a:r>
              <a:rPr lang="en-IN" spc="25" dirty="0" smtClean="0">
                <a:latin typeface="Comic Sans MS" pitchFamily="66" charset="0"/>
                <a:cs typeface="Times New Roman"/>
              </a:rPr>
              <a:t>risk. </a:t>
            </a:r>
            <a:endParaRPr lang="en-IN" sz="800" baseline="33333" dirty="0" smtClean="0">
              <a:latin typeface="Comic Sans MS" pitchFamily="66" charset="0"/>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7698" name="Picture 2" descr="Presentation of coronary heart&#10;disease&#10;Asymptomatic Chronic stable&#10;angina&#10;Acute coronary&#10;syndrome (ACS) Death&#10;(MI = Myocar..."/>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609600" y="838200"/>
            <a:ext cx="8077200" cy="4401205"/>
          </a:xfrm>
          <a:prstGeom prst="rect">
            <a:avLst/>
          </a:prstGeom>
        </p:spPr>
        <p:txBody>
          <a:bodyPr wrap="square">
            <a:spAutoFit/>
          </a:bodyPr>
          <a:lstStyle/>
          <a:p>
            <a:pPr marL="38100">
              <a:lnSpc>
                <a:spcPct val="100000"/>
              </a:lnSpc>
              <a:spcBef>
                <a:spcPts val="305"/>
              </a:spcBef>
            </a:pPr>
            <a:r>
              <a:rPr lang="en-IN" b="1" spc="30" dirty="0" smtClean="0">
                <a:latin typeface="Times New Roman"/>
                <a:cs typeface="Times New Roman"/>
              </a:rPr>
              <a:t>Anticoagulants</a:t>
            </a:r>
            <a:endParaRPr lang="en-IN" dirty="0" smtClean="0">
              <a:latin typeface="Times New Roman"/>
              <a:cs typeface="Times New Roman"/>
            </a:endParaRPr>
          </a:p>
          <a:p>
            <a:pPr marL="38100" marR="34925" indent="151765" algn="just">
              <a:lnSpc>
                <a:spcPct val="100000"/>
              </a:lnSpc>
              <a:spcBef>
                <a:spcPts val="300"/>
              </a:spcBef>
              <a:buFont typeface="Arial" pitchFamily="34" charset="0"/>
              <a:buChar char="•"/>
            </a:pPr>
            <a:r>
              <a:rPr lang="en-IN" spc="40" dirty="0" smtClean="0">
                <a:latin typeface="Comic Sans MS" pitchFamily="66" charset="0"/>
                <a:cs typeface="Times New Roman"/>
              </a:rPr>
              <a:t>Anticoagulation</a:t>
            </a:r>
            <a:r>
              <a:rPr lang="en-IN" spc="-20" dirty="0" smtClean="0">
                <a:latin typeface="Comic Sans MS" pitchFamily="66" charset="0"/>
                <a:cs typeface="Times New Roman"/>
              </a:rPr>
              <a:t> </a:t>
            </a:r>
            <a:r>
              <a:rPr lang="en-IN" spc="20" dirty="0" smtClean="0">
                <a:latin typeface="Comic Sans MS" pitchFamily="66" charset="0"/>
                <a:cs typeface="Times New Roman"/>
              </a:rPr>
              <a:t>is</a:t>
            </a:r>
            <a:r>
              <a:rPr lang="en-IN" spc="-20" dirty="0" smtClean="0">
                <a:latin typeface="Comic Sans MS" pitchFamily="66" charset="0"/>
                <a:cs typeface="Times New Roman"/>
              </a:rPr>
              <a:t> </a:t>
            </a:r>
            <a:r>
              <a:rPr lang="en-IN" spc="55" dirty="0" smtClean="0">
                <a:latin typeface="Comic Sans MS" pitchFamily="66" charset="0"/>
                <a:cs typeface="Times New Roman"/>
              </a:rPr>
              <a:t>recommended</a:t>
            </a:r>
            <a:r>
              <a:rPr lang="en-IN" spc="-20" dirty="0" smtClean="0">
                <a:latin typeface="Comic Sans MS" pitchFamily="66" charset="0"/>
                <a:cs typeface="Times New Roman"/>
              </a:rPr>
              <a:t> </a:t>
            </a:r>
            <a:r>
              <a:rPr lang="en-IN" spc="30" dirty="0" smtClean="0">
                <a:latin typeface="Comic Sans MS" pitchFamily="66" charset="0"/>
                <a:cs typeface="Times New Roman"/>
              </a:rPr>
              <a:t>for</a:t>
            </a:r>
            <a:r>
              <a:rPr lang="en-IN" spc="-20" dirty="0" smtClean="0">
                <a:latin typeface="Comic Sans MS" pitchFamily="66" charset="0"/>
                <a:cs typeface="Times New Roman"/>
              </a:rPr>
              <a:t> </a:t>
            </a:r>
            <a:r>
              <a:rPr lang="en-IN" spc="20" dirty="0" smtClean="0">
                <a:latin typeface="Comic Sans MS" pitchFamily="66" charset="0"/>
                <a:cs typeface="Times New Roman"/>
              </a:rPr>
              <a:t>all</a:t>
            </a:r>
            <a:r>
              <a:rPr lang="en-IN" spc="-20" dirty="0" smtClean="0">
                <a:latin typeface="Comic Sans MS" pitchFamily="66" charset="0"/>
                <a:cs typeface="Times New Roman"/>
              </a:rPr>
              <a:t> </a:t>
            </a:r>
            <a:r>
              <a:rPr lang="en-IN" spc="40" dirty="0" smtClean="0">
                <a:latin typeface="Comic Sans MS" pitchFamily="66" charset="0"/>
                <a:cs typeface="Times New Roman"/>
              </a:rPr>
              <a:t>patients</a:t>
            </a:r>
            <a:r>
              <a:rPr lang="en-IN" spc="-20" dirty="0" smtClean="0">
                <a:latin typeface="Comic Sans MS" pitchFamily="66" charset="0"/>
                <a:cs typeface="Times New Roman"/>
              </a:rPr>
              <a:t> </a:t>
            </a:r>
            <a:r>
              <a:rPr lang="en-IN" spc="40" dirty="0" smtClean="0">
                <a:latin typeface="Comic Sans MS" pitchFamily="66" charset="0"/>
                <a:cs typeface="Times New Roman"/>
              </a:rPr>
              <a:t>in</a:t>
            </a:r>
            <a:r>
              <a:rPr lang="en-IN" spc="-15" dirty="0" smtClean="0">
                <a:latin typeface="Comic Sans MS" pitchFamily="66" charset="0"/>
                <a:cs typeface="Times New Roman"/>
              </a:rPr>
              <a:t> </a:t>
            </a:r>
            <a:r>
              <a:rPr lang="en-IN" spc="50" dirty="0" smtClean="0">
                <a:latin typeface="Comic Sans MS" pitchFamily="66" charset="0"/>
                <a:cs typeface="Times New Roman"/>
              </a:rPr>
              <a:t>addition  </a:t>
            </a:r>
            <a:r>
              <a:rPr lang="en-IN" spc="55" dirty="0" smtClean="0">
                <a:latin typeface="Comic Sans MS" pitchFamily="66" charset="0"/>
                <a:cs typeface="Times New Roman"/>
              </a:rPr>
              <a:t>to </a:t>
            </a:r>
            <a:r>
              <a:rPr lang="en-IN" spc="70" dirty="0" err="1" smtClean="0">
                <a:latin typeface="Comic Sans MS" pitchFamily="66" charset="0"/>
                <a:cs typeface="Times New Roman"/>
              </a:rPr>
              <a:t>antiplatelet</a:t>
            </a:r>
            <a:r>
              <a:rPr lang="en-IN" spc="70" dirty="0" smtClean="0">
                <a:latin typeface="Comic Sans MS" pitchFamily="66" charset="0"/>
                <a:cs typeface="Times New Roman"/>
              </a:rPr>
              <a:t> </a:t>
            </a:r>
            <a:r>
              <a:rPr lang="en-IN" spc="60" dirty="0" smtClean="0">
                <a:latin typeface="Comic Sans MS" pitchFamily="66" charset="0"/>
                <a:cs typeface="Times New Roman"/>
              </a:rPr>
              <a:t>agents.</a:t>
            </a:r>
            <a:r>
              <a:rPr lang="en-IN" sz="800" spc="89" baseline="33333" dirty="0" smtClean="0">
                <a:latin typeface="Comic Sans MS" pitchFamily="66" charset="0"/>
                <a:cs typeface="Times New Roman"/>
              </a:rPr>
              <a:t>3,4 </a:t>
            </a:r>
            <a:r>
              <a:rPr lang="en-IN" spc="75" dirty="0" smtClean="0">
                <a:latin typeface="Comic Sans MS" pitchFamily="66" charset="0"/>
                <a:cs typeface="Times New Roman"/>
              </a:rPr>
              <a:t>An </a:t>
            </a:r>
            <a:r>
              <a:rPr lang="en-IN" spc="70" dirty="0" smtClean="0">
                <a:latin typeface="Comic Sans MS" pitchFamily="66" charset="0"/>
                <a:cs typeface="Times New Roman"/>
              </a:rPr>
              <a:t>increasing </a:t>
            </a:r>
            <a:r>
              <a:rPr lang="en-IN" spc="95" dirty="0" smtClean="0">
                <a:latin typeface="Comic Sans MS" pitchFamily="66" charset="0"/>
                <a:cs typeface="Times New Roman"/>
              </a:rPr>
              <a:t>number </a:t>
            </a:r>
            <a:r>
              <a:rPr lang="en-IN" spc="35" dirty="0" smtClean="0">
                <a:latin typeface="Comic Sans MS" pitchFamily="66" charset="0"/>
                <a:cs typeface="Times New Roman"/>
              </a:rPr>
              <a:t>of </a:t>
            </a:r>
            <a:r>
              <a:rPr lang="en-IN" spc="80" dirty="0" smtClean="0">
                <a:latin typeface="Comic Sans MS" pitchFamily="66" charset="0"/>
                <a:cs typeface="Times New Roman"/>
              </a:rPr>
              <a:t>agents  </a:t>
            </a:r>
            <a:r>
              <a:rPr lang="en-IN" spc="65" dirty="0" smtClean="0">
                <a:latin typeface="Comic Sans MS" pitchFamily="66" charset="0"/>
                <a:cs typeface="Times New Roman"/>
              </a:rPr>
              <a:t>are </a:t>
            </a:r>
            <a:r>
              <a:rPr lang="en-IN" spc="60" dirty="0" smtClean="0">
                <a:latin typeface="Comic Sans MS" pitchFamily="66" charset="0"/>
                <a:cs typeface="Times New Roman"/>
              </a:rPr>
              <a:t>available </a:t>
            </a:r>
            <a:r>
              <a:rPr lang="en-IN" spc="90" dirty="0" smtClean="0">
                <a:latin typeface="Comic Sans MS" pitchFamily="66" charset="0"/>
                <a:cs typeface="Times New Roman"/>
              </a:rPr>
              <a:t>and </a:t>
            </a:r>
            <a:r>
              <a:rPr lang="en-IN" spc="70" dirty="0" smtClean="0">
                <a:latin typeface="Comic Sans MS" pitchFamily="66" charset="0"/>
                <a:cs typeface="Times New Roman"/>
              </a:rPr>
              <a:t>include </a:t>
            </a:r>
            <a:r>
              <a:rPr lang="en-IN" spc="75" dirty="0" err="1" smtClean="0">
                <a:latin typeface="Comic Sans MS" pitchFamily="66" charset="0"/>
                <a:cs typeface="Times New Roman"/>
              </a:rPr>
              <a:t>unfractionated</a:t>
            </a:r>
            <a:r>
              <a:rPr lang="en-IN" spc="75" dirty="0" smtClean="0">
                <a:latin typeface="Comic Sans MS" pitchFamily="66" charset="0"/>
                <a:cs typeface="Times New Roman"/>
              </a:rPr>
              <a:t> </a:t>
            </a:r>
            <a:r>
              <a:rPr lang="en-IN" spc="80" dirty="0" smtClean="0">
                <a:latin typeface="Comic Sans MS" pitchFamily="66" charset="0"/>
                <a:cs typeface="Times New Roman"/>
              </a:rPr>
              <a:t>heparin </a:t>
            </a:r>
            <a:r>
              <a:rPr lang="en-IN" spc="50" dirty="0" smtClean="0">
                <a:latin typeface="Comic Sans MS" pitchFamily="66" charset="0"/>
                <a:cs typeface="Times New Roman"/>
              </a:rPr>
              <a:t>(UFH),  </a:t>
            </a:r>
            <a:r>
              <a:rPr lang="en-IN" spc="55" dirty="0" smtClean="0">
                <a:latin typeface="Comic Sans MS" pitchFamily="66" charset="0"/>
                <a:cs typeface="Times New Roman"/>
              </a:rPr>
              <a:t>low </a:t>
            </a:r>
            <a:r>
              <a:rPr lang="en-IN" spc="50" dirty="0" smtClean="0">
                <a:latin typeface="Comic Sans MS" pitchFamily="66" charset="0"/>
                <a:cs typeface="Times New Roman"/>
              </a:rPr>
              <a:t>molecular </a:t>
            </a:r>
            <a:r>
              <a:rPr lang="en-IN" spc="55" dirty="0" smtClean="0">
                <a:latin typeface="Comic Sans MS" pitchFamily="66" charset="0"/>
                <a:cs typeface="Times New Roman"/>
              </a:rPr>
              <a:t>weight </a:t>
            </a:r>
            <a:r>
              <a:rPr lang="en-IN" spc="60" dirty="0" smtClean="0">
                <a:latin typeface="Comic Sans MS" pitchFamily="66" charset="0"/>
                <a:cs typeface="Times New Roman"/>
              </a:rPr>
              <a:t>heparin </a:t>
            </a:r>
            <a:r>
              <a:rPr lang="en-IN" spc="35" dirty="0" smtClean="0">
                <a:latin typeface="Comic Sans MS" pitchFamily="66" charset="0"/>
                <a:cs typeface="Times New Roman"/>
              </a:rPr>
              <a:t>(LMWH), </a:t>
            </a:r>
            <a:r>
              <a:rPr lang="en-IN" spc="60" dirty="0" err="1" smtClean="0">
                <a:latin typeface="Comic Sans MS" pitchFamily="66" charset="0"/>
                <a:cs typeface="Times New Roman"/>
              </a:rPr>
              <a:t>fondaparinux</a:t>
            </a:r>
            <a:r>
              <a:rPr lang="en-IN" spc="60" dirty="0" smtClean="0">
                <a:latin typeface="Comic Sans MS" pitchFamily="66" charset="0"/>
                <a:cs typeface="Times New Roman"/>
              </a:rPr>
              <a:t> </a:t>
            </a:r>
            <a:r>
              <a:rPr lang="en-IN" spc="80" dirty="0" smtClean="0">
                <a:latin typeface="Comic Sans MS" pitchFamily="66" charset="0"/>
                <a:cs typeface="Times New Roman"/>
              </a:rPr>
              <a:t>and  </a:t>
            </a:r>
            <a:r>
              <a:rPr lang="en-IN" spc="60" dirty="0" err="1" smtClean="0">
                <a:latin typeface="Comic Sans MS" pitchFamily="66" charset="0"/>
                <a:cs typeface="Times New Roman"/>
              </a:rPr>
              <a:t>bivalirudin</a:t>
            </a:r>
            <a:r>
              <a:rPr lang="en-IN" spc="60" dirty="0" smtClean="0">
                <a:latin typeface="Comic Sans MS" pitchFamily="66" charset="0"/>
                <a:cs typeface="Times New Roman"/>
              </a:rPr>
              <a:t>. </a:t>
            </a:r>
            <a:r>
              <a:rPr lang="en-IN" spc="45" dirty="0" smtClean="0">
                <a:latin typeface="Comic Sans MS" pitchFamily="66" charset="0"/>
                <a:cs typeface="Times New Roman"/>
              </a:rPr>
              <a:t>The </a:t>
            </a:r>
            <a:r>
              <a:rPr lang="en-IN" spc="40" dirty="0" smtClean="0">
                <a:latin typeface="Comic Sans MS" pitchFamily="66" charset="0"/>
                <a:cs typeface="Times New Roman"/>
              </a:rPr>
              <a:t>choice </a:t>
            </a:r>
            <a:r>
              <a:rPr lang="en-IN" spc="30" dirty="0" smtClean="0">
                <a:latin typeface="Comic Sans MS" pitchFamily="66" charset="0"/>
                <a:cs typeface="Times New Roman"/>
              </a:rPr>
              <a:t>of </a:t>
            </a:r>
            <a:r>
              <a:rPr lang="en-IN" spc="60" dirty="0" smtClean="0">
                <a:latin typeface="Comic Sans MS" pitchFamily="66" charset="0"/>
                <a:cs typeface="Times New Roman"/>
              </a:rPr>
              <a:t>anticoagulation </a:t>
            </a:r>
            <a:r>
              <a:rPr lang="en-IN" spc="80" dirty="0" smtClean="0">
                <a:latin typeface="Comic Sans MS" pitchFamily="66" charset="0"/>
                <a:cs typeface="Times New Roman"/>
              </a:rPr>
              <a:t>depends </a:t>
            </a:r>
            <a:r>
              <a:rPr lang="en-IN" spc="65" dirty="0" smtClean="0">
                <a:latin typeface="Comic Sans MS" pitchFamily="66" charset="0"/>
                <a:cs typeface="Times New Roman"/>
              </a:rPr>
              <a:t>on </a:t>
            </a:r>
            <a:r>
              <a:rPr lang="en-IN" spc="60" dirty="0" smtClean="0">
                <a:latin typeface="Comic Sans MS" pitchFamily="66" charset="0"/>
                <a:cs typeface="Times New Roman"/>
              </a:rPr>
              <a:t>the  </a:t>
            </a:r>
            <a:r>
              <a:rPr lang="en-IN" spc="35" dirty="0" smtClean="0">
                <a:latin typeface="Comic Sans MS" pitchFamily="66" charset="0"/>
                <a:cs typeface="Times New Roman"/>
              </a:rPr>
              <a:t>risk </a:t>
            </a:r>
            <a:r>
              <a:rPr lang="en-IN" spc="20" dirty="0" smtClean="0">
                <a:latin typeface="Comic Sans MS" pitchFamily="66" charset="0"/>
                <a:cs typeface="Times New Roman"/>
              </a:rPr>
              <a:t>of </a:t>
            </a:r>
            <a:r>
              <a:rPr lang="en-IN" spc="30" dirty="0" smtClean="0">
                <a:latin typeface="Comic Sans MS" pitchFamily="66" charset="0"/>
                <a:cs typeface="Times New Roman"/>
              </a:rPr>
              <a:t>ischemic </a:t>
            </a:r>
            <a:r>
              <a:rPr lang="en-IN" spc="70" dirty="0" smtClean="0">
                <a:latin typeface="Comic Sans MS" pitchFamily="66" charset="0"/>
                <a:cs typeface="Times New Roman"/>
              </a:rPr>
              <a:t>and </a:t>
            </a:r>
            <a:r>
              <a:rPr lang="en-IN" spc="40" dirty="0" smtClean="0">
                <a:latin typeface="Comic Sans MS" pitchFamily="66" charset="0"/>
                <a:cs typeface="Times New Roman"/>
              </a:rPr>
              <a:t>bleeding events </a:t>
            </a:r>
            <a:r>
              <a:rPr lang="en-IN" spc="70" dirty="0" smtClean="0">
                <a:latin typeface="Comic Sans MS" pitchFamily="66" charset="0"/>
                <a:cs typeface="Times New Roman"/>
              </a:rPr>
              <a:t>and </a:t>
            </a:r>
            <a:r>
              <a:rPr lang="en-IN" spc="25" dirty="0" smtClean="0">
                <a:latin typeface="Comic Sans MS" pitchFamily="66" charset="0"/>
                <a:cs typeface="Times New Roman"/>
              </a:rPr>
              <a:t>choice </a:t>
            </a:r>
            <a:r>
              <a:rPr lang="en-IN" spc="20" dirty="0" smtClean="0">
                <a:latin typeface="Comic Sans MS" pitchFamily="66" charset="0"/>
                <a:cs typeface="Times New Roman"/>
              </a:rPr>
              <a:t>of </a:t>
            </a:r>
            <a:r>
              <a:rPr lang="en-IN" spc="45" dirty="0" smtClean="0">
                <a:latin typeface="Comic Sans MS" pitchFamily="66" charset="0"/>
                <a:cs typeface="Times New Roman"/>
              </a:rPr>
              <a:t>the </a:t>
            </a:r>
            <a:r>
              <a:rPr lang="en-IN" spc="30" dirty="0" smtClean="0">
                <a:latin typeface="Comic Sans MS" pitchFamily="66" charset="0"/>
                <a:cs typeface="Times New Roman"/>
              </a:rPr>
              <a:t>initial  </a:t>
            </a:r>
            <a:r>
              <a:rPr lang="en-IN" spc="55" dirty="0" smtClean="0">
                <a:latin typeface="Comic Sans MS" pitchFamily="66" charset="0"/>
                <a:cs typeface="Times New Roman"/>
              </a:rPr>
              <a:t>management </a:t>
            </a:r>
            <a:r>
              <a:rPr lang="en-IN" spc="40" dirty="0" smtClean="0">
                <a:latin typeface="Comic Sans MS" pitchFamily="66" charset="0"/>
                <a:cs typeface="Times New Roman"/>
              </a:rPr>
              <a:t>strategy </a:t>
            </a:r>
            <a:r>
              <a:rPr lang="en-IN" spc="15" dirty="0" smtClean="0">
                <a:latin typeface="Comic Sans MS" pitchFamily="66" charset="0"/>
                <a:cs typeface="Times New Roman"/>
              </a:rPr>
              <a:t>(e.g. </a:t>
            </a:r>
            <a:r>
              <a:rPr lang="en-IN" spc="55" dirty="0" smtClean="0">
                <a:latin typeface="Comic Sans MS" pitchFamily="66" charset="0"/>
                <a:cs typeface="Times New Roman"/>
              </a:rPr>
              <a:t>urgent </a:t>
            </a:r>
            <a:r>
              <a:rPr lang="en-IN" spc="30" dirty="0" smtClean="0">
                <a:latin typeface="Comic Sans MS" pitchFamily="66" charset="0"/>
                <a:cs typeface="Times New Roman"/>
              </a:rPr>
              <a:t>invasive, </a:t>
            </a:r>
            <a:r>
              <a:rPr lang="en-IN" spc="40" dirty="0" smtClean="0">
                <a:latin typeface="Comic Sans MS" pitchFamily="66" charset="0"/>
                <a:cs typeface="Times New Roman"/>
              </a:rPr>
              <a:t>early </a:t>
            </a:r>
            <a:r>
              <a:rPr lang="en-IN" spc="35" dirty="0" smtClean="0">
                <a:latin typeface="Comic Sans MS" pitchFamily="66" charset="0"/>
                <a:cs typeface="Times New Roman"/>
              </a:rPr>
              <a:t>invasive </a:t>
            </a:r>
            <a:r>
              <a:rPr lang="en-IN" spc="45" dirty="0" smtClean="0">
                <a:latin typeface="Comic Sans MS" pitchFamily="66" charset="0"/>
                <a:cs typeface="Times New Roman"/>
              </a:rPr>
              <a:t>or  </a:t>
            </a:r>
            <a:r>
              <a:rPr lang="en-IN" spc="30" dirty="0" smtClean="0">
                <a:latin typeface="Comic Sans MS" pitchFamily="66" charset="0"/>
                <a:cs typeface="Times New Roman"/>
              </a:rPr>
              <a:t>conservative).</a:t>
            </a:r>
          </a:p>
          <a:p>
            <a:pPr marL="38100" marR="34925" indent="151765" algn="just">
              <a:lnSpc>
                <a:spcPct val="100000"/>
              </a:lnSpc>
              <a:spcBef>
                <a:spcPts val="300"/>
              </a:spcBef>
              <a:buFont typeface="Arial" pitchFamily="34" charset="0"/>
              <a:buChar char="•"/>
            </a:pPr>
            <a:endParaRPr lang="en-IN" spc="30" dirty="0" smtClean="0">
              <a:latin typeface="Comic Sans MS" pitchFamily="66" charset="0"/>
              <a:cs typeface="Times New Roman"/>
            </a:endParaRPr>
          </a:p>
          <a:p>
            <a:pPr marL="38100" marR="34925" indent="151765" algn="just">
              <a:lnSpc>
                <a:spcPct val="100000"/>
              </a:lnSpc>
              <a:spcBef>
                <a:spcPts val="300"/>
              </a:spcBef>
              <a:buFont typeface="Arial" pitchFamily="34" charset="0"/>
              <a:buChar char="•"/>
            </a:pPr>
            <a:endParaRPr lang="en-IN" dirty="0" smtClean="0">
              <a:latin typeface="Comic Sans MS" pitchFamily="66" charset="0"/>
              <a:cs typeface="Times New Roman"/>
            </a:endParaRPr>
          </a:p>
          <a:p>
            <a:pPr marL="38100" marR="30480" indent="151765" algn="just">
              <a:lnSpc>
                <a:spcPct val="100000"/>
              </a:lnSpc>
              <a:spcBef>
                <a:spcPts val="300"/>
              </a:spcBef>
              <a:buFont typeface="Arial" pitchFamily="34" charset="0"/>
              <a:buChar char="•"/>
            </a:pPr>
            <a:r>
              <a:rPr lang="en-IN" spc="95" dirty="0" err="1" smtClean="0">
                <a:latin typeface="Comic Sans MS" pitchFamily="66" charset="0"/>
                <a:cs typeface="Times New Roman"/>
              </a:rPr>
              <a:t>Enoxaparin</a:t>
            </a:r>
            <a:r>
              <a:rPr lang="en-IN" spc="95" dirty="0" smtClean="0">
                <a:latin typeface="Comic Sans MS" pitchFamily="66" charset="0"/>
                <a:cs typeface="Times New Roman"/>
              </a:rPr>
              <a:t> </a:t>
            </a:r>
            <a:r>
              <a:rPr lang="en-IN" spc="85" dirty="0" smtClean="0">
                <a:latin typeface="Comic Sans MS" pitchFamily="66" charset="0"/>
                <a:cs typeface="Times New Roman"/>
              </a:rPr>
              <a:t>(1mg/kg </a:t>
            </a:r>
            <a:r>
              <a:rPr lang="en-IN" spc="100" dirty="0" err="1" smtClean="0">
                <a:latin typeface="Comic Sans MS" pitchFamily="66" charset="0"/>
                <a:cs typeface="Times New Roman"/>
              </a:rPr>
              <a:t>bw</a:t>
            </a:r>
            <a:r>
              <a:rPr lang="en-IN" spc="100" dirty="0" smtClean="0">
                <a:latin typeface="Comic Sans MS" pitchFamily="66" charset="0"/>
                <a:cs typeface="Times New Roman"/>
              </a:rPr>
              <a:t> </a:t>
            </a:r>
            <a:r>
              <a:rPr lang="en-IN" spc="80" dirty="0" smtClean="0">
                <a:latin typeface="Comic Sans MS" pitchFamily="66" charset="0"/>
                <a:cs typeface="Times New Roman"/>
              </a:rPr>
              <a:t>twice daily) </a:t>
            </a:r>
            <a:r>
              <a:rPr lang="en-IN" spc="45" dirty="0" smtClean="0">
                <a:latin typeface="Comic Sans MS" pitchFamily="66" charset="0"/>
                <a:cs typeface="Times New Roman"/>
              </a:rPr>
              <a:t>is </a:t>
            </a:r>
            <a:r>
              <a:rPr lang="en-IN" spc="50" dirty="0" smtClean="0">
                <a:latin typeface="Comic Sans MS" pitchFamily="66" charset="0"/>
                <a:cs typeface="Times New Roman"/>
              </a:rPr>
              <a:t>a </a:t>
            </a:r>
            <a:r>
              <a:rPr lang="en-IN" spc="105" dirty="0" smtClean="0">
                <a:latin typeface="Comic Sans MS" pitchFamily="66" charset="0"/>
                <a:cs typeface="Times New Roman"/>
              </a:rPr>
              <a:t>preferred  </a:t>
            </a:r>
            <a:r>
              <a:rPr lang="en-IN" spc="90" dirty="0" smtClean="0">
                <a:latin typeface="Comic Sans MS" pitchFamily="66" charset="0"/>
                <a:cs typeface="Times New Roman"/>
              </a:rPr>
              <a:t>anticoagulant </a:t>
            </a:r>
            <a:r>
              <a:rPr lang="en-IN" spc="105" dirty="0" smtClean="0">
                <a:latin typeface="Comic Sans MS" pitchFamily="66" charset="0"/>
                <a:cs typeface="Times New Roman"/>
              </a:rPr>
              <a:t>and </a:t>
            </a:r>
            <a:r>
              <a:rPr lang="en-IN" spc="45" dirty="0" smtClean="0">
                <a:latin typeface="Comic Sans MS" pitchFamily="66" charset="0"/>
                <a:cs typeface="Times New Roman"/>
              </a:rPr>
              <a:t>is </a:t>
            </a:r>
            <a:r>
              <a:rPr lang="en-IN" spc="50" dirty="0" smtClean="0">
                <a:latin typeface="Comic Sans MS" pitchFamily="66" charset="0"/>
                <a:cs typeface="Times New Roman"/>
              </a:rPr>
              <a:t>a </a:t>
            </a:r>
            <a:r>
              <a:rPr lang="en-IN" spc="95" dirty="0" smtClean="0">
                <a:latin typeface="Comic Sans MS" pitchFamily="66" charset="0"/>
                <a:cs typeface="Times New Roman"/>
              </a:rPr>
              <a:t>good </a:t>
            </a:r>
            <a:r>
              <a:rPr lang="en-IN" spc="90" dirty="0" smtClean="0">
                <a:latin typeface="Comic Sans MS" pitchFamily="66" charset="0"/>
                <a:cs typeface="Times New Roman"/>
              </a:rPr>
              <a:t>option </a:t>
            </a:r>
            <a:r>
              <a:rPr lang="en-IN" spc="65" dirty="0" smtClean="0">
                <a:latin typeface="Comic Sans MS" pitchFamily="66" charset="0"/>
                <a:cs typeface="Times New Roman"/>
              </a:rPr>
              <a:t>in </a:t>
            </a:r>
            <a:r>
              <a:rPr lang="en-IN" spc="90" dirty="0" smtClean="0">
                <a:latin typeface="Comic Sans MS" pitchFamily="66" charset="0"/>
                <a:cs typeface="Times New Roman"/>
              </a:rPr>
              <a:t>patients </a:t>
            </a:r>
            <a:r>
              <a:rPr lang="en-IN" spc="100" dirty="0" smtClean="0">
                <a:latin typeface="Comic Sans MS" pitchFamily="66" charset="0"/>
                <a:cs typeface="Times New Roman"/>
              </a:rPr>
              <a:t>treated  </a:t>
            </a:r>
            <a:r>
              <a:rPr lang="en-IN" spc="55" dirty="0" smtClean="0">
                <a:latin typeface="Comic Sans MS" pitchFamily="66" charset="0"/>
                <a:cs typeface="Times New Roman"/>
              </a:rPr>
              <a:t>conservatively or by </a:t>
            </a:r>
            <a:r>
              <a:rPr lang="en-IN" spc="50" dirty="0" smtClean="0">
                <a:latin typeface="Comic Sans MS" pitchFamily="66" charset="0"/>
                <a:cs typeface="Times New Roman"/>
              </a:rPr>
              <a:t>invasive </a:t>
            </a:r>
            <a:r>
              <a:rPr lang="en-IN" spc="55" dirty="0" smtClean="0">
                <a:latin typeface="Comic Sans MS" pitchFamily="66" charset="0"/>
                <a:cs typeface="Times New Roman"/>
              </a:rPr>
              <a:t>strategy. </a:t>
            </a:r>
            <a:r>
              <a:rPr lang="en-IN" spc="60" dirty="0" err="1" smtClean="0">
                <a:latin typeface="Comic Sans MS" pitchFamily="66" charset="0"/>
                <a:cs typeface="Times New Roman"/>
              </a:rPr>
              <a:t>Enoxaparin</a:t>
            </a:r>
            <a:r>
              <a:rPr lang="en-IN" spc="60" dirty="0" smtClean="0">
                <a:latin typeface="Comic Sans MS" pitchFamily="66" charset="0"/>
                <a:cs typeface="Times New Roman"/>
              </a:rPr>
              <a:t> </a:t>
            </a:r>
            <a:r>
              <a:rPr lang="en-IN" spc="50" dirty="0" smtClean="0">
                <a:latin typeface="Comic Sans MS" pitchFamily="66" charset="0"/>
                <a:cs typeface="Times New Roman"/>
              </a:rPr>
              <a:t>can </a:t>
            </a:r>
            <a:r>
              <a:rPr lang="en-IN" spc="55" dirty="0" smtClean="0">
                <a:latin typeface="Comic Sans MS" pitchFamily="66" charset="0"/>
                <a:cs typeface="Times New Roman"/>
              </a:rPr>
              <a:t>be </a:t>
            </a:r>
            <a:r>
              <a:rPr lang="en-IN" spc="335" dirty="0" smtClean="0">
                <a:latin typeface="Comic Sans MS" pitchFamily="66" charset="0"/>
                <a:cs typeface="Times New Roman"/>
              </a:rPr>
              <a:t> </a:t>
            </a:r>
            <a:r>
              <a:rPr lang="en-IN" spc="60" dirty="0" smtClean="0">
                <a:latin typeface="Comic Sans MS" pitchFamily="66" charset="0"/>
                <a:cs typeface="Times New Roman"/>
              </a:rPr>
              <a:t>stopped</a:t>
            </a:r>
            <a:r>
              <a:rPr lang="en-IN" spc="-60" dirty="0" smtClean="0">
                <a:latin typeface="Comic Sans MS" pitchFamily="66" charset="0"/>
                <a:cs typeface="Times New Roman"/>
              </a:rPr>
              <a:t> </a:t>
            </a:r>
            <a:r>
              <a:rPr lang="en-IN" spc="50" dirty="0" smtClean="0">
                <a:latin typeface="Comic Sans MS" pitchFamily="66" charset="0"/>
                <a:cs typeface="Times New Roman"/>
              </a:rPr>
              <a:t>within</a:t>
            </a:r>
            <a:r>
              <a:rPr lang="en-IN" spc="-50" dirty="0" smtClean="0">
                <a:latin typeface="Comic Sans MS" pitchFamily="66" charset="0"/>
                <a:cs typeface="Times New Roman"/>
              </a:rPr>
              <a:t> </a:t>
            </a:r>
            <a:r>
              <a:rPr lang="en-IN" dirty="0" smtClean="0">
                <a:latin typeface="Comic Sans MS" pitchFamily="66" charset="0"/>
                <a:cs typeface="Times New Roman"/>
              </a:rPr>
              <a:t>24</a:t>
            </a:r>
            <a:r>
              <a:rPr lang="en-IN" spc="-55" dirty="0" smtClean="0">
                <a:latin typeface="Comic Sans MS" pitchFamily="66" charset="0"/>
                <a:cs typeface="Times New Roman"/>
              </a:rPr>
              <a:t> </a:t>
            </a:r>
            <a:r>
              <a:rPr lang="en-IN" spc="70" dirty="0" smtClean="0">
                <a:latin typeface="Comic Sans MS" pitchFamily="66" charset="0"/>
                <a:cs typeface="Times New Roman"/>
              </a:rPr>
              <a:t>h</a:t>
            </a:r>
            <a:r>
              <a:rPr lang="en-IN" spc="-50" dirty="0" smtClean="0">
                <a:latin typeface="Comic Sans MS" pitchFamily="66" charset="0"/>
                <a:cs typeface="Times New Roman"/>
              </a:rPr>
              <a:t> </a:t>
            </a:r>
            <a:r>
              <a:rPr lang="en-IN" spc="35" dirty="0" smtClean="0">
                <a:latin typeface="Comic Sans MS" pitchFamily="66" charset="0"/>
                <a:cs typeface="Times New Roman"/>
              </a:rPr>
              <a:t>after</a:t>
            </a:r>
            <a:r>
              <a:rPr lang="en-IN" spc="-55" dirty="0" smtClean="0">
                <a:latin typeface="Comic Sans MS" pitchFamily="66" charset="0"/>
                <a:cs typeface="Times New Roman"/>
              </a:rPr>
              <a:t> </a:t>
            </a:r>
            <a:r>
              <a:rPr lang="en-IN" spc="60" dirty="0" smtClean="0">
                <a:latin typeface="Comic Sans MS" pitchFamily="66" charset="0"/>
                <a:cs typeface="Times New Roman"/>
              </a:rPr>
              <a:t>an</a:t>
            </a:r>
            <a:r>
              <a:rPr lang="en-IN" spc="-50" dirty="0" smtClean="0">
                <a:latin typeface="Comic Sans MS" pitchFamily="66" charset="0"/>
                <a:cs typeface="Times New Roman"/>
              </a:rPr>
              <a:t> </a:t>
            </a:r>
            <a:r>
              <a:rPr lang="en-IN" spc="35" dirty="0" smtClean="0">
                <a:latin typeface="Comic Sans MS" pitchFamily="66" charset="0"/>
                <a:cs typeface="Times New Roman"/>
              </a:rPr>
              <a:t>invasive</a:t>
            </a:r>
            <a:r>
              <a:rPr lang="en-IN" spc="-50" dirty="0" smtClean="0">
                <a:latin typeface="Comic Sans MS" pitchFamily="66" charset="0"/>
                <a:cs typeface="Times New Roman"/>
              </a:rPr>
              <a:t> </a:t>
            </a:r>
            <a:r>
              <a:rPr lang="en-IN" spc="40" dirty="0" smtClean="0">
                <a:latin typeface="Comic Sans MS" pitchFamily="66" charset="0"/>
                <a:cs typeface="Times New Roman"/>
              </a:rPr>
              <a:t>strategy</a:t>
            </a:r>
            <a:r>
              <a:rPr lang="en-IN" spc="-55" dirty="0" smtClean="0">
                <a:latin typeface="Comic Sans MS" pitchFamily="66" charset="0"/>
                <a:cs typeface="Times New Roman"/>
              </a:rPr>
              <a:t> </a:t>
            </a:r>
            <a:r>
              <a:rPr lang="en-IN" spc="50" dirty="0" smtClean="0">
                <a:latin typeface="Comic Sans MS" pitchFamily="66" charset="0"/>
                <a:cs typeface="Times New Roman"/>
              </a:rPr>
              <a:t>whereas</a:t>
            </a:r>
            <a:r>
              <a:rPr lang="en-IN" spc="-55" dirty="0" smtClean="0">
                <a:latin typeface="Comic Sans MS" pitchFamily="66" charset="0"/>
                <a:cs typeface="Times New Roman"/>
              </a:rPr>
              <a:t> </a:t>
            </a:r>
            <a:r>
              <a:rPr lang="en-IN" spc="25" dirty="0" smtClean="0">
                <a:latin typeface="Comic Sans MS" pitchFamily="66" charset="0"/>
                <a:cs typeface="Times New Roman"/>
              </a:rPr>
              <a:t>it</a:t>
            </a:r>
            <a:r>
              <a:rPr lang="en-IN" spc="-55" dirty="0" smtClean="0">
                <a:latin typeface="Comic Sans MS" pitchFamily="66" charset="0"/>
                <a:cs typeface="Times New Roman"/>
              </a:rPr>
              <a:t> </a:t>
            </a:r>
            <a:r>
              <a:rPr lang="en-IN" spc="55" dirty="0" smtClean="0">
                <a:latin typeface="Comic Sans MS" pitchFamily="66" charset="0"/>
                <a:cs typeface="Times New Roman"/>
              </a:rPr>
              <a:t>should  </a:t>
            </a:r>
            <a:r>
              <a:rPr lang="en-IN" spc="35" dirty="0" smtClean="0">
                <a:latin typeface="Comic Sans MS" pitchFamily="66" charset="0"/>
                <a:cs typeface="Times New Roman"/>
              </a:rPr>
              <a:t>be </a:t>
            </a:r>
            <a:r>
              <a:rPr lang="en-IN" spc="50" dirty="0" smtClean="0">
                <a:latin typeface="Comic Sans MS" pitchFamily="66" charset="0"/>
                <a:cs typeface="Times New Roman"/>
              </a:rPr>
              <a:t>administered </a:t>
            </a:r>
            <a:r>
              <a:rPr lang="en-IN" spc="90" dirty="0" smtClean="0">
                <a:latin typeface="Comic Sans MS" pitchFamily="66" charset="0"/>
                <a:cs typeface="Times New Roman"/>
              </a:rPr>
              <a:t>up </a:t>
            </a:r>
            <a:r>
              <a:rPr lang="en-IN" spc="35" dirty="0" smtClean="0">
                <a:latin typeface="Comic Sans MS" pitchFamily="66" charset="0"/>
                <a:cs typeface="Times New Roman"/>
              </a:rPr>
              <a:t>to </a:t>
            </a:r>
            <a:r>
              <a:rPr lang="en-IN" spc="40" dirty="0" smtClean="0">
                <a:latin typeface="Comic Sans MS" pitchFamily="66" charset="0"/>
                <a:cs typeface="Times New Roman"/>
              </a:rPr>
              <a:t>hospital </a:t>
            </a:r>
            <a:r>
              <a:rPr lang="en-IN" spc="45" dirty="0" smtClean="0">
                <a:latin typeface="Comic Sans MS" pitchFamily="66" charset="0"/>
                <a:cs typeface="Times New Roman"/>
              </a:rPr>
              <a:t>discharge </a:t>
            </a:r>
            <a:r>
              <a:rPr lang="en-IN" spc="40" dirty="0" smtClean="0">
                <a:latin typeface="Comic Sans MS" pitchFamily="66" charset="0"/>
                <a:cs typeface="Times New Roman"/>
              </a:rPr>
              <a:t>(usually </a:t>
            </a:r>
            <a:r>
              <a:rPr lang="en-IN" dirty="0" smtClean="0">
                <a:latin typeface="Comic Sans MS" pitchFamily="66" charset="0"/>
                <a:cs typeface="Times New Roman"/>
              </a:rPr>
              <a:t>3 </a:t>
            </a:r>
            <a:r>
              <a:rPr lang="en-IN" spc="35" dirty="0" smtClean="0">
                <a:latin typeface="Comic Sans MS" pitchFamily="66" charset="0"/>
                <a:cs typeface="Times New Roman"/>
              </a:rPr>
              <a:t>to </a:t>
            </a:r>
            <a:r>
              <a:rPr lang="en-IN" dirty="0" smtClean="0">
                <a:latin typeface="Comic Sans MS" pitchFamily="66" charset="0"/>
                <a:cs typeface="Times New Roman"/>
              </a:rPr>
              <a:t>5 </a:t>
            </a:r>
            <a:r>
              <a:rPr lang="en-IN" spc="45" dirty="0" smtClean="0">
                <a:latin typeface="Comic Sans MS" pitchFamily="66" charset="0"/>
                <a:cs typeface="Times New Roman"/>
              </a:rPr>
              <a:t>days)  </a:t>
            </a:r>
            <a:r>
              <a:rPr lang="en-IN" spc="40" dirty="0" smtClean="0">
                <a:latin typeface="Comic Sans MS" pitchFamily="66" charset="0"/>
                <a:cs typeface="Times New Roman"/>
              </a:rPr>
              <a:t>in </a:t>
            </a:r>
            <a:r>
              <a:rPr lang="en-IN" spc="35" dirty="0" smtClean="0">
                <a:latin typeface="Comic Sans MS" pitchFamily="66" charset="0"/>
                <a:cs typeface="Times New Roman"/>
              </a:rPr>
              <a:t>conservative</a:t>
            </a:r>
            <a:r>
              <a:rPr lang="en-IN" spc="-45" dirty="0" smtClean="0">
                <a:latin typeface="Comic Sans MS" pitchFamily="66" charset="0"/>
                <a:cs typeface="Times New Roman"/>
              </a:rPr>
              <a:t> </a:t>
            </a:r>
            <a:r>
              <a:rPr lang="en-IN" spc="35" dirty="0" err="1" smtClean="0">
                <a:latin typeface="Comic Sans MS" pitchFamily="66" charset="0"/>
                <a:cs typeface="Times New Roman"/>
              </a:rPr>
              <a:t>strate</a:t>
            </a:r>
            <a:endParaRPr lang="en-US" dirty="0">
              <a:latin typeface="Comic Sans MS" pitchFamily="66" charset="0"/>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0191" y="191847"/>
            <a:ext cx="7703616" cy="1243930"/>
          </a:xfrm>
          <a:prstGeom prst="rect">
            <a:avLst/>
          </a:prstGeom>
        </p:spPr>
        <p:txBody>
          <a:bodyPr vert="horz" wrap="square" lIns="0" tIns="12700" rIns="0" bIns="0" rtlCol="0">
            <a:spAutoFit/>
          </a:bodyPr>
          <a:lstStyle/>
          <a:p>
            <a:pPr marL="12700" marR="5080">
              <a:lnSpc>
                <a:spcPct val="100000"/>
              </a:lnSpc>
              <a:spcBef>
                <a:spcPts val="100"/>
              </a:spcBef>
            </a:pPr>
            <a:r>
              <a:rPr spc="-50" dirty="0"/>
              <a:t>INVASIVE </a:t>
            </a:r>
            <a:r>
              <a:rPr spc="-5" dirty="0"/>
              <a:t>VERSUS </a:t>
            </a:r>
            <a:r>
              <a:rPr spc="-80" dirty="0"/>
              <a:t>CONSERVATIVE  </a:t>
            </a:r>
            <a:r>
              <a:rPr spc="-45" dirty="0"/>
              <a:t>STRATEGY</a:t>
            </a:r>
          </a:p>
        </p:txBody>
      </p:sp>
      <p:sp>
        <p:nvSpPr>
          <p:cNvPr id="3" name="object 3"/>
          <p:cNvSpPr txBox="1"/>
          <p:nvPr/>
        </p:nvSpPr>
        <p:spPr>
          <a:xfrm>
            <a:off x="567234" y="1664948"/>
            <a:ext cx="6984206" cy="6112571"/>
          </a:xfrm>
          <a:prstGeom prst="rect">
            <a:avLst/>
          </a:prstGeom>
        </p:spPr>
        <p:txBody>
          <a:bodyPr vert="horz" wrap="square" lIns="0" tIns="165735" rIns="0" bIns="0" rtlCol="0">
            <a:spAutoFit/>
          </a:bodyPr>
          <a:lstStyle/>
          <a:p>
            <a:pPr marL="447040" indent="-434340">
              <a:lnSpc>
                <a:spcPct val="100000"/>
              </a:lnSpc>
              <a:spcBef>
                <a:spcPts val="1305"/>
              </a:spcBef>
              <a:buClr>
                <a:srgbClr val="EB3C9F"/>
              </a:buClr>
              <a:buSzPct val="79166"/>
              <a:buFont typeface="Wingdings 3"/>
              <a:buChar char=""/>
              <a:tabLst>
                <a:tab pos="446405" algn="l"/>
                <a:tab pos="447040" algn="l"/>
              </a:tabLst>
            </a:pPr>
            <a:r>
              <a:rPr sz="2400" dirty="0">
                <a:solidFill>
                  <a:srgbClr val="404040"/>
                </a:solidFill>
                <a:latin typeface="Trebuchet MS"/>
                <a:cs typeface="Trebuchet MS"/>
              </a:rPr>
              <a:t>Benefit of </a:t>
            </a:r>
            <a:r>
              <a:rPr sz="2400" spc="-5" dirty="0">
                <a:solidFill>
                  <a:srgbClr val="404040"/>
                </a:solidFill>
                <a:latin typeface="Trebuchet MS"/>
                <a:cs typeface="Trebuchet MS"/>
              </a:rPr>
              <a:t>an early invasive strategy in high-risk</a:t>
            </a:r>
            <a:r>
              <a:rPr sz="2400" spc="130" dirty="0">
                <a:solidFill>
                  <a:srgbClr val="404040"/>
                </a:solidFill>
                <a:latin typeface="Trebuchet MS"/>
                <a:cs typeface="Trebuchet MS"/>
              </a:rPr>
              <a:t> </a:t>
            </a:r>
            <a:r>
              <a:rPr sz="2400" spc="-10" dirty="0">
                <a:solidFill>
                  <a:srgbClr val="404040"/>
                </a:solidFill>
                <a:latin typeface="Trebuchet MS"/>
                <a:cs typeface="Trebuchet MS"/>
              </a:rPr>
              <a:t>patients</a:t>
            </a:r>
            <a:endParaRPr sz="2400">
              <a:latin typeface="Trebuchet MS"/>
              <a:cs typeface="Trebuchet MS"/>
            </a:endParaRPr>
          </a:p>
          <a:p>
            <a:pPr marL="756285" lvl="1" indent="-287020">
              <a:lnSpc>
                <a:spcPct val="100000"/>
              </a:lnSpc>
              <a:spcBef>
                <a:spcPts val="1015"/>
              </a:spcBef>
              <a:buClr>
                <a:srgbClr val="EB3C9F"/>
              </a:buClr>
              <a:buSzPct val="80000"/>
              <a:buFont typeface="Wingdings 3"/>
              <a:buChar char=""/>
              <a:tabLst>
                <a:tab pos="756920" algn="l"/>
              </a:tabLst>
            </a:pPr>
            <a:r>
              <a:rPr sz="2000" spc="-15" dirty="0">
                <a:solidFill>
                  <a:srgbClr val="404040"/>
                </a:solidFill>
                <a:latin typeface="Trebuchet MS"/>
                <a:cs typeface="Trebuchet MS"/>
              </a:rPr>
              <a:t>Patients </a:t>
            </a:r>
            <a:r>
              <a:rPr sz="2000" spc="-5" dirty="0">
                <a:solidFill>
                  <a:srgbClr val="404040"/>
                </a:solidFill>
                <a:latin typeface="Trebuchet MS"/>
                <a:cs typeface="Trebuchet MS"/>
              </a:rPr>
              <a:t>with multiple clinical </a:t>
            </a:r>
            <a:r>
              <a:rPr sz="2000" dirty="0">
                <a:solidFill>
                  <a:srgbClr val="404040"/>
                </a:solidFill>
                <a:latin typeface="Trebuchet MS"/>
                <a:cs typeface="Trebuchet MS"/>
              </a:rPr>
              <a:t>risk</a:t>
            </a:r>
            <a:r>
              <a:rPr sz="2000" spc="-90" dirty="0">
                <a:solidFill>
                  <a:srgbClr val="404040"/>
                </a:solidFill>
                <a:latin typeface="Trebuchet MS"/>
                <a:cs typeface="Trebuchet MS"/>
              </a:rPr>
              <a:t> </a:t>
            </a:r>
            <a:r>
              <a:rPr sz="2000" dirty="0">
                <a:solidFill>
                  <a:srgbClr val="404040"/>
                </a:solidFill>
                <a:latin typeface="Trebuchet MS"/>
                <a:cs typeface="Trebuchet MS"/>
              </a:rPr>
              <a:t>factors,</a:t>
            </a:r>
            <a:endParaRPr sz="2000">
              <a:latin typeface="Trebuchet MS"/>
              <a:cs typeface="Trebuchet MS"/>
            </a:endParaRPr>
          </a:p>
          <a:p>
            <a:pPr marL="756285" lvl="1" indent="-287020">
              <a:lnSpc>
                <a:spcPct val="100000"/>
              </a:lnSpc>
              <a:spcBef>
                <a:spcPts val="994"/>
              </a:spcBef>
              <a:buClr>
                <a:srgbClr val="EB3C9F"/>
              </a:buClr>
              <a:buSzPct val="80000"/>
              <a:buFont typeface="Wingdings 3"/>
              <a:buChar char=""/>
              <a:tabLst>
                <a:tab pos="756920" algn="l"/>
              </a:tabLst>
            </a:pPr>
            <a:r>
              <a:rPr sz="2000" spc="-5" dirty="0">
                <a:solidFill>
                  <a:srgbClr val="404040"/>
                </a:solidFill>
                <a:latin typeface="Trebuchet MS"/>
                <a:cs typeface="Trebuchet MS"/>
              </a:rPr>
              <a:t>ST-segment</a:t>
            </a:r>
            <a:r>
              <a:rPr sz="2000" spc="-35" dirty="0">
                <a:solidFill>
                  <a:srgbClr val="404040"/>
                </a:solidFill>
                <a:latin typeface="Trebuchet MS"/>
                <a:cs typeface="Trebuchet MS"/>
              </a:rPr>
              <a:t> </a:t>
            </a:r>
            <a:r>
              <a:rPr sz="2000" spc="-5" dirty="0">
                <a:solidFill>
                  <a:srgbClr val="404040"/>
                </a:solidFill>
                <a:latin typeface="Trebuchet MS"/>
                <a:cs typeface="Trebuchet MS"/>
              </a:rPr>
              <a:t>deviation,</a:t>
            </a:r>
            <a:endParaRPr sz="2000">
              <a:latin typeface="Trebuchet MS"/>
              <a:cs typeface="Trebuchet MS"/>
            </a:endParaRPr>
          </a:p>
          <a:p>
            <a:pPr marL="756285" lvl="1" indent="-287020">
              <a:lnSpc>
                <a:spcPct val="100000"/>
              </a:lnSpc>
              <a:spcBef>
                <a:spcPts val="1010"/>
              </a:spcBef>
              <a:buClr>
                <a:srgbClr val="EB3C9F"/>
              </a:buClr>
              <a:buSzPct val="80000"/>
              <a:buFont typeface="Wingdings 3"/>
              <a:buChar char=""/>
              <a:tabLst>
                <a:tab pos="756920" algn="l"/>
              </a:tabLst>
            </a:pPr>
            <a:r>
              <a:rPr sz="2000" dirty="0">
                <a:solidFill>
                  <a:srgbClr val="404040"/>
                </a:solidFill>
                <a:latin typeface="Trebuchet MS"/>
                <a:cs typeface="Trebuchet MS"/>
              </a:rPr>
              <a:t>And/or positive</a:t>
            </a:r>
            <a:r>
              <a:rPr sz="2000" spc="-80" dirty="0">
                <a:solidFill>
                  <a:srgbClr val="404040"/>
                </a:solidFill>
                <a:latin typeface="Trebuchet MS"/>
                <a:cs typeface="Trebuchet MS"/>
              </a:rPr>
              <a:t> </a:t>
            </a:r>
            <a:r>
              <a:rPr sz="2000" dirty="0">
                <a:solidFill>
                  <a:srgbClr val="404040"/>
                </a:solidFill>
                <a:latin typeface="Trebuchet MS"/>
                <a:cs typeface="Trebuchet MS"/>
              </a:rPr>
              <a:t>biomarkers</a:t>
            </a:r>
            <a:endParaRPr sz="2000">
              <a:latin typeface="Trebuchet MS"/>
              <a:cs typeface="Trebuchet MS"/>
            </a:endParaRPr>
          </a:p>
          <a:p>
            <a:pPr marL="355600" indent="-342900">
              <a:lnSpc>
                <a:spcPct val="100000"/>
              </a:lnSpc>
              <a:spcBef>
                <a:spcPts val="980"/>
              </a:spcBef>
              <a:buClr>
                <a:srgbClr val="EB3C9F"/>
              </a:buClr>
              <a:buSzPct val="79166"/>
              <a:buFont typeface="Wingdings 3"/>
              <a:buChar char=""/>
              <a:tabLst>
                <a:tab pos="354965" algn="l"/>
                <a:tab pos="355600" algn="l"/>
              </a:tabLst>
            </a:pPr>
            <a:r>
              <a:rPr sz="2400" spc="-5" dirty="0">
                <a:solidFill>
                  <a:srgbClr val="404040"/>
                </a:solidFill>
                <a:latin typeface="Trebuchet MS"/>
                <a:cs typeface="Trebuchet MS"/>
              </a:rPr>
              <a:t>In this </a:t>
            </a:r>
            <a:r>
              <a:rPr sz="2400" spc="-35" dirty="0">
                <a:solidFill>
                  <a:srgbClr val="404040"/>
                </a:solidFill>
                <a:latin typeface="Trebuchet MS"/>
                <a:cs typeface="Trebuchet MS"/>
              </a:rPr>
              <a:t>strategy, </a:t>
            </a:r>
            <a:r>
              <a:rPr sz="2400" spc="-5" dirty="0">
                <a:solidFill>
                  <a:srgbClr val="404040"/>
                </a:solidFill>
                <a:latin typeface="Trebuchet MS"/>
                <a:cs typeface="Trebuchet MS"/>
              </a:rPr>
              <a:t>following treatment</a:t>
            </a:r>
            <a:r>
              <a:rPr sz="2400" spc="70" dirty="0">
                <a:solidFill>
                  <a:srgbClr val="404040"/>
                </a:solidFill>
                <a:latin typeface="Trebuchet MS"/>
                <a:cs typeface="Trebuchet MS"/>
              </a:rPr>
              <a:t> </a:t>
            </a:r>
            <a:r>
              <a:rPr sz="2400" spc="-5" dirty="0">
                <a:solidFill>
                  <a:srgbClr val="404040"/>
                </a:solidFill>
                <a:latin typeface="Trebuchet MS"/>
                <a:cs typeface="Trebuchet MS"/>
              </a:rPr>
              <a:t>with</a:t>
            </a:r>
            <a:endParaRPr sz="2400">
              <a:latin typeface="Trebuchet MS"/>
              <a:cs typeface="Trebuchet MS"/>
            </a:endParaRPr>
          </a:p>
          <a:p>
            <a:pPr marL="756285" lvl="1" indent="-287020">
              <a:lnSpc>
                <a:spcPct val="100000"/>
              </a:lnSpc>
              <a:spcBef>
                <a:spcPts val="1010"/>
              </a:spcBef>
              <a:buClr>
                <a:srgbClr val="EB3C9F"/>
              </a:buClr>
              <a:buSzPct val="80000"/>
              <a:buFont typeface="Wingdings 3"/>
              <a:buChar char=""/>
              <a:tabLst>
                <a:tab pos="756920" algn="l"/>
              </a:tabLst>
            </a:pPr>
            <a:r>
              <a:rPr sz="2000" spc="-5" dirty="0">
                <a:solidFill>
                  <a:srgbClr val="404040"/>
                </a:solidFill>
                <a:latin typeface="Trebuchet MS"/>
                <a:cs typeface="Trebuchet MS"/>
              </a:rPr>
              <a:t>Anti-ischemic </a:t>
            </a:r>
            <a:r>
              <a:rPr sz="2000" dirty="0">
                <a:solidFill>
                  <a:srgbClr val="404040"/>
                </a:solidFill>
                <a:latin typeface="Trebuchet MS"/>
                <a:cs typeface="Trebuchet MS"/>
              </a:rPr>
              <a:t>and </a:t>
            </a:r>
            <a:r>
              <a:rPr sz="2000" spc="-5" dirty="0">
                <a:solidFill>
                  <a:srgbClr val="404040"/>
                </a:solidFill>
                <a:latin typeface="Trebuchet MS"/>
                <a:cs typeface="Trebuchet MS"/>
              </a:rPr>
              <a:t>antithrombotic agents, </a:t>
            </a:r>
            <a:r>
              <a:rPr sz="2000" dirty="0">
                <a:solidFill>
                  <a:srgbClr val="404040"/>
                </a:solidFill>
                <a:latin typeface="Trebuchet MS"/>
                <a:cs typeface="Trebuchet MS"/>
              </a:rPr>
              <a:t>coronary </a:t>
            </a:r>
            <a:r>
              <a:rPr sz="2000" spc="-5" dirty="0">
                <a:solidFill>
                  <a:srgbClr val="404040"/>
                </a:solidFill>
                <a:latin typeface="Trebuchet MS"/>
                <a:cs typeface="Trebuchet MS"/>
              </a:rPr>
              <a:t>arteriography is</a:t>
            </a:r>
            <a:r>
              <a:rPr sz="2000" spc="-145" dirty="0">
                <a:solidFill>
                  <a:srgbClr val="404040"/>
                </a:solidFill>
                <a:latin typeface="Trebuchet MS"/>
                <a:cs typeface="Trebuchet MS"/>
              </a:rPr>
              <a:t> </a:t>
            </a:r>
            <a:r>
              <a:rPr sz="2000" spc="-5" dirty="0">
                <a:solidFill>
                  <a:srgbClr val="404040"/>
                </a:solidFill>
                <a:latin typeface="Trebuchet MS"/>
                <a:cs typeface="Trebuchet MS"/>
              </a:rPr>
              <a:t>carried</a:t>
            </a:r>
            <a:endParaRPr sz="2000">
              <a:latin typeface="Trebuchet MS"/>
              <a:cs typeface="Trebuchet MS"/>
            </a:endParaRPr>
          </a:p>
          <a:p>
            <a:pPr marL="756285">
              <a:lnSpc>
                <a:spcPct val="100000"/>
              </a:lnSpc>
              <a:spcBef>
                <a:spcPts val="5"/>
              </a:spcBef>
            </a:pPr>
            <a:r>
              <a:rPr sz="2000" dirty="0">
                <a:solidFill>
                  <a:srgbClr val="404040"/>
                </a:solidFill>
                <a:latin typeface="Trebuchet MS"/>
                <a:cs typeface="Trebuchet MS"/>
              </a:rPr>
              <a:t>out </a:t>
            </a:r>
            <a:r>
              <a:rPr sz="2000" spc="-5" dirty="0">
                <a:solidFill>
                  <a:srgbClr val="404040"/>
                </a:solidFill>
                <a:latin typeface="Trebuchet MS"/>
                <a:cs typeface="Trebuchet MS"/>
              </a:rPr>
              <a:t>within </a:t>
            </a:r>
            <a:r>
              <a:rPr sz="2000" dirty="0">
                <a:solidFill>
                  <a:srgbClr val="404040"/>
                </a:solidFill>
                <a:latin typeface="Trebuchet MS"/>
                <a:cs typeface="Trebuchet MS"/>
              </a:rPr>
              <a:t>~</a:t>
            </a:r>
            <a:r>
              <a:rPr sz="2000" dirty="0">
                <a:solidFill>
                  <a:srgbClr val="FF0000"/>
                </a:solidFill>
                <a:latin typeface="Trebuchet MS"/>
                <a:cs typeface="Trebuchet MS"/>
              </a:rPr>
              <a:t>48 h of</a:t>
            </a:r>
            <a:r>
              <a:rPr sz="2000" spc="-75" dirty="0">
                <a:solidFill>
                  <a:srgbClr val="FF0000"/>
                </a:solidFill>
                <a:latin typeface="Trebuchet MS"/>
                <a:cs typeface="Trebuchet MS"/>
              </a:rPr>
              <a:t> </a:t>
            </a:r>
            <a:r>
              <a:rPr sz="2000" spc="-5" dirty="0">
                <a:solidFill>
                  <a:srgbClr val="FF0000"/>
                </a:solidFill>
                <a:latin typeface="Trebuchet MS"/>
                <a:cs typeface="Trebuchet MS"/>
              </a:rPr>
              <a:t>presentation</a:t>
            </a:r>
            <a:endParaRPr sz="2000">
              <a:latin typeface="Trebuchet MS"/>
              <a:cs typeface="Trebuchet MS"/>
            </a:endParaRPr>
          </a:p>
          <a:p>
            <a:pPr marL="756285" marR="588645" lvl="1" indent="-287020">
              <a:lnSpc>
                <a:spcPct val="100000"/>
              </a:lnSpc>
              <a:spcBef>
                <a:spcPts val="1005"/>
              </a:spcBef>
              <a:buClr>
                <a:srgbClr val="EB3C9F"/>
              </a:buClr>
              <a:buSzPct val="80000"/>
              <a:buFont typeface="Wingdings 3"/>
              <a:buChar char=""/>
              <a:tabLst>
                <a:tab pos="756920" algn="l"/>
              </a:tabLst>
            </a:pPr>
            <a:r>
              <a:rPr sz="2000" dirty="0">
                <a:solidFill>
                  <a:srgbClr val="404040"/>
                </a:solidFill>
                <a:latin typeface="Trebuchet MS"/>
                <a:cs typeface="Trebuchet MS"/>
              </a:rPr>
              <a:t>Followed </a:t>
            </a:r>
            <a:r>
              <a:rPr sz="2000" spc="-5" dirty="0">
                <a:solidFill>
                  <a:srgbClr val="404040"/>
                </a:solidFill>
                <a:latin typeface="Trebuchet MS"/>
                <a:cs typeface="Trebuchet MS"/>
              </a:rPr>
              <a:t>by </a:t>
            </a:r>
            <a:r>
              <a:rPr sz="2000" dirty="0">
                <a:solidFill>
                  <a:srgbClr val="404040"/>
                </a:solidFill>
                <a:latin typeface="Trebuchet MS"/>
                <a:cs typeface="Trebuchet MS"/>
              </a:rPr>
              <a:t>coronary </a:t>
            </a:r>
            <a:r>
              <a:rPr sz="2000" spc="-5" dirty="0">
                <a:solidFill>
                  <a:srgbClr val="404040"/>
                </a:solidFill>
                <a:latin typeface="Trebuchet MS"/>
                <a:cs typeface="Trebuchet MS"/>
              </a:rPr>
              <a:t>revascularization (PCI </a:t>
            </a:r>
            <a:r>
              <a:rPr sz="2000" dirty="0">
                <a:solidFill>
                  <a:srgbClr val="404040"/>
                </a:solidFill>
                <a:latin typeface="Trebuchet MS"/>
                <a:cs typeface="Trebuchet MS"/>
              </a:rPr>
              <a:t>or coronary </a:t>
            </a:r>
            <a:r>
              <a:rPr sz="2000" spc="-5" dirty="0">
                <a:solidFill>
                  <a:srgbClr val="404040"/>
                </a:solidFill>
                <a:latin typeface="Trebuchet MS"/>
                <a:cs typeface="Trebuchet MS"/>
              </a:rPr>
              <a:t>artery bypass  </a:t>
            </a:r>
            <a:r>
              <a:rPr sz="2000" dirty="0">
                <a:solidFill>
                  <a:srgbClr val="404040"/>
                </a:solidFill>
                <a:latin typeface="Trebuchet MS"/>
                <a:cs typeface="Trebuchet MS"/>
              </a:rPr>
              <a:t>grafting)</a:t>
            </a:r>
            <a:endParaRPr sz="2000">
              <a:latin typeface="Trebuchet MS"/>
              <a:cs typeface="Trebuchet MS"/>
            </a:endParaRPr>
          </a:p>
          <a:p>
            <a:pPr marL="447040" indent="-434340">
              <a:lnSpc>
                <a:spcPct val="100000"/>
              </a:lnSpc>
              <a:spcBef>
                <a:spcPts val="980"/>
              </a:spcBef>
              <a:buClr>
                <a:srgbClr val="EB3C9F"/>
              </a:buClr>
              <a:buSzPct val="79166"/>
              <a:buFont typeface="Wingdings 3"/>
              <a:buChar char=""/>
              <a:tabLst>
                <a:tab pos="446405" algn="l"/>
                <a:tab pos="447040" algn="l"/>
              </a:tabLst>
            </a:pPr>
            <a:r>
              <a:rPr sz="2400" spc="-5" dirty="0">
                <a:solidFill>
                  <a:srgbClr val="404040"/>
                </a:solidFill>
                <a:latin typeface="Trebuchet MS"/>
                <a:cs typeface="Trebuchet MS"/>
              </a:rPr>
              <a:t>In low-risk patients, the outcomes </a:t>
            </a:r>
            <a:r>
              <a:rPr sz="2400" dirty="0">
                <a:solidFill>
                  <a:srgbClr val="404040"/>
                </a:solidFill>
                <a:latin typeface="Trebuchet MS"/>
                <a:cs typeface="Trebuchet MS"/>
              </a:rPr>
              <a:t>from </a:t>
            </a:r>
            <a:r>
              <a:rPr sz="2400" spc="-5" dirty="0">
                <a:solidFill>
                  <a:srgbClr val="404040"/>
                </a:solidFill>
                <a:latin typeface="Trebuchet MS"/>
                <a:cs typeface="Trebuchet MS"/>
              </a:rPr>
              <a:t>an invasive strategy</a:t>
            </a:r>
            <a:r>
              <a:rPr sz="2400" spc="105" dirty="0">
                <a:solidFill>
                  <a:srgbClr val="404040"/>
                </a:solidFill>
                <a:latin typeface="Trebuchet MS"/>
                <a:cs typeface="Trebuchet MS"/>
              </a:rPr>
              <a:t> </a:t>
            </a:r>
            <a:r>
              <a:rPr sz="2400" spc="-5" dirty="0">
                <a:solidFill>
                  <a:srgbClr val="404040"/>
                </a:solidFill>
                <a:latin typeface="Trebuchet MS"/>
                <a:cs typeface="Trebuchet MS"/>
              </a:rPr>
              <a:t>are</a:t>
            </a:r>
            <a:endParaRPr sz="2400">
              <a:latin typeface="Trebuchet MS"/>
              <a:cs typeface="Trebuchet MS"/>
            </a:endParaRPr>
          </a:p>
          <a:p>
            <a:pPr marL="355600">
              <a:lnSpc>
                <a:spcPct val="100000"/>
              </a:lnSpc>
              <a:spcBef>
                <a:spcPts val="5"/>
              </a:spcBef>
            </a:pPr>
            <a:r>
              <a:rPr sz="2400" dirty="0">
                <a:solidFill>
                  <a:srgbClr val="404040"/>
                </a:solidFill>
                <a:latin typeface="Trebuchet MS"/>
                <a:cs typeface="Trebuchet MS"/>
              </a:rPr>
              <a:t>similar </a:t>
            </a:r>
            <a:r>
              <a:rPr sz="2400" spc="-5" dirty="0">
                <a:solidFill>
                  <a:srgbClr val="404040"/>
                </a:solidFill>
                <a:latin typeface="Trebuchet MS"/>
                <a:cs typeface="Trebuchet MS"/>
              </a:rPr>
              <a:t>to those obtained </a:t>
            </a:r>
            <a:r>
              <a:rPr sz="2400" dirty="0">
                <a:solidFill>
                  <a:srgbClr val="404040"/>
                </a:solidFill>
                <a:latin typeface="Trebuchet MS"/>
                <a:cs typeface="Trebuchet MS"/>
              </a:rPr>
              <a:t>from a </a:t>
            </a:r>
            <a:r>
              <a:rPr sz="2400" spc="-5" dirty="0">
                <a:solidFill>
                  <a:srgbClr val="404040"/>
                </a:solidFill>
                <a:latin typeface="Trebuchet MS"/>
                <a:cs typeface="Trebuchet MS"/>
              </a:rPr>
              <a:t>conservative</a:t>
            </a:r>
            <a:r>
              <a:rPr sz="2400" spc="60" dirty="0">
                <a:solidFill>
                  <a:srgbClr val="404040"/>
                </a:solidFill>
                <a:latin typeface="Trebuchet MS"/>
                <a:cs typeface="Trebuchet MS"/>
              </a:rPr>
              <a:t> </a:t>
            </a:r>
            <a:r>
              <a:rPr sz="2400" spc="-35" dirty="0">
                <a:solidFill>
                  <a:srgbClr val="404040"/>
                </a:solidFill>
                <a:latin typeface="Trebuchet MS"/>
                <a:cs typeface="Trebuchet MS"/>
              </a:rPr>
              <a:t>strategy.</a:t>
            </a:r>
            <a:endParaRPr sz="2400">
              <a:latin typeface="Trebuchet MS"/>
              <a:cs typeface="Trebuchet MS"/>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234" y="304800"/>
            <a:ext cx="6671766" cy="628377"/>
          </a:xfrm>
          <a:prstGeom prst="rect">
            <a:avLst/>
          </a:prstGeom>
        </p:spPr>
        <p:txBody>
          <a:bodyPr vert="horz" wrap="square" lIns="0" tIns="12700" rIns="0" bIns="0" rtlCol="0">
            <a:spAutoFit/>
          </a:bodyPr>
          <a:lstStyle/>
          <a:p>
            <a:pPr marL="12700">
              <a:lnSpc>
                <a:spcPct val="100000"/>
              </a:lnSpc>
              <a:spcBef>
                <a:spcPts val="100"/>
              </a:spcBef>
            </a:pPr>
            <a:r>
              <a:rPr spc="-5" dirty="0"/>
              <a:t>LONG-TERM</a:t>
            </a:r>
            <a:r>
              <a:rPr spc="-65" dirty="0"/>
              <a:t> </a:t>
            </a:r>
            <a:r>
              <a:rPr spc="-5" dirty="0"/>
              <a:t>MANAGEMENT</a:t>
            </a:r>
          </a:p>
        </p:txBody>
      </p:sp>
      <p:sp>
        <p:nvSpPr>
          <p:cNvPr id="3" name="object 3"/>
          <p:cNvSpPr txBox="1"/>
          <p:nvPr/>
        </p:nvSpPr>
        <p:spPr>
          <a:xfrm>
            <a:off x="689992" y="1219201"/>
            <a:ext cx="7082408" cy="4869923"/>
          </a:xfrm>
          <a:prstGeom prst="rect">
            <a:avLst/>
          </a:prstGeom>
        </p:spPr>
        <p:txBody>
          <a:bodyPr vert="horz" wrap="square" lIns="0" tIns="139065" rIns="0" bIns="0" rtlCol="0">
            <a:spAutoFit/>
          </a:bodyPr>
          <a:lstStyle/>
          <a:p>
            <a:pPr marL="355600" indent="-342900">
              <a:lnSpc>
                <a:spcPct val="100000"/>
              </a:lnSpc>
              <a:spcBef>
                <a:spcPts val="1095"/>
              </a:spcBef>
              <a:buClr>
                <a:srgbClr val="EB3C9F"/>
              </a:buClr>
              <a:buSzPct val="80000"/>
              <a:buFont typeface="Wingdings 3"/>
              <a:buChar char=""/>
              <a:tabLst>
                <a:tab pos="354965" algn="l"/>
                <a:tab pos="355600" algn="l"/>
              </a:tabLst>
            </a:pPr>
            <a:r>
              <a:rPr sz="2000" dirty="0">
                <a:solidFill>
                  <a:srgbClr val="404040"/>
                </a:solidFill>
                <a:latin typeface="Trebuchet MS"/>
                <a:cs typeface="Trebuchet MS"/>
              </a:rPr>
              <a:t>The time of </a:t>
            </a:r>
            <a:r>
              <a:rPr sz="2000" spc="-5" dirty="0">
                <a:solidFill>
                  <a:srgbClr val="404040"/>
                </a:solidFill>
                <a:latin typeface="Trebuchet MS"/>
                <a:cs typeface="Trebuchet MS"/>
              </a:rPr>
              <a:t>hospital</a:t>
            </a:r>
            <a:r>
              <a:rPr sz="2000" spc="-90" dirty="0">
                <a:solidFill>
                  <a:srgbClr val="404040"/>
                </a:solidFill>
                <a:latin typeface="Trebuchet MS"/>
                <a:cs typeface="Trebuchet MS"/>
              </a:rPr>
              <a:t> </a:t>
            </a:r>
            <a:r>
              <a:rPr sz="2000" spc="-5" dirty="0">
                <a:solidFill>
                  <a:srgbClr val="404040"/>
                </a:solidFill>
                <a:latin typeface="Trebuchet MS"/>
                <a:cs typeface="Trebuchet MS"/>
              </a:rPr>
              <a:t>discharge</a:t>
            </a:r>
            <a:endParaRPr sz="2000">
              <a:latin typeface="Trebuchet MS"/>
              <a:cs typeface="Trebuchet MS"/>
            </a:endParaRPr>
          </a:p>
          <a:p>
            <a:pPr marL="355600" indent="-342900">
              <a:lnSpc>
                <a:spcPct val="100000"/>
              </a:lnSpc>
              <a:spcBef>
                <a:spcPts val="994"/>
              </a:spcBef>
              <a:buClr>
                <a:srgbClr val="EB3C9F"/>
              </a:buClr>
              <a:buSzPct val="80000"/>
              <a:buFont typeface="Wingdings 3"/>
              <a:buChar char=""/>
              <a:tabLst>
                <a:tab pos="354965" algn="l"/>
                <a:tab pos="355600" algn="l"/>
              </a:tabLst>
            </a:pPr>
            <a:r>
              <a:rPr sz="2000" spc="-5" dirty="0">
                <a:solidFill>
                  <a:srgbClr val="FF0000"/>
                </a:solidFill>
                <a:latin typeface="Trebuchet MS"/>
                <a:cs typeface="Trebuchet MS"/>
              </a:rPr>
              <a:t>“teachable moment” </a:t>
            </a:r>
            <a:r>
              <a:rPr sz="2000" dirty="0">
                <a:solidFill>
                  <a:srgbClr val="404040"/>
                </a:solidFill>
                <a:latin typeface="Trebuchet MS"/>
                <a:cs typeface="Trebuchet MS"/>
              </a:rPr>
              <a:t>for </a:t>
            </a:r>
            <a:r>
              <a:rPr sz="2000" spc="-5" dirty="0">
                <a:solidFill>
                  <a:srgbClr val="404040"/>
                </a:solidFill>
                <a:latin typeface="Trebuchet MS"/>
                <a:cs typeface="Trebuchet MS"/>
              </a:rPr>
              <a:t>the patient with</a:t>
            </a:r>
            <a:r>
              <a:rPr sz="2000" spc="-165" dirty="0">
                <a:solidFill>
                  <a:srgbClr val="404040"/>
                </a:solidFill>
                <a:latin typeface="Trebuchet MS"/>
                <a:cs typeface="Trebuchet MS"/>
              </a:rPr>
              <a:t> </a:t>
            </a:r>
            <a:r>
              <a:rPr sz="2000" dirty="0">
                <a:solidFill>
                  <a:srgbClr val="404040"/>
                </a:solidFill>
                <a:latin typeface="Trebuchet MS"/>
                <a:cs typeface="Trebuchet MS"/>
              </a:rPr>
              <a:t>NSTE-ACS,</a:t>
            </a:r>
            <a:endParaRPr sz="2000">
              <a:latin typeface="Trebuchet MS"/>
              <a:cs typeface="Trebuchet MS"/>
            </a:endParaRPr>
          </a:p>
          <a:p>
            <a:pPr marL="355600" indent="-342900">
              <a:lnSpc>
                <a:spcPct val="100000"/>
              </a:lnSpc>
              <a:spcBef>
                <a:spcPts val="994"/>
              </a:spcBef>
              <a:buClr>
                <a:srgbClr val="EB3C9F"/>
              </a:buClr>
              <a:buSzPct val="80000"/>
              <a:buFont typeface="Wingdings 3"/>
              <a:buChar char=""/>
              <a:tabLst>
                <a:tab pos="354965" algn="l"/>
                <a:tab pos="355600" algn="l"/>
              </a:tabLst>
            </a:pPr>
            <a:r>
              <a:rPr sz="2000" spc="-20" dirty="0">
                <a:solidFill>
                  <a:srgbClr val="404040"/>
                </a:solidFill>
                <a:latin typeface="Trebuchet MS"/>
                <a:cs typeface="Trebuchet MS"/>
              </a:rPr>
              <a:t>Review </a:t>
            </a:r>
            <a:r>
              <a:rPr sz="2000" spc="-5" dirty="0">
                <a:solidFill>
                  <a:srgbClr val="404040"/>
                </a:solidFill>
                <a:latin typeface="Trebuchet MS"/>
                <a:cs typeface="Trebuchet MS"/>
              </a:rPr>
              <a:t>and </a:t>
            </a:r>
            <a:r>
              <a:rPr sz="2000" dirty="0">
                <a:solidFill>
                  <a:srgbClr val="404040"/>
                </a:solidFill>
                <a:latin typeface="Trebuchet MS"/>
                <a:cs typeface="Trebuchet MS"/>
              </a:rPr>
              <a:t>optimize </a:t>
            </a:r>
            <a:r>
              <a:rPr sz="2000" spc="-5" dirty="0">
                <a:solidFill>
                  <a:srgbClr val="404040"/>
                </a:solidFill>
                <a:latin typeface="Trebuchet MS"/>
                <a:cs typeface="Trebuchet MS"/>
              </a:rPr>
              <a:t>the </a:t>
            </a:r>
            <a:r>
              <a:rPr sz="2000" dirty="0">
                <a:solidFill>
                  <a:srgbClr val="404040"/>
                </a:solidFill>
                <a:latin typeface="Trebuchet MS"/>
                <a:cs typeface="Trebuchet MS"/>
              </a:rPr>
              <a:t>medical</a:t>
            </a:r>
            <a:r>
              <a:rPr sz="2000" spc="-100" dirty="0">
                <a:solidFill>
                  <a:srgbClr val="404040"/>
                </a:solidFill>
                <a:latin typeface="Trebuchet MS"/>
                <a:cs typeface="Trebuchet MS"/>
              </a:rPr>
              <a:t> </a:t>
            </a:r>
            <a:r>
              <a:rPr sz="2000" dirty="0">
                <a:solidFill>
                  <a:srgbClr val="404040"/>
                </a:solidFill>
                <a:latin typeface="Trebuchet MS"/>
                <a:cs typeface="Trebuchet MS"/>
              </a:rPr>
              <a:t>regimen.</a:t>
            </a:r>
            <a:endParaRPr sz="2000">
              <a:latin typeface="Trebuchet MS"/>
              <a:cs typeface="Trebuchet MS"/>
            </a:endParaRPr>
          </a:p>
          <a:p>
            <a:pPr marL="355600" indent="-342900">
              <a:lnSpc>
                <a:spcPct val="100000"/>
              </a:lnSpc>
              <a:spcBef>
                <a:spcPts val="1010"/>
              </a:spcBef>
              <a:buClr>
                <a:srgbClr val="EB3C9F"/>
              </a:buClr>
              <a:buSzPct val="80000"/>
              <a:buFont typeface="Wingdings 3"/>
              <a:buChar char=""/>
              <a:tabLst>
                <a:tab pos="354965" algn="l"/>
                <a:tab pos="355600" algn="l"/>
              </a:tabLst>
            </a:pPr>
            <a:r>
              <a:rPr sz="2000" dirty="0">
                <a:solidFill>
                  <a:srgbClr val="404040"/>
                </a:solidFill>
                <a:latin typeface="Trebuchet MS"/>
                <a:cs typeface="Trebuchet MS"/>
              </a:rPr>
              <a:t>Risk-factor modification </a:t>
            </a:r>
            <a:r>
              <a:rPr sz="2000" spc="-5" dirty="0">
                <a:solidFill>
                  <a:srgbClr val="404040"/>
                </a:solidFill>
                <a:latin typeface="Trebuchet MS"/>
                <a:cs typeface="Trebuchet MS"/>
              </a:rPr>
              <a:t>is </a:t>
            </a:r>
            <a:r>
              <a:rPr sz="2000" spc="-65" dirty="0">
                <a:solidFill>
                  <a:srgbClr val="404040"/>
                </a:solidFill>
                <a:latin typeface="Trebuchet MS"/>
                <a:cs typeface="Trebuchet MS"/>
              </a:rPr>
              <a:t>key, </a:t>
            </a:r>
            <a:r>
              <a:rPr sz="2000" dirty="0">
                <a:solidFill>
                  <a:srgbClr val="404040"/>
                </a:solidFill>
                <a:latin typeface="Trebuchet MS"/>
                <a:cs typeface="Trebuchet MS"/>
              </a:rPr>
              <a:t>and </a:t>
            </a:r>
            <a:r>
              <a:rPr sz="2000" spc="-5" dirty="0">
                <a:solidFill>
                  <a:srgbClr val="404040"/>
                </a:solidFill>
                <a:latin typeface="Trebuchet MS"/>
                <a:cs typeface="Trebuchet MS"/>
              </a:rPr>
              <a:t>the caregiver</a:t>
            </a:r>
            <a:r>
              <a:rPr sz="2000" spc="-80" dirty="0">
                <a:solidFill>
                  <a:srgbClr val="404040"/>
                </a:solidFill>
                <a:latin typeface="Trebuchet MS"/>
                <a:cs typeface="Trebuchet MS"/>
              </a:rPr>
              <a:t> </a:t>
            </a:r>
            <a:r>
              <a:rPr sz="2000" dirty="0">
                <a:solidFill>
                  <a:srgbClr val="404040"/>
                </a:solidFill>
                <a:latin typeface="Trebuchet MS"/>
                <a:cs typeface="Trebuchet MS"/>
              </a:rPr>
              <a:t>should</a:t>
            </a:r>
            <a:endParaRPr sz="2000">
              <a:latin typeface="Trebuchet MS"/>
              <a:cs typeface="Trebuchet MS"/>
            </a:endParaRPr>
          </a:p>
          <a:p>
            <a:pPr marL="824865" lvl="1" indent="-355600">
              <a:lnSpc>
                <a:spcPct val="100000"/>
              </a:lnSpc>
              <a:spcBef>
                <a:spcPts val="1005"/>
              </a:spcBef>
              <a:buClr>
                <a:srgbClr val="EB3C9F"/>
              </a:buClr>
              <a:buSzPct val="80555"/>
              <a:buFont typeface="Wingdings 3"/>
              <a:buChar char=""/>
              <a:tabLst>
                <a:tab pos="824865" algn="l"/>
                <a:tab pos="825500" algn="l"/>
              </a:tabLst>
            </a:pPr>
            <a:r>
              <a:rPr sz="1800" spc="-5" dirty="0">
                <a:solidFill>
                  <a:srgbClr val="404040"/>
                </a:solidFill>
                <a:latin typeface="Trebuchet MS"/>
                <a:cs typeface="Trebuchet MS"/>
              </a:rPr>
              <a:t>discuss with the patient the importance </a:t>
            </a:r>
            <a:r>
              <a:rPr sz="1800" dirty="0">
                <a:solidFill>
                  <a:srgbClr val="404040"/>
                </a:solidFill>
                <a:latin typeface="Trebuchet MS"/>
                <a:cs typeface="Trebuchet MS"/>
              </a:rPr>
              <a:t>of </a:t>
            </a:r>
            <a:r>
              <a:rPr sz="1800" spc="-5" dirty="0">
                <a:solidFill>
                  <a:srgbClr val="404040"/>
                </a:solidFill>
                <a:latin typeface="Trebuchet MS"/>
                <a:cs typeface="Trebuchet MS"/>
              </a:rPr>
              <a:t>smoking cessation</a:t>
            </a:r>
            <a:endParaRPr sz="1800">
              <a:latin typeface="Trebuchet MS"/>
              <a:cs typeface="Trebuchet MS"/>
            </a:endParaRPr>
          </a:p>
          <a:p>
            <a:pPr marL="824865" lvl="1" indent="-355600">
              <a:lnSpc>
                <a:spcPct val="100000"/>
              </a:lnSpc>
              <a:spcBef>
                <a:spcPts val="994"/>
              </a:spcBef>
              <a:buClr>
                <a:srgbClr val="EB3C9F"/>
              </a:buClr>
              <a:buSzPct val="80555"/>
              <a:buFont typeface="Wingdings 3"/>
              <a:buChar char=""/>
              <a:tabLst>
                <a:tab pos="824865" algn="l"/>
                <a:tab pos="825500" algn="l"/>
              </a:tabLst>
            </a:pPr>
            <a:r>
              <a:rPr sz="1800" spc="-5" dirty="0">
                <a:solidFill>
                  <a:srgbClr val="404040"/>
                </a:solidFill>
                <a:latin typeface="Trebuchet MS"/>
                <a:cs typeface="Trebuchet MS"/>
              </a:rPr>
              <a:t>achieving optimal</a:t>
            </a:r>
            <a:r>
              <a:rPr sz="1800" dirty="0">
                <a:solidFill>
                  <a:srgbClr val="404040"/>
                </a:solidFill>
                <a:latin typeface="Trebuchet MS"/>
                <a:cs typeface="Trebuchet MS"/>
              </a:rPr>
              <a:t> </a:t>
            </a:r>
            <a:r>
              <a:rPr sz="1800" spc="-5" dirty="0">
                <a:solidFill>
                  <a:srgbClr val="404040"/>
                </a:solidFill>
                <a:latin typeface="Trebuchet MS"/>
                <a:cs typeface="Trebuchet MS"/>
              </a:rPr>
              <a:t>weight</a:t>
            </a:r>
            <a:endParaRPr sz="1800">
              <a:latin typeface="Trebuchet MS"/>
              <a:cs typeface="Trebuchet MS"/>
            </a:endParaRPr>
          </a:p>
          <a:p>
            <a:pPr marL="824865" lvl="1" indent="-355600">
              <a:lnSpc>
                <a:spcPct val="100000"/>
              </a:lnSpc>
              <a:spcBef>
                <a:spcPts val="1010"/>
              </a:spcBef>
              <a:buClr>
                <a:srgbClr val="EB3C9F"/>
              </a:buClr>
              <a:buSzPct val="80555"/>
              <a:buFont typeface="Wingdings 3"/>
              <a:buChar char=""/>
              <a:tabLst>
                <a:tab pos="824865" algn="l"/>
                <a:tab pos="825500" algn="l"/>
              </a:tabLst>
            </a:pPr>
            <a:r>
              <a:rPr sz="1800" spc="-5" dirty="0">
                <a:solidFill>
                  <a:srgbClr val="404040"/>
                </a:solidFill>
                <a:latin typeface="Trebuchet MS"/>
                <a:cs typeface="Trebuchet MS"/>
              </a:rPr>
              <a:t>daily</a:t>
            </a:r>
            <a:r>
              <a:rPr sz="1800" spc="-30" dirty="0">
                <a:solidFill>
                  <a:srgbClr val="404040"/>
                </a:solidFill>
                <a:latin typeface="Trebuchet MS"/>
                <a:cs typeface="Trebuchet MS"/>
              </a:rPr>
              <a:t> </a:t>
            </a:r>
            <a:r>
              <a:rPr sz="1800" spc="-5" dirty="0">
                <a:solidFill>
                  <a:srgbClr val="404040"/>
                </a:solidFill>
                <a:latin typeface="Trebuchet MS"/>
                <a:cs typeface="Trebuchet MS"/>
              </a:rPr>
              <a:t>exercise</a:t>
            </a:r>
            <a:endParaRPr sz="1800">
              <a:latin typeface="Trebuchet MS"/>
              <a:cs typeface="Trebuchet MS"/>
            </a:endParaRPr>
          </a:p>
          <a:p>
            <a:pPr marL="824865" lvl="1" indent="-355600">
              <a:lnSpc>
                <a:spcPct val="100000"/>
              </a:lnSpc>
              <a:spcBef>
                <a:spcPts val="994"/>
              </a:spcBef>
              <a:buClr>
                <a:srgbClr val="EB3C9F"/>
              </a:buClr>
              <a:buSzPct val="80555"/>
              <a:buFont typeface="Wingdings 3"/>
              <a:buChar char=""/>
              <a:tabLst>
                <a:tab pos="824865" algn="l"/>
                <a:tab pos="825500" algn="l"/>
              </a:tabLst>
            </a:pPr>
            <a:r>
              <a:rPr sz="1800" spc="-5" dirty="0">
                <a:solidFill>
                  <a:srgbClr val="404040"/>
                </a:solidFill>
                <a:latin typeface="Trebuchet MS"/>
                <a:cs typeface="Trebuchet MS"/>
              </a:rPr>
              <a:t>blood-pressure</a:t>
            </a:r>
            <a:r>
              <a:rPr sz="1800" spc="-30" dirty="0">
                <a:solidFill>
                  <a:srgbClr val="404040"/>
                </a:solidFill>
                <a:latin typeface="Trebuchet MS"/>
                <a:cs typeface="Trebuchet MS"/>
              </a:rPr>
              <a:t> </a:t>
            </a:r>
            <a:r>
              <a:rPr sz="1800" spc="-10" dirty="0">
                <a:solidFill>
                  <a:srgbClr val="404040"/>
                </a:solidFill>
                <a:latin typeface="Trebuchet MS"/>
                <a:cs typeface="Trebuchet MS"/>
              </a:rPr>
              <a:t>control</a:t>
            </a:r>
            <a:endParaRPr sz="1800">
              <a:latin typeface="Trebuchet MS"/>
              <a:cs typeface="Trebuchet MS"/>
            </a:endParaRPr>
          </a:p>
          <a:p>
            <a:pPr marL="824865" lvl="1" indent="-355600">
              <a:lnSpc>
                <a:spcPct val="100000"/>
              </a:lnSpc>
              <a:spcBef>
                <a:spcPts val="1000"/>
              </a:spcBef>
              <a:buClr>
                <a:srgbClr val="EB3C9F"/>
              </a:buClr>
              <a:buSzPct val="80555"/>
              <a:buFont typeface="Wingdings 3"/>
              <a:buChar char=""/>
              <a:tabLst>
                <a:tab pos="824865" algn="l"/>
                <a:tab pos="825500" algn="l"/>
              </a:tabLst>
            </a:pPr>
            <a:r>
              <a:rPr sz="1800" spc="-5" dirty="0">
                <a:solidFill>
                  <a:srgbClr val="404040"/>
                </a:solidFill>
                <a:latin typeface="Trebuchet MS"/>
                <a:cs typeface="Trebuchet MS"/>
              </a:rPr>
              <a:t>following an appropriate</a:t>
            </a:r>
            <a:r>
              <a:rPr sz="1800" spc="-20" dirty="0">
                <a:solidFill>
                  <a:srgbClr val="404040"/>
                </a:solidFill>
                <a:latin typeface="Trebuchet MS"/>
                <a:cs typeface="Trebuchet MS"/>
              </a:rPr>
              <a:t> </a:t>
            </a:r>
            <a:r>
              <a:rPr sz="1800" dirty="0">
                <a:solidFill>
                  <a:srgbClr val="404040"/>
                </a:solidFill>
                <a:latin typeface="Trebuchet MS"/>
                <a:cs typeface="Trebuchet MS"/>
              </a:rPr>
              <a:t>diet,</a:t>
            </a:r>
            <a:endParaRPr sz="1800">
              <a:latin typeface="Trebuchet MS"/>
              <a:cs typeface="Trebuchet MS"/>
            </a:endParaRPr>
          </a:p>
          <a:p>
            <a:pPr marL="756285" lvl="1" indent="-287020">
              <a:lnSpc>
                <a:spcPct val="100000"/>
              </a:lnSpc>
              <a:spcBef>
                <a:spcPts val="1005"/>
              </a:spcBef>
              <a:buClr>
                <a:srgbClr val="EB3C9F"/>
              </a:buClr>
              <a:buSzPct val="80555"/>
              <a:buFont typeface="Wingdings 3"/>
              <a:buChar char=""/>
              <a:tabLst>
                <a:tab pos="756920" algn="l"/>
              </a:tabLst>
            </a:pPr>
            <a:r>
              <a:rPr sz="1800" spc="-10" dirty="0">
                <a:solidFill>
                  <a:srgbClr val="404040"/>
                </a:solidFill>
                <a:latin typeface="Trebuchet MS"/>
                <a:cs typeface="Trebuchet MS"/>
              </a:rPr>
              <a:t>control </a:t>
            </a:r>
            <a:r>
              <a:rPr sz="1800" spc="-5" dirty="0">
                <a:solidFill>
                  <a:srgbClr val="404040"/>
                </a:solidFill>
                <a:latin typeface="Trebuchet MS"/>
                <a:cs typeface="Trebuchet MS"/>
              </a:rPr>
              <a:t>of hyperglycemia (in diabetic</a:t>
            </a:r>
            <a:r>
              <a:rPr sz="1800" spc="5" dirty="0">
                <a:solidFill>
                  <a:srgbClr val="404040"/>
                </a:solidFill>
                <a:latin typeface="Trebuchet MS"/>
                <a:cs typeface="Trebuchet MS"/>
              </a:rPr>
              <a:t> </a:t>
            </a:r>
            <a:r>
              <a:rPr sz="1800" spc="-5" dirty="0">
                <a:solidFill>
                  <a:srgbClr val="404040"/>
                </a:solidFill>
                <a:latin typeface="Trebuchet MS"/>
                <a:cs typeface="Trebuchet MS"/>
              </a:rPr>
              <a:t>patients)</a:t>
            </a:r>
            <a:endParaRPr sz="1800">
              <a:latin typeface="Trebuchet MS"/>
              <a:cs typeface="Trebuchet MS"/>
            </a:endParaRPr>
          </a:p>
          <a:p>
            <a:pPr marL="756285" marR="5080" lvl="1" indent="-287020">
              <a:lnSpc>
                <a:spcPct val="100000"/>
              </a:lnSpc>
              <a:spcBef>
                <a:spcPts val="994"/>
              </a:spcBef>
              <a:buClr>
                <a:srgbClr val="EB3C9F"/>
              </a:buClr>
              <a:buSzPct val="80555"/>
              <a:buFont typeface="Wingdings 3"/>
              <a:buChar char=""/>
              <a:tabLst>
                <a:tab pos="756920" algn="l"/>
              </a:tabLst>
            </a:pPr>
            <a:r>
              <a:rPr sz="1800" spc="-5" dirty="0">
                <a:solidFill>
                  <a:srgbClr val="404040"/>
                </a:solidFill>
                <a:latin typeface="Trebuchet MS"/>
                <a:cs typeface="Trebuchet MS"/>
              </a:rPr>
              <a:t>lipid management as recommended </a:t>
            </a:r>
            <a:r>
              <a:rPr sz="1800" spc="-10" dirty="0">
                <a:solidFill>
                  <a:srgbClr val="404040"/>
                </a:solidFill>
                <a:latin typeface="Trebuchet MS"/>
                <a:cs typeface="Trebuchet MS"/>
              </a:rPr>
              <a:t>for </a:t>
            </a:r>
            <a:r>
              <a:rPr sz="1800" spc="-5" dirty="0">
                <a:solidFill>
                  <a:srgbClr val="404040"/>
                </a:solidFill>
                <a:latin typeface="Trebuchet MS"/>
                <a:cs typeface="Trebuchet MS"/>
              </a:rPr>
              <a:t>patients with </a:t>
            </a:r>
            <a:r>
              <a:rPr sz="1800" spc="-10" dirty="0">
                <a:solidFill>
                  <a:srgbClr val="404040"/>
                </a:solidFill>
                <a:latin typeface="Trebuchet MS"/>
                <a:cs typeface="Trebuchet MS"/>
              </a:rPr>
              <a:t>chronic </a:t>
            </a:r>
            <a:r>
              <a:rPr sz="1800" dirty="0">
                <a:solidFill>
                  <a:srgbClr val="404040"/>
                </a:solidFill>
                <a:latin typeface="Trebuchet MS"/>
                <a:cs typeface="Trebuchet MS"/>
              </a:rPr>
              <a:t>stable  </a:t>
            </a:r>
            <a:r>
              <a:rPr sz="1800" spc="-5" dirty="0">
                <a:solidFill>
                  <a:srgbClr val="404040"/>
                </a:solidFill>
                <a:latin typeface="Trebuchet MS"/>
                <a:cs typeface="Trebuchet MS"/>
              </a:rPr>
              <a:t>angina</a:t>
            </a:r>
            <a:endParaRPr sz="1800">
              <a:latin typeface="Trebuchet MS"/>
              <a:cs typeface="Trebuchet MS"/>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232" y="457201"/>
            <a:ext cx="2633167" cy="628377"/>
          </a:xfrm>
          <a:prstGeom prst="rect">
            <a:avLst/>
          </a:prstGeom>
        </p:spPr>
        <p:txBody>
          <a:bodyPr vert="horz" wrap="square" lIns="0" tIns="12700" rIns="0" bIns="0" rtlCol="0">
            <a:spAutoFit/>
          </a:bodyPr>
          <a:lstStyle/>
          <a:p>
            <a:pPr marL="12700">
              <a:lnSpc>
                <a:spcPct val="100000"/>
              </a:lnSpc>
              <a:spcBef>
                <a:spcPts val="100"/>
              </a:spcBef>
            </a:pPr>
            <a:r>
              <a:rPr spc="-5" dirty="0"/>
              <a:t>Cont.</a:t>
            </a:r>
          </a:p>
        </p:txBody>
      </p:sp>
      <p:sp>
        <p:nvSpPr>
          <p:cNvPr id="3" name="object 3"/>
          <p:cNvSpPr txBox="1"/>
          <p:nvPr/>
        </p:nvSpPr>
        <p:spPr>
          <a:xfrm>
            <a:off x="567234" y="1143000"/>
            <a:ext cx="8348166" cy="4403385"/>
          </a:xfrm>
          <a:prstGeom prst="rect">
            <a:avLst/>
          </a:prstGeom>
        </p:spPr>
        <p:txBody>
          <a:bodyPr vert="horz" wrap="square" lIns="0" tIns="43815" rIns="0" bIns="0" rtlCol="0">
            <a:spAutoFit/>
          </a:bodyPr>
          <a:lstStyle/>
          <a:p>
            <a:pPr marL="355600" marR="272415" indent="-342900">
              <a:lnSpc>
                <a:spcPts val="1939"/>
              </a:lnSpc>
              <a:spcBef>
                <a:spcPts val="345"/>
              </a:spcBef>
              <a:buClr>
                <a:srgbClr val="EB3C9F"/>
              </a:buClr>
              <a:buSzPct val="80555"/>
              <a:buFont typeface="Wingdings 3"/>
              <a:buChar char=""/>
              <a:tabLst>
                <a:tab pos="354965" algn="l"/>
                <a:tab pos="355600" algn="l"/>
              </a:tabLst>
            </a:pPr>
            <a:r>
              <a:rPr sz="1800" dirty="0">
                <a:solidFill>
                  <a:srgbClr val="404040"/>
                </a:solidFill>
                <a:latin typeface="Trebuchet MS"/>
                <a:cs typeface="Trebuchet MS"/>
              </a:rPr>
              <a:t>There </a:t>
            </a:r>
            <a:r>
              <a:rPr sz="1800" spc="-5" dirty="0">
                <a:solidFill>
                  <a:srgbClr val="404040"/>
                </a:solidFill>
                <a:latin typeface="Trebuchet MS"/>
                <a:cs typeface="Trebuchet MS"/>
              </a:rPr>
              <a:t>is evidence benefits with long term therapy </a:t>
            </a:r>
            <a:r>
              <a:rPr sz="1800" dirty="0">
                <a:solidFill>
                  <a:srgbClr val="404040"/>
                </a:solidFill>
                <a:latin typeface="Trebuchet MS"/>
                <a:cs typeface="Trebuchet MS"/>
              </a:rPr>
              <a:t>of 5 </a:t>
            </a:r>
            <a:r>
              <a:rPr sz="1800" spc="-5" dirty="0">
                <a:solidFill>
                  <a:srgbClr val="404040"/>
                </a:solidFill>
                <a:latin typeface="Trebuchet MS"/>
                <a:cs typeface="Trebuchet MS"/>
              </a:rPr>
              <a:t>clases of drug that act at different  component of the </a:t>
            </a:r>
            <a:r>
              <a:rPr sz="1800" spc="-10" dirty="0">
                <a:solidFill>
                  <a:srgbClr val="404040"/>
                </a:solidFill>
                <a:latin typeface="Trebuchet MS"/>
                <a:cs typeface="Trebuchet MS"/>
              </a:rPr>
              <a:t>atherothrombotic</a:t>
            </a:r>
            <a:r>
              <a:rPr sz="1800" spc="50" dirty="0">
                <a:solidFill>
                  <a:srgbClr val="404040"/>
                </a:solidFill>
                <a:latin typeface="Trebuchet MS"/>
                <a:cs typeface="Trebuchet MS"/>
              </a:rPr>
              <a:t> </a:t>
            </a:r>
            <a:r>
              <a:rPr sz="1800" spc="-5" dirty="0">
                <a:solidFill>
                  <a:srgbClr val="404040"/>
                </a:solidFill>
                <a:latin typeface="Trebuchet MS"/>
                <a:cs typeface="Trebuchet MS"/>
              </a:rPr>
              <a:t>process</a:t>
            </a:r>
            <a:endParaRPr sz="1800">
              <a:latin typeface="Trebuchet MS"/>
              <a:cs typeface="Trebuchet MS"/>
            </a:endParaRPr>
          </a:p>
          <a:p>
            <a:pPr marL="756285" lvl="1" indent="-287020">
              <a:lnSpc>
                <a:spcPct val="100000"/>
              </a:lnSpc>
              <a:spcBef>
                <a:spcPts val="790"/>
              </a:spcBef>
              <a:buClr>
                <a:srgbClr val="EB3C9F"/>
              </a:buClr>
              <a:buSzPct val="78125"/>
              <a:buFont typeface="Wingdings 3"/>
              <a:buChar char=""/>
              <a:tabLst>
                <a:tab pos="756285" algn="l"/>
                <a:tab pos="756920" algn="l"/>
              </a:tabLst>
            </a:pPr>
            <a:r>
              <a:rPr sz="1600" spc="-5" dirty="0">
                <a:solidFill>
                  <a:srgbClr val="404040"/>
                </a:solidFill>
                <a:latin typeface="Trebuchet MS"/>
                <a:cs typeface="Trebuchet MS"/>
              </a:rPr>
              <a:t>Beta</a:t>
            </a:r>
            <a:r>
              <a:rPr sz="1600" spc="-10" dirty="0">
                <a:solidFill>
                  <a:srgbClr val="404040"/>
                </a:solidFill>
                <a:latin typeface="Trebuchet MS"/>
                <a:cs typeface="Trebuchet MS"/>
              </a:rPr>
              <a:t> blockler</a:t>
            </a:r>
            <a:endParaRPr sz="1600">
              <a:latin typeface="Trebuchet MS"/>
              <a:cs typeface="Trebuchet MS"/>
            </a:endParaRPr>
          </a:p>
          <a:p>
            <a:pPr marL="756285" lvl="1" indent="-287020">
              <a:lnSpc>
                <a:spcPct val="100000"/>
              </a:lnSpc>
              <a:spcBef>
                <a:spcPts val="805"/>
              </a:spcBef>
              <a:buClr>
                <a:srgbClr val="EB3C9F"/>
              </a:buClr>
              <a:buSzPct val="78125"/>
              <a:buFont typeface="Wingdings 3"/>
              <a:buChar char=""/>
              <a:tabLst>
                <a:tab pos="756285" algn="l"/>
                <a:tab pos="756920" algn="l"/>
              </a:tabLst>
            </a:pPr>
            <a:r>
              <a:rPr sz="1600" spc="-5" dirty="0">
                <a:solidFill>
                  <a:srgbClr val="404040"/>
                </a:solidFill>
                <a:latin typeface="Trebuchet MS"/>
                <a:cs typeface="Trebuchet MS"/>
              </a:rPr>
              <a:t>Statin</a:t>
            </a:r>
            <a:endParaRPr sz="1600">
              <a:latin typeface="Trebuchet MS"/>
              <a:cs typeface="Trebuchet MS"/>
            </a:endParaRPr>
          </a:p>
          <a:p>
            <a:pPr marL="756285" lvl="1" indent="-287020">
              <a:lnSpc>
                <a:spcPct val="100000"/>
              </a:lnSpc>
              <a:spcBef>
                <a:spcPts val="805"/>
              </a:spcBef>
              <a:buClr>
                <a:srgbClr val="EB3C9F"/>
              </a:buClr>
              <a:buSzPct val="78125"/>
              <a:buFont typeface="Wingdings 3"/>
              <a:buChar char=""/>
              <a:tabLst>
                <a:tab pos="756285" algn="l"/>
                <a:tab pos="756920" algn="l"/>
              </a:tabLst>
            </a:pPr>
            <a:r>
              <a:rPr sz="1600" spc="-5" dirty="0">
                <a:solidFill>
                  <a:srgbClr val="404040"/>
                </a:solidFill>
                <a:latin typeface="Trebuchet MS"/>
                <a:cs typeface="Trebuchet MS"/>
              </a:rPr>
              <a:t>ACEI</a:t>
            </a:r>
            <a:endParaRPr sz="1600">
              <a:latin typeface="Trebuchet MS"/>
              <a:cs typeface="Trebuchet MS"/>
            </a:endParaRPr>
          </a:p>
          <a:p>
            <a:pPr marL="756285" lvl="1" indent="-287020">
              <a:lnSpc>
                <a:spcPct val="100000"/>
              </a:lnSpc>
              <a:spcBef>
                <a:spcPts val="815"/>
              </a:spcBef>
              <a:buClr>
                <a:srgbClr val="EB3C9F"/>
              </a:buClr>
              <a:buSzPct val="78125"/>
              <a:buFont typeface="Wingdings 3"/>
              <a:buChar char=""/>
              <a:tabLst>
                <a:tab pos="756285" algn="l"/>
                <a:tab pos="756920" algn="l"/>
              </a:tabLst>
            </a:pPr>
            <a:r>
              <a:rPr sz="1600" spc="-15" dirty="0">
                <a:solidFill>
                  <a:srgbClr val="404040"/>
                </a:solidFill>
                <a:latin typeface="Trebuchet MS"/>
                <a:cs typeface="Trebuchet MS"/>
              </a:rPr>
              <a:t>ARB</a:t>
            </a:r>
            <a:endParaRPr sz="1600">
              <a:latin typeface="Trebuchet MS"/>
              <a:cs typeface="Trebuchet MS"/>
            </a:endParaRPr>
          </a:p>
          <a:p>
            <a:pPr>
              <a:lnSpc>
                <a:spcPct val="100000"/>
              </a:lnSpc>
            </a:pPr>
            <a:endParaRPr sz="1800">
              <a:latin typeface="Trebuchet MS"/>
              <a:cs typeface="Trebuchet MS"/>
            </a:endParaRPr>
          </a:p>
          <a:p>
            <a:pPr marL="548640" marR="5080" indent="3810" algn="ctr">
              <a:lnSpc>
                <a:spcPct val="90000"/>
              </a:lnSpc>
              <a:spcBef>
                <a:spcPts val="1615"/>
              </a:spcBef>
            </a:pPr>
            <a:r>
              <a:rPr sz="2400" spc="-5" dirty="0">
                <a:solidFill>
                  <a:srgbClr val="FF0000"/>
                </a:solidFill>
                <a:latin typeface="Trebuchet MS"/>
                <a:cs typeface="Trebuchet MS"/>
              </a:rPr>
              <a:t>Anti-platelet now recommended to be the </a:t>
            </a:r>
            <a:r>
              <a:rPr sz="2400" spc="-10" dirty="0">
                <a:solidFill>
                  <a:srgbClr val="FF0000"/>
                </a:solidFill>
                <a:latin typeface="Trebuchet MS"/>
                <a:cs typeface="Trebuchet MS"/>
              </a:rPr>
              <a:t>combination </a:t>
            </a:r>
            <a:r>
              <a:rPr sz="2400" dirty="0">
                <a:solidFill>
                  <a:srgbClr val="FF0000"/>
                </a:solidFill>
                <a:latin typeface="Trebuchet MS"/>
                <a:cs typeface="Trebuchet MS"/>
              </a:rPr>
              <a:t>of </a:t>
            </a:r>
            <a:r>
              <a:rPr sz="2400" spc="-5" dirty="0">
                <a:solidFill>
                  <a:srgbClr val="FF0000"/>
                </a:solidFill>
                <a:latin typeface="Trebuchet MS"/>
                <a:cs typeface="Trebuchet MS"/>
              </a:rPr>
              <a:t>low-dose  (75–100 mg/d) aspirin and </a:t>
            </a:r>
            <a:r>
              <a:rPr sz="2400" dirty="0">
                <a:solidFill>
                  <a:srgbClr val="FF0000"/>
                </a:solidFill>
                <a:latin typeface="Trebuchet MS"/>
                <a:cs typeface="Trebuchet MS"/>
              </a:rPr>
              <a:t>a </a:t>
            </a:r>
            <a:r>
              <a:rPr sz="2400" spc="-5" dirty="0">
                <a:solidFill>
                  <a:srgbClr val="FF0000"/>
                </a:solidFill>
                <a:latin typeface="Trebuchet MS"/>
                <a:cs typeface="Trebuchet MS"/>
              </a:rPr>
              <a:t>P2Y12 </a:t>
            </a:r>
            <a:r>
              <a:rPr sz="2400" spc="-10" dirty="0">
                <a:solidFill>
                  <a:srgbClr val="FF0000"/>
                </a:solidFill>
                <a:latin typeface="Trebuchet MS"/>
                <a:cs typeface="Trebuchet MS"/>
              </a:rPr>
              <a:t>inhibitor </a:t>
            </a:r>
            <a:r>
              <a:rPr sz="2400" spc="-5" dirty="0">
                <a:solidFill>
                  <a:srgbClr val="FF0000"/>
                </a:solidFill>
                <a:latin typeface="Trebuchet MS"/>
                <a:cs typeface="Trebuchet MS"/>
              </a:rPr>
              <a:t>(clopidogrel, prasugrel,  </a:t>
            </a:r>
            <a:r>
              <a:rPr sz="2400" dirty="0">
                <a:solidFill>
                  <a:srgbClr val="FF0000"/>
                </a:solidFill>
                <a:latin typeface="Trebuchet MS"/>
                <a:cs typeface="Trebuchet MS"/>
              </a:rPr>
              <a:t>or </a:t>
            </a:r>
            <a:r>
              <a:rPr sz="2400" spc="-5" dirty="0">
                <a:solidFill>
                  <a:srgbClr val="FF0000"/>
                </a:solidFill>
                <a:latin typeface="Trebuchet MS"/>
                <a:cs typeface="Trebuchet MS"/>
              </a:rPr>
              <a:t>ticagrelor) </a:t>
            </a:r>
            <a:r>
              <a:rPr sz="2400" dirty="0">
                <a:solidFill>
                  <a:srgbClr val="FF0000"/>
                </a:solidFill>
                <a:latin typeface="Trebuchet MS"/>
                <a:cs typeface="Trebuchet MS"/>
              </a:rPr>
              <a:t>for 1 </a:t>
            </a:r>
            <a:r>
              <a:rPr sz="2400" spc="-70" dirty="0">
                <a:solidFill>
                  <a:srgbClr val="FF0000"/>
                </a:solidFill>
                <a:latin typeface="Trebuchet MS"/>
                <a:cs typeface="Trebuchet MS"/>
              </a:rPr>
              <a:t>year, </a:t>
            </a:r>
            <a:r>
              <a:rPr sz="2400" spc="-5" dirty="0">
                <a:solidFill>
                  <a:srgbClr val="FF0000"/>
                </a:solidFill>
                <a:latin typeface="Trebuchet MS"/>
                <a:cs typeface="Trebuchet MS"/>
              </a:rPr>
              <a:t>with aspirin </a:t>
            </a:r>
            <a:r>
              <a:rPr sz="2400" spc="-10" dirty="0">
                <a:solidFill>
                  <a:srgbClr val="FF0000"/>
                </a:solidFill>
                <a:latin typeface="Trebuchet MS"/>
                <a:cs typeface="Trebuchet MS"/>
              </a:rPr>
              <a:t>continued </a:t>
            </a:r>
            <a:r>
              <a:rPr sz="2400" spc="-35" dirty="0">
                <a:solidFill>
                  <a:srgbClr val="FF0000"/>
                </a:solidFill>
                <a:latin typeface="Trebuchet MS"/>
                <a:cs typeface="Trebuchet MS"/>
              </a:rPr>
              <a:t>thereafter, </a:t>
            </a:r>
            <a:r>
              <a:rPr sz="2400" spc="-5" dirty="0">
                <a:solidFill>
                  <a:srgbClr val="FF0000"/>
                </a:solidFill>
                <a:latin typeface="Trebuchet MS"/>
                <a:cs typeface="Trebuchet MS"/>
              </a:rPr>
              <a:t>prevents  </a:t>
            </a:r>
            <a:r>
              <a:rPr sz="2400" dirty="0">
                <a:solidFill>
                  <a:srgbClr val="FF0000"/>
                </a:solidFill>
                <a:latin typeface="Trebuchet MS"/>
                <a:cs typeface="Trebuchet MS"/>
              </a:rPr>
              <a:t>or reduces </a:t>
            </a:r>
            <a:r>
              <a:rPr sz="2400" spc="-5" dirty="0">
                <a:solidFill>
                  <a:srgbClr val="FF0000"/>
                </a:solidFill>
                <a:latin typeface="Trebuchet MS"/>
                <a:cs typeface="Trebuchet MS"/>
              </a:rPr>
              <a:t>the sever-ity </a:t>
            </a:r>
            <a:r>
              <a:rPr sz="2400" dirty="0">
                <a:solidFill>
                  <a:srgbClr val="FF0000"/>
                </a:solidFill>
                <a:latin typeface="Trebuchet MS"/>
                <a:cs typeface="Trebuchet MS"/>
              </a:rPr>
              <a:t>of </a:t>
            </a:r>
            <a:r>
              <a:rPr sz="2400" spc="-5" dirty="0">
                <a:solidFill>
                  <a:srgbClr val="FF0000"/>
                </a:solidFill>
                <a:latin typeface="Trebuchet MS"/>
                <a:cs typeface="Trebuchet MS"/>
              </a:rPr>
              <a:t>any thrombosis that would occur if </a:t>
            </a:r>
            <a:r>
              <a:rPr sz="2400" dirty="0">
                <a:solidFill>
                  <a:srgbClr val="FF0000"/>
                </a:solidFill>
                <a:latin typeface="Trebuchet MS"/>
                <a:cs typeface="Trebuchet MS"/>
              </a:rPr>
              <a:t>a  </a:t>
            </a:r>
            <a:r>
              <a:rPr sz="2400" spc="-5" dirty="0">
                <a:solidFill>
                  <a:srgbClr val="FF0000"/>
                </a:solidFill>
                <a:latin typeface="Trebuchet MS"/>
                <a:cs typeface="Trebuchet MS"/>
              </a:rPr>
              <a:t>plaque were to</a:t>
            </a:r>
            <a:r>
              <a:rPr sz="2400" spc="30" dirty="0">
                <a:solidFill>
                  <a:srgbClr val="FF0000"/>
                </a:solidFill>
                <a:latin typeface="Trebuchet MS"/>
                <a:cs typeface="Trebuchet MS"/>
              </a:rPr>
              <a:t> </a:t>
            </a:r>
            <a:r>
              <a:rPr sz="2400" spc="-5" dirty="0">
                <a:solidFill>
                  <a:srgbClr val="FF0000"/>
                </a:solidFill>
                <a:latin typeface="Trebuchet MS"/>
                <a:cs typeface="Trebuchet MS"/>
              </a:rPr>
              <a:t>rupture</a:t>
            </a:r>
            <a:endParaRPr sz="2400">
              <a:latin typeface="Trebuchet MS"/>
              <a:cs typeface="Trebuchet MS"/>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0" y="838200"/>
            <a:ext cx="9144000" cy="6101670"/>
          </a:xfrm>
          <a:prstGeom prst="rect">
            <a:avLst/>
          </a:prstGeom>
        </p:spPr>
        <p:txBody>
          <a:bodyPr wrap="square">
            <a:spAutoFit/>
          </a:bodyPr>
          <a:lstStyle/>
          <a:p>
            <a:pPr marL="38100" algn="just">
              <a:lnSpc>
                <a:spcPct val="100000"/>
              </a:lnSpc>
              <a:spcBef>
                <a:spcPts val="300"/>
              </a:spcBef>
            </a:pPr>
            <a:r>
              <a:rPr lang="en-IN" b="1" spc="5" dirty="0" smtClean="0">
                <a:latin typeface="Times New Roman"/>
                <a:cs typeface="Times New Roman"/>
              </a:rPr>
              <a:t>Coronary</a:t>
            </a:r>
            <a:r>
              <a:rPr lang="en-IN" b="1" spc="-10" dirty="0" smtClean="0">
                <a:latin typeface="Times New Roman"/>
                <a:cs typeface="Times New Roman"/>
              </a:rPr>
              <a:t> </a:t>
            </a:r>
            <a:r>
              <a:rPr lang="en-IN" b="1" spc="20" dirty="0" smtClean="0">
                <a:latin typeface="Times New Roman"/>
                <a:cs typeface="Times New Roman"/>
              </a:rPr>
              <a:t>revascularization</a:t>
            </a:r>
            <a:endParaRPr lang="en-IN" dirty="0" smtClean="0">
              <a:latin typeface="Times New Roman"/>
              <a:cs typeface="Times New Roman"/>
            </a:endParaRPr>
          </a:p>
          <a:p>
            <a:pPr marL="38100" marR="33655" indent="151765" algn="just">
              <a:lnSpc>
                <a:spcPct val="100000"/>
              </a:lnSpc>
              <a:spcBef>
                <a:spcPts val="300"/>
              </a:spcBef>
            </a:pPr>
            <a:r>
              <a:rPr lang="en-IN" spc="45" dirty="0" smtClean="0">
                <a:latin typeface="Times New Roman"/>
                <a:cs typeface="Times New Roman"/>
              </a:rPr>
              <a:t>Revascularization </a:t>
            </a:r>
            <a:r>
              <a:rPr lang="en-IN" spc="35" dirty="0" smtClean="0">
                <a:latin typeface="Times New Roman"/>
                <a:cs typeface="Times New Roman"/>
              </a:rPr>
              <a:t>for </a:t>
            </a:r>
            <a:r>
              <a:rPr lang="en-IN" spc="25" dirty="0" smtClean="0">
                <a:latin typeface="Times New Roman"/>
                <a:cs typeface="Times New Roman"/>
              </a:rPr>
              <a:t>NSTE ACS is </a:t>
            </a:r>
            <a:r>
              <a:rPr lang="en-IN" spc="60" dirty="0" smtClean="0">
                <a:latin typeface="Times New Roman"/>
                <a:cs typeface="Times New Roman"/>
              </a:rPr>
              <a:t>performed </a:t>
            </a:r>
            <a:r>
              <a:rPr lang="en-IN" spc="45" dirty="0" smtClean="0">
                <a:latin typeface="Times New Roman"/>
                <a:cs typeface="Times New Roman"/>
              </a:rPr>
              <a:t>to </a:t>
            </a:r>
            <a:r>
              <a:rPr lang="en-IN" spc="35" dirty="0" smtClean="0">
                <a:latin typeface="Times New Roman"/>
                <a:cs typeface="Times New Roman"/>
              </a:rPr>
              <a:t>relieve  angina,</a:t>
            </a:r>
            <a:r>
              <a:rPr lang="en-IN" spc="-80" dirty="0" smtClean="0">
                <a:latin typeface="Times New Roman"/>
                <a:cs typeface="Times New Roman"/>
              </a:rPr>
              <a:t> </a:t>
            </a:r>
            <a:r>
              <a:rPr lang="en-IN" spc="35" dirty="0" smtClean="0">
                <a:latin typeface="Times New Roman"/>
                <a:cs typeface="Times New Roman"/>
              </a:rPr>
              <a:t>ongoing</a:t>
            </a:r>
            <a:r>
              <a:rPr lang="en-IN" spc="-80" dirty="0" smtClean="0">
                <a:latin typeface="Times New Roman"/>
                <a:cs typeface="Times New Roman"/>
              </a:rPr>
              <a:t> </a:t>
            </a:r>
            <a:r>
              <a:rPr lang="en-IN" spc="35" dirty="0" smtClean="0">
                <a:latin typeface="Times New Roman"/>
                <a:cs typeface="Times New Roman"/>
              </a:rPr>
              <a:t>myocardial</a:t>
            </a:r>
            <a:r>
              <a:rPr lang="en-IN" spc="-80" dirty="0" smtClean="0">
                <a:latin typeface="Times New Roman"/>
                <a:cs typeface="Times New Roman"/>
              </a:rPr>
              <a:t> </a:t>
            </a:r>
            <a:r>
              <a:rPr lang="en-IN" spc="25" dirty="0" smtClean="0">
                <a:latin typeface="Times New Roman"/>
                <a:cs typeface="Times New Roman"/>
              </a:rPr>
              <a:t>ischemia</a:t>
            </a:r>
            <a:r>
              <a:rPr lang="en-IN" spc="-75" dirty="0" smtClean="0">
                <a:latin typeface="Times New Roman"/>
                <a:cs typeface="Times New Roman"/>
              </a:rPr>
              <a:t> </a:t>
            </a:r>
            <a:r>
              <a:rPr lang="en-IN" spc="65" dirty="0" smtClean="0">
                <a:latin typeface="Times New Roman"/>
                <a:cs typeface="Times New Roman"/>
              </a:rPr>
              <a:t>and</a:t>
            </a:r>
            <a:r>
              <a:rPr lang="en-IN" spc="-80" dirty="0" smtClean="0">
                <a:latin typeface="Times New Roman"/>
                <a:cs typeface="Times New Roman"/>
              </a:rPr>
              <a:t> </a:t>
            </a:r>
            <a:r>
              <a:rPr lang="en-IN" spc="30" dirty="0" smtClean="0">
                <a:latin typeface="Times New Roman"/>
                <a:cs typeface="Times New Roman"/>
              </a:rPr>
              <a:t>to</a:t>
            </a:r>
            <a:r>
              <a:rPr lang="en-IN" spc="-80" dirty="0" smtClean="0">
                <a:latin typeface="Times New Roman"/>
                <a:cs typeface="Times New Roman"/>
              </a:rPr>
              <a:t> </a:t>
            </a:r>
            <a:r>
              <a:rPr lang="en-IN" spc="40" dirty="0" smtClean="0">
                <a:latin typeface="Times New Roman"/>
                <a:cs typeface="Times New Roman"/>
              </a:rPr>
              <a:t>prevent</a:t>
            </a:r>
            <a:r>
              <a:rPr lang="en-IN" spc="-75" dirty="0" smtClean="0">
                <a:latin typeface="Times New Roman"/>
                <a:cs typeface="Times New Roman"/>
              </a:rPr>
              <a:t> </a:t>
            </a:r>
            <a:r>
              <a:rPr lang="en-IN" spc="35" dirty="0" smtClean="0">
                <a:latin typeface="Times New Roman"/>
                <a:cs typeface="Times New Roman"/>
              </a:rPr>
              <a:t>progression  to </a:t>
            </a:r>
            <a:r>
              <a:rPr lang="en-IN" spc="25" dirty="0" smtClean="0">
                <a:latin typeface="Times New Roman"/>
                <a:cs typeface="Times New Roman"/>
              </a:rPr>
              <a:t>MI </a:t>
            </a:r>
            <a:r>
              <a:rPr lang="en-IN" spc="45" dirty="0" smtClean="0">
                <a:latin typeface="Times New Roman"/>
                <a:cs typeface="Times New Roman"/>
              </a:rPr>
              <a:t>or death. </a:t>
            </a:r>
            <a:r>
              <a:rPr lang="en-IN" spc="35" dirty="0" smtClean="0">
                <a:latin typeface="Times New Roman"/>
                <a:cs typeface="Times New Roman"/>
              </a:rPr>
              <a:t>The </a:t>
            </a:r>
            <a:r>
              <a:rPr lang="en-IN" spc="40" dirty="0" smtClean="0">
                <a:latin typeface="Times New Roman"/>
                <a:cs typeface="Times New Roman"/>
              </a:rPr>
              <a:t>indications </a:t>
            </a:r>
            <a:r>
              <a:rPr lang="en-IN" spc="30" dirty="0" smtClean="0">
                <a:latin typeface="Times New Roman"/>
                <a:cs typeface="Times New Roman"/>
              </a:rPr>
              <a:t>for </a:t>
            </a:r>
            <a:r>
              <a:rPr lang="en-IN" spc="40" dirty="0" smtClean="0">
                <a:latin typeface="Times New Roman"/>
                <a:cs typeface="Times New Roman"/>
              </a:rPr>
              <a:t>revascularization </a:t>
            </a:r>
            <a:r>
              <a:rPr lang="en-IN" spc="70" dirty="0" smtClean="0">
                <a:latin typeface="Times New Roman"/>
                <a:cs typeface="Times New Roman"/>
              </a:rPr>
              <a:t>and </a:t>
            </a:r>
            <a:r>
              <a:rPr lang="en-IN" spc="40" dirty="0" smtClean="0">
                <a:latin typeface="Times New Roman"/>
                <a:cs typeface="Times New Roman"/>
              </a:rPr>
              <a:t>the  </a:t>
            </a:r>
            <a:r>
              <a:rPr lang="en-IN" spc="45" dirty="0" smtClean="0">
                <a:latin typeface="Times New Roman"/>
                <a:cs typeface="Times New Roman"/>
              </a:rPr>
              <a:t>preferred </a:t>
            </a:r>
            <a:r>
              <a:rPr lang="en-IN" spc="50" dirty="0" smtClean="0">
                <a:latin typeface="Times New Roman"/>
                <a:cs typeface="Times New Roman"/>
              </a:rPr>
              <a:t>approach, </a:t>
            </a:r>
            <a:r>
              <a:rPr lang="en-IN" spc="95" dirty="0" err="1" smtClean="0">
                <a:latin typeface="Times New Roman"/>
                <a:cs typeface="Times New Roman"/>
              </a:rPr>
              <a:t>PcI</a:t>
            </a:r>
            <a:r>
              <a:rPr lang="en-IN" spc="95" dirty="0" smtClean="0">
                <a:latin typeface="Times New Roman"/>
                <a:cs typeface="Times New Roman"/>
              </a:rPr>
              <a:t> </a:t>
            </a:r>
            <a:r>
              <a:rPr lang="en-IN" spc="45" dirty="0" smtClean="0">
                <a:latin typeface="Times New Roman"/>
                <a:cs typeface="Times New Roman"/>
              </a:rPr>
              <a:t>or </a:t>
            </a:r>
            <a:r>
              <a:rPr lang="en-IN" spc="75" dirty="0" err="1" smtClean="0">
                <a:latin typeface="Times New Roman"/>
                <a:cs typeface="Times New Roman"/>
              </a:rPr>
              <a:t>cAbGS</a:t>
            </a:r>
            <a:r>
              <a:rPr lang="en-IN" spc="75" dirty="0" smtClean="0">
                <a:latin typeface="Times New Roman"/>
                <a:cs typeface="Times New Roman"/>
              </a:rPr>
              <a:t> </a:t>
            </a:r>
            <a:r>
              <a:rPr lang="en-IN" spc="70" dirty="0" smtClean="0">
                <a:latin typeface="Times New Roman"/>
                <a:cs typeface="Times New Roman"/>
              </a:rPr>
              <a:t>depend </a:t>
            </a:r>
            <a:r>
              <a:rPr lang="en-IN" spc="55" dirty="0" smtClean="0">
                <a:latin typeface="Times New Roman"/>
                <a:cs typeface="Times New Roman"/>
              </a:rPr>
              <a:t>on </a:t>
            </a:r>
            <a:r>
              <a:rPr lang="en-IN" spc="45" dirty="0" smtClean="0">
                <a:latin typeface="Times New Roman"/>
                <a:cs typeface="Times New Roman"/>
              </a:rPr>
              <a:t>the </a:t>
            </a:r>
            <a:r>
              <a:rPr lang="en-IN" spc="35" dirty="0" smtClean="0">
                <a:latin typeface="Times New Roman"/>
                <a:cs typeface="Times New Roman"/>
              </a:rPr>
              <a:t>extent </a:t>
            </a:r>
            <a:r>
              <a:rPr lang="en-IN" spc="70" dirty="0" smtClean="0">
                <a:latin typeface="Times New Roman"/>
                <a:cs typeface="Times New Roman"/>
              </a:rPr>
              <a:t>and  </a:t>
            </a:r>
            <a:r>
              <a:rPr lang="en-IN" spc="35" dirty="0" smtClean="0">
                <a:latin typeface="Times New Roman"/>
                <a:cs typeface="Times New Roman"/>
              </a:rPr>
              <a:t>severity</a:t>
            </a:r>
            <a:r>
              <a:rPr lang="en-IN" spc="-30" dirty="0" smtClean="0">
                <a:latin typeface="Times New Roman"/>
                <a:cs typeface="Times New Roman"/>
              </a:rPr>
              <a:t> </a:t>
            </a:r>
            <a:r>
              <a:rPr lang="en-IN" spc="20" dirty="0" smtClean="0">
                <a:latin typeface="Times New Roman"/>
                <a:cs typeface="Times New Roman"/>
              </a:rPr>
              <a:t>of</a:t>
            </a:r>
            <a:r>
              <a:rPr lang="en-IN" spc="-30" dirty="0" smtClean="0">
                <a:latin typeface="Times New Roman"/>
                <a:cs typeface="Times New Roman"/>
              </a:rPr>
              <a:t> </a:t>
            </a:r>
            <a:r>
              <a:rPr lang="en-IN" spc="45" dirty="0" smtClean="0">
                <a:latin typeface="Times New Roman"/>
                <a:cs typeface="Times New Roman"/>
              </a:rPr>
              <a:t>the</a:t>
            </a:r>
            <a:r>
              <a:rPr lang="en-IN" spc="-30" dirty="0" smtClean="0">
                <a:latin typeface="Times New Roman"/>
                <a:cs typeface="Times New Roman"/>
              </a:rPr>
              <a:t> </a:t>
            </a:r>
            <a:r>
              <a:rPr lang="en-IN" spc="25" dirty="0" smtClean="0">
                <a:latin typeface="Times New Roman"/>
                <a:cs typeface="Times New Roman"/>
              </a:rPr>
              <a:t>lesions,</a:t>
            </a:r>
            <a:r>
              <a:rPr lang="en-IN" spc="-30" dirty="0" smtClean="0">
                <a:latin typeface="Times New Roman"/>
                <a:cs typeface="Times New Roman"/>
              </a:rPr>
              <a:t> </a:t>
            </a:r>
            <a:r>
              <a:rPr lang="en-IN" spc="45" dirty="0" smtClean="0">
                <a:latin typeface="Times New Roman"/>
                <a:cs typeface="Times New Roman"/>
              </a:rPr>
              <a:t>the</a:t>
            </a:r>
            <a:r>
              <a:rPr lang="en-IN" spc="-30" dirty="0" smtClean="0">
                <a:latin typeface="Times New Roman"/>
                <a:cs typeface="Times New Roman"/>
              </a:rPr>
              <a:t> </a:t>
            </a:r>
            <a:r>
              <a:rPr lang="en-IN" spc="30" dirty="0" smtClean="0">
                <a:latin typeface="Times New Roman"/>
                <a:cs typeface="Times New Roman"/>
              </a:rPr>
              <a:t>patient’s</a:t>
            </a:r>
            <a:r>
              <a:rPr lang="en-IN" spc="-30" dirty="0" smtClean="0">
                <a:latin typeface="Times New Roman"/>
                <a:cs typeface="Times New Roman"/>
              </a:rPr>
              <a:t> </a:t>
            </a:r>
            <a:r>
              <a:rPr lang="en-IN" spc="40" dirty="0" smtClean="0">
                <a:latin typeface="Times New Roman"/>
                <a:cs typeface="Times New Roman"/>
              </a:rPr>
              <a:t>condition</a:t>
            </a:r>
            <a:r>
              <a:rPr lang="en-IN" spc="-30" dirty="0" smtClean="0">
                <a:latin typeface="Times New Roman"/>
                <a:cs typeface="Times New Roman"/>
              </a:rPr>
              <a:t> </a:t>
            </a:r>
            <a:r>
              <a:rPr lang="en-IN" spc="70" dirty="0" smtClean="0">
                <a:latin typeface="Times New Roman"/>
                <a:cs typeface="Times New Roman"/>
              </a:rPr>
              <a:t>and</a:t>
            </a:r>
            <a:r>
              <a:rPr lang="en-IN" spc="-30" dirty="0" smtClean="0">
                <a:latin typeface="Times New Roman"/>
                <a:cs typeface="Times New Roman"/>
              </a:rPr>
              <a:t> </a:t>
            </a:r>
            <a:r>
              <a:rPr lang="en-IN" spc="40" dirty="0" smtClean="0">
                <a:latin typeface="Times New Roman"/>
                <a:cs typeface="Times New Roman"/>
              </a:rPr>
              <a:t>co-morbidity  </a:t>
            </a:r>
            <a:r>
              <a:rPr lang="en-IN" spc="10" dirty="0" smtClean="0">
                <a:latin typeface="Times New Roman"/>
                <a:cs typeface="Times New Roman"/>
              </a:rPr>
              <a:t>(Tables </a:t>
            </a:r>
            <a:r>
              <a:rPr lang="en-IN" dirty="0" smtClean="0">
                <a:latin typeface="Times New Roman"/>
                <a:cs typeface="Times New Roman"/>
              </a:rPr>
              <a:t>1 </a:t>
            </a:r>
            <a:r>
              <a:rPr lang="en-IN" spc="70" dirty="0" smtClean="0">
                <a:latin typeface="Times New Roman"/>
                <a:cs typeface="Times New Roman"/>
              </a:rPr>
              <a:t>and</a:t>
            </a:r>
            <a:r>
              <a:rPr lang="en-IN" spc="-15" dirty="0" smtClean="0">
                <a:latin typeface="Times New Roman"/>
                <a:cs typeface="Times New Roman"/>
              </a:rPr>
              <a:t> </a:t>
            </a:r>
            <a:r>
              <a:rPr lang="en-IN" dirty="0" smtClean="0">
                <a:latin typeface="Times New Roman"/>
                <a:cs typeface="Times New Roman"/>
              </a:rPr>
              <a:t>2).</a:t>
            </a:r>
            <a:r>
              <a:rPr lang="en-IN" sz="800" baseline="33333" dirty="0" smtClean="0">
                <a:latin typeface="Times New Roman"/>
                <a:cs typeface="Times New Roman"/>
              </a:rPr>
              <a:t>20</a:t>
            </a:r>
          </a:p>
          <a:p>
            <a:pPr marL="38100" marR="35560" indent="151765" algn="just">
              <a:lnSpc>
                <a:spcPct val="100000"/>
              </a:lnSpc>
              <a:spcBef>
                <a:spcPts val="300"/>
              </a:spcBef>
            </a:pPr>
            <a:r>
              <a:rPr lang="en-IN" spc="25" dirty="0" smtClean="0">
                <a:latin typeface="Times New Roman"/>
                <a:cs typeface="Times New Roman"/>
              </a:rPr>
              <a:t>The</a:t>
            </a:r>
            <a:r>
              <a:rPr lang="en-IN" spc="-80" dirty="0" smtClean="0">
                <a:latin typeface="Times New Roman"/>
                <a:cs typeface="Times New Roman"/>
              </a:rPr>
              <a:t> </a:t>
            </a:r>
            <a:r>
              <a:rPr lang="en-IN" spc="25" dirty="0" smtClean="0">
                <a:latin typeface="Times New Roman"/>
                <a:cs typeface="Times New Roman"/>
              </a:rPr>
              <a:t>indications</a:t>
            </a:r>
            <a:r>
              <a:rPr lang="en-IN" spc="-80" dirty="0" smtClean="0">
                <a:latin typeface="Times New Roman"/>
                <a:cs typeface="Times New Roman"/>
              </a:rPr>
              <a:t> </a:t>
            </a:r>
            <a:r>
              <a:rPr lang="en-IN" spc="20" dirty="0" smtClean="0">
                <a:latin typeface="Times New Roman"/>
                <a:cs typeface="Times New Roman"/>
              </a:rPr>
              <a:t>for</a:t>
            </a:r>
            <a:r>
              <a:rPr lang="en-IN" spc="-80" dirty="0" smtClean="0">
                <a:latin typeface="Times New Roman"/>
                <a:cs typeface="Times New Roman"/>
              </a:rPr>
              <a:t> </a:t>
            </a:r>
            <a:r>
              <a:rPr lang="en-IN" spc="45" dirty="0" smtClean="0">
                <a:latin typeface="Times New Roman"/>
                <a:cs typeface="Times New Roman"/>
              </a:rPr>
              <a:t>urgent</a:t>
            </a:r>
            <a:r>
              <a:rPr lang="en-IN" spc="-75" dirty="0" smtClean="0">
                <a:latin typeface="Times New Roman"/>
                <a:cs typeface="Times New Roman"/>
              </a:rPr>
              <a:t> </a:t>
            </a:r>
            <a:r>
              <a:rPr lang="en-IN" spc="30" dirty="0" smtClean="0">
                <a:latin typeface="Times New Roman"/>
                <a:cs typeface="Times New Roman"/>
              </a:rPr>
              <a:t>coronary</a:t>
            </a:r>
            <a:r>
              <a:rPr lang="en-IN" spc="-80" dirty="0" smtClean="0">
                <a:latin typeface="Times New Roman"/>
                <a:cs typeface="Times New Roman"/>
              </a:rPr>
              <a:t> </a:t>
            </a:r>
            <a:r>
              <a:rPr lang="en-IN" spc="40" dirty="0" smtClean="0">
                <a:latin typeface="Times New Roman"/>
                <a:cs typeface="Times New Roman"/>
              </a:rPr>
              <a:t>angiography</a:t>
            </a:r>
            <a:r>
              <a:rPr lang="en-IN" spc="-80" dirty="0" smtClean="0">
                <a:latin typeface="Times New Roman"/>
                <a:cs typeface="Times New Roman"/>
              </a:rPr>
              <a:t> </a:t>
            </a:r>
            <a:r>
              <a:rPr lang="en-IN" spc="60" dirty="0" smtClean="0">
                <a:latin typeface="Times New Roman"/>
                <a:cs typeface="Times New Roman"/>
              </a:rPr>
              <a:t>and</a:t>
            </a:r>
            <a:r>
              <a:rPr lang="en-IN" spc="-75" dirty="0" smtClean="0">
                <a:latin typeface="Times New Roman"/>
                <a:cs typeface="Times New Roman"/>
              </a:rPr>
              <a:t> </a:t>
            </a:r>
            <a:r>
              <a:rPr lang="en-IN" spc="20" dirty="0" smtClean="0">
                <a:latin typeface="Times New Roman"/>
                <a:cs typeface="Times New Roman"/>
              </a:rPr>
              <a:t>invasive  </a:t>
            </a:r>
            <a:r>
              <a:rPr lang="en-IN" spc="40" dirty="0" smtClean="0">
                <a:latin typeface="Times New Roman"/>
                <a:cs typeface="Times New Roman"/>
              </a:rPr>
              <a:t>strategy </a:t>
            </a:r>
            <a:r>
              <a:rPr lang="en-IN" spc="45" dirty="0" smtClean="0">
                <a:latin typeface="Times New Roman"/>
                <a:cs typeface="Times New Roman"/>
              </a:rPr>
              <a:t>are </a:t>
            </a:r>
            <a:r>
              <a:rPr lang="en-IN" spc="60" dirty="0" smtClean="0">
                <a:latin typeface="Times New Roman"/>
                <a:cs typeface="Times New Roman"/>
              </a:rPr>
              <a:t>shown </a:t>
            </a:r>
            <a:r>
              <a:rPr lang="en-IN" spc="40" dirty="0" smtClean="0">
                <a:latin typeface="Times New Roman"/>
                <a:cs typeface="Times New Roman"/>
              </a:rPr>
              <a:t>in</a:t>
            </a:r>
            <a:r>
              <a:rPr lang="en-IN" spc="-160" dirty="0" smtClean="0">
                <a:latin typeface="Times New Roman"/>
                <a:cs typeface="Times New Roman"/>
              </a:rPr>
              <a:t> </a:t>
            </a:r>
            <a:r>
              <a:rPr lang="en-IN" spc="10" dirty="0" smtClean="0">
                <a:latin typeface="Times New Roman"/>
                <a:cs typeface="Times New Roman"/>
              </a:rPr>
              <a:t>Table </a:t>
            </a:r>
            <a:r>
              <a:rPr lang="en-IN" dirty="0" smtClean="0">
                <a:latin typeface="Times New Roman"/>
                <a:cs typeface="Times New Roman"/>
              </a:rPr>
              <a:t>2.</a:t>
            </a:r>
          </a:p>
          <a:p>
            <a:pPr marL="38100" algn="just">
              <a:lnSpc>
                <a:spcPct val="100000"/>
              </a:lnSpc>
              <a:spcBef>
                <a:spcPts val="300"/>
              </a:spcBef>
            </a:pPr>
            <a:r>
              <a:rPr lang="en-IN" b="1" spc="20" dirty="0" smtClean="0">
                <a:latin typeface="Times New Roman"/>
                <a:cs typeface="Times New Roman"/>
              </a:rPr>
              <a:t>Conservative </a:t>
            </a:r>
            <a:r>
              <a:rPr lang="en-IN" b="1" spc="30" dirty="0" smtClean="0">
                <a:latin typeface="Times New Roman"/>
                <a:cs typeface="Times New Roman"/>
              </a:rPr>
              <a:t>and </a:t>
            </a:r>
            <a:r>
              <a:rPr lang="en-IN" b="1" spc="25" dirty="0" smtClean="0">
                <a:latin typeface="Times New Roman"/>
                <a:cs typeface="Times New Roman"/>
              </a:rPr>
              <a:t>Invasive</a:t>
            </a:r>
            <a:r>
              <a:rPr lang="en-IN" b="1" spc="-50" dirty="0" smtClean="0">
                <a:latin typeface="Times New Roman"/>
                <a:cs typeface="Times New Roman"/>
              </a:rPr>
              <a:t> </a:t>
            </a:r>
            <a:r>
              <a:rPr lang="en-IN" b="1" spc="15" dirty="0" smtClean="0">
                <a:latin typeface="Times New Roman"/>
                <a:cs typeface="Times New Roman"/>
              </a:rPr>
              <a:t>Strategy</a:t>
            </a:r>
            <a:endParaRPr lang="en-IN" dirty="0" smtClean="0">
              <a:latin typeface="Times New Roman"/>
              <a:cs typeface="Times New Roman"/>
            </a:endParaRPr>
          </a:p>
          <a:p>
            <a:pPr marL="38100" marR="33655" indent="151765" algn="just">
              <a:lnSpc>
                <a:spcPct val="100000"/>
              </a:lnSpc>
              <a:spcBef>
                <a:spcPts val="300"/>
              </a:spcBef>
            </a:pPr>
            <a:r>
              <a:rPr lang="en-IN" spc="-10" dirty="0" smtClean="0">
                <a:latin typeface="Times New Roman"/>
                <a:cs typeface="Times New Roman"/>
              </a:rPr>
              <a:t>RCT’s </a:t>
            </a:r>
            <a:r>
              <a:rPr lang="en-IN" spc="45" dirty="0" smtClean="0">
                <a:latin typeface="Times New Roman"/>
                <a:cs typeface="Times New Roman"/>
              </a:rPr>
              <a:t>have </a:t>
            </a:r>
            <a:r>
              <a:rPr lang="en-IN" spc="60" dirty="0" smtClean="0">
                <a:latin typeface="Times New Roman"/>
                <a:cs typeface="Times New Roman"/>
              </a:rPr>
              <a:t>shown </a:t>
            </a:r>
            <a:r>
              <a:rPr lang="en-IN" spc="45" dirty="0" smtClean="0">
                <a:latin typeface="Times New Roman"/>
                <a:cs typeface="Times New Roman"/>
              </a:rPr>
              <a:t>that </a:t>
            </a:r>
            <a:r>
              <a:rPr lang="en-IN" spc="60" dirty="0" smtClean="0">
                <a:latin typeface="Times New Roman"/>
                <a:cs typeface="Times New Roman"/>
              </a:rPr>
              <a:t>an </a:t>
            </a:r>
            <a:r>
              <a:rPr lang="en-IN" spc="40" dirty="0" smtClean="0">
                <a:latin typeface="Times New Roman"/>
                <a:cs typeface="Times New Roman"/>
              </a:rPr>
              <a:t>early </a:t>
            </a:r>
            <a:r>
              <a:rPr lang="en-IN" spc="35" dirty="0" smtClean="0">
                <a:latin typeface="Times New Roman"/>
                <a:cs typeface="Times New Roman"/>
              </a:rPr>
              <a:t>invasive </a:t>
            </a:r>
            <a:r>
              <a:rPr lang="en-IN" spc="40" dirty="0" smtClean="0">
                <a:latin typeface="Times New Roman"/>
                <a:cs typeface="Times New Roman"/>
              </a:rPr>
              <a:t>strategy </a:t>
            </a:r>
            <a:r>
              <a:rPr lang="en-IN" spc="45" dirty="0" smtClean="0">
                <a:latin typeface="Times New Roman"/>
                <a:cs typeface="Times New Roman"/>
              </a:rPr>
              <a:t>reduces  </a:t>
            </a:r>
            <a:r>
              <a:rPr lang="en-IN" spc="15" dirty="0" smtClean="0">
                <a:latin typeface="Times New Roman"/>
                <a:cs typeface="Times New Roman"/>
              </a:rPr>
              <a:t>ischemic</a:t>
            </a:r>
            <a:r>
              <a:rPr lang="en-IN" spc="-100" dirty="0" smtClean="0">
                <a:latin typeface="Times New Roman"/>
                <a:cs typeface="Times New Roman"/>
              </a:rPr>
              <a:t> </a:t>
            </a:r>
            <a:r>
              <a:rPr lang="en-IN" spc="55" dirty="0" smtClean="0">
                <a:latin typeface="Times New Roman"/>
                <a:cs typeface="Times New Roman"/>
              </a:rPr>
              <a:t>end</a:t>
            </a:r>
            <a:r>
              <a:rPr lang="en-IN" spc="-95" dirty="0" smtClean="0">
                <a:latin typeface="Times New Roman"/>
                <a:cs typeface="Times New Roman"/>
              </a:rPr>
              <a:t> </a:t>
            </a:r>
            <a:r>
              <a:rPr lang="en-IN" spc="35" dirty="0" smtClean="0">
                <a:latin typeface="Times New Roman"/>
                <a:cs typeface="Times New Roman"/>
              </a:rPr>
              <a:t>points</a:t>
            </a:r>
            <a:r>
              <a:rPr lang="en-IN" spc="-100" dirty="0" smtClean="0">
                <a:latin typeface="Times New Roman"/>
                <a:cs typeface="Times New Roman"/>
              </a:rPr>
              <a:t> </a:t>
            </a:r>
            <a:r>
              <a:rPr lang="en-IN" spc="35" dirty="0" smtClean="0">
                <a:latin typeface="Times New Roman"/>
                <a:cs typeface="Times New Roman"/>
              </a:rPr>
              <a:t>mainly</a:t>
            </a:r>
            <a:r>
              <a:rPr lang="en-IN" spc="-100" dirty="0" smtClean="0">
                <a:latin typeface="Times New Roman"/>
                <a:cs typeface="Times New Roman"/>
              </a:rPr>
              <a:t> </a:t>
            </a:r>
            <a:r>
              <a:rPr lang="en-IN" spc="40" dirty="0" smtClean="0">
                <a:latin typeface="Times New Roman"/>
                <a:cs typeface="Times New Roman"/>
              </a:rPr>
              <a:t>by</a:t>
            </a:r>
            <a:r>
              <a:rPr lang="en-IN" spc="-95" dirty="0" smtClean="0">
                <a:latin typeface="Times New Roman"/>
                <a:cs typeface="Times New Roman"/>
              </a:rPr>
              <a:t> </a:t>
            </a:r>
            <a:r>
              <a:rPr lang="en-IN" spc="35" dirty="0" smtClean="0">
                <a:latin typeface="Times New Roman"/>
                <a:cs typeface="Times New Roman"/>
              </a:rPr>
              <a:t>reducing</a:t>
            </a:r>
            <a:r>
              <a:rPr lang="en-IN" spc="-100" dirty="0" smtClean="0">
                <a:latin typeface="Times New Roman"/>
                <a:cs typeface="Times New Roman"/>
              </a:rPr>
              <a:t> </a:t>
            </a:r>
            <a:r>
              <a:rPr lang="en-IN" spc="25" dirty="0" smtClean="0">
                <a:latin typeface="Times New Roman"/>
                <a:cs typeface="Times New Roman"/>
              </a:rPr>
              <a:t>severe</a:t>
            </a:r>
            <a:r>
              <a:rPr lang="en-IN" spc="-95" dirty="0" smtClean="0">
                <a:latin typeface="Times New Roman"/>
                <a:cs typeface="Times New Roman"/>
              </a:rPr>
              <a:t> </a:t>
            </a:r>
            <a:r>
              <a:rPr lang="en-IN" spc="35" dirty="0" smtClean="0">
                <a:latin typeface="Times New Roman"/>
                <a:cs typeface="Times New Roman"/>
              </a:rPr>
              <a:t>recurrent</a:t>
            </a:r>
            <a:r>
              <a:rPr lang="en-IN" spc="-100" dirty="0" smtClean="0">
                <a:latin typeface="Times New Roman"/>
                <a:cs typeface="Times New Roman"/>
              </a:rPr>
              <a:t> </a:t>
            </a:r>
            <a:r>
              <a:rPr lang="en-IN" spc="20" dirty="0" smtClean="0">
                <a:latin typeface="Times New Roman"/>
                <a:cs typeface="Times New Roman"/>
              </a:rPr>
              <a:t>ischemia  </a:t>
            </a:r>
            <a:r>
              <a:rPr lang="en-IN" spc="70" dirty="0" smtClean="0">
                <a:latin typeface="Times New Roman"/>
                <a:cs typeface="Times New Roman"/>
              </a:rPr>
              <a:t>and</a:t>
            </a:r>
            <a:r>
              <a:rPr lang="en-IN" spc="-65" dirty="0" smtClean="0">
                <a:latin typeface="Times New Roman"/>
                <a:cs typeface="Times New Roman"/>
              </a:rPr>
              <a:t> </a:t>
            </a:r>
            <a:r>
              <a:rPr lang="en-IN" spc="45" dirty="0" smtClean="0">
                <a:latin typeface="Times New Roman"/>
                <a:cs typeface="Times New Roman"/>
              </a:rPr>
              <a:t>the</a:t>
            </a:r>
            <a:r>
              <a:rPr lang="en-IN" spc="-60" dirty="0" smtClean="0">
                <a:latin typeface="Times New Roman"/>
                <a:cs typeface="Times New Roman"/>
              </a:rPr>
              <a:t> </a:t>
            </a:r>
            <a:r>
              <a:rPr lang="en-IN" spc="55" dirty="0" smtClean="0">
                <a:latin typeface="Times New Roman"/>
                <a:cs typeface="Times New Roman"/>
              </a:rPr>
              <a:t>need</a:t>
            </a:r>
            <a:r>
              <a:rPr lang="en-IN" spc="-60" dirty="0" smtClean="0">
                <a:latin typeface="Times New Roman"/>
                <a:cs typeface="Times New Roman"/>
              </a:rPr>
              <a:t> </a:t>
            </a:r>
            <a:r>
              <a:rPr lang="en-IN" spc="30" dirty="0" smtClean="0">
                <a:latin typeface="Times New Roman"/>
                <a:cs typeface="Times New Roman"/>
              </a:rPr>
              <a:t>for</a:t>
            </a:r>
            <a:r>
              <a:rPr lang="en-IN" spc="-65" dirty="0" smtClean="0">
                <a:latin typeface="Times New Roman"/>
                <a:cs typeface="Times New Roman"/>
              </a:rPr>
              <a:t> </a:t>
            </a:r>
            <a:r>
              <a:rPr lang="en-IN" spc="40" dirty="0" smtClean="0">
                <a:latin typeface="Times New Roman"/>
                <a:cs typeface="Times New Roman"/>
              </a:rPr>
              <a:t>re-hospitalization</a:t>
            </a:r>
            <a:r>
              <a:rPr lang="en-IN" spc="-60" dirty="0" smtClean="0">
                <a:latin typeface="Times New Roman"/>
                <a:cs typeface="Times New Roman"/>
              </a:rPr>
              <a:t> </a:t>
            </a:r>
            <a:r>
              <a:rPr lang="en-IN" spc="70" dirty="0" smtClean="0">
                <a:latin typeface="Times New Roman"/>
                <a:cs typeface="Times New Roman"/>
              </a:rPr>
              <a:t>and</a:t>
            </a:r>
            <a:r>
              <a:rPr lang="en-IN" spc="-65" dirty="0" smtClean="0">
                <a:latin typeface="Times New Roman"/>
                <a:cs typeface="Times New Roman"/>
              </a:rPr>
              <a:t> </a:t>
            </a:r>
            <a:r>
              <a:rPr lang="en-IN" spc="35" dirty="0" smtClean="0">
                <a:latin typeface="Times New Roman"/>
                <a:cs typeface="Times New Roman"/>
              </a:rPr>
              <a:t>revascularization.</a:t>
            </a:r>
            <a:r>
              <a:rPr lang="en-IN" sz="800" spc="52" baseline="33333" dirty="0" smtClean="0">
                <a:latin typeface="Times New Roman"/>
                <a:cs typeface="Times New Roman"/>
              </a:rPr>
              <a:t>21</a:t>
            </a:r>
            <a:r>
              <a:rPr lang="en-IN" sz="800" spc="60" baseline="33333" dirty="0" smtClean="0">
                <a:latin typeface="Times New Roman"/>
                <a:cs typeface="Times New Roman"/>
              </a:rPr>
              <a:t> </a:t>
            </a:r>
            <a:r>
              <a:rPr lang="en-IN" spc="25" dirty="0" smtClean="0">
                <a:latin typeface="Times New Roman"/>
                <a:cs typeface="Times New Roman"/>
              </a:rPr>
              <a:t>This  </a:t>
            </a:r>
            <a:r>
              <a:rPr lang="en-IN" spc="40" dirty="0" smtClean="0">
                <a:latin typeface="Times New Roman"/>
                <a:cs typeface="Times New Roman"/>
              </a:rPr>
              <a:t>strategy </a:t>
            </a:r>
            <a:r>
              <a:rPr lang="en-IN" spc="45" dirty="0" smtClean="0">
                <a:latin typeface="Times New Roman"/>
                <a:cs typeface="Times New Roman"/>
              </a:rPr>
              <a:t>reduces </a:t>
            </a:r>
            <a:r>
              <a:rPr lang="en-IN" spc="40" dirty="0" smtClean="0">
                <a:latin typeface="Times New Roman"/>
                <a:cs typeface="Times New Roman"/>
              </a:rPr>
              <a:t>cardiovascular </a:t>
            </a:r>
            <a:r>
              <a:rPr lang="en-IN" spc="55" dirty="0" smtClean="0">
                <a:latin typeface="Times New Roman"/>
                <a:cs typeface="Times New Roman"/>
              </a:rPr>
              <a:t>death </a:t>
            </a:r>
            <a:r>
              <a:rPr lang="en-IN" spc="70" dirty="0" smtClean="0">
                <a:latin typeface="Times New Roman"/>
                <a:cs typeface="Times New Roman"/>
              </a:rPr>
              <a:t>and </a:t>
            </a:r>
            <a:r>
              <a:rPr lang="en-IN" spc="25" dirty="0" smtClean="0">
                <a:latin typeface="Times New Roman"/>
                <a:cs typeface="Times New Roman"/>
              </a:rPr>
              <a:t>MI </a:t>
            </a:r>
            <a:r>
              <a:rPr lang="en-IN" spc="90" dirty="0" smtClean="0">
                <a:latin typeface="Times New Roman"/>
                <a:cs typeface="Times New Roman"/>
              </a:rPr>
              <a:t>up </a:t>
            </a:r>
            <a:r>
              <a:rPr lang="en-IN" spc="35" dirty="0" smtClean="0">
                <a:latin typeface="Times New Roman"/>
                <a:cs typeface="Times New Roman"/>
              </a:rPr>
              <a:t>to </a:t>
            </a:r>
            <a:r>
              <a:rPr lang="en-IN" dirty="0" smtClean="0">
                <a:latin typeface="Times New Roman"/>
                <a:cs typeface="Times New Roman"/>
              </a:rPr>
              <a:t>5 </a:t>
            </a:r>
            <a:r>
              <a:rPr lang="en-IN" spc="35" dirty="0" smtClean="0">
                <a:latin typeface="Times New Roman"/>
                <a:cs typeface="Times New Roman"/>
              </a:rPr>
              <a:t>years </a:t>
            </a:r>
            <a:r>
              <a:rPr lang="en-IN" spc="20" dirty="0" smtClean="0">
                <a:latin typeface="Times New Roman"/>
                <a:cs typeface="Times New Roman"/>
              </a:rPr>
              <a:t>of  </a:t>
            </a:r>
            <a:r>
              <a:rPr lang="en-IN" spc="30" dirty="0" smtClean="0">
                <a:latin typeface="Times New Roman"/>
                <a:cs typeface="Times New Roman"/>
              </a:rPr>
              <a:t>follow-up.</a:t>
            </a:r>
            <a:r>
              <a:rPr lang="en-IN" sz="800" spc="44" baseline="33333" dirty="0" smtClean="0">
                <a:latin typeface="Times New Roman"/>
                <a:cs typeface="Times New Roman"/>
              </a:rPr>
              <a:t>22 </a:t>
            </a:r>
            <a:r>
              <a:rPr lang="en-IN" spc="55" dirty="0" smtClean="0">
                <a:latin typeface="Times New Roman"/>
                <a:cs typeface="Times New Roman"/>
              </a:rPr>
              <a:t>High </a:t>
            </a:r>
            <a:r>
              <a:rPr lang="en-IN" spc="40" dirty="0" smtClean="0">
                <a:latin typeface="Times New Roman"/>
                <a:cs typeface="Times New Roman"/>
              </a:rPr>
              <a:t>risk/unstable patients </a:t>
            </a:r>
            <a:r>
              <a:rPr lang="en-IN" spc="25" dirty="0" smtClean="0">
                <a:latin typeface="Times New Roman"/>
                <a:cs typeface="Times New Roman"/>
              </a:rPr>
              <a:t>benefit </a:t>
            </a:r>
            <a:r>
              <a:rPr lang="en-IN" spc="50" dirty="0" smtClean="0">
                <a:latin typeface="Times New Roman"/>
                <a:cs typeface="Times New Roman"/>
              </a:rPr>
              <a:t>most </a:t>
            </a:r>
            <a:r>
              <a:rPr lang="en-IN" spc="45" dirty="0" smtClean="0">
                <a:latin typeface="Times New Roman"/>
                <a:cs typeface="Times New Roman"/>
              </a:rPr>
              <a:t>from </a:t>
            </a:r>
            <a:r>
              <a:rPr lang="en-IN" spc="40" dirty="0" smtClean="0">
                <a:latin typeface="Times New Roman"/>
                <a:cs typeface="Times New Roman"/>
              </a:rPr>
              <a:t>the  early revascularization </a:t>
            </a:r>
            <a:r>
              <a:rPr lang="en-IN" spc="55" dirty="0" smtClean="0">
                <a:latin typeface="Times New Roman"/>
                <a:cs typeface="Times New Roman"/>
              </a:rPr>
              <a:t>therapy </a:t>
            </a:r>
            <a:r>
              <a:rPr lang="en-IN" spc="70" dirty="0" smtClean="0">
                <a:latin typeface="Times New Roman"/>
                <a:cs typeface="Times New Roman"/>
              </a:rPr>
              <a:t>and </a:t>
            </a:r>
            <a:r>
              <a:rPr lang="en-IN" spc="40" dirty="0" smtClean="0">
                <a:latin typeface="Times New Roman"/>
                <a:cs typeface="Times New Roman"/>
              </a:rPr>
              <a:t>these </a:t>
            </a:r>
            <a:r>
              <a:rPr lang="en-IN" spc="45" dirty="0" smtClean="0">
                <a:latin typeface="Times New Roman"/>
                <a:cs typeface="Times New Roman"/>
              </a:rPr>
              <a:t>patients </a:t>
            </a:r>
            <a:r>
              <a:rPr lang="en-IN" spc="55" dirty="0" smtClean="0">
                <a:latin typeface="Times New Roman"/>
                <a:cs typeface="Times New Roman"/>
              </a:rPr>
              <a:t>should </a:t>
            </a:r>
            <a:r>
              <a:rPr lang="en-IN" spc="35" dirty="0" smtClean="0">
                <a:latin typeface="Times New Roman"/>
                <a:cs typeface="Times New Roman"/>
              </a:rPr>
              <a:t>be  </a:t>
            </a:r>
            <a:r>
              <a:rPr lang="en-IN" spc="55" dirty="0" smtClean="0">
                <a:latin typeface="Times New Roman"/>
                <a:cs typeface="Times New Roman"/>
              </a:rPr>
              <a:t>promptly </a:t>
            </a:r>
            <a:r>
              <a:rPr lang="en-IN" spc="45" dirty="0" smtClean="0">
                <a:latin typeface="Times New Roman"/>
                <a:cs typeface="Times New Roman"/>
              </a:rPr>
              <a:t>treated </a:t>
            </a:r>
            <a:r>
              <a:rPr lang="en-IN" spc="40" dirty="0" smtClean="0">
                <a:latin typeface="Times New Roman"/>
                <a:cs typeface="Times New Roman"/>
              </a:rPr>
              <a:t>in </a:t>
            </a:r>
            <a:r>
              <a:rPr lang="en-IN" spc="50" dirty="0" smtClean="0">
                <a:latin typeface="Times New Roman"/>
                <a:cs typeface="Times New Roman"/>
              </a:rPr>
              <a:t>advanced</a:t>
            </a:r>
            <a:r>
              <a:rPr lang="en-IN" spc="-155" dirty="0" smtClean="0">
                <a:latin typeface="Times New Roman"/>
                <a:cs typeface="Times New Roman"/>
              </a:rPr>
              <a:t> </a:t>
            </a:r>
            <a:r>
              <a:rPr lang="en-IN" spc="30" dirty="0" err="1" smtClean="0">
                <a:latin typeface="Times New Roman"/>
                <a:cs typeface="Times New Roman"/>
              </a:rPr>
              <a:t>centers</a:t>
            </a:r>
            <a:r>
              <a:rPr lang="en-IN" spc="30" dirty="0" smtClean="0">
                <a:latin typeface="Times New Roman"/>
                <a:cs typeface="Times New Roman"/>
              </a:rPr>
              <a:t>.</a:t>
            </a:r>
            <a:endParaRPr lang="en-IN" dirty="0" smtClean="0">
              <a:latin typeface="Times New Roman"/>
              <a:cs typeface="Times New Roman"/>
            </a:endParaRPr>
          </a:p>
          <a:p>
            <a:pPr marL="38100" marR="33655" indent="151765" algn="just">
              <a:lnSpc>
                <a:spcPct val="100000"/>
              </a:lnSpc>
              <a:spcBef>
                <a:spcPts val="305"/>
              </a:spcBef>
            </a:pPr>
            <a:r>
              <a:rPr lang="en-IN" spc="25" dirty="0" smtClean="0">
                <a:latin typeface="Times New Roman"/>
                <a:cs typeface="Times New Roman"/>
              </a:rPr>
              <a:t>The</a:t>
            </a:r>
            <a:r>
              <a:rPr lang="en-IN" spc="-75" dirty="0" smtClean="0">
                <a:latin typeface="Times New Roman"/>
                <a:cs typeface="Times New Roman"/>
              </a:rPr>
              <a:t> </a:t>
            </a:r>
            <a:r>
              <a:rPr lang="en-IN" spc="55" dirty="0" smtClean="0">
                <a:latin typeface="Times New Roman"/>
                <a:cs typeface="Times New Roman"/>
              </a:rPr>
              <a:t>mode</a:t>
            </a:r>
            <a:r>
              <a:rPr lang="en-IN" spc="-75" dirty="0" smtClean="0">
                <a:latin typeface="Times New Roman"/>
                <a:cs typeface="Times New Roman"/>
              </a:rPr>
              <a:t> </a:t>
            </a:r>
            <a:r>
              <a:rPr lang="en-IN" spc="15" dirty="0" smtClean="0">
                <a:latin typeface="Times New Roman"/>
                <a:cs typeface="Times New Roman"/>
              </a:rPr>
              <a:t>of</a:t>
            </a:r>
            <a:r>
              <a:rPr lang="en-IN" spc="-70" dirty="0" smtClean="0">
                <a:latin typeface="Times New Roman"/>
                <a:cs typeface="Times New Roman"/>
              </a:rPr>
              <a:t> </a:t>
            </a:r>
            <a:r>
              <a:rPr lang="en-IN" spc="30" dirty="0" smtClean="0">
                <a:latin typeface="Times New Roman"/>
                <a:cs typeface="Times New Roman"/>
              </a:rPr>
              <a:t>revascularization</a:t>
            </a:r>
            <a:r>
              <a:rPr lang="en-IN" spc="-75" dirty="0" smtClean="0">
                <a:latin typeface="Times New Roman"/>
                <a:cs typeface="Times New Roman"/>
              </a:rPr>
              <a:t> </a:t>
            </a:r>
            <a:r>
              <a:rPr lang="en-IN" spc="15" dirty="0" smtClean="0">
                <a:latin typeface="Times New Roman"/>
                <a:cs typeface="Times New Roman"/>
              </a:rPr>
              <a:t>is</a:t>
            </a:r>
            <a:r>
              <a:rPr lang="en-IN" spc="-75" dirty="0" smtClean="0">
                <a:latin typeface="Times New Roman"/>
                <a:cs typeface="Times New Roman"/>
              </a:rPr>
              <a:t> </a:t>
            </a:r>
            <a:r>
              <a:rPr lang="en-IN" spc="40" dirty="0" smtClean="0">
                <a:latin typeface="Times New Roman"/>
                <a:cs typeface="Times New Roman"/>
              </a:rPr>
              <a:t>usually</a:t>
            </a:r>
            <a:r>
              <a:rPr lang="en-IN" spc="-70" dirty="0" smtClean="0">
                <a:latin typeface="Times New Roman"/>
                <a:cs typeface="Times New Roman"/>
              </a:rPr>
              <a:t> </a:t>
            </a:r>
            <a:r>
              <a:rPr lang="en-IN" spc="40" dirty="0" smtClean="0">
                <a:latin typeface="Times New Roman"/>
                <a:cs typeface="Times New Roman"/>
              </a:rPr>
              <a:t>based</a:t>
            </a:r>
            <a:r>
              <a:rPr lang="en-IN" spc="-75" dirty="0" smtClean="0">
                <a:latin typeface="Times New Roman"/>
                <a:cs typeface="Times New Roman"/>
              </a:rPr>
              <a:t> </a:t>
            </a:r>
            <a:r>
              <a:rPr lang="en-IN" spc="50" dirty="0" smtClean="0">
                <a:latin typeface="Times New Roman"/>
                <a:cs typeface="Times New Roman"/>
              </a:rPr>
              <a:t>on</a:t>
            </a:r>
            <a:r>
              <a:rPr lang="en-IN" spc="-75" dirty="0" smtClean="0">
                <a:latin typeface="Times New Roman"/>
                <a:cs typeface="Times New Roman"/>
              </a:rPr>
              <a:t> </a:t>
            </a:r>
            <a:r>
              <a:rPr lang="en-IN" spc="40" dirty="0" smtClean="0">
                <a:latin typeface="Times New Roman"/>
                <a:cs typeface="Times New Roman"/>
              </a:rPr>
              <a:t>the</a:t>
            </a:r>
            <a:r>
              <a:rPr lang="en-IN" spc="-70" dirty="0" smtClean="0">
                <a:latin typeface="Times New Roman"/>
                <a:cs typeface="Times New Roman"/>
              </a:rPr>
              <a:t> </a:t>
            </a:r>
            <a:r>
              <a:rPr lang="en-IN" spc="25" dirty="0" smtClean="0">
                <a:latin typeface="Times New Roman"/>
                <a:cs typeface="Times New Roman"/>
              </a:rPr>
              <a:t>severity  </a:t>
            </a:r>
            <a:r>
              <a:rPr lang="en-IN" spc="70" dirty="0" smtClean="0">
                <a:latin typeface="Times New Roman"/>
                <a:cs typeface="Times New Roman"/>
              </a:rPr>
              <a:t>and</a:t>
            </a:r>
            <a:r>
              <a:rPr lang="en-IN" spc="10" dirty="0" smtClean="0">
                <a:latin typeface="Times New Roman"/>
                <a:cs typeface="Times New Roman"/>
              </a:rPr>
              <a:t> </a:t>
            </a:r>
            <a:r>
              <a:rPr lang="en-IN" spc="45" dirty="0" smtClean="0">
                <a:latin typeface="Times New Roman"/>
                <a:cs typeface="Times New Roman"/>
              </a:rPr>
              <a:t>distribution</a:t>
            </a:r>
            <a:r>
              <a:rPr lang="en-IN" spc="10" dirty="0" smtClean="0">
                <a:latin typeface="Times New Roman"/>
                <a:cs typeface="Times New Roman"/>
              </a:rPr>
              <a:t> </a:t>
            </a:r>
            <a:r>
              <a:rPr lang="en-IN" spc="20" dirty="0" smtClean="0">
                <a:latin typeface="Times New Roman"/>
                <a:cs typeface="Times New Roman"/>
              </a:rPr>
              <a:t>of</a:t>
            </a:r>
            <a:r>
              <a:rPr lang="en-IN" spc="10" dirty="0" smtClean="0">
                <a:latin typeface="Times New Roman"/>
                <a:cs typeface="Times New Roman"/>
              </a:rPr>
              <a:t> </a:t>
            </a:r>
            <a:r>
              <a:rPr lang="en-IN" spc="45" dirty="0" smtClean="0">
                <a:latin typeface="Times New Roman"/>
                <a:cs typeface="Times New Roman"/>
              </a:rPr>
              <a:t>the</a:t>
            </a:r>
            <a:r>
              <a:rPr lang="en-IN" spc="10" dirty="0" smtClean="0">
                <a:latin typeface="Times New Roman"/>
                <a:cs typeface="Times New Roman"/>
              </a:rPr>
              <a:t> </a:t>
            </a:r>
            <a:r>
              <a:rPr lang="en-IN" spc="130" dirty="0" err="1" smtClean="0">
                <a:latin typeface="Times New Roman"/>
                <a:cs typeface="Times New Roman"/>
              </a:rPr>
              <a:t>cAd</a:t>
            </a:r>
            <a:r>
              <a:rPr lang="en-IN" spc="130" dirty="0" smtClean="0">
                <a:latin typeface="Times New Roman"/>
                <a:cs typeface="Times New Roman"/>
              </a:rPr>
              <a:t>.</a:t>
            </a:r>
            <a:r>
              <a:rPr lang="en-IN" spc="10" dirty="0" smtClean="0">
                <a:latin typeface="Times New Roman"/>
                <a:cs typeface="Times New Roman"/>
              </a:rPr>
              <a:t> </a:t>
            </a:r>
            <a:r>
              <a:rPr lang="en-IN" spc="35" dirty="0" smtClean="0">
                <a:latin typeface="Times New Roman"/>
                <a:cs typeface="Times New Roman"/>
              </a:rPr>
              <a:t>The</a:t>
            </a:r>
            <a:r>
              <a:rPr lang="en-IN" spc="15" dirty="0" smtClean="0">
                <a:latin typeface="Times New Roman"/>
                <a:cs typeface="Times New Roman"/>
              </a:rPr>
              <a:t> </a:t>
            </a:r>
            <a:r>
              <a:rPr lang="en-IN" spc="95" dirty="0" err="1" smtClean="0">
                <a:latin typeface="Times New Roman"/>
                <a:cs typeface="Times New Roman"/>
              </a:rPr>
              <a:t>PcI</a:t>
            </a:r>
            <a:r>
              <a:rPr lang="en-IN" spc="10" dirty="0" smtClean="0">
                <a:latin typeface="Times New Roman"/>
                <a:cs typeface="Times New Roman"/>
              </a:rPr>
              <a:t> </a:t>
            </a:r>
            <a:r>
              <a:rPr lang="en-IN" spc="20" dirty="0" smtClean="0">
                <a:latin typeface="Times New Roman"/>
                <a:cs typeface="Times New Roman"/>
              </a:rPr>
              <a:t>is</a:t>
            </a:r>
            <a:r>
              <a:rPr lang="en-IN" spc="10" dirty="0" smtClean="0">
                <a:latin typeface="Times New Roman"/>
                <a:cs typeface="Times New Roman"/>
              </a:rPr>
              <a:t> </a:t>
            </a:r>
            <a:r>
              <a:rPr lang="en-IN" spc="45" dirty="0" smtClean="0">
                <a:latin typeface="Times New Roman"/>
                <a:cs typeface="Times New Roman"/>
              </a:rPr>
              <a:t>usually</a:t>
            </a:r>
            <a:r>
              <a:rPr lang="en-IN" spc="10" dirty="0" smtClean="0">
                <a:latin typeface="Times New Roman"/>
                <a:cs typeface="Times New Roman"/>
              </a:rPr>
              <a:t> </a:t>
            </a:r>
            <a:r>
              <a:rPr lang="en-IN" spc="50" dirty="0" smtClean="0">
                <a:latin typeface="Times New Roman"/>
                <a:cs typeface="Times New Roman"/>
              </a:rPr>
              <a:t>performed</a:t>
            </a:r>
            <a:r>
              <a:rPr lang="en-IN" spc="10" dirty="0" smtClean="0">
                <a:latin typeface="Times New Roman"/>
                <a:cs typeface="Times New Roman"/>
              </a:rPr>
              <a:t> </a:t>
            </a:r>
            <a:r>
              <a:rPr lang="en-IN" spc="30" dirty="0" smtClean="0">
                <a:latin typeface="Times New Roman"/>
                <a:cs typeface="Times New Roman"/>
              </a:rPr>
              <a:t>for  </a:t>
            </a:r>
            <a:r>
              <a:rPr lang="en-IN" spc="45" dirty="0" smtClean="0">
                <a:latin typeface="Times New Roman"/>
                <a:cs typeface="Times New Roman"/>
              </a:rPr>
              <a:t>the </a:t>
            </a:r>
            <a:r>
              <a:rPr lang="en-IN" spc="40" dirty="0" smtClean="0">
                <a:latin typeface="Times New Roman"/>
                <a:cs typeface="Times New Roman"/>
              </a:rPr>
              <a:t>culprit </a:t>
            </a:r>
            <a:r>
              <a:rPr lang="en-IN" spc="30" dirty="0" smtClean="0">
                <a:latin typeface="Times New Roman"/>
                <a:cs typeface="Times New Roman"/>
              </a:rPr>
              <a:t>lesion </a:t>
            </a:r>
            <a:r>
              <a:rPr lang="en-IN" spc="50" dirty="0" smtClean="0">
                <a:latin typeface="Times New Roman"/>
                <a:cs typeface="Times New Roman"/>
              </a:rPr>
              <a:t>using </a:t>
            </a:r>
            <a:r>
              <a:rPr lang="en-IN" spc="70" dirty="0" smtClean="0">
                <a:latin typeface="Times New Roman"/>
                <a:cs typeface="Times New Roman"/>
              </a:rPr>
              <a:t>drug </a:t>
            </a:r>
            <a:r>
              <a:rPr lang="en-IN" spc="45" dirty="0" smtClean="0">
                <a:latin typeface="Times New Roman"/>
                <a:cs typeface="Times New Roman"/>
              </a:rPr>
              <a:t>eluting </a:t>
            </a:r>
            <a:r>
              <a:rPr lang="en-IN" spc="35" dirty="0" smtClean="0">
                <a:latin typeface="Times New Roman"/>
                <a:cs typeface="Times New Roman"/>
              </a:rPr>
              <a:t>stents. </a:t>
            </a:r>
            <a:r>
              <a:rPr lang="en-IN" spc="25" dirty="0" smtClean="0">
                <a:latin typeface="Times New Roman"/>
                <a:cs typeface="Times New Roman"/>
              </a:rPr>
              <a:t>Significant </a:t>
            </a:r>
            <a:r>
              <a:rPr lang="en-IN" spc="30" dirty="0" smtClean="0">
                <a:latin typeface="Times New Roman"/>
                <a:cs typeface="Times New Roman"/>
              </a:rPr>
              <a:t>lesions  </a:t>
            </a:r>
            <a:r>
              <a:rPr lang="en-IN" spc="40" dirty="0" smtClean="0">
                <a:latin typeface="Times New Roman"/>
                <a:cs typeface="Times New Roman"/>
              </a:rPr>
              <a:t>in </a:t>
            </a:r>
            <a:r>
              <a:rPr lang="en-IN" spc="45" dirty="0" smtClean="0">
                <a:latin typeface="Times New Roman"/>
                <a:cs typeface="Times New Roman"/>
              </a:rPr>
              <a:t>multiple </a:t>
            </a:r>
            <a:r>
              <a:rPr lang="en-IN" spc="25" dirty="0" smtClean="0">
                <a:latin typeface="Times New Roman"/>
                <a:cs typeface="Times New Roman"/>
              </a:rPr>
              <a:t>vessels </a:t>
            </a:r>
            <a:r>
              <a:rPr lang="en-IN" spc="40" dirty="0" smtClean="0">
                <a:latin typeface="Times New Roman"/>
                <a:cs typeface="Times New Roman"/>
              </a:rPr>
              <a:t>can </a:t>
            </a:r>
            <a:r>
              <a:rPr lang="en-IN" spc="35" dirty="0" smtClean="0">
                <a:latin typeface="Times New Roman"/>
                <a:cs typeface="Times New Roman"/>
              </a:rPr>
              <a:t>be </a:t>
            </a:r>
            <a:r>
              <a:rPr lang="en-IN" spc="45" dirty="0" smtClean="0">
                <a:latin typeface="Times New Roman"/>
                <a:cs typeface="Times New Roman"/>
              </a:rPr>
              <a:t>treated </a:t>
            </a:r>
            <a:r>
              <a:rPr lang="en-IN" spc="40" dirty="0" smtClean="0">
                <a:latin typeface="Times New Roman"/>
                <a:cs typeface="Times New Roman"/>
              </a:rPr>
              <a:t>either in </a:t>
            </a:r>
            <a:r>
              <a:rPr lang="en-IN" spc="45" dirty="0" smtClean="0">
                <a:latin typeface="Times New Roman"/>
                <a:cs typeface="Times New Roman"/>
              </a:rPr>
              <a:t>the </a:t>
            </a:r>
            <a:r>
              <a:rPr lang="en-IN" spc="50" dirty="0" smtClean="0">
                <a:latin typeface="Times New Roman"/>
                <a:cs typeface="Times New Roman"/>
              </a:rPr>
              <a:t>same </a:t>
            </a:r>
            <a:r>
              <a:rPr lang="en-IN" spc="30" dirty="0" smtClean="0">
                <a:latin typeface="Times New Roman"/>
                <a:cs typeface="Times New Roman"/>
              </a:rPr>
              <a:t>sitting </a:t>
            </a:r>
            <a:r>
              <a:rPr lang="en-IN" spc="45" dirty="0" smtClean="0">
                <a:latin typeface="Times New Roman"/>
                <a:cs typeface="Times New Roman"/>
              </a:rPr>
              <a:t>or  </a:t>
            </a:r>
            <a:r>
              <a:rPr lang="en-IN" spc="40" dirty="0" smtClean="0">
                <a:latin typeface="Times New Roman"/>
                <a:cs typeface="Times New Roman"/>
              </a:rPr>
              <a:t>in</a:t>
            </a:r>
            <a:r>
              <a:rPr lang="en-IN" spc="-25" dirty="0" smtClean="0">
                <a:latin typeface="Times New Roman"/>
                <a:cs typeface="Times New Roman"/>
              </a:rPr>
              <a:t> </a:t>
            </a:r>
            <a:r>
              <a:rPr lang="en-IN" spc="50" dirty="0" smtClean="0">
                <a:latin typeface="Times New Roman"/>
                <a:cs typeface="Times New Roman"/>
              </a:rPr>
              <a:t>a</a:t>
            </a:r>
            <a:r>
              <a:rPr lang="en-IN" spc="-25" dirty="0" smtClean="0">
                <a:latin typeface="Times New Roman"/>
                <a:cs typeface="Times New Roman"/>
              </a:rPr>
              <a:t> </a:t>
            </a:r>
            <a:r>
              <a:rPr lang="en-IN" spc="50" dirty="0" smtClean="0">
                <a:latin typeface="Times New Roman"/>
                <a:cs typeface="Times New Roman"/>
              </a:rPr>
              <a:t>staged</a:t>
            </a:r>
            <a:r>
              <a:rPr lang="en-IN" spc="-25" dirty="0" smtClean="0">
                <a:latin typeface="Times New Roman"/>
                <a:cs typeface="Times New Roman"/>
              </a:rPr>
              <a:t> </a:t>
            </a:r>
            <a:r>
              <a:rPr lang="en-IN" spc="40" dirty="0" smtClean="0">
                <a:latin typeface="Times New Roman"/>
                <a:cs typeface="Times New Roman"/>
              </a:rPr>
              <a:t>fashion</a:t>
            </a:r>
            <a:r>
              <a:rPr lang="en-IN" spc="-25" dirty="0" smtClean="0">
                <a:latin typeface="Times New Roman"/>
                <a:cs typeface="Times New Roman"/>
              </a:rPr>
              <a:t> </a:t>
            </a:r>
            <a:r>
              <a:rPr lang="en-IN" spc="40" dirty="0" smtClean="0">
                <a:latin typeface="Times New Roman"/>
                <a:cs typeface="Times New Roman"/>
              </a:rPr>
              <a:t>as</a:t>
            </a:r>
            <a:r>
              <a:rPr lang="en-IN" spc="-25" dirty="0" smtClean="0">
                <a:latin typeface="Times New Roman"/>
                <a:cs typeface="Times New Roman"/>
              </a:rPr>
              <a:t> </a:t>
            </a:r>
            <a:r>
              <a:rPr lang="en-IN" spc="45" dirty="0" smtClean="0">
                <a:latin typeface="Times New Roman"/>
                <a:cs typeface="Times New Roman"/>
              </a:rPr>
              <a:t>considered</a:t>
            </a:r>
            <a:r>
              <a:rPr lang="en-IN" spc="-25" dirty="0" smtClean="0">
                <a:latin typeface="Times New Roman"/>
                <a:cs typeface="Times New Roman"/>
              </a:rPr>
              <a:t> </a:t>
            </a:r>
            <a:r>
              <a:rPr lang="en-IN" spc="50" dirty="0" smtClean="0">
                <a:latin typeface="Times New Roman"/>
                <a:cs typeface="Times New Roman"/>
              </a:rPr>
              <a:t>appropriate.</a:t>
            </a:r>
            <a:r>
              <a:rPr lang="en-IN" spc="-25" dirty="0" smtClean="0">
                <a:latin typeface="Times New Roman"/>
                <a:cs typeface="Times New Roman"/>
              </a:rPr>
              <a:t> </a:t>
            </a:r>
            <a:r>
              <a:rPr lang="en-IN" spc="15" dirty="0" smtClean="0">
                <a:latin typeface="Times New Roman"/>
                <a:cs typeface="Times New Roman"/>
              </a:rPr>
              <a:t>CABG</a:t>
            </a:r>
            <a:r>
              <a:rPr lang="en-IN" spc="-25" dirty="0" smtClean="0">
                <a:latin typeface="Times New Roman"/>
                <a:cs typeface="Times New Roman"/>
              </a:rPr>
              <a:t> </a:t>
            </a:r>
            <a:r>
              <a:rPr lang="en-IN" spc="20" dirty="0" smtClean="0">
                <a:latin typeface="Times New Roman"/>
                <a:cs typeface="Times New Roman"/>
              </a:rPr>
              <a:t>is</a:t>
            </a:r>
            <a:r>
              <a:rPr lang="en-IN" spc="-25" dirty="0" smtClean="0">
                <a:latin typeface="Times New Roman"/>
                <a:cs typeface="Times New Roman"/>
              </a:rPr>
              <a:t> </a:t>
            </a:r>
            <a:r>
              <a:rPr lang="en-IN" spc="45" dirty="0" smtClean="0">
                <a:latin typeface="Times New Roman"/>
                <a:cs typeface="Times New Roman"/>
              </a:rPr>
              <a:t>usually  </a:t>
            </a:r>
            <a:r>
              <a:rPr lang="en-IN" spc="50" dirty="0" smtClean="0">
                <a:latin typeface="Times New Roman"/>
                <a:cs typeface="Times New Roman"/>
              </a:rPr>
              <a:t>advised</a:t>
            </a:r>
            <a:r>
              <a:rPr lang="en-IN" spc="15" dirty="0" smtClean="0">
                <a:latin typeface="Times New Roman"/>
                <a:cs typeface="Times New Roman"/>
              </a:rPr>
              <a:t> </a:t>
            </a:r>
            <a:r>
              <a:rPr lang="en-IN" spc="30" dirty="0" smtClean="0">
                <a:latin typeface="Times New Roman"/>
                <a:cs typeface="Times New Roman"/>
              </a:rPr>
              <a:t>for</a:t>
            </a:r>
            <a:r>
              <a:rPr lang="en-IN" spc="20" dirty="0" smtClean="0">
                <a:latin typeface="Times New Roman"/>
                <a:cs typeface="Times New Roman"/>
              </a:rPr>
              <a:t> </a:t>
            </a:r>
            <a:r>
              <a:rPr lang="en-IN" spc="40" dirty="0" smtClean="0">
                <a:latin typeface="Times New Roman"/>
                <a:cs typeface="Times New Roman"/>
              </a:rPr>
              <a:t>complex</a:t>
            </a:r>
            <a:r>
              <a:rPr lang="en-IN" spc="15" dirty="0" smtClean="0">
                <a:latin typeface="Times New Roman"/>
                <a:cs typeface="Times New Roman"/>
              </a:rPr>
              <a:t> </a:t>
            </a:r>
            <a:r>
              <a:rPr lang="en-IN" spc="175" dirty="0" err="1" smtClean="0">
                <a:latin typeface="Times New Roman"/>
                <a:cs typeface="Times New Roman"/>
              </a:rPr>
              <a:t>cAd</a:t>
            </a:r>
            <a:r>
              <a:rPr lang="en-IN" spc="20" dirty="0" smtClean="0">
                <a:latin typeface="Times New Roman"/>
                <a:cs typeface="Times New Roman"/>
              </a:rPr>
              <a:t> </a:t>
            </a:r>
            <a:r>
              <a:rPr lang="en-IN" spc="45" dirty="0" smtClean="0">
                <a:latin typeface="Times New Roman"/>
                <a:cs typeface="Times New Roman"/>
              </a:rPr>
              <a:t>not</a:t>
            </a:r>
            <a:r>
              <a:rPr lang="en-IN" spc="20" dirty="0" smtClean="0">
                <a:latin typeface="Times New Roman"/>
                <a:cs typeface="Times New Roman"/>
              </a:rPr>
              <a:t> </a:t>
            </a:r>
            <a:r>
              <a:rPr lang="en-IN" spc="45" dirty="0" smtClean="0">
                <a:latin typeface="Times New Roman"/>
                <a:cs typeface="Times New Roman"/>
              </a:rPr>
              <a:t>amenable</a:t>
            </a:r>
            <a:r>
              <a:rPr lang="en-IN" spc="20" dirty="0" smtClean="0">
                <a:latin typeface="Times New Roman"/>
                <a:cs typeface="Times New Roman"/>
              </a:rPr>
              <a:t> </a:t>
            </a:r>
            <a:r>
              <a:rPr lang="en-IN" spc="35" dirty="0" smtClean="0">
                <a:latin typeface="Times New Roman"/>
                <a:cs typeface="Times New Roman"/>
              </a:rPr>
              <a:t>to</a:t>
            </a:r>
            <a:r>
              <a:rPr lang="en-IN" spc="20" dirty="0" smtClean="0">
                <a:latin typeface="Times New Roman"/>
                <a:cs typeface="Times New Roman"/>
              </a:rPr>
              <a:t> </a:t>
            </a:r>
            <a:r>
              <a:rPr lang="en-IN" spc="70" dirty="0" err="1" smtClean="0">
                <a:latin typeface="Times New Roman"/>
                <a:cs typeface="Times New Roman"/>
              </a:rPr>
              <a:t>PcI</a:t>
            </a:r>
            <a:r>
              <a:rPr lang="en-IN" spc="70" dirty="0" smtClean="0">
                <a:latin typeface="Times New Roman"/>
                <a:cs typeface="Times New Roman"/>
              </a:rPr>
              <a:t>,</a:t>
            </a:r>
            <a:r>
              <a:rPr lang="en-IN" spc="15" dirty="0" smtClean="0">
                <a:latin typeface="Times New Roman"/>
                <a:cs typeface="Times New Roman"/>
              </a:rPr>
              <a:t> </a:t>
            </a:r>
            <a:r>
              <a:rPr lang="en-IN" spc="20" dirty="0" smtClean="0">
                <a:latin typeface="Times New Roman"/>
                <a:cs typeface="Times New Roman"/>
              </a:rPr>
              <a:t>left </a:t>
            </a:r>
            <a:r>
              <a:rPr lang="en-IN" spc="55" dirty="0" smtClean="0">
                <a:latin typeface="Times New Roman"/>
                <a:cs typeface="Times New Roman"/>
              </a:rPr>
              <a:t>main</a:t>
            </a:r>
            <a:r>
              <a:rPr lang="en-IN" spc="20" dirty="0" smtClean="0">
                <a:latin typeface="Times New Roman"/>
                <a:cs typeface="Times New Roman"/>
              </a:rPr>
              <a:t> </a:t>
            </a:r>
            <a:r>
              <a:rPr lang="en-IN" spc="55" dirty="0" smtClean="0">
                <a:latin typeface="Times New Roman"/>
                <a:cs typeface="Times New Roman"/>
              </a:rPr>
              <a:t>with  </a:t>
            </a:r>
            <a:r>
              <a:rPr lang="en-IN" spc="35" dirty="0" smtClean="0">
                <a:latin typeface="Times New Roman"/>
                <a:cs typeface="Times New Roman"/>
              </a:rPr>
              <a:t>triple </a:t>
            </a:r>
            <a:r>
              <a:rPr lang="en-IN" spc="25" dirty="0" smtClean="0">
                <a:latin typeface="Times New Roman"/>
                <a:cs typeface="Times New Roman"/>
              </a:rPr>
              <a:t>vessel </a:t>
            </a:r>
            <a:r>
              <a:rPr lang="en-IN" spc="35" dirty="0" smtClean="0">
                <a:latin typeface="Times New Roman"/>
                <a:cs typeface="Times New Roman"/>
              </a:rPr>
              <a:t>disease, </a:t>
            </a:r>
            <a:r>
              <a:rPr lang="en-IN" spc="30" dirty="0" smtClean="0">
                <a:latin typeface="Times New Roman"/>
                <a:cs typeface="Times New Roman"/>
              </a:rPr>
              <a:t>total occlusions </a:t>
            </a:r>
            <a:r>
              <a:rPr lang="en-IN" spc="70" dirty="0" smtClean="0">
                <a:latin typeface="Times New Roman"/>
                <a:cs typeface="Times New Roman"/>
              </a:rPr>
              <a:t>and </a:t>
            </a:r>
            <a:r>
              <a:rPr lang="en-IN" spc="35" dirty="0" smtClean="0">
                <a:latin typeface="Times New Roman"/>
                <a:cs typeface="Times New Roman"/>
              </a:rPr>
              <a:t>diffuse disease. </a:t>
            </a:r>
            <a:r>
              <a:rPr lang="en-IN" spc="20" dirty="0" smtClean="0">
                <a:latin typeface="Times New Roman"/>
                <a:cs typeface="Times New Roman"/>
              </a:rPr>
              <a:t>It is  </a:t>
            </a:r>
            <a:r>
              <a:rPr lang="en-IN" spc="55" dirty="0" smtClean="0">
                <a:latin typeface="Times New Roman"/>
                <a:cs typeface="Times New Roman"/>
              </a:rPr>
              <a:t>important </a:t>
            </a:r>
            <a:r>
              <a:rPr lang="en-IN" spc="40" dirty="0" smtClean="0">
                <a:latin typeface="Times New Roman"/>
                <a:cs typeface="Times New Roman"/>
              </a:rPr>
              <a:t>to consider </a:t>
            </a:r>
            <a:r>
              <a:rPr lang="en-IN" spc="45" dirty="0" smtClean="0">
                <a:latin typeface="Times New Roman"/>
                <a:cs typeface="Times New Roman"/>
              </a:rPr>
              <a:t>the </a:t>
            </a:r>
            <a:r>
              <a:rPr lang="en-IN" spc="40" dirty="0" smtClean="0">
                <a:latin typeface="Times New Roman"/>
                <a:cs typeface="Times New Roman"/>
              </a:rPr>
              <a:t>bleeding </a:t>
            </a:r>
            <a:r>
              <a:rPr lang="en-IN" spc="35" dirty="0" smtClean="0">
                <a:latin typeface="Times New Roman"/>
                <a:cs typeface="Times New Roman"/>
              </a:rPr>
              <a:t>risk </a:t>
            </a:r>
            <a:r>
              <a:rPr lang="en-IN" spc="40" dirty="0" smtClean="0">
                <a:latin typeface="Times New Roman"/>
                <a:cs typeface="Times New Roman"/>
              </a:rPr>
              <a:t>as these </a:t>
            </a:r>
            <a:r>
              <a:rPr lang="en-IN" spc="45" dirty="0" smtClean="0">
                <a:latin typeface="Times New Roman"/>
                <a:cs typeface="Times New Roman"/>
              </a:rPr>
              <a:t>patients are  </a:t>
            </a:r>
            <a:r>
              <a:rPr lang="en-IN" spc="55" dirty="0" smtClean="0">
                <a:latin typeface="Times New Roman"/>
                <a:cs typeface="Times New Roman"/>
              </a:rPr>
              <a:t>on </a:t>
            </a:r>
            <a:r>
              <a:rPr lang="en-IN" spc="35" dirty="0" smtClean="0">
                <a:latin typeface="Times New Roman"/>
                <a:cs typeface="Times New Roman"/>
              </a:rPr>
              <a:t>aggressive </a:t>
            </a:r>
            <a:r>
              <a:rPr lang="en-IN" spc="40" dirty="0" err="1" smtClean="0">
                <a:latin typeface="Times New Roman"/>
                <a:cs typeface="Times New Roman"/>
              </a:rPr>
              <a:t>antiplatelet</a:t>
            </a:r>
            <a:r>
              <a:rPr lang="en-IN" spc="40" dirty="0" smtClean="0">
                <a:latin typeface="Times New Roman"/>
                <a:cs typeface="Times New Roman"/>
              </a:rPr>
              <a:t> </a:t>
            </a:r>
            <a:r>
              <a:rPr lang="en-IN" spc="45" dirty="0" smtClean="0">
                <a:latin typeface="Times New Roman"/>
                <a:cs typeface="Times New Roman"/>
              </a:rPr>
              <a:t>therapy. </a:t>
            </a:r>
            <a:r>
              <a:rPr lang="en-IN" spc="35" dirty="0" smtClean="0">
                <a:latin typeface="Times New Roman"/>
                <a:cs typeface="Times New Roman"/>
              </a:rPr>
              <a:t>The </a:t>
            </a:r>
            <a:r>
              <a:rPr lang="en-IN" spc="25" dirty="0" smtClean="0">
                <a:latin typeface="Times New Roman"/>
                <a:cs typeface="Times New Roman"/>
              </a:rPr>
              <a:t>benefits </a:t>
            </a:r>
            <a:r>
              <a:rPr lang="en-IN" spc="20" dirty="0" smtClean="0">
                <a:latin typeface="Times New Roman"/>
                <a:cs typeface="Times New Roman"/>
              </a:rPr>
              <a:t>of </a:t>
            </a:r>
            <a:r>
              <a:rPr lang="en-IN" spc="15" dirty="0" smtClean="0">
                <a:latin typeface="Times New Roman"/>
                <a:cs typeface="Times New Roman"/>
              </a:rPr>
              <a:t>CABG </a:t>
            </a:r>
            <a:r>
              <a:rPr lang="en-IN" spc="45" dirty="0" smtClean="0">
                <a:latin typeface="Times New Roman"/>
                <a:cs typeface="Times New Roman"/>
              </a:rPr>
              <a:t>are  </a:t>
            </a:r>
            <a:r>
              <a:rPr lang="en-IN" spc="30" dirty="0" smtClean="0">
                <a:latin typeface="Times New Roman"/>
                <a:cs typeface="Times New Roman"/>
              </a:rPr>
              <a:t>greatest</a:t>
            </a:r>
            <a:r>
              <a:rPr lang="en-IN" spc="-75" dirty="0" smtClean="0">
                <a:latin typeface="Times New Roman"/>
                <a:cs typeface="Times New Roman"/>
              </a:rPr>
              <a:t> </a:t>
            </a:r>
            <a:r>
              <a:rPr lang="en-IN" spc="25" dirty="0" smtClean="0">
                <a:latin typeface="Times New Roman"/>
                <a:cs typeface="Times New Roman"/>
              </a:rPr>
              <a:t>after</a:t>
            </a:r>
            <a:r>
              <a:rPr lang="en-IN" spc="-80" dirty="0" smtClean="0">
                <a:latin typeface="Times New Roman"/>
                <a:cs typeface="Times New Roman"/>
              </a:rPr>
              <a:t> </a:t>
            </a:r>
            <a:r>
              <a:rPr lang="en-IN" spc="25" dirty="0" smtClean="0">
                <a:latin typeface="Times New Roman"/>
                <a:cs typeface="Times New Roman"/>
              </a:rPr>
              <a:t>several</a:t>
            </a:r>
            <a:r>
              <a:rPr lang="en-IN" spc="-80" dirty="0" smtClean="0">
                <a:latin typeface="Times New Roman"/>
                <a:cs typeface="Times New Roman"/>
              </a:rPr>
              <a:t> </a:t>
            </a:r>
            <a:r>
              <a:rPr lang="en-IN" spc="50" dirty="0" smtClean="0">
                <a:latin typeface="Times New Roman"/>
                <a:cs typeface="Times New Roman"/>
              </a:rPr>
              <a:t>days</a:t>
            </a:r>
            <a:r>
              <a:rPr lang="en-IN" spc="-75" dirty="0" smtClean="0">
                <a:latin typeface="Times New Roman"/>
                <a:cs typeface="Times New Roman"/>
              </a:rPr>
              <a:t> </a:t>
            </a:r>
            <a:r>
              <a:rPr lang="en-IN" spc="15" dirty="0" smtClean="0">
                <a:latin typeface="Times New Roman"/>
                <a:cs typeface="Times New Roman"/>
              </a:rPr>
              <a:t>of</a:t>
            </a:r>
            <a:r>
              <a:rPr lang="en-IN" spc="-80" dirty="0" smtClean="0">
                <a:latin typeface="Times New Roman"/>
                <a:cs typeface="Times New Roman"/>
              </a:rPr>
              <a:t> </a:t>
            </a:r>
            <a:r>
              <a:rPr lang="en-IN" spc="25" dirty="0" smtClean="0">
                <a:latin typeface="Times New Roman"/>
                <a:cs typeface="Times New Roman"/>
              </a:rPr>
              <a:t>stabilization</a:t>
            </a:r>
            <a:r>
              <a:rPr lang="en-IN" spc="-80" dirty="0" smtClean="0">
                <a:latin typeface="Times New Roman"/>
                <a:cs typeface="Times New Roman"/>
              </a:rPr>
              <a:t> </a:t>
            </a:r>
            <a:r>
              <a:rPr lang="en-IN" spc="50" dirty="0" smtClean="0">
                <a:latin typeface="Times New Roman"/>
                <a:cs typeface="Times New Roman"/>
              </a:rPr>
              <a:t>with</a:t>
            </a:r>
            <a:r>
              <a:rPr lang="en-IN" spc="-75" dirty="0" smtClean="0">
                <a:latin typeface="Times New Roman"/>
                <a:cs typeface="Times New Roman"/>
              </a:rPr>
              <a:t> </a:t>
            </a:r>
            <a:r>
              <a:rPr lang="en-IN" spc="30" dirty="0" smtClean="0">
                <a:latin typeface="Times New Roman"/>
                <a:cs typeface="Times New Roman"/>
              </a:rPr>
              <a:t>medical</a:t>
            </a:r>
            <a:r>
              <a:rPr lang="en-IN" spc="-80" dirty="0" smtClean="0">
                <a:latin typeface="Times New Roman"/>
                <a:cs typeface="Times New Roman"/>
              </a:rPr>
              <a:t> </a:t>
            </a:r>
            <a:r>
              <a:rPr lang="en-IN" spc="40" dirty="0" smtClean="0">
                <a:latin typeface="Times New Roman"/>
                <a:cs typeface="Times New Roman"/>
              </a:rPr>
              <a:t>treatment  </a:t>
            </a:r>
            <a:r>
              <a:rPr lang="en-IN" spc="70" dirty="0" smtClean="0">
                <a:latin typeface="Times New Roman"/>
                <a:cs typeface="Times New Roman"/>
              </a:rPr>
              <a:t>and</a:t>
            </a:r>
            <a:r>
              <a:rPr lang="en-IN" spc="-145" dirty="0" smtClean="0">
                <a:latin typeface="Times New Roman"/>
                <a:cs typeface="Times New Roman"/>
              </a:rPr>
              <a:t> </a:t>
            </a:r>
            <a:r>
              <a:rPr lang="en-IN" spc="50" dirty="0" smtClean="0">
                <a:latin typeface="Times New Roman"/>
                <a:cs typeface="Times New Roman"/>
              </a:rPr>
              <a:t>stopping </a:t>
            </a:r>
            <a:r>
              <a:rPr lang="en-IN" spc="45" dirty="0" smtClean="0">
                <a:latin typeface="Times New Roman"/>
                <a:cs typeface="Times New Roman"/>
              </a:rPr>
              <a:t>the </a:t>
            </a:r>
            <a:r>
              <a:rPr lang="en-IN" spc="40" dirty="0" err="1" smtClean="0">
                <a:latin typeface="Times New Roman"/>
                <a:cs typeface="Times New Roman"/>
              </a:rPr>
              <a:t>antiplatelet</a:t>
            </a:r>
            <a:r>
              <a:rPr lang="en-IN" spc="40" dirty="0" smtClean="0">
                <a:latin typeface="Times New Roman"/>
                <a:cs typeface="Times New Roman"/>
              </a:rPr>
              <a:t> agents.</a:t>
            </a:r>
            <a:endParaRPr lang="en-IN" dirty="0">
              <a:latin typeface="Times New Roman"/>
              <a:cs typeface="Times New Roman"/>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228600" y="609600"/>
            <a:ext cx="8229600" cy="5522024"/>
          </a:xfrm>
          <a:prstGeom prst="rect">
            <a:avLst/>
          </a:prstGeom>
        </p:spPr>
        <p:txBody>
          <a:bodyPr wrap="square">
            <a:spAutoFit/>
          </a:bodyPr>
          <a:lstStyle/>
          <a:p>
            <a:pPr marL="38100" marR="30480" indent="151765" algn="just">
              <a:lnSpc>
                <a:spcPct val="100000"/>
              </a:lnSpc>
              <a:spcBef>
                <a:spcPts val="100"/>
              </a:spcBef>
              <a:buFont typeface="Arial" pitchFamily="34" charset="0"/>
              <a:buChar char="•"/>
            </a:pPr>
            <a:r>
              <a:rPr lang="en-IN" spc="95" dirty="0" err="1" smtClean="0">
                <a:latin typeface="Comic Sans MS" pitchFamily="66" charset="0"/>
                <a:cs typeface="Times New Roman"/>
              </a:rPr>
              <a:t>Fondaparinux</a:t>
            </a:r>
            <a:r>
              <a:rPr lang="en-IN" spc="95" dirty="0" smtClean="0">
                <a:latin typeface="Comic Sans MS" pitchFamily="66" charset="0"/>
                <a:cs typeface="Times New Roman"/>
              </a:rPr>
              <a:t> </a:t>
            </a:r>
            <a:r>
              <a:rPr lang="en-IN" spc="40" dirty="0" smtClean="0">
                <a:latin typeface="Comic Sans MS" pitchFamily="66" charset="0"/>
                <a:cs typeface="Times New Roman"/>
              </a:rPr>
              <a:t>is </a:t>
            </a:r>
            <a:r>
              <a:rPr lang="en-IN" spc="100" dirty="0" smtClean="0">
                <a:latin typeface="Comic Sans MS" pitchFamily="66" charset="0"/>
                <a:cs typeface="Times New Roman"/>
              </a:rPr>
              <a:t>recommended </a:t>
            </a:r>
            <a:r>
              <a:rPr lang="en-IN" spc="80" dirty="0" smtClean="0">
                <a:latin typeface="Comic Sans MS" pitchFamily="66" charset="0"/>
                <a:cs typeface="Times New Roman"/>
              </a:rPr>
              <a:t>on </a:t>
            </a:r>
            <a:r>
              <a:rPr lang="en-IN" spc="75" dirty="0" smtClean="0">
                <a:latin typeface="Comic Sans MS" pitchFamily="66" charset="0"/>
                <a:cs typeface="Times New Roman"/>
              </a:rPr>
              <a:t>the </a:t>
            </a:r>
            <a:r>
              <a:rPr lang="en-IN" spc="70" dirty="0" smtClean="0">
                <a:latin typeface="Comic Sans MS" pitchFamily="66" charset="0"/>
                <a:cs typeface="Times New Roman"/>
              </a:rPr>
              <a:t>basis </a:t>
            </a:r>
            <a:r>
              <a:rPr lang="en-IN" spc="40" dirty="0" smtClean="0">
                <a:latin typeface="Comic Sans MS" pitchFamily="66" charset="0"/>
                <a:cs typeface="Times New Roman"/>
              </a:rPr>
              <a:t>of </a:t>
            </a:r>
            <a:r>
              <a:rPr lang="en-IN" spc="95" dirty="0" smtClean="0">
                <a:latin typeface="Comic Sans MS" pitchFamily="66" charset="0"/>
                <a:cs typeface="Times New Roman"/>
              </a:rPr>
              <a:t>most  </a:t>
            </a:r>
            <a:r>
              <a:rPr lang="en-IN" spc="40" dirty="0" smtClean="0">
                <a:latin typeface="Comic Sans MS" pitchFamily="66" charset="0"/>
                <a:cs typeface="Times New Roman"/>
              </a:rPr>
              <a:t>favourable </a:t>
            </a:r>
            <a:r>
              <a:rPr lang="en-IN" spc="15" dirty="0" smtClean="0">
                <a:latin typeface="Comic Sans MS" pitchFamily="66" charset="0"/>
                <a:cs typeface="Times New Roman"/>
              </a:rPr>
              <a:t>efficacy/ </a:t>
            </a:r>
            <a:r>
              <a:rPr lang="en-IN" spc="30" dirty="0" smtClean="0">
                <a:latin typeface="Comic Sans MS" pitchFamily="66" charset="0"/>
                <a:cs typeface="Times New Roman"/>
              </a:rPr>
              <a:t>safety </a:t>
            </a:r>
            <a:r>
              <a:rPr lang="en-IN" spc="25" dirty="0" smtClean="0">
                <a:latin typeface="Comic Sans MS" pitchFamily="66" charset="0"/>
                <a:cs typeface="Times New Roman"/>
              </a:rPr>
              <a:t>profile </a:t>
            </a:r>
            <a:r>
              <a:rPr lang="en-IN" spc="70" dirty="0" smtClean="0">
                <a:latin typeface="Comic Sans MS" pitchFamily="66" charset="0"/>
                <a:cs typeface="Times New Roman"/>
              </a:rPr>
              <a:t>and </a:t>
            </a:r>
            <a:r>
              <a:rPr lang="en-IN" spc="45" dirty="0" smtClean="0">
                <a:latin typeface="Comic Sans MS" pitchFamily="66" charset="0"/>
                <a:cs typeface="Times New Roman"/>
              </a:rPr>
              <a:t>the </a:t>
            </a:r>
            <a:r>
              <a:rPr lang="en-IN" spc="55" dirty="0" smtClean="0">
                <a:latin typeface="Comic Sans MS" pitchFamily="66" charset="0"/>
                <a:cs typeface="Times New Roman"/>
              </a:rPr>
              <a:t>recommended </a:t>
            </a:r>
            <a:r>
              <a:rPr lang="en-IN" spc="50" dirty="0" smtClean="0">
                <a:latin typeface="Comic Sans MS" pitchFamily="66" charset="0"/>
                <a:cs typeface="Times New Roman"/>
              </a:rPr>
              <a:t>dose  </a:t>
            </a:r>
            <a:r>
              <a:rPr lang="en-IN" spc="20" dirty="0" smtClean="0">
                <a:latin typeface="Comic Sans MS" pitchFamily="66" charset="0"/>
                <a:cs typeface="Times New Roman"/>
              </a:rPr>
              <a:t>is</a:t>
            </a:r>
            <a:r>
              <a:rPr lang="en-IN" spc="-60" dirty="0" smtClean="0">
                <a:latin typeface="Comic Sans MS" pitchFamily="66" charset="0"/>
                <a:cs typeface="Times New Roman"/>
              </a:rPr>
              <a:t> </a:t>
            </a:r>
            <a:r>
              <a:rPr lang="en-IN" dirty="0" smtClean="0">
                <a:latin typeface="Comic Sans MS" pitchFamily="66" charset="0"/>
                <a:cs typeface="Times New Roman"/>
              </a:rPr>
              <a:t>2.5</a:t>
            </a:r>
            <a:r>
              <a:rPr lang="en-IN" spc="-60" dirty="0" smtClean="0">
                <a:latin typeface="Comic Sans MS" pitchFamily="66" charset="0"/>
                <a:cs typeface="Times New Roman"/>
              </a:rPr>
              <a:t> </a:t>
            </a:r>
            <a:r>
              <a:rPr lang="en-IN" spc="70" dirty="0" smtClean="0">
                <a:latin typeface="Comic Sans MS" pitchFamily="66" charset="0"/>
                <a:cs typeface="Times New Roman"/>
              </a:rPr>
              <a:t>mg</a:t>
            </a:r>
            <a:r>
              <a:rPr lang="en-IN" spc="-60" dirty="0" smtClean="0">
                <a:latin typeface="Comic Sans MS" pitchFamily="66" charset="0"/>
                <a:cs typeface="Times New Roman"/>
              </a:rPr>
              <a:t> </a:t>
            </a:r>
            <a:r>
              <a:rPr lang="en-IN" spc="25" dirty="0" smtClean="0">
                <a:latin typeface="Comic Sans MS" pitchFamily="66" charset="0"/>
                <a:cs typeface="Times New Roman"/>
              </a:rPr>
              <a:t>daily.</a:t>
            </a:r>
            <a:r>
              <a:rPr lang="en-IN" sz="800" spc="37" baseline="33333" dirty="0" smtClean="0">
                <a:latin typeface="Comic Sans MS" pitchFamily="66" charset="0"/>
                <a:cs typeface="Times New Roman"/>
              </a:rPr>
              <a:t>18</a:t>
            </a:r>
            <a:r>
              <a:rPr lang="en-IN" sz="800" spc="67" baseline="33333" dirty="0" smtClean="0">
                <a:latin typeface="Comic Sans MS" pitchFamily="66" charset="0"/>
                <a:cs typeface="Times New Roman"/>
              </a:rPr>
              <a:t> </a:t>
            </a:r>
            <a:r>
              <a:rPr lang="en-IN" spc="25" dirty="0" smtClean="0">
                <a:latin typeface="Comic Sans MS" pitchFamily="66" charset="0"/>
                <a:cs typeface="Times New Roman"/>
              </a:rPr>
              <a:t>This</a:t>
            </a:r>
            <a:r>
              <a:rPr lang="en-IN" spc="-60" dirty="0" smtClean="0">
                <a:latin typeface="Comic Sans MS" pitchFamily="66" charset="0"/>
                <a:cs typeface="Times New Roman"/>
              </a:rPr>
              <a:t> </a:t>
            </a:r>
            <a:r>
              <a:rPr lang="en-IN" spc="50" dirty="0" smtClean="0">
                <a:latin typeface="Comic Sans MS" pitchFamily="66" charset="0"/>
                <a:cs typeface="Times New Roman"/>
              </a:rPr>
              <a:t>agent</a:t>
            </a:r>
            <a:r>
              <a:rPr lang="en-IN" spc="-60" dirty="0" smtClean="0">
                <a:latin typeface="Comic Sans MS" pitchFamily="66" charset="0"/>
                <a:cs typeface="Times New Roman"/>
              </a:rPr>
              <a:t> </a:t>
            </a:r>
            <a:r>
              <a:rPr lang="en-IN" spc="35" dirty="0" smtClean="0">
                <a:latin typeface="Comic Sans MS" pitchFamily="66" charset="0"/>
                <a:cs typeface="Times New Roman"/>
              </a:rPr>
              <a:t>causes</a:t>
            </a:r>
            <a:r>
              <a:rPr lang="en-IN" spc="-60" dirty="0" smtClean="0">
                <a:latin typeface="Comic Sans MS" pitchFamily="66" charset="0"/>
                <a:cs typeface="Times New Roman"/>
              </a:rPr>
              <a:t> </a:t>
            </a:r>
            <a:r>
              <a:rPr lang="en-IN" spc="30" dirty="0" smtClean="0">
                <a:latin typeface="Comic Sans MS" pitchFamily="66" charset="0"/>
                <a:cs typeface="Times New Roman"/>
              </a:rPr>
              <a:t>least</a:t>
            </a:r>
            <a:r>
              <a:rPr lang="en-IN" spc="-55" dirty="0" smtClean="0">
                <a:latin typeface="Comic Sans MS" pitchFamily="66" charset="0"/>
                <a:cs typeface="Times New Roman"/>
              </a:rPr>
              <a:t> </a:t>
            </a:r>
            <a:r>
              <a:rPr lang="en-IN" spc="40" dirty="0" smtClean="0">
                <a:latin typeface="Comic Sans MS" pitchFamily="66" charset="0"/>
                <a:cs typeface="Times New Roman"/>
              </a:rPr>
              <a:t>bleeding</a:t>
            </a:r>
            <a:r>
              <a:rPr lang="en-IN" spc="-60" dirty="0" smtClean="0">
                <a:latin typeface="Comic Sans MS" pitchFamily="66" charset="0"/>
                <a:cs typeface="Times New Roman"/>
              </a:rPr>
              <a:t> </a:t>
            </a:r>
            <a:r>
              <a:rPr lang="en-IN" spc="30" dirty="0" smtClean="0">
                <a:latin typeface="Comic Sans MS" pitchFamily="66" charset="0"/>
                <a:cs typeface="Times New Roman"/>
              </a:rPr>
              <a:t>complications.  </a:t>
            </a:r>
            <a:r>
              <a:rPr lang="en-IN" spc="60" dirty="0" smtClean="0">
                <a:latin typeface="Comic Sans MS" pitchFamily="66" charset="0"/>
                <a:cs typeface="Times New Roman"/>
              </a:rPr>
              <a:t>An </a:t>
            </a:r>
            <a:r>
              <a:rPr lang="en-IN" spc="45" dirty="0" smtClean="0">
                <a:latin typeface="Comic Sans MS" pitchFamily="66" charset="0"/>
                <a:cs typeface="Times New Roman"/>
              </a:rPr>
              <a:t>additional UFH </a:t>
            </a:r>
            <a:r>
              <a:rPr lang="en-IN" spc="40" dirty="0" smtClean="0">
                <a:latin typeface="Comic Sans MS" pitchFamily="66" charset="0"/>
                <a:cs typeface="Times New Roman"/>
              </a:rPr>
              <a:t>in </a:t>
            </a:r>
            <a:r>
              <a:rPr lang="en-IN" spc="60" dirty="0" smtClean="0">
                <a:latin typeface="Comic Sans MS" pitchFamily="66" charset="0"/>
                <a:cs typeface="Times New Roman"/>
              </a:rPr>
              <a:t>standard </a:t>
            </a:r>
            <a:r>
              <a:rPr lang="en-IN" spc="50" dirty="0" smtClean="0">
                <a:latin typeface="Comic Sans MS" pitchFamily="66" charset="0"/>
                <a:cs typeface="Times New Roman"/>
              </a:rPr>
              <a:t>dose </a:t>
            </a:r>
            <a:r>
              <a:rPr lang="en-IN" spc="20" dirty="0" smtClean="0">
                <a:latin typeface="Comic Sans MS" pitchFamily="66" charset="0"/>
                <a:cs typeface="Times New Roman"/>
              </a:rPr>
              <a:t>of </a:t>
            </a:r>
            <a:r>
              <a:rPr lang="en-IN" dirty="0" smtClean="0">
                <a:latin typeface="Comic Sans MS" pitchFamily="66" charset="0"/>
                <a:cs typeface="Times New Roman"/>
              </a:rPr>
              <a:t>50-100 </a:t>
            </a:r>
            <a:r>
              <a:rPr lang="en-IN" spc="45" dirty="0" smtClean="0">
                <a:latin typeface="Comic Sans MS" pitchFamily="66" charset="0"/>
                <a:cs typeface="Times New Roman"/>
              </a:rPr>
              <a:t>U/kg </a:t>
            </a:r>
            <a:r>
              <a:rPr lang="en-IN" spc="40" dirty="0" smtClean="0">
                <a:latin typeface="Comic Sans MS" pitchFamily="66" charset="0"/>
                <a:cs typeface="Times New Roman"/>
              </a:rPr>
              <a:t>bolus </a:t>
            </a:r>
            <a:r>
              <a:rPr lang="en-IN" spc="20" dirty="0" smtClean="0">
                <a:latin typeface="Comic Sans MS" pitchFamily="66" charset="0"/>
                <a:cs typeface="Times New Roman"/>
              </a:rPr>
              <a:t>is  </a:t>
            </a:r>
            <a:r>
              <a:rPr lang="en-IN" spc="35" dirty="0" smtClean="0">
                <a:latin typeface="Comic Sans MS" pitchFamily="66" charset="0"/>
                <a:cs typeface="Times New Roman"/>
              </a:rPr>
              <a:t>necessary</a:t>
            </a:r>
            <a:r>
              <a:rPr lang="en-IN" spc="-10" dirty="0" smtClean="0">
                <a:latin typeface="Comic Sans MS" pitchFamily="66" charset="0"/>
                <a:cs typeface="Times New Roman"/>
              </a:rPr>
              <a:t> </a:t>
            </a:r>
            <a:r>
              <a:rPr lang="en-IN" spc="60" dirty="0" smtClean="0">
                <a:latin typeface="Comic Sans MS" pitchFamily="66" charset="0"/>
                <a:cs typeface="Times New Roman"/>
              </a:rPr>
              <a:t>during</a:t>
            </a:r>
            <a:r>
              <a:rPr lang="en-IN" spc="-10" dirty="0" smtClean="0">
                <a:latin typeface="Comic Sans MS" pitchFamily="66" charset="0"/>
                <a:cs typeface="Times New Roman"/>
              </a:rPr>
              <a:t> </a:t>
            </a:r>
            <a:r>
              <a:rPr lang="en-IN" spc="25" dirty="0" smtClean="0">
                <a:latin typeface="Comic Sans MS" pitchFamily="66" charset="0"/>
                <a:cs typeface="Times New Roman"/>
              </a:rPr>
              <a:t>PCI</a:t>
            </a:r>
            <a:r>
              <a:rPr lang="en-IN" spc="-10" dirty="0" smtClean="0">
                <a:latin typeface="Comic Sans MS" pitchFamily="66" charset="0"/>
                <a:cs typeface="Times New Roman"/>
              </a:rPr>
              <a:t> </a:t>
            </a:r>
            <a:r>
              <a:rPr lang="en-IN" spc="70" dirty="0" smtClean="0">
                <a:latin typeface="Comic Sans MS" pitchFamily="66" charset="0"/>
                <a:cs typeface="Times New Roman"/>
              </a:rPr>
              <a:t>due</a:t>
            </a:r>
            <a:r>
              <a:rPr lang="en-IN" spc="-10" dirty="0" smtClean="0">
                <a:latin typeface="Comic Sans MS" pitchFamily="66" charset="0"/>
                <a:cs typeface="Times New Roman"/>
              </a:rPr>
              <a:t> </a:t>
            </a:r>
            <a:r>
              <a:rPr lang="en-IN" spc="35" dirty="0" smtClean="0">
                <a:latin typeface="Comic Sans MS" pitchFamily="66" charset="0"/>
                <a:cs typeface="Times New Roman"/>
              </a:rPr>
              <a:t>to</a:t>
            </a:r>
            <a:r>
              <a:rPr lang="en-IN" spc="-5" dirty="0" smtClean="0">
                <a:latin typeface="Comic Sans MS" pitchFamily="66" charset="0"/>
                <a:cs typeface="Times New Roman"/>
              </a:rPr>
              <a:t> </a:t>
            </a:r>
            <a:r>
              <a:rPr lang="en-IN" spc="35" dirty="0" smtClean="0">
                <a:latin typeface="Comic Sans MS" pitchFamily="66" charset="0"/>
                <a:cs typeface="Times New Roman"/>
              </a:rPr>
              <a:t>slightly</a:t>
            </a:r>
            <a:r>
              <a:rPr lang="en-IN" spc="-10" dirty="0" smtClean="0">
                <a:latin typeface="Comic Sans MS" pitchFamily="66" charset="0"/>
                <a:cs typeface="Times New Roman"/>
              </a:rPr>
              <a:t> </a:t>
            </a:r>
            <a:r>
              <a:rPr lang="en-IN" spc="45" dirty="0" smtClean="0">
                <a:latin typeface="Comic Sans MS" pitchFamily="66" charset="0"/>
                <a:cs typeface="Times New Roman"/>
              </a:rPr>
              <a:t>high</a:t>
            </a:r>
            <a:r>
              <a:rPr lang="en-IN" spc="-10" dirty="0" smtClean="0">
                <a:latin typeface="Comic Sans MS" pitchFamily="66" charset="0"/>
                <a:cs typeface="Times New Roman"/>
              </a:rPr>
              <a:t> </a:t>
            </a:r>
            <a:r>
              <a:rPr lang="en-IN" spc="35" dirty="0" smtClean="0">
                <a:latin typeface="Comic Sans MS" pitchFamily="66" charset="0"/>
                <a:cs typeface="Times New Roman"/>
              </a:rPr>
              <a:t>incidence</a:t>
            </a:r>
            <a:r>
              <a:rPr lang="en-IN" spc="-10" dirty="0" smtClean="0">
                <a:latin typeface="Comic Sans MS" pitchFamily="66" charset="0"/>
                <a:cs typeface="Times New Roman"/>
              </a:rPr>
              <a:t> </a:t>
            </a:r>
            <a:r>
              <a:rPr lang="en-IN" spc="20" dirty="0" smtClean="0">
                <a:latin typeface="Comic Sans MS" pitchFamily="66" charset="0"/>
                <a:cs typeface="Times New Roman"/>
              </a:rPr>
              <a:t>of</a:t>
            </a:r>
            <a:r>
              <a:rPr lang="en-IN" spc="-10" dirty="0" smtClean="0">
                <a:latin typeface="Comic Sans MS" pitchFamily="66" charset="0"/>
                <a:cs typeface="Times New Roman"/>
              </a:rPr>
              <a:t> </a:t>
            </a:r>
            <a:r>
              <a:rPr lang="en-IN" spc="40" dirty="0" smtClean="0">
                <a:latin typeface="Comic Sans MS" pitchFamily="66" charset="0"/>
                <a:cs typeface="Times New Roman"/>
              </a:rPr>
              <a:t>catheter  </a:t>
            </a:r>
            <a:r>
              <a:rPr lang="en-IN" spc="35" dirty="0" smtClean="0">
                <a:latin typeface="Comic Sans MS" pitchFamily="66" charset="0"/>
                <a:cs typeface="Times New Roman"/>
              </a:rPr>
              <a:t>thrombosis.</a:t>
            </a:r>
          </a:p>
          <a:p>
            <a:pPr marL="38100" marR="30480" indent="151765" algn="just">
              <a:lnSpc>
                <a:spcPct val="100000"/>
              </a:lnSpc>
              <a:spcBef>
                <a:spcPts val="100"/>
              </a:spcBef>
              <a:buFont typeface="Arial" pitchFamily="34" charset="0"/>
              <a:buChar char="•"/>
            </a:pPr>
            <a:endParaRPr lang="en-IN" dirty="0" smtClean="0">
              <a:latin typeface="Comic Sans MS" pitchFamily="66" charset="0"/>
              <a:cs typeface="Times New Roman"/>
            </a:endParaRPr>
          </a:p>
          <a:p>
            <a:pPr marL="38100" marR="31115" indent="151765" algn="just">
              <a:lnSpc>
                <a:spcPct val="100000"/>
              </a:lnSpc>
              <a:spcBef>
                <a:spcPts val="300"/>
              </a:spcBef>
              <a:buFont typeface="Arial" pitchFamily="34" charset="0"/>
              <a:buChar char="•"/>
            </a:pPr>
            <a:r>
              <a:rPr lang="en-IN" spc="60" dirty="0" err="1" smtClean="0">
                <a:latin typeface="Comic Sans MS" pitchFamily="66" charset="0"/>
                <a:cs typeface="Times New Roman"/>
              </a:rPr>
              <a:t>bivalirudin</a:t>
            </a:r>
            <a:r>
              <a:rPr lang="en-IN" spc="60" dirty="0" smtClean="0">
                <a:latin typeface="Comic Sans MS" pitchFamily="66" charset="0"/>
                <a:cs typeface="Times New Roman"/>
              </a:rPr>
              <a:t> </a:t>
            </a:r>
            <a:r>
              <a:rPr lang="en-IN" spc="25" dirty="0" smtClean="0">
                <a:latin typeface="Comic Sans MS" pitchFamily="66" charset="0"/>
                <a:cs typeface="Times New Roman"/>
              </a:rPr>
              <a:t>is </a:t>
            </a:r>
            <a:r>
              <a:rPr lang="en-IN" spc="60" dirty="0" smtClean="0">
                <a:latin typeface="Comic Sans MS" pitchFamily="66" charset="0"/>
                <a:cs typeface="Times New Roman"/>
              </a:rPr>
              <a:t>currently </a:t>
            </a:r>
            <a:r>
              <a:rPr lang="en-IN" spc="70" dirty="0" smtClean="0">
                <a:latin typeface="Comic Sans MS" pitchFamily="66" charset="0"/>
                <a:cs typeface="Times New Roman"/>
              </a:rPr>
              <a:t>recommended </a:t>
            </a:r>
            <a:r>
              <a:rPr lang="en-IN" spc="45" dirty="0" smtClean="0">
                <a:latin typeface="Comic Sans MS" pitchFamily="66" charset="0"/>
                <a:cs typeface="Times New Roman"/>
              </a:rPr>
              <a:t>as </a:t>
            </a:r>
            <a:r>
              <a:rPr lang="en-IN" spc="65" dirty="0" smtClean="0">
                <a:latin typeface="Comic Sans MS" pitchFamily="66" charset="0"/>
                <a:cs typeface="Times New Roman"/>
              </a:rPr>
              <a:t>an </a:t>
            </a:r>
            <a:r>
              <a:rPr lang="en-IN" spc="50" dirty="0" smtClean="0">
                <a:latin typeface="Comic Sans MS" pitchFamily="66" charset="0"/>
                <a:cs typeface="Times New Roman"/>
              </a:rPr>
              <a:t>alternative  </a:t>
            </a:r>
            <a:r>
              <a:rPr lang="en-IN" spc="45" dirty="0" smtClean="0">
                <a:latin typeface="Comic Sans MS" pitchFamily="66" charset="0"/>
                <a:cs typeface="Times New Roman"/>
              </a:rPr>
              <a:t>anticoagulant </a:t>
            </a:r>
            <a:r>
              <a:rPr lang="en-IN" spc="30" dirty="0" smtClean="0">
                <a:latin typeface="Comic Sans MS" pitchFamily="66" charset="0"/>
                <a:cs typeface="Times New Roman"/>
              </a:rPr>
              <a:t>for </a:t>
            </a:r>
            <a:r>
              <a:rPr lang="en-IN" spc="55" dirty="0" smtClean="0">
                <a:latin typeface="Comic Sans MS" pitchFamily="66" charset="0"/>
                <a:cs typeface="Times New Roman"/>
              </a:rPr>
              <a:t>urgent </a:t>
            </a:r>
            <a:r>
              <a:rPr lang="en-IN" spc="70" dirty="0" smtClean="0">
                <a:latin typeface="Comic Sans MS" pitchFamily="66" charset="0"/>
                <a:cs typeface="Times New Roman"/>
              </a:rPr>
              <a:t>and </a:t>
            </a:r>
            <a:r>
              <a:rPr lang="en-IN" spc="25" dirty="0" smtClean="0">
                <a:latin typeface="Comic Sans MS" pitchFamily="66" charset="0"/>
                <a:cs typeface="Times New Roman"/>
              </a:rPr>
              <a:t>elective PCI </a:t>
            </a:r>
            <a:r>
              <a:rPr lang="en-IN" spc="40" dirty="0" smtClean="0">
                <a:latin typeface="Comic Sans MS" pitchFamily="66" charset="0"/>
                <a:cs typeface="Times New Roman"/>
              </a:rPr>
              <a:t>in </a:t>
            </a:r>
            <a:r>
              <a:rPr lang="en-IN" spc="55" dirty="0" smtClean="0">
                <a:latin typeface="Comic Sans MS" pitchFamily="66" charset="0"/>
                <a:cs typeface="Times New Roman"/>
              </a:rPr>
              <a:t>moderate </a:t>
            </a:r>
            <a:r>
              <a:rPr lang="en-IN" spc="45" dirty="0" smtClean="0">
                <a:latin typeface="Comic Sans MS" pitchFamily="66" charset="0"/>
                <a:cs typeface="Times New Roman"/>
              </a:rPr>
              <a:t>or high  </a:t>
            </a:r>
            <a:r>
              <a:rPr lang="en-IN" spc="35" dirty="0" smtClean="0">
                <a:latin typeface="Comic Sans MS" pitchFamily="66" charset="0"/>
                <a:cs typeface="Times New Roman"/>
              </a:rPr>
              <a:t>risk </a:t>
            </a:r>
            <a:r>
              <a:rPr lang="en-IN" spc="15" dirty="0" smtClean="0">
                <a:latin typeface="Comic Sans MS" pitchFamily="66" charset="0"/>
                <a:cs typeface="Times New Roman"/>
              </a:rPr>
              <a:t>NSTE </a:t>
            </a:r>
            <a:r>
              <a:rPr lang="en-IN" spc="45" dirty="0" smtClean="0">
                <a:latin typeface="Comic Sans MS" pitchFamily="66" charset="0"/>
                <a:cs typeface="Times New Roman"/>
              </a:rPr>
              <a:t>AcS.</a:t>
            </a:r>
            <a:r>
              <a:rPr lang="en-IN" sz="800" spc="67" baseline="33333" dirty="0" smtClean="0">
                <a:latin typeface="Comic Sans MS" pitchFamily="66" charset="0"/>
                <a:cs typeface="Times New Roman"/>
              </a:rPr>
              <a:t>19 </a:t>
            </a:r>
            <a:r>
              <a:rPr lang="en-IN" spc="35" dirty="0" err="1" smtClean="0">
                <a:latin typeface="Comic Sans MS" pitchFamily="66" charset="0"/>
                <a:cs typeface="Times New Roman"/>
              </a:rPr>
              <a:t>Bivalirudin</a:t>
            </a:r>
            <a:r>
              <a:rPr lang="en-IN" spc="35" dirty="0" smtClean="0">
                <a:latin typeface="Comic Sans MS" pitchFamily="66" charset="0"/>
                <a:cs typeface="Times New Roman"/>
              </a:rPr>
              <a:t> </a:t>
            </a:r>
            <a:r>
              <a:rPr lang="en-IN" spc="45" dirty="0" smtClean="0">
                <a:latin typeface="Comic Sans MS" pitchFamily="66" charset="0"/>
                <a:cs typeface="Times New Roman"/>
              </a:rPr>
              <a:t>reduces the </a:t>
            </a:r>
            <a:r>
              <a:rPr lang="en-IN" spc="35" dirty="0" smtClean="0">
                <a:latin typeface="Comic Sans MS" pitchFamily="66" charset="0"/>
                <a:cs typeface="Times New Roman"/>
              </a:rPr>
              <a:t>risk </a:t>
            </a:r>
            <a:r>
              <a:rPr lang="en-IN" spc="20" dirty="0" smtClean="0">
                <a:latin typeface="Comic Sans MS" pitchFamily="66" charset="0"/>
                <a:cs typeface="Times New Roman"/>
              </a:rPr>
              <a:t>of </a:t>
            </a:r>
            <a:r>
              <a:rPr lang="en-IN" spc="40" dirty="0" smtClean="0">
                <a:latin typeface="Comic Sans MS" pitchFamily="66" charset="0"/>
                <a:cs typeface="Times New Roman"/>
              </a:rPr>
              <a:t>bleeding as  </a:t>
            </a:r>
            <a:r>
              <a:rPr lang="en-IN" spc="70" dirty="0" smtClean="0">
                <a:latin typeface="Comic Sans MS" pitchFamily="66" charset="0"/>
                <a:cs typeface="Times New Roman"/>
              </a:rPr>
              <a:t>compared </a:t>
            </a:r>
            <a:r>
              <a:rPr lang="en-IN" spc="65" dirty="0" smtClean="0">
                <a:latin typeface="Comic Sans MS" pitchFamily="66" charset="0"/>
                <a:cs typeface="Times New Roman"/>
              </a:rPr>
              <a:t>with </a:t>
            </a:r>
            <a:r>
              <a:rPr lang="en-IN" spc="60" dirty="0" smtClean="0">
                <a:latin typeface="Comic Sans MS" pitchFamily="66" charset="0"/>
                <a:cs typeface="Times New Roman"/>
              </a:rPr>
              <a:t>UFH/LMWH </a:t>
            </a:r>
            <a:r>
              <a:rPr lang="en-IN" spc="65" dirty="0" smtClean="0">
                <a:latin typeface="Comic Sans MS" pitchFamily="66" charset="0"/>
                <a:cs typeface="Times New Roman"/>
              </a:rPr>
              <a:t>plus </a:t>
            </a:r>
            <a:r>
              <a:rPr lang="en-IN" spc="45" dirty="0" smtClean="0">
                <a:latin typeface="Comic Sans MS" pitchFamily="66" charset="0"/>
                <a:cs typeface="Times New Roman"/>
              </a:rPr>
              <a:t>GP </a:t>
            </a:r>
            <a:r>
              <a:rPr lang="en-IN" spc="30" dirty="0" err="1" smtClean="0">
                <a:latin typeface="Comic Sans MS" pitchFamily="66" charset="0"/>
                <a:cs typeface="Times New Roman"/>
              </a:rPr>
              <a:t>IIb</a:t>
            </a:r>
            <a:r>
              <a:rPr lang="en-IN" spc="30" dirty="0" smtClean="0">
                <a:latin typeface="Comic Sans MS" pitchFamily="66" charset="0"/>
                <a:cs typeface="Times New Roman"/>
              </a:rPr>
              <a:t>/</a:t>
            </a:r>
            <a:r>
              <a:rPr lang="en-IN" spc="30" dirty="0" err="1" smtClean="0">
                <a:latin typeface="Comic Sans MS" pitchFamily="66" charset="0"/>
                <a:cs typeface="Times New Roman"/>
              </a:rPr>
              <a:t>IIIa</a:t>
            </a:r>
            <a:r>
              <a:rPr lang="en-IN" spc="30" dirty="0" smtClean="0">
                <a:latin typeface="Comic Sans MS" pitchFamily="66" charset="0"/>
                <a:cs typeface="Times New Roman"/>
              </a:rPr>
              <a:t> </a:t>
            </a:r>
            <a:r>
              <a:rPr lang="en-IN" spc="50" dirty="0" smtClean="0">
                <a:latin typeface="Comic Sans MS" pitchFamily="66" charset="0"/>
                <a:cs typeface="Times New Roman"/>
              </a:rPr>
              <a:t>inhibitor </a:t>
            </a:r>
            <a:r>
              <a:rPr lang="en-IN" spc="75" dirty="0" smtClean="0">
                <a:latin typeface="Comic Sans MS" pitchFamily="66" charset="0"/>
                <a:cs typeface="Times New Roman"/>
              </a:rPr>
              <a:t>but  </a:t>
            </a:r>
            <a:r>
              <a:rPr lang="en-IN" spc="45" dirty="0" smtClean="0">
                <a:latin typeface="Comic Sans MS" pitchFamily="66" charset="0"/>
                <a:cs typeface="Times New Roman"/>
              </a:rPr>
              <a:t>needs</a:t>
            </a:r>
            <a:r>
              <a:rPr lang="en-IN" spc="-60" dirty="0" smtClean="0">
                <a:latin typeface="Comic Sans MS" pitchFamily="66" charset="0"/>
                <a:cs typeface="Times New Roman"/>
              </a:rPr>
              <a:t> </a:t>
            </a:r>
            <a:r>
              <a:rPr lang="en-IN" spc="40" dirty="0" smtClean="0">
                <a:latin typeface="Comic Sans MS" pitchFamily="66" charset="0"/>
                <a:cs typeface="Times New Roman"/>
              </a:rPr>
              <a:t>bolus</a:t>
            </a:r>
            <a:r>
              <a:rPr lang="en-IN" spc="-55" dirty="0" smtClean="0">
                <a:latin typeface="Comic Sans MS" pitchFamily="66" charset="0"/>
                <a:cs typeface="Times New Roman"/>
              </a:rPr>
              <a:t> </a:t>
            </a:r>
            <a:r>
              <a:rPr lang="en-IN" spc="15" dirty="0" smtClean="0">
                <a:latin typeface="Comic Sans MS" pitchFamily="66" charset="0"/>
                <a:cs typeface="Times New Roman"/>
              </a:rPr>
              <a:t>of</a:t>
            </a:r>
            <a:r>
              <a:rPr lang="en-IN" spc="-55" dirty="0" smtClean="0">
                <a:latin typeface="Comic Sans MS" pitchFamily="66" charset="0"/>
                <a:cs typeface="Times New Roman"/>
              </a:rPr>
              <a:t> </a:t>
            </a:r>
            <a:r>
              <a:rPr lang="en-IN" spc="50" dirty="0" smtClean="0">
                <a:latin typeface="Comic Sans MS" pitchFamily="66" charset="0"/>
                <a:cs typeface="Times New Roman"/>
              </a:rPr>
              <a:t>heparin</a:t>
            </a:r>
            <a:r>
              <a:rPr lang="en-IN" spc="-55" dirty="0" smtClean="0">
                <a:latin typeface="Comic Sans MS" pitchFamily="66" charset="0"/>
                <a:cs typeface="Times New Roman"/>
              </a:rPr>
              <a:t> </a:t>
            </a:r>
            <a:r>
              <a:rPr lang="en-IN" spc="40" dirty="0" smtClean="0">
                <a:latin typeface="Comic Sans MS" pitchFamily="66" charset="0"/>
                <a:cs typeface="Times New Roman"/>
              </a:rPr>
              <a:t>additionally</a:t>
            </a:r>
            <a:r>
              <a:rPr lang="en-IN" spc="-55" dirty="0" smtClean="0">
                <a:latin typeface="Comic Sans MS" pitchFamily="66" charset="0"/>
                <a:cs typeface="Times New Roman"/>
              </a:rPr>
              <a:t> </a:t>
            </a:r>
            <a:r>
              <a:rPr lang="en-IN" spc="50" dirty="0" smtClean="0">
                <a:latin typeface="Comic Sans MS" pitchFamily="66" charset="0"/>
                <a:cs typeface="Times New Roman"/>
              </a:rPr>
              <a:t>during.</a:t>
            </a:r>
            <a:r>
              <a:rPr lang="en-IN" spc="-55" dirty="0" smtClean="0">
                <a:latin typeface="Comic Sans MS" pitchFamily="66" charset="0"/>
                <a:cs typeface="Times New Roman"/>
              </a:rPr>
              <a:t> </a:t>
            </a:r>
            <a:r>
              <a:rPr lang="en-IN" spc="20" dirty="0" smtClean="0">
                <a:latin typeface="Comic Sans MS" pitchFamily="66" charset="0"/>
                <a:cs typeface="Times New Roman"/>
              </a:rPr>
              <a:t>PCI</a:t>
            </a:r>
            <a:r>
              <a:rPr lang="en-IN" spc="-60" dirty="0" smtClean="0">
                <a:latin typeface="Comic Sans MS" pitchFamily="66" charset="0"/>
                <a:cs typeface="Times New Roman"/>
              </a:rPr>
              <a:t> </a:t>
            </a:r>
            <a:r>
              <a:rPr lang="en-IN" spc="35" dirty="0" smtClean="0">
                <a:latin typeface="Comic Sans MS" pitchFamily="66" charset="0"/>
                <a:cs typeface="Times New Roman"/>
              </a:rPr>
              <a:t>to</a:t>
            </a:r>
            <a:r>
              <a:rPr lang="en-IN" spc="-55" dirty="0" smtClean="0">
                <a:latin typeface="Comic Sans MS" pitchFamily="66" charset="0"/>
                <a:cs typeface="Times New Roman"/>
              </a:rPr>
              <a:t> </a:t>
            </a:r>
            <a:r>
              <a:rPr lang="en-IN" spc="45" dirty="0" smtClean="0">
                <a:latin typeface="Comic Sans MS" pitchFamily="66" charset="0"/>
                <a:cs typeface="Times New Roman"/>
              </a:rPr>
              <a:t>prevent</a:t>
            </a:r>
            <a:r>
              <a:rPr lang="en-IN" spc="-55" dirty="0" smtClean="0">
                <a:latin typeface="Comic Sans MS" pitchFamily="66" charset="0"/>
                <a:cs typeface="Times New Roman"/>
              </a:rPr>
              <a:t> </a:t>
            </a:r>
            <a:r>
              <a:rPr lang="en-IN" spc="35" dirty="0" smtClean="0">
                <a:latin typeface="Comic Sans MS" pitchFamily="66" charset="0"/>
                <a:cs typeface="Times New Roman"/>
              </a:rPr>
              <a:t>stent  thrombosis.</a:t>
            </a:r>
          </a:p>
          <a:p>
            <a:pPr marL="38100" marR="31115" indent="151765" algn="just">
              <a:lnSpc>
                <a:spcPct val="100000"/>
              </a:lnSpc>
              <a:spcBef>
                <a:spcPts val="300"/>
              </a:spcBef>
              <a:buFont typeface="Arial" pitchFamily="34" charset="0"/>
              <a:buChar char="•"/>
            </a:pPr>
            <a:endParaRPr lang="en-IN" dirty="0" smtClean="0">
              <a:latin typeface="Comic Sans MS" pitchFamily="66" charset="0"/>
              <a:cs typeface="Times New Roman"/>
            </a:endParaRPr>
          </a:p>
          <a:p>
            <a:pPr marL="38100" algn="just">
              <a:lnSpc>
                <a:spcPct val="100000"/>
              </a:lnSpc>
              <a:spcBef>
                <a:spcPts val="300"/>
              </a:spcBef>
            </a:pPr>
            <a:r>
              <a:rPr lang="en-IN" b="1" spc="25" dirty="0" err="1" smtClean="0">
                <a:latin typeface="Comic Sans MS" pitchFamily="66" charset="0"/>
                <a:cs typeface="Times New Roman"/>
              </a:rPr>
              <a:t>Statins</a:t>
            </a:r>
            <a:r>
              <a:rPr lang="en-IN" b="1" spc="25" dirty="0" smtClean="0">
                <a:latin typeface="Comic Sans MS" pitchFamily="66" charset="0"/>
                <a:cs typeface="Times New Roman"/>
              </a:rPr>
              <a:t> </a:t>
            </a:r>
            <a:r>
              <a:rPr lang="en-IN" b="1" spc="30" dirty="0" smtClean="0">
                <a:latin typeface="Comic Sans MS" pitchFamily="66" charset="0"/>
                <a:cs typeface="Times New Roman"/>
              </a:rPr>
              <a:t>and </a:t>
            </a:r>
            <a:r>
              <a:rPr lang="en-IN" b="1" spc="15" dirty="0" smtClean="0">
                <a:latin typeface="Comic Sans MS" pitchFamily="66" charset="0"/>
                <a:cs typeface="Times New Roman"/>
              </a:rPr>
              <a:t>other</a:t>
            </a:r>
            <a:r>
              <a:rPr lang="en-IN" b="1" spc="-65" dirty="0" smtClean="0">
                <a:latin typeface="Comic Sans MS" pitchFamily="66" charset="0"/>
                <a:cs typeface="Times New Roman"/>
              </a:rPr>
              <a:t> </a:t>
            </a:r>
            <a:r>
              <a:rPr lang="en-IN" b="1" spc="25" dirty="0" smtClean="0">
                <a:latin typeface="Comic Sans MS" pitchFamily="66" charset="0"/>
                <a:cs typeface="Times New Roman"/>
              </a:rPr>
              <a:t>drugs</a:t>
            </a:r>
            <a:endParaRPr lang="en-IN" dirty="0" smtClean="0">
              <a:latin typeface="Comic Sans MS" pitchFamily="66" charset="0"/>
              <a:cs typeface="Times New Roman"/>
            </a:endParaRPr>
          </a:p>
          <a:p>
            <a:pPr marL="38100" marR="31115" indent="151765" algn="just">
              <a:lnSpc>
                <a:spcPct val="100000"/>
              </a:lnSpc>
              <a:spcBef>
                <a:spcPts val="300"/>
              </a:spcBef>
            </a:pPr>
            <a:r>
              <a:rPr lang="en-IN" spc="65" dirty="0" err="1" smtClean="0">
                <a:latin typeface="Comic Sans MS" pitchFamily="66" charset="0"/>
                <a:cs typeface="Times New Roman"/>
              </a:rPr>
              <a:t>Statins</a:t>
            </a:r>
            <a:r>
              <a:rPr lang="en-IN" spc="65" dirty="0" smtClean="0">
                <a:latin typeface="Comic Sans MS" pitchFamily="66" charset="0"/>
                <a:cs typeface="Times New Roman"/>
              </a:rPr>
              <a:t> </a:t>
            </a:r>
            <a:r>
              <a:rPr lang="en-IN" spc="70" dirty="0" smtClean="0">
                <a:latin typeface="Comic Sans MS" pitchFamily="66" charset="0"/>
                <a:cs typeface="Times New Roman"/>
              </a:rPr>
              <a:t>are </a:t>
            </a:r>
            <a:r>
              <a:rPr lang="en-IN" spc="95" dirty="0" smtClean="0">
                <a:latin typeface="Comic Sans MS" pitchFamily="66" charset="0"/>
                <a:cs typeface="Times New Roman"/>
              </a:rPr>
              <a:t>recommended </a:t>
            </a:r>
            <a:r>
              <a:rPr lang="en-IN" spc="55" dirty="0" smtClean="0">
                <a:latin typeface="Comic Sans MS" pitchFamily="66" charset="0"/>
                <a:cs typeface="Times New Roman"/>
              </a:rPr>
              <a:t>for </a:t>
            </a:r>
            <a:r>
              <a:rPr lang="en-IN" spc="50" dirty="0" smtClean="0">
                <a:latin typeface="Comic Sans MS" pitchFamily="66" charset="0"/>
                <a:cs typeface="Times New Roman"/>
              </a:rPr>
              <a:t>all </a:t>
            </a:r>
            <a:r>
              <a:rPr lang="en-IN" spc="45" dirty="0" smtClean="0">
                <a:latin typeface="Comic Sans MS" pitchFamily="66" charset="0"/>
                <a:cs typeface="Times New Roman"/>
              </a:rPr>
              <a:t>NSTE </a:t>
            </a:r>
            <a:r>
              <a:rPr lang="en-IN" spc="110" dirty="0" err="1" smtClean="0">
                <a:latin typeface="Comic Sans MS" pitchFamily="66" charset="0"/>
                <a:cs typeface="Times New Roman"/>
              </a:rPr>
              <a:t>AcS</a:t>
            </a:r>
            <a:r>
              <a:rPr lang="en-IN" spc="110" dirty="0" smtClean="0">
                <a:latin typeface="Comic Sans MS" pitchFamily="66" charset="0"/>
                <a:cs typeface="Times New Roman"/>
              </a:rPr>
              <a:t> </a:t>
            </a:r>
            <a:r>
              <a:rPr lang="en-IN" spc="80" dirty="0" smtClean="0">
                <a:latin typeface="Comic Sans MS" pitchFamily="66" charset="0"/>
                <a:cs typeface="Times New Roman"/>
              </a:rPr>
              <a:t>patients,  </a:t>
            </a:r>
            <a:r>
              <a:rPr lang="en-IN" spc="35" dirty="0" smtClean="0">
                <a:latin typeface="Comic Sans MS" pitchFamily="66" charset="0"/>
                <a:cs typeface="Times New Roman"/>
              </a:rPr>
              <a:t>irrespective</a:t>
            </a:r>
            <a:r>
              <a:rPr lang="en-IN" spc="-55" dirty="0" smtClean="0">
                <a:latin typeface="Comic Sans MS" pitchFamily="66" charset="0"/>
                <a:cs typeface="Times New Roman"/>
              </a:rPr>
              <a:t> </a:t>
            </a:r>
            <a:r>
              <a:rPr lang="en-IN" spc="20" dirty="0" smtClean="0">
                <a:latin typeface="Comic Sans MS" pitchFamily="66" charset="0"/>
                <a:cs typeface="Times New Roman"/>
              </a:rPr>
              <a:t>of</a:t>
            </a:r>
            <a:r>
              <a:rPr lang="en-IN" spc="-55" dirty="0" smtClean="0">
                <a:latin typeface="Comic Sans MS" pitchFamily="66" charset="0"/>
                <a:cs typeface="Times New Roman"/>
              </a:rPr>
              <a:t> </a:t>
            </a:r>
            <a:r>
              <a:rPr lang="en-IN" spc="30" dirty="0" smtClean="0">
                <a:latin typeface="Comic Sans MS" pitchFamily="66" charset="0"/>
                <a:cs typeface="Times New Roman"/>
              </a:rPr>
              <a:t>cholesterol</a:t>
            </a:r>
            <a:r>
              <a:rPr lang="en-IN" spc="-55" dirty="0" smtClean="0">
                <a:latin typeface="Comic Sans MS" pitchFamily="66" charset="0"/>
                <a:cs typeface="Times New Roman"/>
              </a:rPr>
              <a:t> </a:t>
            </a:r>
            <a:r>
              <a:rPr lang="en-IN" spc="20" dirty="0" smtClean="0">
                <a:latin typeface="Comic Sans MS" pitchFamily="66" charset="0"/>
                <a:cs typeface="Times New Roman"/>
              </a:rPr>
              <a:t>levels,</a:t>
            </a:r>
            <a:r>
              <a:rPr lang="en-IN" spc="-50" dirty="0" smtClean="0">
                <a:latin typeface="Comic Sans MS" pitchFamily="66" charset="0"/>
                <a:cs typeface="Times New Roman"/>
              </a:rPr>
              <a:t> </a:t>
            </a:r>
            <a:r>
              <a:rPr lang="en-IN" spc="40" dirty="0" smtClean="0">
                <a:latin typeface="Comic Sans MS" pitchFamily="66" charset="0"/>
                <a:cs typeface="Times New Roman"/>
              </a:rPr>
              <a:t>initiated</a:t>
            </a:r>
            <a:r>
              <a:rPr lang="en-IN" spc="-55" dirty="0" smtClean="0">
                <a:latin typeface="Comic Sans MS" pitchFamily="66" charset="0"/>
                <a:cs typeface="Times New Roman"/>
              </a:rPr>
              <a:t> </a:t>
            </a:r>
            <a:r>
              <a:rPr lang="en-IN" spc="40" dirty="0" smtClean="0">
                <a:latin typeface="Comic Sans MS" pitchFamily="66" charset="0"/>
                <a:cs typeface="Times New Roman"/>
              </a:rPr>
              <a:t>early</a:t>
            </a:r>
            <a:r>
              <a:rPr lang="en-IN" spc="-55" dirty="0" smtClean="0">
                <a:latin typeface="Comic Sans MS" pitchFamily="66" charset="0"/>
                <a:cs typeface="Times New Roman"/>
              </a:rPr>
              <a:t> </a:t>
            </a:r>
            <a:r>
              <a:rPr lang="en-IN" spc="35" dirty="0" smtClean="0">
                <a:latin typeface="Comic Sans MS" pitchFamily="66" charset="0"/>
                <a:cs typeface="Times New Roman"/>
              </a:rPr>
              <a:t>after</a:t>
            </a:r>
            <a:r>
              <a:rPr lang="en-IN" spc="-55" dirty="0" smtClean="0">
                <a:latin typeface="Comic Sans MS" pitchFamily="66" charset="0"/>
                <a:cs typeface="Times New Roman"/>
              </a:rPr>
              <a:t> </a:t>
            </a:r>
            <a:r>
              <a:rPr lang="en-IN" spc="40" dirty="0" smtClean="0">
                <a:latin typeface="Comic Sans MS" pitchFamily="66" charset="0"/>
                <a:cs typeface="Times New Roman"/>
              </a:rPr>
              <a:t>admission,  </a:t>
            </a:r>
            <a:r>
              <a:rPr lang="en-IN" spc="55" dirty="0" smtClean="0">
                <a:latin typeface="Comic Sans MS" pitchFamily="66" charset="0"/>
                <a:cs typeface="Times New Roman"/>
              </a:rPr>
              <a:t>with</a:t>
            </a:r>
            <a:r>
              <a:rPr lang="en-IN" spc="-50" dirty="0" smtClean="0">
                <a:latin typeface="Comic Sans MS" pitchFamily="66" charset="0"/>
                <a:cs typeface="Times New Roman"/>
              </a:rPr>
              <a:t> </a:t>
            </a:r>
            <a:r>
              <a:rPr lang="en-IN" spc="45" dirty="0" smtClean="0">
                <a:latin typeface="Comic Sans MS" pitchFamily="66" charset="0"/>
                <a:cs typeface="Times New Roman"/>
              </a:rPr>
              <a:t>the</a:t>
            </a:r>
            <a:r>
              <a:rPr lang="en-IN" spc="-45" dirty="0" smtClean="0">
                <a:latin typeface="Comic Sans MS" pitchFamily="66" charset="0"/>
                <a:cs typeface="Times New Roman"/>
              </a:rPr>
              <a:t> </a:t>
            </a:r>
            <a:r>
              <a:rPr lang="en-IN" spc="50" dirty="0" smtClean="0">
                <a:latin typeface="Comic Sans MS" pitchFamily="66" charset="0"/>
                <a:cs typeface="Times New Roman"/>
              </a:rPr>
              <a:t>aim</a:t>
            </a:r>
            <a:r>
              <a:rPr lang="en-IN" spc="-50" dirty="0" smtClean="0">
                <a:latin typeface="Comic Sans MS" pitchFamily="66" charset="0"/>
                <a:cs typeface="Times New Roman"/>
              </a:rPr>
              <a:t> </a:t>
            </a:r>
            <a:r>
              <a:rPr lang="en-IN" spc="20" dirty="0" smtClean="0">
                <a:latin typeface="Comic Sans MS" pitchFamily="66" charset="0"/>
                <a:cs typeface="Times New Roman"/>
              </a:rPr>
              <a:t>of</a:t>
            </a:r>
            <a:r>
              <a:rPr lang="en-IN" spc="-45" dirty="0" smtClean="0">
                <a:latin typeface="Comic Sans MS" pitchFamily="66" charset="0"/>
                <a:cs typeface="Times New Roman"/>
              </a:rPr>
              <a:t> </a:t>
            </a:r>
            <a:r>
              <a:rPr lang="en-IN" spc="40" dirty="0" smtClean="0">
                <a:latin typeface="Comic Sans MS" pitchFamily="66" charset="0"/>
                <a:cs typeface="Times New Roman"/>
              </a:rPr>
              <a:t>achieving</a:t>
            </a:r>
            <a:r>
              <a:rPr lang="en-IN" spc="-45" dirty="0" smtClean="0">
                <a:latin typeface="Comic Sans MS" pitchFamily="66" charset="0"/>
                <a:cs typeface="Times New Roman"/>
              </a:rPr>
              <a:t> </a:t>
            </a:r>
            <a:r>
              <a:rPr lang="en-IN" spc="15" dirty="0" smtClean="0">
                <a:latin typeface="Comic Sans MS" pitchFamily="66" charset="0"/>
                <a:cs typeface="Times New Roman"/>
              </a:rPr>
              <a:t>LDL</a:t>
            </a:r>
            <a:r>
              <a:rPr lang="en-IN" spc="-50" dirty="0" smtClean="0">
                <a:latin typeface="Comic Sans MS" pitchFamily="66" charset="0"/>
                <a:cs typeface="Times New Roman"/>
              </a:rPr>
              <a:t> </a:t>
            </a:r>
            <a:r>
              <a:rPr lang="en-IN" spc="35" dirty="0" smtClean="0">
                <a:latin typeface="Comic Sans MS" pitchFamily="66" charset="0"/>
                <a:cs typeface="Times New Roman"/>
              </a:rPr>
              <a:t>C</a:t>
            </a:r>
            <a:r>
              <a:rPr lang="en-IN" spc="-45" dirty="0" smtClean="0">
                <a:latin typeface="Comic Sans MS" pitchFamily="66" charset="0"/>
                <a:cs typeface="Times New Roman"/>
              </a:rPr>
              <a:t> </a:t>
            </a:r>
            <a:r>
              <a:rPr lang="en-IN" spc="25" dirty="0" smtClean="0">
                <a:latin typeface="Comic Sans MS" pitchFamily="66" charset="0"/>
                <a:cs typeface="Times New Roman"/>
              </a:rPr>
              <a:t>levels</a:t>
            </a:r>
            <a:r>
              <a:rPr lang="en-IN" spc="-50" dirty="0" smtClean="0">
                <a:latin typeface="Comic Sans MS" pitchFamily="66" charset="0"/>
                <a:cs typeface="Times New Roman"/>
              </a:rPr>
              <a:t> </a:t>
            </a:r>
            <a:r>
              <a:rPr lang="en-IN" spc="-20" dirty="0" smtClean="0">
                <a:latin typeface="Comic Sans MS" pitchFamily="66" charset="0"/>
                <a:cs typeface="Times New Roman"/>
              </a:rPr>
              <a:t>&lt;70</a:t>
            </a:r>
            <a:r>
              <a:rPr lang="en-IN" spc="-45" dirty="0" smtClean="0">
                <a:latin typeface="Comic Sans MS" pitchFamily="66" charset="0"/>
                <a:cs typeface="Times New Roman"/>
              </a:rPr>
              <a:t> </a:t>
            </a:r>
            <a:r>
              <a:rPr lang="en-IN" spc="45" dirty="0" smtClean="0">
                <a:latin typeface="Comic Sans MS" pitchFamily="66" charset="0"/>
                <a:cs typeface="Times New Roman"/>
              </a:rPr>
              <a:t>mg/</a:t>
            </a:r>
            <a:r>
              <a:rPr lang="en-IN" spc="45" dirty="0" err="1" smtClean="0">
                <a:latin typeface="Comic Sans MS" pitchFamily="66" charset="0"/>
                <a:cs typeface="Times New Roman"/>
              </a:rPr>
              <a:t>dL</a:t>
            </a:r>
            <a:r>
              <a:rPr lang="en-IN" spc="45" dirty="0" smtClean="0">
                <a:latin typeface="Comic Sans MS" pitchFamily="66" charset="0"/>
                <a:cs typeface="Times New Roman"/>
              </a:rPr>
              <a:t>.</a:t>
            </a:r>
            <a:r>
              <a:rPr lang="en-IN" spc="-80" dirty="0" smtClean="0">
                <a:latin typeface="Comic Sans MS" pitchFamily="66" charset="0"/>
                <a:cs typeface="Times New Roman"/>
              </a:rPr>
              <a:t> </a:t>
            </a:r>
            <a:r>
              <a:rPr lang="en-IN" spc="35" dirty="0" err="1" smtClean="0">
                <a:latin typeface="Comic Sans MS" pitchFamily="66" charset="0"/>
                <a:cs typeface="Times New Roman"/>
              </a:rPr>
              <a:t>Atorvastatin</a:t>
            </a:r>
            <a:r>
              <a:rPr lang="en-IN" spc="35" dirty="0" smtClean="0">
                <a:latin typeface="Comic Sans MS" pitchFamily="66" charset="0"/>
                <a:cs typeface="Times New Roman"/>
              </a:rPr>
              <a:t>  </a:t>
            </a:r>
            <a:r>
              <a:rPr lang="en-IN" spc="20" dirty="0" smtClean="0">
                <a:latin typeface="Comic Sans MS" pitchFamily="66" charset="0"/>
                <a:cs typeface="Times New Roman"/>
              </a:rPr>
              <a:t>is</a:t>
            </a:r>
            <a:r>
              <a:rPr lang="en-IN" spc="10" dirty="0" smtClean="0">
                <a:latin typeface="Comic Sans MS" pitchFamily="66" charset="0"/>
                <a:cs typeface="Times New Roman"/>
              </a:rPr>
              <a:t> </a:t>
            </a:r>
            <a:r>
              <a:rPr lang="en-IN" spc="45" dirty="0" smtClean="0">
                <a:latin typeface="Comic Sans MS" pitchFamily="66" charset="0"/>
                <a:cs typeface="Times New Roman"/>
              </a:rPr>
              <a:t>usually</a:t>
            </a:r>
            <a:r>
              <a:rPr lang="en-IN" spc="20" dirty="0" smtClean="0">
                <a:latin typeface="Comic Sans MS" pitchFamily="66" charset="0"/>
                <a:cs typeface="Times New Roman"/>
              </a:rPr>
              <a:t> </a:t>
            </a:r>
            <a:r>
              <a:rPr lang="en-IN" spc="45" dirty="0" smtClean="0">
                <a:latin typeface="Comic Sans MS" pitchFamily="66" charset="0"/>
                <a:cs typeface="Times New Roman"/>
              </a:rPr>
              <a:t>the</a:t>
            </a:r>
            <a:r>
              <a:rPr lang="en-IN" spc="20" dirty="0" smtClean="0">
                <a:latin typeface="Comic Sans MS" pitchFamily="66" charset="0"/>
                <a:cs typeface="Times New Roman"/>
              </a:rPr>
              <a:t> </a:t>
            </a:r>
            <a:r>
              <a:rPr lang="en-IN" spc="45" dirty="0" smtClean="0">
                <a:latin typeface="Comic Sans MS" pitchFamily="66" charset="0"/>
                <a:cs typeface="Times New Roman"/>
              </a:rPr>
              <a:t>preferred</a:t>
            </a:r>
            <a:r>
              <a:rPr lang="en-IN" spc="15" dirty="0" smtClean="0">
                <a:latin typeface="Comic Sans MS" pitchFamily="66" charset="0"/>
                <a:cs typeface="Times New Roman"/>
              </a:rPr>
              <a:t> </a:t>
            </a:r>
            <a:r>
              <a:rPr lang="en-IN" spc="40" dirty="0" smtClean="0">
                <a:latin typeface="Comic Sans MS" pitchFamily="66" charset="0"/>
                <a:cs typeface="Times New Roman"/>
              </a:rPr>
              <a:t>agent,</a:t>
            </a:r>
            <a:r>
              <a:rPr lang="en-IN" spc="20" dirty="0" smtClean="0">
                <a:latin typeface="Comic Sans MS" pitchFamily="66" charset="0"/>
                <a:cs typeface="Times New Roman"/>
              </a:rPr>
              <a:t> </a:t>
            </a:r>
            <a:r>
              <a:rPr lang="en-IN" spc="45" dirty="0" smtClean="0">
                <a:latin typeface="Comic Sans MS" pitchFamily="66" charset="0"/>
                <a:cs typeface="Times New Roman"/>
              </a:rPr>
              <a:t>at</a:t>
            </a:r>
            <a:r>
              <a:rPr lang="en-IN" spc="20" dirty="0" smtClean="0">
                <a:latin typeface="Comic Sans MS" pitchFamily="66" charset="0"/>
                <a:cs typeface="Times New Roman"/>
              </a:rPr>
              <a:t> </a:t>
            </a:r>
            <a:r>
              <a:rPr lang="en-IN" spc="50" dirty="0" smtClean="0">
                <a:latin typeface="Comic Sans MS" pitchFamily="66" charset="0"/>
                <a:cs typeface="Times New Roman"/>
              </a:rPr>
              <a:t>a</a:t>
            </a:r>
            <a:r>
              <a:rPr lang="en-IN" spc="20" dirty="0" smtClean="0">
                <a:latin typeface="Comic Sans MS" pitchFamily="66" charset="0"/>
                <a:cs typeface="Times New Roman"/>
              </a:rPr>
              <a:t> </a:t>
            </a:r>
            <a:r>
              <a:rPr lang="en-IN" spc="50" dirty="0" smtClean="0">
                <a:latin typeface="Comic Sans MS" pitchFamily="66" charset="0"/>
                <a:cs typeface="Times New Roman"/>
              </a:rPr>
              <a:t>dose</a:t>
            </a:r>
            <a:r>
              <a:rPr lang="en-IN" spc="15" dirty="0" smtClean="0">
                <a:latin typeface="Comic Sans MS" pitchFamily="66" charset="0"/>
                <a:cs typeface="Times New Roman"/>
              </a:rPr>
              <a:t> </a:t>
            </a:r>
            <a:r>
              <a:rPr lang="en-IN" spc="20" dirty="0" smtClean="0">
                <a:latin typeface="Comic Sans MS" pitchFamily="66" charset="0"/>
                <a:cs typeface="Times New Roman"/>
              </a:rPr>
              <a:t>of </a:t>
            </a:r>
            <a:r>
              <a:rPr lang="en-IN" spc="35" dirty="0" smtClean="0">
                <a:latin typeface="Comic Sans MS" pitchFamily="66" charset="0"/>
                <a:cs typeface="Times New Roman"/>
              </a:rPr>
              <a:t>80mg</a:t>
            </a:r>
            <a:r>
              <a:rPr lang="en-IN" spc="20" dirty="0" smtClean="0">
                <a:latin typeface="Comic Sans MS" pitchFamily="66" charset="0"/>
                <a:cs typeface="Times New Roman"/>
              </a:rPr>
              <a:t> </a:t>
            </a:r>
            <a:r>
              <a:rPr lang="en-IN" spc="55" dirty="0" smtClean="0">
                <a:latin typeface="Comic Sans MS" pitchFamily="66" charset="0"/>
                <a:cs typeface="Times New Roman"/>
              </a:rPr>
              <a:t>per</a:t>
            </a:r>
            <a:r>
              <a:rPr lang="en-IN" spc="20" dirty="0" smtClean="0">
                <a:latin typeface="Comic Sans MS" pitchFamily="66" charset="0"/>
                <a:cs typeface="Times New Roman"/>
              </a:rPr>
              <a:t> </a:t>
            </a:r>
            <a:r>
              <a:rPr lang="en-IN" spc="50" dirty="0" smtClean="0">
                <a:latin typeface="Comic Sans MS" pitchFamily="66" charset="0"/>
                <a:cs typeface="Times New Roman"/>
              </a:rPr>
              <a:t>day.</a:t>
            </a:r>
            <a:r>
              <a:rPr lang="en-IN" spc="-20" dirty="0" smtClean="0">
                <a:latin typeface="Comic Sans MS" pitchFamily="66" charset="0"/>
                <a:cs typeface="Times New Roman"/>
              </a:rPr>
              <a:t> </a:t>
            </a:r>
            <a:r>
              <a:rPr lang="en-IN" spc="25" dirty="0" smtClean="0">
                <a:latin typeface="Comic Sans MS" pitchFamily="66" charset="0"/>
                <a:cs typeface="Times New Roman"/>
              </a:rPr>
              <a:t>ACE  </a:t>
            </a:r>
            <a:r>
              <a:rPr lang="en-IN" spc="40" dirty="0" smtClean="0">
                <a:latin typeface="Comic Sans MS" pitchFamily="66" charset="0"/>
                <a:cs typeface="Times New Roman"/>
              </a:rPr>
              <a:t>inhibitors </a:t>
            </a:r>
            <a:r>
              <a:rPr lang="en-IN" spc="45" dirty="0" smtClean="0">
                <a:latin typeface="Comic Sans MS" pitchFamily="66" charset="0"/>
                <a:cs typeface="Times New Roman"/>
              </a:rPr>
              <a:t>are indicated </a:t>
            </a:r>
            <a:r>
              <a:rPr lang="en-IN" spc="40" dirty="0" smtClean="0">
                <a:latin typeface="Comic Sans MS" pitchFamily="66" charset="0"/>
                <a:cs typeface="Times New Roman"/>
              </a:rPr>
              <a:t>in </a:t>
            </a:r>
            <a:r>
              <a:rPr lang="en-IN" spc="45" dirty="0" smtClean="0">
                <a:latin typeface="Comic Sans MS" pitchFamily="66" charset="0"/>
                <a:cs typeface="Times New Roman"/>
              </a:rPr>
              <a:t>patients </a:t>
            </a:r>
            <a:r>
              <a:rPr lang="en-IN" spc="55" dirty="0" smtClean="0">
                <a:latin typeface="Comic Sans MS" pitchFamily="66" charset="0"/>
                <a:cs typeface="Times New Roman"/>
              </a:rPr>
              <a:t>with reduced </a:t>
            </a:r>
            <a:r>
              <a:rPr lang="en-IN" spc="-40" dirty="0" smtClean="0">
                <a:latin typeface="Comic Sans MS" pitchFamily="66" charset="0"/>
                <a:cs typeface="Times New Roman"/>
              </a:rPr>
              <a:t>LV </a:t>
            </a:r>
            <a:r>
              <a:rPr lang="en-IN" spc="25" dirty="0" smtClean="0">
                <a:latin typeface="Comic Sans MS" pitchFamily="66" charset="0"/>
                <a:cs typeface="Times New Roman"/>
              </a:rPr>
              <a:t>systolic  function.</a:t>
            </a:r>
            <a:r>
              <a:rPr lang="en-IN" spc="-105" dirty="0" smtClean="0">
                <a:latin typeface="Comic Sans MS" pitchFamily="66" charset="0"/>
                <a:cs typeface="Times New Roman"/>
              </a:rPr>
              <a:t> </a:t>
            </a:r>
            <a:r>
              <a:rPr lang="en-IN" spc="75" dirty="0" err="1" smtClean="0">
                <a:latin typeface="Comic Sans MS" pitchFamily="66" charset="0"/>
                <a:cs typeface="Times New Roman"/>
              </a:rPr>
              <a:t>Arb’s</a:t>
            </a:r>
            <a:r>
              <a:rPr lang="en-IN" spc="-65" dirty="0" smtClean="0">
                <a:latin typeface="Comic Sans MS" pitchFamily="66" charset="0"/>
                <a:cs typeface="Times New Roman"/>
              </a:rPr>
              <a:t> </a:t>
            </a:r>
            <a:r>
              <a:rPr lang="en-IN" spc="35" dirty="0" smtClean="0">
                <a:latin typeface="Comic Sans MS" pitchFamily="66" charset="0"/>
                <a:cs typeface="Times New Roman"/>
              </a:rPr>
              <a:t>are</a:t>
            </a:r>
            <a:r>
              <a:rPr lang="en-IN" spc="-70" dirty="0" smtClean="0">
                <a:latin typeface="Comic Sans MS" pitchFamily="66" charset="0"/>
                <a:cs typeface="Times New Roman"/>
              </a:rPr>
              <a:t> </a:t>
            </a:r>
            <a:r>
              <a:rPr lang="en-IN" spc="35" dirty="0" smtClean="0">
                <a:latin typeface="Comic Sans MS" pitchFamily="66" charset="0"/>
                <a:cs typeface="Times New Roman"/>
              </a:rPr>
              <a:t>indicated</a:t>
            </a:r>
            <a:r>
              <a:rPr lang="en-IN" spc="-65" dirty="0" smtClean="0">
                <a:latin typeface="Comic Sans MS" pitchFamily="66" charset="0"/>
                <a:cs typeface="Times New Roman"/>
              </a:rPr>
              <a:t> </a:t>
            </a:r>
            <a:r>
              <a:rPr lang="en-IN" spc="35" dirty="0" smtClean="0">
                <a:latin typeface="Comic Sans MS" pitchFamily="66" charset="0"/>
                <a:cs typeface="Times New Roman"/>
              </a:rPr>
              <a:t>in</a:t>
            </a:r>
            <a:r>
              <a:rPr lang="en-IN" spc="-65" dirty="0" smtClean="0">
                <a:latin typeface="Comic Sans MS" pitchFamily="66" charset="0"/>
                <a:cs typeface="Times New Roman"/>
              </a:rPr>
              <a:t> </a:t>
            </a:r>
            <a:r>
              <a:rPr lang="en-IN" spc="35" dirty="0" smtClean="0">
                <a:latin typeface="Comic Sans MS" pitchFamily="66" charset="0"/>
                <a:cs typeface="Times New Roman"/>
              </a:rPr>
              <a:t>those</a:t>
            </a:r>
            <a:r>
              <a:rPr lang="en-IN" spc="-70" dirty="0" smtClean="0">
                <a:latin typeface="Comic Sans MS" pitchFamily="66" charset="0"/>
                <a:cs typeface="Times New Roman"/>
              </a:rPr>
              <a:t> </a:t>
            </a:r>
            <a:r>
              <a:rPr lang="en-IN" spc="35" dirty="0" smtClean="0">
                <a:latin typeface="Comic Sans MS" pitchFamily="66" charset="0"/>
                <a:cs typeface="Times New Roman"/>
              </a:rPr>
              <a:t>patients</a:t>
            </a:r>
            <a:r>
              <a:rPr lang="en-IN" spc="-65" dirty="0" smtClean="0">
                <a:latin typeface="Comic Sans MS" pitchFamily="66" charset="0"/>
                <a:cs typeface="Times New Roman"/>
              </a:rPr>
              <a:t> </a:t>
            </a:r>
            <a:r>
              <a:rPr lang="en-IN" spc="65" dirty="0" smtClean="0">
                <a:latin typeface="Comic Sans MS" pitchFamily="66" charset="0"/>
                <a:cs typeface="Times New Roman"/>
              </a:rPr>
              <a:t>who</a:t>
            </a:r>
            <a:r>
              <a:rPr lang="en-IN" spc="-65" dirty="0" smtClean="0">
                <a:latin typeface="Comic Sans MS" pitchFamily="66" charset="0"/>
                <a:cs typeface="Times New Roman"/>
              </a:rPr>
              <a:t> </a:t>
            </a:r>
            <a:r>
              <a:rPr lang="en-IN" spc="35" dirty="0" smtClean="0">
                <a:latin typeface="Comic Sans MS" pitchFamily="66" charset="0"/>
                <a:cs typeface="Times New Roman"/>
              </a:rPr>
              <a:t>are</a:t>
            </a:r>
            <a:r>
              <a:rPr lang="en-IN" spc="-70" dirty="0" smtClean="0">
                <a:latin typeface="Comic Sans MS" pitchFamily="66" charset="0"/>
                <a:cs typeface="Times New Roman"/>
              </a:rPr>
              <a:t> </a:t>
            </a:r>
            <a:r>
              <a:rPr lang="en-IN" spc="30" dirty="0" smtClean="0">
                <a:latin typeface="Comic Sans MS" pitchFamily="66" charset="0"/>
                <a:cs typeface="Times New Roman"/>
              </a:rPr>
              <a:t>intolerant  </a:t>
            </a:r>
            <a:r>
              <a:rPr lang="en-IN" spc="35" dirty="0" smtClean="0">
                <a:latin typeface="Comic Sans MS" pitchFamily="66" charset="0"/>
                <a:cs typeface="Times New Roman"/>
              </a:rPr>
              <a:t>to </a:t>
            </a:r>
            <a:r>
              <a:rPr lang="en-IN" spc="95" dirty="0" err="1" smtClean="0">
                <a:latin typeface="Comic Sans MS" pitchFamily="66" charset="0"/>
                <a:cs typeface="Times New Roman"/>
              </a:rPr>
              <a:t>AcE</a:t>
            </a:r>
            <a:r>
              <a:rPr lang="en-IN" spc="-75" dirty="0" smtClean="0">
                <a:latin typeface="Comic Sans MS" pitchFamily="66" charset="0"/>
                <a:cs typeface="Times New Roman"/>
              </a:rPr>
              <a:t> </a:t>
            </a:r>
            <a:r>
              <a:rPr lang="en-IN" spc="35" dirty="0" smtClean="0">
                <a:latin typeface="Comic Sans MS" pitchFamily="66" charset="0"/>
                <a:cs typeface="Times New Roman"/>
              </a:rPr>
              <a:t>inhibition.</a:t>
            </a:r>
            <a:endParaRPr lang="en-IN" dirty="0">
              <a:latin typeface="Comic Sans MS" pitchFamily="66" charset="0"/>
              <a:cs typeface="Times New Roman"/>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0" y="1066800"/>
            <a:ext cx="8991600" cy="5321970"/>
          </a:xfrm>
          <a:prstGeom prst="rect">
            <a:avLst/>
          </a:prstGeom>
        </p:spPr>
        <p:txBody>
          <a:bodyPr wrap="square">
            <a:spAutoFit/>
          </a:bodyPr>
          <a:lstStyle/>
          <a:p>
            <a:pPr marL="12700" marR="5080" algn="just">
              <a:lnSpc>
                <a:spcPct val="100000"/>
              </a:lnSpc>
              <a:spcBef>
                <a:spcPts val="100"/>
              </a:spcBef>
            </a:pPr>
            <a:r>
              <a:rPr lang="en-IN" b="1" spc="45" dirty="0" smtClean="0">
                <a:latin typeface="Times New Roman"/>
                <a:cs typeface="Times New Roman"/>
              </a:rPr>
              <a:t>Management </a:t>
            </a:r>
            <a:r>
              <a:rPr lang="en-IN" spc="-25" dirty="0" smtClean="0">
                <a:latin typeface="Times New Roman"/>
                <a:cs typeface="Times New Roman"/>
              </a:rPr>
              <a:t>: </a:t>
            </a:r>
            <a:r>
              <a:rPr lang="en-IN" spc="65" dirty="0" smtClean="0">
                <a:latin typeface="Times New Roman"/>
                <a:cs typeface="Times New Roman"/>
              </a:rPr>
              <a:t>\</a:t>
            </a:r>
          </a:p>
          <a:p>
            <a:pPr marL="12700" marR="5080" algn="just">
              <a:lnSpc>
                <a:spcPct val="100000"/>
              </a:lnSpc>
              <a:spcBef>
                <a:spcPts val="100"/>
              </a:spcBef>
            </a:pPr>
            <a:endParaRPr lang="en-IN" spc="65" dirty="0" smtClean="0">
              <a:latin typeface="Times New Roman"/>
              <a:cs typeface="Times New Roman"/>
            </a:endParaRPr>
          </a:p>
          <a:p>
            <a:pPr marL="12700" marR="5080" algn="just">
              <a:lnSpc>
                <a:spcPct val="100000"/>
              </a:lnSpc>
              <a:spcBef>
                <a:spcPts val="100"/>
              </a:spcBef>
            </a:pPr>
            <a:r>
              <a:rPr lang="en-IN" dirty="0" smtClean="0">
                <a:latin typeface="Times New Roman"/>
                <a:cs typeface="Times New Roman"/>
              </a:rPr>
              <a:t>. </a:t>
            </a:r>
            <a:r>
              <a:rPr lang="en-IN" spc="35" dirty="0" smtClean="0">
                <a:latin typeface="Comic Sans MS" pitchFamily="66" charset="0"/>
                <a:cs typeface="Times New Roman"/>
              </a:rPr>
              <a:t>Patients </a:t>
            </a:r>
            <a:r>
              <a:rPr lang="en-IN" spc="70" dirty="0" smtClean="0">
                <a:latin typeface="Comic Sans MS" pitchFamily="66" charset="0"/>
                <a:cs typeface="Times New Roman"/>
              </a:rPr>
              <a:t>who </a:t>
            </a:r>
            <a:r>
              <a:rPr lang="en-IN" spc="45" dirty="0" smtClean="0">
                <a:latin typeface="Comic Sans MS" pitchFamily="66" charset="0"/>
                <a:cs typeface="Times New Roman"/>
              </a:rPr>
              <a:t>are awaiting </a:t>
            </a:r>
            <a:r>
              <a:rPr lang="en-IN" spc="35" dirty="0" smtClean="0">
                <a:latin typeface="Comic Sans MS" pitchFamily="66" charset="0"/>
                <a:cs typeface="Times New Roman"/>
              </a:rPr>
              <a:t>hospitalization  </a:t>
            </a:r>
            <a:r>
              <a:rPr lang="en-IN" spc="45" dirty="0" smtClean="0">
                <a:latin typeface="Comic Sans MS" pitchFamily="66" charset="0"/>
                <a:cs typeface="Times New Roman"/>
              </a:rPr>
              <a:t>are</a:t>
            </a:r>
            <a:r>
              <a:rPr lang="en-IN" spc="5" dirty="0" smtClean="0">
                <a:latin typeface="Comic Sans MS" pitchFamily="66" charset="0"/>
                <a:cs typeface="Times New Roman"/>
              </a:rPr>
              <a:t> </a:t>
            </a:r>
            <a:r>
              <a:rPr lang="en-IN" spc="50" dirty="0" smtClean="0">
                <a:latin typeface="Comic Sans MS" pitchFamily="66" charset="0"/>
                <a:cs typeface="Times New Roman"/>
              </a:rPr>
              <a:t>advised</a:t>
            </a:r>
            <a:r>
              <a:rPr lang="en-IN" spc="5" dirty="0" smtClean="0">
                <a:latin typeface="Comic Sans MS" pitchFamily="66" charset="0"/>
                <a:cs typeface="Times New Roman"/>
              </a:rPr>
              <a:t> </a:t>
            </a:r>
            <a:r>
              <a:rPr lang="en-IN" spc="35" dirty="0" smtClean="0">
                <a:latin typeface="Comic Sans MS" pitchFamily="66" charset="0"/>
                <a:cs typeface="Times New Roman"/>
              </a:rPr>
              <a:t>to</a:t>
            </a:r>
            <a:r>
              <a:rPr lang="en-IN" spc="5" dirty="0" smtClean="0">
                <a:latin typeface="Comic Sans MS" pitchFamily="66" charset="0"/>
                <a:cs typeface="Times New Roman"/>
              </a:rPr>
              <a:t> </a:t>
            </a:r>
            <a:r>
              <a:rPr lang="en-IN" spc="50" dirty="0" smtClean="0">
                <a:latin typeface="Comic Sans MS" pitchFamily="66" charset="0"/>
                <a:cs typeface="Times New Roman"/>
              </a:rPr>
              <a:t>chew</a:t>
            </a:r>
            <a:r>
              <a:rPr lang="en-IN" spc="5" dirty="0" smtClean="0">
                <a:latin typeface="Comic Sans MS" pitchFamily="66" charset="0"/>
                <a:cs typeface="Times New Roman"/>
              </a:rPr>
              <a:t> </a:t>
            </a:r>
            <a:r>
              <a:rPr lang="en-IN" spc="35" dirty="0" smtClean="0">
                <a:latin typeface="Comic Sans MS" pitchFamily="66" charset="0"/>
                <a:cs typeface="Times New Roman"/>
              </a:rPr>
              <a:t>non-enteric</a:t>
            </a:r>
            <a:r>
              <a:rPr lang="en-IN" spc="10" dirty="0" smtClean="0">
                <a:latin typeface="Comic Sans MS" pitchFamily="66" charset="0"/>
                <a:cs typeface="Times New Roman"/>
              </a:rPr>
              <a:t> </a:t>
            </a:r>
            <a:r>
              <a:rPr lang="en-IN" spc="40" dirty="0" smtClean="0">
                <a:latin typeface="Comic Sans MS" pitchFamily="66" charset="0"/>
                <a:cs typeface="Times New Roman"/>
              </a:rPr>
              <a:t>coated</a:t>
            </a:r>
            <a:r>
              <a:rPr lang="en-IN" spc="5" dirty="0" smtClean="0">
                <a:latin typeface="Comic Sans MS" pitchFamily="66" charset="0"/>
                <a:cs typeface="Times New Roman"/>
              </a:rPr>
              <a:t> </a:t>
            </a:r>
            <a:r>
              <a:rPr lang="en-IN" spc="45" dirty="0" smtClean="0">
                <a:latin typeface="Comic Sans MS" pitchFamily="66" charset="0"/>
                <a:cs typeface="Times New Roman"/>
              </a:rPr>
              <a:t>aspirin</a:t>
            </a:r>
            <a:r>
              <a:rPr lang="en-IN" spc="5" dirty="0" smtClean="0">
                <a:latin typeface="Comic Sans MS" pitchFamily="66" charset="0"/>
                <a:cs typeface="Times New Roman"/>
              </a:rPr>
              <a:t> </a:t>
            </a:r>
            <a:r>
              <a:rPr lang="en-IN" dirty="0" smtClean="0">
                <a:latin typeface="Comic Sans MS" pitchFamily="66" charset="0"/>
                <a:cs typeface="Times New Roman"/>
              </a:rPr>
              <a:t>(162</a:t>
            </a:r>
            <a:r>
              <a:rPr lang="en-IN" spc="5" dirty="0" smtClean="0">
                <a:latin typeface="Comic Sans MS" pitchFamily="66" charset="0"/>
                <a:cs typeface="Times New Roman"/>
              </a:rPr>
              <a:t> </a:t>
            </a:r>
            <a:r>
              <a:rPr lang="en-IN" spc="35" dirty="0" smtClean="0">
                <a:latin typeface="Comic Sans MS" pitchFamily="66" charset="0"/>
                <a:cs typeface="Times New Roman"/>
              </a:rPr>
              <a:t>to</a:t>
            </a:r>
            <a:r>
              <a:rPr lang="en-IN" spc="10" dirty="0" smtClean="0">
                <a:latin typeface="Comic Sans MS" pitchFamily="66" charset="0"/>
                <a:cs typeface="Times New Roman"/>
              </a:rPr>
              <a:t> </a:t>
            </a:r>
            <a:r>
              <a:rPr lang="en-IN" dirty="0" smtClean="0">
                <a:latin typeface="Comic Sans MS" pitchFamily="66" charset="0"/>
                <a:cs typeface="Times New Roman"/>
              </a:rPr>
              <a:t>325</a:t>
            </a:r>
            <a:r>
              <a:rPr lang="en-IN" spc="5" dirty="0" smtClean="0">
                <a:latin typeface="Comic Sans MS" pitchFamily="66" charset="0"/>
                <a:cs typeface="Times New Roman"/>
              </a:rPr>
              <a:t> </a:t>
            </a:r>
            <a:r>
              <a:rPr lang="en-IN" spc="45" dirty="0" smtClean="0">
                <a:latin typeface="Comic Sans MS" pitchFamily="66" charset="0"/>
                <a:cs typeface="Times New Roman"/>
              </a:rPr>
              <a:t>mg)  </a:t>
            </a:r>
            <a:r>
              <a:rPr lang="en-IN" spc="70" dirty="0" smtClean="0">
                <a:latin typeface="Comic Sans MS" pitchFamily="66" charset="0"/>
                <a:cs typeface="Times New Roman"/>
              </a:rPr>
              <a:t>and</a:t>
            </a:r>
            <a:r>
              <a:rPr lang="en-IN" spc="-5" dirty="0" smtClean="0">
                <a:latin typeface="Comic Sans MS" pitchFamily="66" charset="0"/>
                <a:cs typeface="Times New Roman"/>
              </a:rPr>
              <a:t> </a:t>
            </a:r>
            <a:r>
              <a:rPr lang="en-IN" spc="50" dirty="0" smtClean="0">
                <a:latin typeface="Comic Sans MS" pitchFamily="66" charset="0"/>
                <a:cs typeface="Times New Roman"/>
              </a:rPr>
              <a:t>use</a:t>
            </a:r>
            <a:r>
              <a:rPr lang="en-IN" dirty="0" smtClean="0">
                <a:latin typeface="Comic Sans MS" pitchFamily="66" charset="0"/>
                <a:cs typeface="Times New Roman"/>
              </a:rPr>
              <a:t> </a:t>
            </a:r>
            <a:r>
              <a:rPr lang="en-IN" spc="45" dirty="0" smtClean="0">
                <a:latin typeface="Comic Sans MS" pitchFamily="66" charset="0"/>
                <a:cs typeface="Times New Roman"/>
              </a:rPr>
              <a:t>sublingual</a:t>
            </a:r>
            <a:r>
              <a:rPr lang="en-IN" dirty="0" smtClean="0">
                <a:latin typeface="Comic Sans MS" pitchFamily="66" charset="0"/>
                <a:cs typeface="Times New Roman"/>
              </a:rPr>
              <a:t> </a:t>
            </a:r>
            <a:r>
              <a:rPr lang="en-IN" spc="40" dirty="0" smtClean="0">
                <a:latin typeface="Comic Sans MS" pitchFamily="66" charset="0"/>
                <a:cs typeface="Times New Roman"/>
              </a:rPr>
              <a:t>nitrate</a:t>
            </a:r>
            <a:r>
              <a:rPr lang="en-IN" spc="-5" dirty="0" smtClean="0">
                <a:latin typeface="Comic Sans MS" pitchFamily="66" charset="0"/>
                <a:cs typeface="Times New Roman"/>
              </a:rPr>
              <a:t> </a:t>
            </a:r>
            <a:r>
              <a:rPr lang="en-IN" spc="30" dirty="0" smtClean="0">
                <a:latin typeface="Comic Sans MS" pitchFamily="66" charset="0"/>
                <a:cs typeface="Times New Roman"/>
              </a:rPr>
              <a:t>for</a:t>
            </a:r>
            <a:r>
              <a:rPr lang="en-IN" dirty="0" smtClean="0">
                <a:latin typeface="Comic Sans MS" pitchFamily="66" charset="0"/>
                <a:cs typeface="Times New Roman"/>
              </a:rPr>
              <a:t> </a:t>
            </a:r>
            <a:r>
              <a:rPr lang="en-IN" spc="50" dirty="0" smtClean="0">
                <a:latin typeface="Comic Sans MS" pitchFamily="66" charset="0"/>
                <a:cs typeface="Times New Roman"/>
              </a:rPr>
              <a:t>pain</a:t>
            </a:r>
            <a:r>
              <a:rPr lang="en-IN" spc="-5" dirty="0" smtClean="0">
                <a:latin typeface="Comic Sans MS" pitchFamily="66" charset="0"/>
                <a:cs typeface="Times New Roman"/>
              </a:rPr>
              <a:t> </a:t>
            </a:r>
            <a:r>
              <a:rPr lang="en-IN" spc="20" dirty="0" smtClean="0">
                <a:latin typeface="Comic Sans MS" pitchFamily="66" charset="0"/>
                <a:cs typeface="Times New Roman"/>
              </a:rPr>
              <a:t>relief.</a:t>
            </a:r>
            <a:r>
              <a:rPr lang="en-IN" spc="105" dirty="0" smtClean="0">
                <a:latin typeface="Comic Sans MS" pitchFamily="66" charset="0"/>
                <a:cs typeface="Times New Roman"/>
              </a:rPr>
              <a:t> and </a:t>
            </a:r>
            <a:r>
              <a:rPr lang="en-IN" spc="75" dirty="0" smtClean="0">
                <a:latin typeface="Comic Sans MS" pitchFamily="66" charset="0"/>
                <a:cs typeface="Times New Roman"/>
              </a:rPr>
              <a:t>careful </a:t>
            </a:r>
            <a:r>
              <a:rPr lang="en-IN" spc="85" dirty="0" smtClean="0">
                <a:latin typeface="Comic Sans MS" pitchFamily="66" charset="0"/>
                <a:cs typeface="Times New Roman"/>
              </a:rPr>
              <a:t>observation </a:t>
            </a:r>
            <a:r>
              <a:rPr lang="en-IN" spc="65" dirty="0" smtClean="0">
                <a:latin typeface="Comic Sans MS" pitchFamily="66" charset="0"/>
                <a:cs typeface="Times New Roman"/>
              </a:rPr>
              <a:t>for </a:t>
            </a:r>
            <a:r>
              <a:rPr lang="en-IN" spc="95" dirty="0" smtClean="0">
                <a:latin typeface="Comic Sans MS" pitchFamily="66" charset="0"/>
                <a:cs typeface="Times New Roman"/>
              </a:rPr>
              <a:t>recurrent  </a:t>
            </a:r>
            <a:r>
              <a:rPr lang="en-IN" spc="55" dirty="0" smtClean="0">
                <a:latin typeface="Comic Sans MS" pitchFamily="66" charset="0"/>
                <a:cs typeface="Times New Roman"/>
              </a:rPr>
              <a:t>ischemia. </a:t>
            </a:r>
          </a:p>
          <a:p>
            <a:pPr marL="12700" marR="5080" algn="just">
              <a:lnSpc>
                <a:spcPct val="100000"/>
              </a:lnSpc>
              <a:spcBef>
                <a:spcPts val="100"/>
              </a:spcBef>
            </a:pPr>
            <a:endParaRPr lang="en-IN" spc="55" dirty="0" smtClean="0">
              <a:latin typeface="Comic Sans MS" pitchFamily="66" charset="0"/>
              <a:cs typeface="Times New Roman"/>
            </a:endParaRPr>
          </a:p>
          <a:p>
            <a:pPr marL="12700" marR="5080" algn="just">
              <a:lnSpc>
                <a:spcPct val="100000"/>
              </a:lnSpc>
              <a:spcBef>
                <a:spcPts val="100"/>
              </a:spcBef>
              <a:buFont typeface="Arial" pitchFamily="34" charset="0"/>
              <a:buChar char="•"/>
            </a:pPr>
            <a:r>
              <a:rPr lang="en-IN" spc="75" dirty="0" smtClean="0">
                <a:latin typeface="Comic Sans MS" pitchFamily="66" charset="0"/>
                <a:cs typeface="Times New Roman"/>
              </a:rPr>
              <a:t>High </a:t>
            </a:r>
            <a:r>
              <a:rPr lang="en-IN" spc="55" dirty="0" smtClean="0">
                <a:latin typeface="Comic Sans MS" pitchFamily="66" charset="0"/>
                <a:cs typeface="Times New Roman"/>
              </a:rPr>
              <a:t>risk </a:t>
            </a:r>
            <a:r>
              <a:rPr lang="en-IN" spc="60" dirty="0" smtClean="0">
                <a:latin typeface="Comic Sans MS" pitchFamily="66" charset="0"/>
                <a:cs typeface="Times New Roman"/>
              </a:rPr>
              <a:t>patients, </a:t>
            </a:r>
            <a:r>
              <a:rPr lang="en-IN" spc="70" dirty="0" smtClean="0">
                <a:latin typeface="Comic Sans MS" pitchFamily="66" charset="0"/>
                <a:cs typeface="Times New Roman"/>
              </a:rPr>
              <a:t>including  </a:t>
            </a:r>
            <a:r>
              <a:rPr lang="en-IN" spc="65" dirty="0" smtClean="0">
                <a:latin typeface="Comic Sans MS" pitchFamily="66" charset="0"/>
                <a:cs typeface="Times New Roman"/>
              </a:rPr>
              <a:t>those </a:t>
            </a:r>
            <a:r>
              <a:rPr lang="en-IN" spc="80" dirty="0" smtClean="0">
                <a:latin typeface="Comic Sans MS" pitchFamily="66" charset="0"/>
                <a:cs typeface="Times New Roman"/>
              </a:rPr>
              <a:t>with </a:t>
            </a:r>
            <a:r>
              <a:rPr lang="en-IN" spc="70" dirty="0" smtClean="0">
                <a:latin typeface="Comic Sans MS" pitchFamily="66" charset="0"/>
                <a:cs typeface="Times New Roman"/>
              </a:rPr>
              <a:t>continuing </a:t>
            </a:r>
            <a:r>
              <a:rPr lang="en-IN" spc="65" dirty="0" smtClean="0">
                <a:latin typeface="Comic Sans MS" pitchFamily="66" charset="0"/>
                <a:cs typeface="Times New Roman"/>
              </a:rPr>
              <a:t>discomfort </a:t>
            </a:r>
            <a:r>
              <a:rPr lang="en-IN" spc="95" dirty="0" smtClean="0">
                <a:latin typeface="Comic Sans MS" pitchFamily="66" charset="0"/>
                <a:cs typeface="Times New Roman"/>
              </a:rPr>
              <a:t>and/  </a:t>
            </a:r>
            <a:r>
              <a:rPr lang="en-IN" spc="55" dirty="0" smtClean="0">
                <a:latin typeface="Comic Sans MS" pitchFamily="66" charset="0"/>
                <a:cs typeface="Times New Roman"/>
              </a:rPr>
              <a:t>or </a:t>
            </a:r>
            <a:r>
              <a:rPr lang="en-IN" spc="65" dirty="0" err="1" smtClean="0">
                <a:latin typeface="Comic Sans MS" pitchFamily="66" charset="0"/>
                <a:cs typeface="Times New Roman"/>
              </a:rPr>
              <a:t>haemodynamic</a:t>
            </a:r>
            <a:r>
              <a:rPr lang="en-IN" spc="65" dirty="0" smtClean="0">
                <a:latin typeface="Comic Sans MS" pitchFamily="66" charset="0"/>
                <a:cs typeface="Times New Roman"/>
              </a:rPr>
              <a:t> </a:t>
            </a:r>
            <a:r>
              <a:rPr lang="en-IN" spc="45" dirty="0" smtClean="0">
                <a:latin typeface="Comic Sans MS" pitchFamily="66" charset="0"/>
                <a:cs typeface="Times New Roman"/>
              </a:rPr>
              <a:t>instability, </a:t>
            </a:r>
            <a:r>
              <a:rPr lang="en-IN" spc="70" dirty="0" smtClean="0">
                <a:latin typeface="Comic Sans MS" pitchFamily="66" charset="0"/>
                <a:cs typeface="Times New Roman"/>
              </a:rPr>
              <a:t>should </a:t>
            </a:r>
            <a:r>
              <a:rPr lang="en-IN" spc="50" dirty="0" smtClean="0">
                <a:latin typeface="Comic Sans MS" pitchFamily="66" charset="0"/>
                <a:cs typeface="Times New Roman"/>
              </a:rPr>
              <a:t>be  </a:t>
            </a:r>
            <a:r>
              <a:rPr lang="en-IN" spc="40" dirty="0" smtClean="0">
                <a:latin typeface="Comic Sans MS" pitchFamily="66" charset="0"/>
                <a:cs typeface="Times New Roman"/>
              </a:rPr>
              <a:t>hospitalized</a:t>
            </a:r>
            <a:r>
              <a:rPr lang="en-IN" dirty="0" smtClean="0">
                <a:latin typeface="Comic Sans MS" pitchFamily="66" charset="0"/>
                <a:cs typeface="Times New Roman"/>
              </a:rPr>
              <a:t> </a:t>
            </a:r>
            <a:r>
              <a:rPr lang="en-IN" spc="40" dirty="0" smtClean="0">
                <a:latin typeface="Comic Sans MS" pitchFamily="66" charset="0"/>
                <a:cs typeface="Times New Roman"/>
              </a:rPr>
              <a:t>in</a:t>
            </a:r>
            <a:r>
              <a:rPr lang="en-IN" dirty="0" smtClean="0">
                <a:latin typeface="Comic Sans MS" pitchFamily="66" charset="0"/>
                <a:cs typeface="Times New Roman"/>
              </a:rPr>
              <a:t> </a:t>
            </a:r>
            <a:r>
              <a:rPr lang="en-IN" spc="50" dirty="0" smtClean="0">
                <a:latin typeface="Comic Sans MS" pitchFamily="66" charset="0"/>
                <a:cs typeface="Times New Roman"/>
              </a:rPr>
              <a:t>a</a:t>
            </a:r>
            <a:r>
              <a:rPr lang="en-IN" spc="5" dirty="0" smtClean="0">
                <a:latin typeface="Comic Sans MS" pitchFamily="66" charset="0"/>
                <a:cs typeface="Times New Roman"/>
              </a:rPr>
              <a:t> </a:t>
            </a:r>
            <a:r>
              <a:rPr lang="en-IN" spc="45" dirty="0" smtClean="0">
                <a:latin typeface="Comic Sans MS" pitchFamily="66" charset="0"/>
                <a:cs typeface="Times New Roman"/>
              </a:rPr>
              <a:t>coronary</a:t>
            </a:r>
            <a:r>
              <a:rPr lang="en-IN" dirty="0" smtClean="0">
                <a:latin typeface="Comic Sans MS" pitchFamily="66" charset="0"/>
                <a:cs typeface="Times New Roman"/>
              </a:rPr>
              <a:t> </a:t>
            </a:r>
            <a:r>
              <a:rPr lang="en-IN" spc="30" dirty="0" smtClean="0">
                <a:latin typeface="Comic Sans MS" pitchFamily="66" charset="0"/>
                <a:cs typeface="Times New Roman"/>
              </a:rPr>
              <a:t>care</a:t>
            </a:r>
            <a:r>
              <a:rPr lang="en-IN" spc="5" dirty="0" smtClean="0">
                <a:latin typeface="Comic Sans MS" pitchFamily="66" charset="0"/>
                <a:cs typeface="Times New Roman"/>
              </a:rPr>
              <a:t> </a:t>
            </a:r>
            <a:r>
              <a:rPr lang="en-IN" spc="55" dirty="0" smtClean="0">
                <a:latin typeface="Comic Sans MS" pitchFamily="66" charset="0"/>
                <a:cs typeface="Times New Roman"/>
              </a:rPr>
              <a:t>unit</a:t>
            </a:r>
            <a:r>
              <a:rPr lang="en-IN" dirty="0" smtClean="0">
                <a:latin typeface="Comic Sans MS" pitchFamily="66" charset="0"/>
                <a:cs typeface="Times New Roman"/>
              </a:rPr>
              <a:t> </a:t>
            </a:r>
            <a:r>
              <a:rPr lang="en-IN" spc="25" dirty="0" smtClean="0">
                <a:latin typeface="Comic Sans MS" pitchFamily="66" charset="0"/>
                <a:cs typeface="Times New Roman"/>
              </a:rPr>
              <a:t>(CCU)  </a:t>
            </a:r>
            <a:r>
              <a:rPr lang="en-IN" spc="70" dirty="0" smtClean="0">
                <a:latin typeface="Comic Sans MS" pitchFamily="66" charset="0"/>
                <a:cs typeface="Times New Roman"/>
              </a:rPr>
              <a:t>and</a:t>
            </a:r>
            <a:r>
              <a:rPr lang="en-IN" spc="-160" dirty="0" smtClean="0">
                <a:latin typeface="Comic Sans MS" pitchFamily="66" charset="0"/>
                <a:cs typeface="Times New Roman"/>
              </a:rPr>
              <a:t> </a:t>
            </a:r>
            <a:r>
              <a:rPr lang="en-IN" spc="45" dirty="0" smtClean="0">
                <a:latin typeface="Comic Sans MS" pitchFamily="66" charset="0"/>
                <a:cs typeface="Times New Roman"/>
              </a:rPr>
              <a:t>observed </a:t>
            </a:r>
            <a:r>
              <a:rPr lang="en-IN" spc="30" dirty="0" smtClean="0">
                <a:latin typeface="Comic Sans MS" pitchFamily="66" charset="0"/>
                <a:cs typeface="Times New Roman"/>
              </a:rPr>
              <a:t>for </a:t>
            </a:r>
            <a:r>
              <a:rPr lang="en-IN" spc="45" dirty="0" smtClean="0">
                <a:latin typeface="Comic Sans MS" pitchFamily="66" charset="0"/>
                <a:cs typeface="Times New Roman"/>
              </a:rPr>
              <a:t>at </a:t>
            </a:r>
            <a:r>
              <a:rPr lang="en-IN" spc="30" dirty="0" smtClean="0">
                <a:latin typeface="Comic Sans MS" pitchFamily="66" charset="0"/>
                <a:cs typeface="Times New Roman"/>
              </a:rPr>
              <a:t>least </a:t>
            </a:r>
            <a:r>
              <a:rPr lang="en-IN" dirty="0" smtClean="0">
                <a:latin typeface="Comic Sans MS" pitchFamily="66" charset="0"/>
                <a:cs typeface="Times New Roman"/>
              </a:rPr>
              <a:t>24-48 </a:t>
            </a:r>
            <a:r>
              <a:rPr lang="en-IN" spc="40" dirty="0" smtClean="0">
                <a:latin typeface="Comic Sans MS" pitchFamily="66" charset="0"/>
                <a:cs typeface="Times New Roman"/>
              </a:rPr>
              <a:t>hours.</a:t>
            </a:r>
            <a:endParaRPr lang="en-IN" dirty="0" smtClean="0">
              <a:latin typeface="Comic Sans MS" pitchFamily="66" charset="0"/>
              <a:cs typeface="Times New Roman"/>
            </a:endParaRPr>
          </a:p>
          <a:p>
            <a:pPr marL="12700" marR="5080" indent="151765" algn="just">
              <a:lnSpc>
                <a:spcPct val="100000"/>
              </a:lnSpc>
              <a:spcBef>
                <a:spcPts val="300"/>
              </a:spcBef>
              <a:buFont typeface="Arial" pitchFamily="34" charset="0"/>
              <a:buChar char="•"/>
            </a:pPr>
            <a:r>
              <a:rPr lang="en-IN" b="1" spc="15" dirty="0" err="1" smtClean="0">
                <a:latin typeface="Comic Sans MS" pitchFamily="66" charset="0"/>
                <a:cs typeface="Times New Roman"/>
              </a:rPr>
              <a:t>Fibrinolytic</a:t>
            </a:r>
            <a:r>
              <a:rPr lang="en-IN" b="1" spc="-85" dirty="0" smtClean="0">
                <a:latin typeface="Comic Sans MS" pitchFamily="66" charset="0"/>
                <a:cs typeface="Times New Roman"/>
              </a:rPr>
              <a:t> </a:t>
            </a:r>
            <a:r>
              <a:rPr lang="en-IN" b="1" spc="20" dirty="0" smtClean="0">
                <a:latin typeface="Comic Sans MS" pitchFamily="66" charset="0"/>
                <a:cs typeface="Times New Roman"/>
              </a:rPr>
              <a:t>(thrombolytic)</a:t>
            </a:r>
            <a:r>
              <a:rPr lang="en-IN" b="1" spc="-80" dirty="0" smtClean="0">
                <a:latin typeface="Comic Sans MS" pitchFamily="66" charset="0"/>
                <a:cs typeface="Times New Roman"/>
              </a:rPr>
              <a:t> </a:t>
            </a:r>
            <a:r>
              <a:rPr lang="en-IN" b="1" spc="40" dirty="0" smtClean="0">
                <a:latin typeface="Comic Sans MS" pitchFamily="66" charset="0"/>
                <a:cs typeface="Times New Roman"/>
              </a:rPr>
              <a:t>therapy</a:t>
            </a:r>
            <a:r>
              <a:rPr lang="en-IN" b="1" spc="-80" dirty="0" smtClean="0">
                <a:latin typeface="Comic Sans MS" pitchFamily="66" charset="0"/>
                <a:cs typeface="Times New Roman"/>
              </a:rPr>
              <a:t> </a:t>
            </a:r>
            <a:r>
              <a:rPr lang="en-IN" b="1" spc="35" dirty="0" smtClean="0">
                <a:latin typeface="Comic Sans MS" pitchFamily="66" charset="0"/>
                <a:cs typeface="Times New Roman"/>
              </a:rPr>
              <a:t>using  </a:t>
            </a:r>
            <a:r>
              <a:rPr lang="en-IN" b="1" spc="50" dirty="0" smtClean="0">
                <a:latin typeface="Comic Sans MS" pitchFamily="66" charset="0"/>
                <a:cs typeface="Times New Roman"/>
              </a:rPr>
              <a:t>streptokinase, </a:t>
            </a:r>
            <a:r>
              <a:rPr lang="en-IN" b="1" spc="50" dirty="0" err="1" smtClean="0">
                <a:latin typeface="Comic Sans MS" pitchFamily="66" charset="0"/>
                <a:cs typeface="Times New Roman"/>
              </a:rPr>
              <a:t>urokinase</a:t>
            </a:r>
            <a:r>
              <a:rPr lang="en-IN" b="1" spc="50" dirty="0" smtClean="0">
                <a:latin typeface="Comic Sans MS" pitchFamily="66" charset="0"/>
                <a:cs typeface="Times New Roman"/>
              </a:rPr>
              <a:t>, </a:t>
            </a:r>
            <a:r>
              <a:rPr lang="en-IN" b="1" spc="45" dirty="0" err="1" smtClean="0">
                <a:latin typeface="Comic Sans MS" pitchFamily="66" charset="0"/>
                <a:cs typeface="Times New Roman"/>
              </a:rPr>
              <a:t>tenecteplase</a:t>
            </a:r>
            <a:r>
              <a:rPr lang="en-IN" b="1" spc="45" dirty="0" smtClean="0">
                <a:latin typeface="Comic Sans MS" pitchFamily="66" charset="0"/>
                <a:cs typeface="Times New Roman"/>
              </a:rPr>
              <a:t> </a:t>
            </a:r>
            <a:r>
              <a:rPr lang="en-IN" b="1" spc="55" dirty="0" smtClean="0">
                <a:latin typeface="Comic Sans MS" pitchFamily="66" charset="0"/>
                <a:cs typeface="Times New Roman"/>
              </a:rPr>
              <a:t>or  </a:t>
            </a:r>
            <a:r>
              <a:rPr lang="en-IN" b="1" spc="75" dirty="0" smtClean="0">
                <a:latin typeface="Comic Sans MS" pitchFamily="66" charset="0"/>
                <a:cs typeface="Times New Roman"/>
              </a:rPr>
              <a:t>any </a:t>
            </a:r>
            <a:r>
              <a:rPr lang="en-IN" b="1" spc="70" dirty="0" smtClean="0">
                <a:latin typeface="Comic Sans MS" pitchFamily="66" charset="0"/>
                <a:cs typeface="Times New Roman"/>
              </a:rPr>
              <a:t>other agent </a:t>
            </a:r>
            <a:r>
              <a:rPr lang="en-IN" b="1" spc="80" dirty="0" smtClean="0">
                <a:latin typeface="Comic Sans MS" pitchFamily="66" charset="0"/>
                <a:cs typeface="Times New Roman"/>
              </a:rPr>
              <a:t>should </a:t>
            </a:r>
            <a:r>
              <a:rPr lang="en-IN" b="1" spc="70" dirty="0" smtClean="0">
                <a:latin typeface="Comic Sans MS" pitchFamily="66" charset="0"/>
                <a:cs typeface="Times New Roman"/>
              </a:rPr>
              <a:t>not </a:t>
            </a:r>
            <a:r>
              <a:rPr lang="en-IN" b="1" spc="50" dirty="0" smtClean="0">
                <a:latin typeface="Comic Sans MS" pitchFamily="66" charset="0"/>
                <a:cs typeface="Times New Roman"/>
              </a:rPr>
              <a:t>be </a:t>
            </a:r>
            <a:r>
              <a:rPr lang="en-IN" b="1" spc="85" dirty="0" smtClean="0">
                <a:latin typeface="Comic Sans MS" pitchFamily="66" charset="0"/>
                <a:cs typeface="Times New Roman"/>
              </a:rPr>
              <a:t>used </a:t>
            </a:r>
            <a:r>
              <a:rPr lang="en-IN" spc="70" dirty="0" smtClean="0">
                <a:latin typeface="Comic Sans MS" pitchFamily="66" charset="0"/>
                <a:cs typeface="Times New Roman"/>
              </a:rPr>
              <a:t>in  </a:t>
            </a:r>
            <a:r>
              <a:rPr lang="en-IN" spc="75" dirty="0" smtClean="0">
                <a:latin typeface="Comic Sans MS" pitchFamily="66" charset="0"/>
                <a:cs typeface="Times New Roman"/>
              </a:rPr>
              <a:t>patients </a:t>
            </a:r>
            <a:r>
              <a:rPr lang="en-IN" spc="80" dirty="0" smtClean="0">
                <a:latin typeface="Comic Sans MS" pitchFamily="66" charset="0"/>
                <a:cs typeface="Times New Roman"/>
              </a:rPr>
              <a:t>with </a:t>
            </a:r>
            <a:r>
              <a:rPr lang="en-IN" spc="65" dirty="0" smtClean="0">
                <a:latin typeface="Comic Sans MS" pitchFamily="66" charset="0"/>
                <a:cs typeface="Times New Roman"/>
              </a:rPr>
              <a:t>UA </a:t>
            </a:r>
            <a:r>
              <a:rPr lang="en-IN" spc="95" dirty="0" smtClean="0">
                <a:latin typeface="Comic Sans MS" pitchFamily="66" charset="0"/>
                <a:cs typeface="Times New Roman"/>
              </a:rPr>
              <a:t>and </a:t>
            </a:r>
            <a:r>
              <a:rPr lang="en-IN" spc="45" dirty="0" smtClean="0">
                <a:latin typeface="Comic Sans MS" pitchFamily="66" charset="0"/>
                <a:cs typeface="Times New Roman"/>
              </a:rPr>
              <a:t>NSTEMI. </a:t>
            </a:r>
            <a:r>
              <a:rPr lang="en-IN" spc="65" dirty="0" smtClean="0">
                <a:latin typeface="Comic Sans MS" pitchFamily="66" charset="0"/>
                <a:cs typeface="Times New Roman"/>
              </a:rPr>
              <a:t>These  </a:t>
            </a:r>
            <a:r>
              <a:rPr lang="en-IN" spc="55" dirty="0" smtClean="0">
                <a:latin typeface="Comic Sans MS" pitchFamily="66" charset="0"/>
                <a:cs typeface="Times New Roman"/>
              </a:rPr>
              <a:t>agents </a:t>
            </a:r>
            <a:r>
              <a:rPr lang="en-IN" spc="50" dirty="0" smtClean="0">
                <a:latin typeface="Comic Sans MS" pitchFamily="66" charset="0"/>
                <a:cs typeface="Times New Roman"/>
              </a:rPr>
              <a:t>can </a:t>
            </a:r>
            <a:r>
              <a:rPr lang="en-IN" spc="60" dirty="0" smtClean="0">
                <a:latin typeface="Comic Sans MS" pitchFamily="66" charset="0"/>
                <a:cs typeface="Times New Roman"/>
              </a:rPr>
              <a:t>prove harmful. </a:t>
            </a:r>
            <a:endParaRPr lang="en-IN" dirty="0" smtClean="0">
              <a:latin typeface="Comic Sans MS" pitchFamily="66" charset="0"/>
              <a:cs typeface="Times New Roman"/>
            </a:endParaRPr>
          </a:p>
          <a:p>
            <a:pPr marL="12700" algn="just">
              <a:lnSpc>
                <a:spcPct val="100000"/>
              </a:lnSpc>
              <a:spcBef>
                <a:spcPts val="300"/>
              </a:spcBef>
              <a:buFont typeface="Arial" pitchFamily="34" charset="0"/>
              <a:buChar char="•"/>
            </a:pPr>
            <a:r>
              <a:rPr lang="en-IN" b="1" spc="25" dirty="0" smtClean="0">
                <a:latin typeface="Comic Sans MS" pitchFamily="66" charset="0"/>
                <a:cs typeface="Times New Roman"/>
              </a:rPr>
              <a:t>Anti- </a:t>
            </a:r>
            <a:r>
              <a:rPr lang="en-IN" b="1" spc="35" dirty="0" smtClean="0">
                <a:latin typeface="Comic Sans MS" pitchFamily="66" charset="0"/>
                <a:cs typeface="Times New Roman"/>
              </a:rPr>
              <a:t>ischemic </a:t>
            </a:r>
            <a:r>
              <a:rPr lang="en-IN" b="1" spc="30" dirty="0" smtClean="0">
                <a:latin typeface="Comic Sans MS" pitchFamily="66" charset="0"/>
                <a:cs typeface="Times New Roman"/>
              </a:rPr>
              <a:t>and analgesic</a:t>
            </a:r>
            <a:r>
              <a:rPr lang="en-IN" b="1" spc="-95" dirty="0" smtClean="0">
                <a:latin typeface="Comic Sans MS" pitchFamily="66" charset="0"/>
                <a:cs typeface="Times New Roman"/>
              </a:rPr>
              <a:t> </a:t>
            </a:r>
            <a:r>
              <a:rPr lang="en-IN" b="1" spc="20" dirty="0" smtClean="0">
                <a:latin typeface="Comic Sans MS" pitchFamily="66" charset="0"/>
                <a:cs typeface="Times New Roman"/>
              </a:rPr>
              <a:t>therapy</a:t>
            </a:r>
            <a:endParaRPr lang="en-IN" dirty="0" smtClean="0">
              <a:latin typeface="Comic Sans MS" pitchFamily="66" charset="0"/>
              <a:cs typeface="Times New Roman"/>
            </a:endParaRPr>
          </a:p>
          <a:p>
            <a:pPr marL="164465" algn="just">
              <a:lnSpc>
                <a:spcPct val="100000"/>
              </a:lnSpc>
              <a:spcBef>
                <a:spcPts val="300"/>
              </a:spcBef>
            </a:pPr>
            <a:r>
              <a:rPr lang="en-IN" spc="40" dirty="0" smtClean="0">
                <a:latin typeface="Comic Sans MS" pitchFamily="66" charset="0"/>
                <a:cs typeface="Times New Roman"/>
              </a:rPr>
              <a:t>Oxygen </a:t>
            </a:r>
            <a:r>
              <a:rPr lang="en-IN" spc="20" dirty="0" smtClean="0">
                <a:latin typeface="Comic Sans MS" pitchFamily="66" charset="0"/>
                <a:cs typeface="Times New Roman"/>
              </a:rPr>
              <a:t>is </a:t>
            </a:r>
            <a:r>
              <a:rPr lang="en-IN" spc="40" dirty="0" smtClean="0">
                <a:latin typeface="Comic Sans MS" pitchFamily="66" charset="0"/>
                <a:cs typeface="Times New Roman"/>
              </a:rPr>
              <a:t>useful </a:t>
            </a:r>
            <a:r>
              <a:rPr lang="en-IN" spc="30" dirty="0" smtClean="0">
                <a:latin typeface="Comic Sans MS" pitchFamily="66" charset="0"/>
                <a:cs typeface="Times New Roman"/>
              </a:rPr>
              <a:t>for initial</a:t>
            </a:r>
            <a:r>
              <a:rPr lang="en-IN" spc="-105" dirty="0" smtClean="0">
                <a:latin typeface="Comic Sans MS" pitchFamily="66" charset="0"/>
                <a:cs typeface="Times New Roman"/>
              </a:rPr>
              <a:t> </a:t>
            </a:r>
            <a:r>
              <a:rPr lang="en-IN" spc="35" dirty="0" smtClean="0">
                <a:latin typeface="Comic Sans MS" pitchFamily="66" charset="0"/>
                <a:cs typeface="Times New Roman"/>
              </a:rPr>
              <a:t>stabilization particularly </a:t>
            </a:r>
            <a:r>
              <a:rPr lang="en-IN" spc="40" dirty="0" smtClean="0">
                <a:latin typeface="Comic Sans MS" pitchFamily="66" charset="0"/>
                <a:cs typeface="Times New Roman"/>
              </a:rPr>
              <a:t>in those </a:t>
            </a:r>
            <a:r>
              <a:rPr lang="en-IN" spc="55" dirty="0" smtClean="0">
                <a:latin typeface="Comic Sans MS" pitchFamily="66" charset="0"/>
                <a:cs typeface="Times New Roman"/>
              </a:rPr>
              <a:t>with</a:t>
            </a:r>
            <a:r>
              <a:rPr lang="en-IN" spc="-135" dirty="0" smtClean="0">
                <a:latin typeface="Comic Sans MS" pitchFamily="66" charset="0"/>
                <a:cs typeface="Times New Roman"/>
              </a:rPr>
              <a:t> </a:t>
            </a:r>
            <a:r>
              <a:rPr lang="en-IN" spc="45" dirty="0" smtClean="0">
                <a:latin typeface="Comic Sans MS" pitchFamily="66" charset="0"/>
                <a:cs typeface="Times New Roman"/>
              </a:rPr>
              <a:t>hypoxemia.</a:t>
            </a:r>
            <a:endParaRPr lang="en-IN" dirty="0" smtClean="0">
              <a:latin typeface="Comic Sans MS" pitchFamily="66" charset="0"/>
              <a:cs typeface="Times New Roman"/>
            </a:endParaRPr>
          </a:p>
          <a:p>
            <a:pPr marL="12700" marR="12065" indent="151765" algn="just">
              <a:lnSpc>
                <a:spcPct val="100000"/>
              </a:lnSpc>
              <a:spcBef>
                <a:spcPts val="300"/>
              </a:spcBef>
            </a:pPr>
            <a:r>
              <a:rPr lang="en-IN" spc="25" dirty="0" smtClean="0">
                <a:latin typeface="Comic Sans MS" pitchFamily="66" charset="0"/>
                <a:cs typeface="Times New Roman"/>
              </a:rPr>
              <a:t>Topical, </a:t>
            </a:r>
            <a:r>
              <a:rPr lang="en-IN" spc="35" dirty="0" smtClean="0">
                <a:latin typeface="Comic Sans MS" pitchFamily="66" charset="0"/>
                <a:cs typeface="Times New Roman"/>
              </a:rPr>
              <a:t>oral </a:t>
            </a:r>
            <a:r>
              <a:rPr lang="en-IN" spc="45" dirty="0" smtClean="0">
                <a:latin typeface="Comic Sans MS" pitchFamily="66" charset="0"/>
                <a:cs typeface="Times New Roman"/>
              </a:rPr>
              <a:t>or intravenous </a:t>
            </a:r>
            <a:r>
              <a:rPr lang="en-IN" spc="35" dirty="0" smtClean="0">
                <a:latin typeface="Comic Sans MS" pitchFamily="66" charset="0"/>
                <a:cs typeface="Times New Roman"/>
              </a:rPr>
              <a:t>nitrates</a:t>
            </a:r>
            <a:r>
              <a:rPr lang="en-IN" spc="-90" dirty="0" smtClean="0">
                <a:latin typeface="Comic Sans MS" pitchFamily="66" charset="0"/>
                <a:cs typeface="Times New Roman"/>
              </a:rPr>
              <a:t> </a:t>
            </a:r>
            <a:r>
              <a:rPr lang="en-IN" spc="45" dirty="0" smtClean="0">
                <a:latin typeface="Comic Sans MS" pitchFamily="66" charset="0"/>
                <a:cs typeface="Times New Roman"/>
              </a:rPr>
              <a:t>are  </a:t>
            </a:r>
            <a:r>
              <a:rPr lang="en-IN" spc="55" dirty="0" smtClean="0">
                <a:latin typeface="Comic Sans MS" pitchFamily="66" charset="0"/>
                <a:cs typeface="Times New Roman"/>
              </a:rPr>
              <a:t>recommended </a:t>
            </a:r>
            <a:r>
              <a:rPr lang="en-IN" spc="30" dirty="0" smtClean="0">
                <a:latin typeface="Comic Sans MS" pitchFamily="66" charset="0"/>
                <a:cs typeface="Times New Roman"/>
              </a:rPr>
              <a:t>for </a:t>
            </a:r>
            <a:r>
              <a:rPr lang="en-IN" spc="50" dirty="0" smtClean="0">
                <a:latin typeface="Comic Sans MS" pitchFamily="66" charset="0"/>
                <a:cs typeface="Times New Roman"/>
              </a:rPr>
              <a:t>pain </a:t>
            </a:r>
            <a:r>
              <a:rPr lang="en-IN" spc="20" dirty="0" smtClean="0">
                <a:latin typeface="Comic Sans MS" pitchFamily="66" charset="0"/>
                <a:cs typeface="Times New Roman"/>
              </a:rPr>
              <a:t>relief. </a:t>
            </a:r>
            <a:r>
              <a:rPr lang="en-IN" spc="45" dirty="0" smtClean="0">
                <a:latin typeface="Comic Sans MS" pitchFamily="66" charset="0"/>
                <a:cs typeface="Times New Roman"/>
              </a:rPr>
              <a:t>Intravenous  </a:t>
            </a:r>
            <a:r>
              <a:rPr lang="en-IN" spc="30" dirty="0" err="1" smtClean="0">
                <a:latin typeface="Comic Sans MS" pitchFamily="66" charset="0"/>
                <a:cs typeface="Times New Roman"/>
              </a:rPr>
              <a:t>nitroglycerin</a:t>
            </a:r>
            <a:r>
              <a:rPr lang="en-IN" spc="30" dirty="0" smtClean="0">
                <a:latin typeface="Comic Sans MS" pitchFamily="66" charset="0"/>
                <a:cs typeface="Times New Roman"/>
              </a:rPr>
              <a:t> </a:t>
            </a:r>
            <a:r>
              <a:rPr lang="en-IN" spc="25" dirty="0" smtClean="0">
                <a:latin typeface="Comic Sans MS" pitchFamily="66" charset="0"/>
                <a:cs typeface="Times New Roman"/>
              </a:rPr>
              <a:t>(NTG) </a:t>
            </a:r>
            <a:r>
              <a:rPr lang="en-IN" spc="20" dirty="0" smtClean="0">
                <a:latin typeface="Comic Sans MS" pitchFamily="66" charset="0"/>
                <a:cs typeface="Times New Roman"/>
              </a:rPr>
              <a:t>is </a:t>
            </a:r>
            <a:r>
              <a:rPr lang="en-IN" spc="35" dirty="0" smtClean="0">
                <a:latin typeface="Comic Sans MS" pitchFamily="66" charset="0"/>
                <a:cs typeface="Times New Roman"/>
              </a:rPr>
              <a:t>particularly helpful  in</a:t>
            </a:r>
            <a:r>
              <a:rPr lang="en-IN" spc="-80" dirty="0" smtClean="0">
                <a:latin typeface="Comic Sans MS" pitchFamily="66" charset="0"/>
                <a:cs typeface="Times New Roman"/>
              </a:rPr>
              <a:t> </a:t>
            </a:r>
            <a:r>
              <a:rPr lang="en-IN" spc="35" dirty="0" smtClean="0">
                <a:latin typeface="Comic Sans MS" pitchFamily="66" charset="0"/>
                <a:cs typeface="Times New Roman"/>
              </a:rPr>
              <a:t>those</a:t>
            </a:r>
            <a:r>
              <a:rPr lang="en-IN" spc="-80" dirty="0" smtClean="0">
                <a:latin typeface="Comic Sans MS" pitchFamily="66" charset="0"/>
                <a:cs typeface="Times New Roman"/>
              </a:rPr>
              <a:t> </a:t>
            </a:r>
            <a:r>
              <a:rPr lang="en-IN" spc="65" dirty="0" smtClean="0">
                <a:latin typeface="Comic Sans MS" pitchFamily="66" charset="0"/>
                <a:cs typeface="Times New Roman"/>
              </a:rPr>
              <a:t>who</a:t>
            </a:r>
            <a:r>
              <a:rPr lang="en-IN" spc="-80" dirty="0" smtClean="0">
                <a:latin typeface="Comic Sans MS" pitchFamily="66" charset="0"/>
                <a:cs typeface="Times New Roman"/>
              </a:rPr>
              <a:t> </a:t>
            </a:r>
            <a:r>
              <a:rPr lang="en-IN" spc="35" dirty="0" smtClean="0">
                <a:latin typeface="Comic Sans MS" pitchFamily="66" charset="0"/>
                <a:cs typeface="Times New Roman"/>
              </a:rPr>
              <a:t>are</a:t>
            </a:r>
            <a:r>
              <a:rPr lang="en-IN" spc="-75" dirty="0" smtClean="0">
                <a:latin typeface="Comic Sans MS" pitchFamily="66" charset="0"/>
                <a:cs typeface="Times New Roman"/>
              </a:rPr>
              <a:t> </a:t>
            </a:r>
            <a:r>
              <a:rPr lang="en-IN" spc="40" dirty="0" smtClean="0">
                <a:latin typeface="Comic Sans MS" pitchFamily="66" charset="0"/>
                <a:cs typeface="Times New Roman"/>
              </a:rPr>
              <a:t>unresponsive</a:t>
            </a:r>
            <a:r>
              <a:rPr lang="en-IN" spc="-80" dirty="0" smtClean="0">
                <a:latin typeface="Comic Sans MS" pitchFamily="66" charset="0"/>
                <a:cs typeface="Times New Roman"/>
              </a:rPr>
              <a:t> </a:t>
            </a:r>
            <a:r>
              <a:rPr lang="en-IN" spc="35" dirty="0" smtClean="0">
                <a:latin typeface="Comic Sans MS" pitchFamily="66" charset="0"/>
                <a:cs typeface="Times New Roman"/>
              </a:rPr>
              <a:t>to</a:t>
            </a:r>
            <a:r>
              <a:rPr lang="en-IN" spc="-80" dirty="0" smtClean="0">
                <a:latin typeface="Comic Sans MS" pitchFamily="66" charset="0"/>
                <a:cs typeface="Times New Roman"/>
              </a:rPr>
              <a:t> </a:t>
            </a:r>
            <a:r>
              <a:rPr lang="en-IN" spc="35" dirty="0" smtClean="0">
                <a:latin typeface="Comic Sans MS" pitchFamily="66" charset="0"/>
                <a:cs typeface="Times New Roman"/>
              </a:rPr>
              <a:t>sublingual  </a:t>
            </a:r>
            <a:r>
              <a:rPr lang="en-IN" spc="40" dirty="0" smtClean="0">
                <a:latin typeface="Comic Sans MS" pitchFamily="66" charset="0"/>
                <a:cs typeface="Times New Roman"/>
              </a:rPr>
              <a:t>NTG, </a:t>
            </a:r>
            <a:r>
              <a:rPr lang="en-IN" spc="45" dirty="0" smtClean="0">
                <a:latin typeface="Comic Sans MS" pitchFamily="66" charset="0"/>
                <a:cs typeface="Times New Roman"/>
              </a:rPr>
              <a:t>in </a:t>
            </a:r>
            <a:r>
              <a:rPr lang="en-IN" spc="60" dirty="0" smtClean="0">
                <a:latin typeface="Comic Sans MS" pitchFamily="66" charset="0"/>
                <a:cs typeface="Times New Roman"/>
              </a:rPr>
              <a:t>hypertension </a:t>
            </a:r>
            <a:r>
              <a:rPr lang="en-IN" spc="80" dirty="0" smtClean="0">
                <a:latin typeface="Comic Sans MS" pitchFamily="66" charset="0"/>
                <a:cs typeface="Times New Roman"/>
              </a:rPr>
              <a:t>and </a:t>
            </a:r>
            <a:r>
              <a:rPr lang="en-IN" spc="45" dirty="0" smtClean="0">
                <a:latin typeface="Comic Sans MS" pitchFamily="66" charset="0"/>
                <a:cs typeface="Times New Roman"/>
              </a:rPr>
              <a:t>in </a:t>
            </a:r>
            <a:r>
              <a:rPr lang="en-IN" spc="50" dirty="0" smtClean="0">
                <a:latin typeface="Comic Sans MS" pitchFamily="66" charset="0"/>
                <a:cs typeface="Times New Roman"/>
              </a:rPr>
              <a:t>those</a:t>
            </a:r>
            <a:r>
              <a:rPr lang="en-IN" spc="170" dirty="0" smtClean="0">
                <a:latin typeface="Comic Sans MS" pitchFamily="66" charset="0"/>
                <a:cs typeface="Times New Roman"/>
              </a:rPr>
              <a:t> </a:t>
            </a:r>
            <a:r>
              <a:rPr lang="en-IN" spc="65" dirty="0" smtClean="0">
                <a:latin typeface="Comic Sans MS" pitchFamily="66" charset="0"/>
                <a:cs typeface="Times New Roman"/>
              </a:rPr>
              <a:t>with</a:t>
            </a:r>
            <a:endParaRPr lang="en-IN" dirty="0" smtClean="0">
              <a:latin typeface="Comic Sans MS" pitchFamily="66" charset="0"/>
              <a:cs typeface="Times New Roman"/>
            </a:endParaRPr>
          </a:p>
          <a:p>
            <a:pPr marL="38100" marR="33655" indent="151765" algn="just">
              <a:lnSpc>
                <a:spcPct val="100000"/>
              </a:lnSpc>
              <a:spcBef>
                <a:spcPts val="300"/>
              </a:spcBef>
            </a:pPr>
            <a:endParaRPr lang="en-IN" dirty="0">
              <a:latin typeface="Comic Sans MS" pitchFamily="66" charset="0"/>
              <a:cs typeface="Times New Roman"/>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228600" y="685800"/>
            <a:ext cx="8686800" cy="5078313"/>
          </a:xfrm>
          <a:prstGeom prst="rect">
            <a:avLst/>
          </a:prstGeom>
        </p:spPr>
        <p:txBody>
          <a:bodyPr wrap="square">
            <a:spAutoFit/>
          </a:bodyPr>
          <a:lstStyle/>
          <a:p>
            <a:r>
              <a:rPr lang="en-IN" b="1" dirty="0" smtClean="0"/>
              <a:t>Decision 2: Classify the patient according to presentation of ST-segment.</a:t>
            </a:r>
            <a:endParaRPr lang="en-IN" dirty="0" smtClean="0"/>
          </a:p>
          <a:p>
            <a:r>
              <a:rPr lang="en-IN" b="1" dirty="0" smtClean="0"/>
              <a:t>ECG shows ST depression or dynamic T-wave inversion</a:t>
            </a:r>
          </a:p>
          <a:p>
            <a:r>
              <a:rPr lang="en-IN" dirty="0" smtClean="0"/>
              <a:t>Start adjunctive treatments for NSTEMI, as indicated:</a:t>
            </a:r>
          </a:p>
          <a:p>
            <a:r>
              <a:rPr lang="en-IN" dirty="0" err="1" smtClean="0"/>
              <a:t>Nitroglycerin</a:t>
            </a:r>
            <a:endParaRPr lang="en-IN" dirty="0" smtClean="0"/>
          </a:p>
          <a:p>
            <a:r>
              <a:rPr lang="en-IN" dirty="0" smtClean="0"/>
              <a:t>Beta-adrenergic receptor blocker </a:t>
            </a:r>
          </a:p>
          <a:p>
            <a:r>
              <a:rPr lang="en-IN" dirty="0" err="1" smtClean="0"/>
              <a:t>Clopidogrel</a:t>
            </a:r>
            <a:r>
              <a:rPr lang="en-IN" dirty="0" smtClean="0"/>
              <a:t> </a:t>
            </a:r>
          </a:p>
          <a:p>
            <a:r>
              <a:rPr lang="en-IN" dirty="0" smtClean="0"/>
              <a:t>Heparin (UFH or LMWH) </a:t>
            </a:r>
          </a:p>
          <a:p>
            <a:r>
              <a:rPr lang="en-IN" dirty="0" smtClean="0"/>
              <a:t>Glycoprotein </a:t>
            </a:r>
            <a:r>
              <a:rPr lang="en-IN" dirty="0" err="1" smtClean="0"/>
              <a:t>IIb</a:t>
            </a:r>
            <a:r>
              <a:rPr lang="en-IN" dirty="0" smtClean="0"/>
              <a:t>/</a:t>
            </a:r>
            <a:r>
              <a:rPr lang="en-IN" dirty="0" err="1" smtClean="0"/>
              <a:t>IIIa</a:t>
            </a:r>
            <a:r>
              <a:rPr lang="en-IN" dirty="0" smtClean="0"/>
              <a:t> inhibitor </a:t>
            </a:r>
          </a:p>
          <a:p>
            <a:r>
              <a:rPr lang="en-IN" i="1" dirty="0" smtClean="0"/>
              <a:t>If more than 12</a:t>
            </a:r>
            <a:r>
              <a:rPr lang="en-IN" dirty="0" smtClean="0"/>
              <a:t> hours has passed since the patient's onset of symptoms, do the following:</a:t>
            </a:r>
          </a:p>
          <a:p>
            <a:r>
              <a:rPr lang="en-IN" dirty="0" smtClean="0"/>
              <a:t>Admit patient to the hospital </a:t>
            </a:r>
          </a:p>
          <a:p>
            <a:r>
              <a:rPr lang="en-IN" dirty="0" smtClean="0"/>
              <a:t>Assess risk status </a:t>
            </a:r>
          </a:p>
          <a:p>
            <a:r>
              <a:rPr lang="en-IN" dirty="0" smtClean="0"/>
              <a:t>Continue ASA, heparin, and other therapies as indicated (ACE inhibitors, </a:t>
            </a:r>
            <a:r>
              <a:rPr lang="en-IN" dirty="0" err="1" smtClean="0"/>
              <a:t>statins</a:t>
            </a:r>
            <a:r>
              <a:rPr lang="en-IN" dirty="0" smtClean="0"/>
              <a:t>) for the high-risk patient characterized by:</a:t>
            </a:r>
          </a:p>
          <a:p>
            <a:r>
              <a:rPr lang="en-IN" b="1" dirty="0" smtClean="0"/>
              <a:t>Refractory ischemic chest pain </a:t>
            </a:r>
          </a:p>
          <a:p>
            <a:r>
              <a:rPr lang="en-IN" b="1" dirty="0" smtClean="0"/>
              <a:t>Recurrent or persistent ST deviation </a:t>
            </a:r>
          </a:p>
          <a:p>
            <a:r>
              <a:rPr lang="en-IN" b="1" dirty="0" smtClean="0"/>
              <a:t>Ventricular tachycardia </a:t>
            </a:r>
          </a:p>
          <a:p>
            <a:r>
              <a:rPr lang="en-IN" b="1" dirty="0" smtClean="0"/>
              <a:t>Hemodynamic instability </a:t>
            </a:r>
          </a:p>
          <a:p>
            <a:r>
              <a:rPr lang="en-IN" b="1" dirty="0" smtClean="0"/>
              <a:t>Signs of pump failure </a:t>
            </a:r>
            <a:endParaRPr lang="en-IN" b="1" dirty="0"/>
          </a:p>
        </p:txBody>
      </p:sp>
      <p:sp>
        <p:nvSpPr>
          <p:cNvPr id="4" name="Rectangle 3"/>
          <p:cNvSpPr/>
          <p:nvPr/>
        </p:nvSpPr>
        <p:spPr>
          <a:xfrm>
            <a:off x="0" y="5562599"/>
            <a:ext cx="8763000" cy="923330"/>
          </a:xfrm>
          <a:prstGeom prst="rect">
            <a:avLst/>
          </a:prstGeom>
        </p:spPr>
        <p:txBody>
          <a:bodyPr wrap="square">
            <a:spAutoFit/>
          </a:bodyPr>
          <a:lstStyle/>
          <a:p>
            <a:r>
              <a:rPr lang="en-IN" dirty="0" smtClean="0"/>
              <a:t>Decision 2: Classify the patient according to presentation of ST-segment.</a:t>
            </a:r>
          </a:p>
          <a:p>
            <a:r>
              <a:rPr lang="en-IN" b="1" dirty="0" smtClean="0"/>
              <a:t>ECG shows normal ECG or nonspecific ST-T wave changes</a:t>
            </a:r>
          </a:p>
          <a:p>
            <a:r>
              <a:rPr lang="en-IN" dirty="0" smtClean="0"/>
              <a:t>Consider admitting the patient to hospital or to a monitored bed in ED</a:t>
            </a:r>
            <a:endParaRPr lang="en-IN"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457200" y="914400"/>
            <a:ext cx="8382000" cy="5370701"/>
          </a:xfrm>
          <a:prstGeom prst="rect">
            <a:avLst/>
          </a:prstGeom>
        </p:spPr>
        <p:txBody>
          <a:bodyPr wrap="square">
            <a:spAutoFit/>
          </a:bodyPr>
          <a:lstStyle/>
          <a:p>
            <a:pPr marL="12700" marR="8890" indent="151765" algn="just">
              <a:lnSpc>
                <a:spcPct val="100000"/>
              </a:lnSpc>
              <a:spcBef>
                <a:spcPts val="300"/>
              </a:spcBef>
              <a:buFont typeface="Arial" pitchFamily="34" charset="0"/>
              <a:buChar char="•"/>
            </a:pPr>
            <a:r>
              <a:rPr lang="en-IN" spc="35" dirty="0" smtClean="0">
                <a:latin typeface="Comic Sans MS" pitchFamily="66" charset="0"/>
                <a:cs typeface="Times New Roman"/>
              </a:rPr>
              <a:t>After</a:t>
            </a:r>
            <a:r>
              <a:rPr lang="en-IN" spc="-60" dirty="0" smtClean="0">
                <a:latin typeface="Comic Sans MS" pitchFamily="66" charset="0"/>
                <a:cs typeface="Times New Roman"/>
              </a:rPr>
              <a:t> </a:t>
            </a:r>
            <a:r>
              <a:rPr lang="en-IN" spc="45" dirty="0" smtClean="0">
                <a:latin typeface="Comic Sans MS" pitchFamily="66" charset="0"/>
                <a:cs typeface="Times New Roman"/>
              </a:rPr>
              <a:t>the</a:t>
            </a:r>
            <a:r>
              <a:rPr lang="en-IN" spc="-55" dirty="0" smtClean="0">
                <a:latin typeface="Comic Sans MS" pitchFamily="66" charset="0"/>
                <a:cs typeface="Times New Roman"/>
              </a:rPr>
              <a:t> </a:t>
            </a:r>
            <a:r>
              <a:rPr lang="en-IN" spc="40" dirty="0" smtClean="0">
                <a:latin typeface="Comic Sans MS" pitchFamily="66" charset="0"/>
                <a:cs typeface="Times New Roman"/>
              </a:rPr>
              <a:t>acute</a:t>
            </a:r>
            <a:r>
              <a:rPr lang="en-IN" spc="-55" dirty="0" smtClean="0">
                <a:latin typeface="Comic Sans MS" pitchFamily="66" charset="0"/>
                <a:cs typeface="Times New Roman"/>
              </a:rPr>
              <a:t> </a:t>
            </a:r>
            <a:r>
              <a:rPr lang="en-IN" spc="50" dirty="0" smtClean="0">
                <a:latin typeface="Comic Sans MS" pitchFamily="66" charset="0"/>
                <a:cs typeface="Times New Roman"/>
              </a:rPr>
              <a:t>phase</a:t>
            </a:r>
            <a:r>
              <a:rPr lang="en-IN" spc="-55" dirty="0" smtClean="0">
                <a:latin typeface="Comic Sans MS" pitchFamily="66" charset="0"/>
                <a:cs typeface="Times New Roman"/>
              </a:rPr>
              <a:t> </a:t>
            </a:r>
            <a:r>
              <a:rPr lang="en-IN" spc="20" dirty="0" smtClean="0">
                <a:latin typeface="Comic Sans MS" pitchFamily="66" charset="0"/>
                <a:cs typeface="Times New Roman"/>
              </a:rPr>
              <a:t>of</a:t>
            </a:r>
            <a:r>
              <a:rPr lang="en-IN" spc="-55" dirty="0" smtClean="0">
                <a:latin typeface="Comic Sans MS" pitchFamily="66" charset="0"/>
                <a:cs typeface="Times New Roman"/>
              </a:rPr>
              <a:t> </a:t>
            </a:r>
            <a:r>
              <a:rPr lang="en-IN" dirty="0" smtClean="0">
                <a:latin typeface="Comic Sans MS" pitchFamily="66" charset="0"/>
                <a:cs typeface="Times New Roman"/>
              </a:rPr>
              <a:t>STEMI,</a:t>
            </a:r>
            <a:r>
              <a:rPr lang="en-IN" spc="-55" dirty="0" smtClean="0">
                <a:latin typeface="Comic Sans MS" pitchFamily="66" charset="0"/>
                <a:cs typeface="Times New Roman"/>
              </a:rPr>
              <a:t> </a:t>
            </a:r>
            <a:r>
              <a:rPr lang="en-IN" spc="40" dirty="0" smtClean="0">
                <a:latin typeface="Comic Sans MS" pitchFamily="66" charset="0"/>
                <a:cs typeface="Times New Roman"/>
              </a:rPr>
              <a:t>therapeutic</a:t>
            </a:r>
            <a:r>
              <a:rPr lang="en-IN" spc="-55" dirty="0" smtClean="0">
                <a:latin typeface="Comic Sans MS" pitchFamily="66" charset="0"/>
                <a:cs typeface="Times New Roman"/>
              </a:rPr>
              <a:t> </a:t>
            </a:r>
            <a:r>
              <a:rPr lang="en-IN" spc="20" dirty="0" smtClean="0">
                <a:latin typeface="Comic Sans MS" pitchFamily="66" charset="0"/>
                <a:cs typeface="Times New Roman"/>
              </a:rPr>
              <a:t>lifestyle</a:t>
            </a:r>
            <a:r>
              <a:rPr lang="en-IN" spc="-55" dirty="0" smtClean="0">
                <a:latin typeface="Comic Sans MS" pitchFamily="66" charset="0"/>
                <a:cs typeface="Times New Roman"/>
              </a:rPr>
              <a:t> </a:t>
            </a:r>
            <a:r>
              <a:rPr lang="en-IN" spc="40" dirty="0" smtClean="0">
                <a:latin typeface="Comic Sans MS" pitchFamily="66" charset="0"/>
                <a:cs typeface="Times New Roman"/>
              </a:rPr>
              <a:t>changes  </a:t>
            </a:r>
            <a:r>
              <a:rPr lang="en-IN" spc="30" dirty="0" smtClean="0">
                <a:latin typeface="Comic Sans MS" pitchFamily="66" charset="0"/>
                <a:cs typeface="Times New Roman"/>
              </a:rPr>
              <a:t>(</a:t>
            </a:r>
            <a:r>
              <a:rPr lang="en-IN" sz="2000" spc="30" dirty="0" smtClean="0">
                <a:latin typeface="Comic Sans MS" pitchFamily="66" charset="0"/>
                <a:cs typeface="Times New Roman"/>
              </a:rPr>
              <a:t>including</a:t>
            </a:r>
            <a:r>
              <a:rPr lang="en-IN" sz="2000" spc="-70" dirty="0" smtClean="0">
                <a:latin typeface="Comic Sans MS" pitchFamily="66" charset="0"/>
                <a:cs typeface="Times New Roman"/>
              </a:rPr>
              <a:t> </a:t>
            </a:r>
            <a:r>
              <a:rPr lang="en-IN" sz="2000" spc="40" dirty="0" smtClean="0">
                <a:latin typeface="Comic Sans MS" pitchFamily="66" charset="0"/>
                <a:cs typeface="Times New Roman"/>
              </a:rPr>
              <a:t>smoking</a:t>
            </a:r>
            <a:r>
              <a:rPr lang="en-IN" sz="2000" spc="-70" dirty="0" smtClean="0">
                <a:latin typeface="Comic Sans MS" pitchFamily="66" charset="0"/>
                <a:cs typeface="Times New Roman"/>
              </a:rPr>
              <a:t> </a:t>
            </a:r>
            <a:r>
              <a:rPr lang="en-IN" sz="2000" spc="20" dirty="0" smtClean="0">
                <a:latin typeface="Comic Sans MS" pitchFamily="66" charset="0"/>
                <a:cs typeface="Times New Roman"/>
              </a:rPr>
              <a:t>cessation,</a:t>
            </a:r>
            <a:r>
              <a:rPr lang="en-IN" sz="2000" spc="-70" dirty="0" smtClean="0">
                <a:latin typeface="Comic Sans MS" pitchFamily="66" charset="0"/>
                <a:cs typeface="Times New Roman"/>
              </a:rPr>
              <a:t> </a:t>
            </a:r>
            <a:r>
              <a:rPr lang="en-IN" sz="2000" spc="15" dirty="0" smtClean="0">
                <a:latin typeface="Comic Sans MS" pitchFamily="66" charset="0"/>
                <a:cs typeface="Times New Roman"/>
              </a:rPr>
              <a:t>exercise</a:t>
            </a:r>
            <a:r>
              <a:rPr lang="en-IN" sz="2000" spc="-75" dirty="0" smtClean="0">
                <a:latin typeface="Comic Sans MS" pitchFamily="66" charset="0"/>
                <a:cs typeface="Times New Roman"/>
              </a:rPr>
              <a:t> </a:t>
            </a:r>
            <a:r>
              <a:rPr lang="en-IN" sz="2000" spc="65" dirty="0" smtClean="0">
                <a:latin typeface="Comic Sans MS" pitchFamily="66" charset="0"/>
                <a:cs typeface="Times New Roman"/>
              </a:rPr>
              <a:t>and</a:t>
            </a:r>
            <a:r>
              <a:rPr lang="en-IN" sz="2000" spc="-75" dirty="0" smtClean="0">
                <a:latin typeface="Comic Sans MS" pitchFamily="66" charset="0"/>
                <a:cs typeface="Times New Roman"/>
              </a:rPr>
              <a:t> </a:t>
            </a:r>
            <a:r>
              <a:rPr lang="en-IN" sz="2000" spc="40" dirty="0" smtClean="0">
                <a:latin typeface="Comic Sans MS" pitchFamily="66" charset="0"/>
                <a:cs typeface="Times New Roman"/>
              </a:rPr>
              <a:t>dietary</a:t>
            </a:r>
            <a:r>
              <a:rPr lang="en-IN" sz="2000" spc="-65" dirty="0" smtClean="0">
                <a:latin typeface="Comic Sans MS" pitchFamily="66" charset="0"/>
                <a:cs typeface="Times New Roman"/>
              </a:rPr>
              <a:t> </a:t>
            </a:r>
            <a:r>
              <a:rPr lang="en-IN" sz="2000" spc="25" dirty="0" smtClean="0">
                <a:latin typeface="Comic Sans MS" pitchFamily="66" charset="0"/>
                <a:cs typeface="Times New Roman"/>
              </a:rPr>
              <a:t>modification)  </a:t>
            </a:r>
            <a:r>
              <a:rPr lang="en-IN" sz="2000" spc="75" dirty="0" smtClean="0">
                <a:latin typeface="Comic Sans MS" pitchFamily="66" charset="0"/>
                <a:cs typeface="Times New Roman"/>
              </a:rPr>
              <a:t>and </a:t>
            </a:r>
            <a:r>
              <a:rPr lang="en-IN" sz="2000" spc="70" dirty="0" smtClean="0">
                <a:latin typeface="Comic Sans MS" pitchFamily="66" charset="0"/>
                <a:cs typeface="Times New Roman"/>
              </a:rPr>
              <a:t>drugs </a:t>
            </a:r>
            <a:r>
              <a:rPr lang="en-IN" sz="2000" spc="35" dirty="0" smtClean="0">
                <a:latin typeface="Comic Sans MS" pitchFamily="66" charset="0"/>
                <a:cs typeface="Times New Roman"/>
              </a:rPr>
              <a:t>for </a:t>
            </a:r>
            <a:r>
              <a:rPr lang="en-IN" sz="2000" spc="50" dirty="0" smtClean="0">
                <a:latin typeface="Comic Sans MS" pitchFamily="66" charset="0"/>
                <a:cs typeface="Times New Roman"/>
              </a:rPr>
              <a:t>secondary prevention </a:t>
            </a:r>
            <a:r>
              <a:rPr lang="en-IN" sz="2000" spc="55" dirty="0" smtClean="0">
                <a:latin typeface="Comic Sans MS" pitchFamily="66" charset="0"/>
                <a:cs typeface="Times New Roman"/>
              </a:rPr>
              <a:t>assume </a:t>
            </a:r>
            <a:r>
              <a:rPr lang="en-IN" sz="2000" spc="25" dirty="0" smtClean="0">
                <a:latin typeface="Comic Sans MS" pitchFamily="66" charset="0"/>
                <a:cs typeface="Times New Roman"/>
              </a:rPr>
              <a:t>critical </a:t>
            </a:r>
            <a:r>
              <a:rPr lang="en-IN" sz="2000" spc="35" dirty="0" smtClean="0">
                <a:latin typeface="Comic Sans MS" pitchFamily="66" charset="0"/>
                <a:cs typeface="Times New Roman"/>
              </a:rPr>
              <a:t>roles </a:t>
            </a:r>
            <a:r>
              <a:rPr lang="en-IN" sz="2000" spc="45" dirty="0" smtClean="0">
                <a:latin typeface="Comic Sans MS" pitchFamily="66" charset="0"/>
                <a:cs typeface="Times New Roman"/>
              </a:rPr>
              <a:t>in  </a:t>
            </a:r>
            <a:r>
              <a:rPr lang="en-IN" sz="2000" spc="60" dirty="0" smtClean="0">
                <a:latin typeface="Comic Sans MS" pitchFamily="66" charset="0"/>
                <a:cs typeface="Times New Roman"/>
              </a:rPr>
              <a:t>improving </a:t>
            </a:r>
            <a:r>
              <a:rPr lang="en-IN" sz="2000" spc="55" dirty="0" smtClean="0">
                <a:latin typeface="Comic Sans MS" pitchFamily="66" charset="0"/>
                <a:cs typeface="Times New Roman"/>
              </a:rPr>
              <a:t>outcomes </a:t>
            </a:r>
            <a:r>
              <a:rPr lang="en-IN" sz="2000" spc="45" dirty="0" smtClean="0">
                <a:latin typeface="Comic Sans MS" pitchFamily="66" charset="0"/>
                <a:cs typeface="Times New Roman"/>
              </a:rPr>
              <a:t>in </a:t>
            </a:r>
            <a:r>
              <a:rPr lang="en-IN" sz="2000" spc="55" dirty="0" smtClean="0">
                <a:latin typeface="Comic Sans MS" pitchFamily="66" charset="0"/>
                <a:cs typeface="Times New Roman"/>
              </a:rPr>
              <a:t>the </a:t>
            </a:r>
            <a:r>
              <a:rPr lang="en-IN" sz="2000" spc="75" dirty="0" smtClean="0">
                <a:latin typeface="Comic Sans MS" pitchFamily="66" charset="0"/>
                <a:cs typeface="Times New Roman"/>
              </a:rPr>
              <a:t>medium </a:t>
            </a:r>
            <a:r>
              <a:rPr lang="en-IN" sz="2000" spc="80" dirty="0" smtClean="0">
                <a:latin typeface="Comic Sans MS" pitchFamily="66" charset="0"/>
                <a:cs typeface="Times New Roman"/>
              </a:rPr>
              <a:t>and </a:t>
            </a:r>
            <a:r>
              <a:rPr lang="en-IN" sz="2000" spc="45" dirty="0" smtClean="0">
                <a:latin typeface="Comic Sans MS" pitchFamily="66" charset="0"/>
                <a:cs typeface="Times New Roman"/>
              </a:rPr>
              <a:t>long-term.</a:t>
            </a:r>
          </a:p>
          <a:p>
            <a:pPr marL="12700" marR="8890" indent="151765" algn="just">
              <a:lnSpc>
                <a:spcPct val="100000"/>
              </a:lnSpc>
              <a:spcBef>
                <a:spcPts val="300"/>
              </a:spcBef>
              <a:buFont typeface="Arial" pitchFamily="34" charset="0"/>
              <a:buChar char="•"/>
            </a:pPr>
            <a:endParaRPr lang="en-IN" sz="2000" spc="45" dirty="0" smtClean="0">
              <a:latin typeface="Comic Sans MS" pitchFamily="66" charset="0"/>
              <a:cs typeface="Times New Roman"/>
            </a:endParaRPr>
          </a:p>
          <a:p>
            <a:pPr marL="12700" marR="8890" indent="151765" algn="just">
              <a:lnSpc>
                <a:spcPct val="100000"/>
              </a:lnSpc>
              <a:spcBef>
                <a:spcPts val="300"/>
              </a:spcBef>
              <a:buFont typeface="Arial" pitchFamily="34" charset="0"/>
              <a:buChar char="•"/>
            </a:pPr>
            <a:r>
              <a:rPr lang="en-IN" sz="2000" spc="45" dirty="0" smtClean="0">
                <a:latin typeface="Comic Sans MS" pitchFamily="66" charset="0"/>
                <a:cs typeface="Times New Roman"/>
              </a:rPr>
              <a:t> Patient  </a:t>
            </a:r>
            <a:r>
              <a:rPr lang="en-IN" sz="2000" spc="40" dirty="0" err="1" smtClean="0">
                <a:latin typeface="Comic Sans MS" pitchFamily="66" charset="0"/>
                <a:cs typeface="Times New Roman"/>
              </a:rPr>
              <a:t>counseling</a:t>
            </a:r>
            <a:r>
              <a:rPr lang="en-IN" sz="2000" spc="40" dirty="0" smtClean="0">
                <a:latin typeface="Comic Sans MS" pitchFamily="66" charset="0"/>
                <a:cs typeface="Times New Roman"/>
              </a:rPr>
              <a:t> </a:t>
            </a:r>
            <a:r>
              <a:rPr lang="en-IN" sz="2000" spc="70" dirty="0" smtClean="0">
                <a:latin typeface="Comic Sans MS" pitchFamily="66" charset="0"/>
                <a:cs typeface="Times New Roman"/>
              </a:rPr>
              <a:t>and </a:t>
            </a:r>
            <a:r>
              <a:rPr lang="en-IN" sz="2000" spc="45" dirty="0" smtClean="0">
                <a:latin typeface="Comic Sans MS" pitchFamily="66" charset="0"/>
                <a:cs typeface="Times New Roman"/>
              </a:rPr>
              <a:t>education are </a:t>
            </a:r>
            <a:r>
              <a:rPr lang="en-IN" sz="2000" spc="40" dirty="0" smtClean="0">
                <a:latin typeface="Comic Sans MS" pitchFamily="66" charset="0"/>
                <a:cs typeface="Times New Roman"/>
              </a:rPr>
              <a:t>key </a:t>
            </a:r>
            <a:r>
              <a:rPr lang="en-IN" sz="2000" spc="35" dirty="0" smtClean="0">
                <a:latin typeface="Comic Sans MS" pitchFamily="66" charset="0"/>
                <a:cs typeface="Times New Roman"/>
              </a:rPr>
              <a:t>to </a:t>
            </a:r>
            <a:r>
              <a:rPr lang="en-IN" sz="2000" spc="45" dirty="0" smtClean="0">
                <a:latin typeface="Comic Sans MS" pitchFamily="66" charset="0"/>
                <a:cs typeface="Times New Roman"/>
              </a:rPr>
              <a:t>maintaining adherence</a:t>
            </a:r>
            <a:r>
              <a:rPr lang="en-IN" sz="2000" spc="-114" dirty="0" smtClean="0">
                <a:latin typeface="Comic Sans MS" pitchFamily="66" charset="0"/>
                <a:cs typeface="Times New Roman"/>
              </a:rPr>
              <a:t> </a:t>
            </a:r>
            <a:r>
              <a:rPr lang="en-IN" sz="2000" spc="35" dirty="0" smtClean="0">
                <a:latin typeface="Comic Sans MS" pitchFamily="66" charset="0"/>
                <a:cs typeface="Times New Roman"/>
              </a:rPr>
              <a:t>to  </a:t>
            </a:r>
            <a:r>
              <a:rPr lang="en-IN" sz="2000" spc="50" dirty="0" smtClean="0">
                <a:latin typeface="Comic Sans MS" pitchFamily="66" charset="0"/>
                <a:cs typeface="Times New Roman"/>
              </a:rPr>
              <a:t>therapy </a:t>
            </a:r>
            <a:r>
              <a:rPr lang="en-IN" sz="2000" spc="40" dirty="0" smtClean="0">
                <a:latin typeface="Comic Sans MS" pitchFamily="66" charset="0"/>
                <a:cs typeface="Times New Roman"/>
              </a:rPr>
              <a:t>in </a:t>
            </a:r>
            <a:r>
              <a:rPr lang="en-IN" sz="2000" spc="45" dirty="0" smtClean="0">
                <a:latin typeface="Comic Sans MS" pitchFamily="66" charset="0"/>
                <a:cs typeface="Times New Roman"/>
              </a:rPr>
              <a:t>the </a:t>
            </a:r>
            <a:r>
              <a:rPr lang="en-IN" sz="2000" spc="40" dirty="0" smtClean="0">
                <a:latin typeface="Comic Sans MS" pitchFamily="66" charset="0"/>
                <a:cs typeface="Times New Roman"/>
              </a:rPr>
              <a:t>long</a:t>
            </a:r>
            <a:r>
              <a:rPr lang="en-IN" sz="2000" spc="-150" dirty="0" smtClean="0">
                <a:latin typeface="Comic Sans MS" pitchFamily="66" charset="0"/>
                <a:cs typeface="Times New Roman"/>
              </a:rPr>
              <a:t> </a:t>
            </a:r>
            <a:r>
              <a:rPr lang="en-IN" sz="2000" spc="55" dirty="0" smtClean="0">
                <a:latin typeface="Comic Sans MS" pitchFamily="66" charset="0"/>
                <a:cs typeface="Times New Roman"/>
              </a:rPr>
              <a:t>run.</a:t>
            </a:r>
          </a:p>
          <a:p>
            <a:pPr marL="12700" marR="8890" indent="151765" algn="just">
              <a:lnSpc>
                <a:spcPct val="100000"/>
              </a:lnSpc>
              <a:spcBef>
                <a:spcPts val="300"/>
              </a:spcBef>
              <a:buFont typeface="Arial" pitchFamily="34" charset="0"/>
              <a:buChar char="•"/>
            </a:pPr>
            <a:endParaRPr lang="en-IN" sz="2000" spc="55" dirty="0" smtClean="0">
              <a:latin typeface="Comic Sans MS" pitchFamily="66" charset="0"/>
              <a:cs typeface="Times New Roman"/>
            </a:endParaRPr>
          </a:p>
          <a:p>
            <a:pPr marL="12700" marR="8890" indent="151765" algn="just">
              <a:lnSpc>
                <a:spcPct val="100000"/>
              </a:lnSpc>
              <a:spcBef>
                <a:spcPts val="300"/>
              </a:spcBef>
              <a:buFont typeface="Arial" pitchFamily="34" charset="0"/>
              <a:buChar char="•"/>
            </a:pPr>
            <a:endParaRPr lang="en-IN" sz="2000" dirty="0" smtClean="0">
              <a:latin typeface="Comic Sans MS" pitchFamily="66" charset="0"/>
              <a:cs typeface="Times New Roman"/>
            </a:endParaRPr>
          </a:p>
          <a:p>
            <a:pPr marL="164465">
              <a:lnSpc>
                <a:spcPct val="100000"/>
              </a:lnSpc>
              <a:spcBef>
                <a:spcPts val="300"/>
              </a:spcBef>
              <a:buFont typeface="Arial" pitchFamily="34" charset="0"/>
              <a:buChar char="•"/>
            </a:pPr>
            <a:r>
              <a:rPr lang="en-IN" sz="2000" spc="20" dirty="0" smtClean="0">
                <a:latin typeface="Comic Sans MS" pitchFamily="66" charset="0"/>
                <a:cs typeface="Times New Roman"/>
              </a:rPr>
              <a:t>For</a:t>
            </a:r>
            <a:r>
              <a:rPr lang="en-IN" sz="2000" spc="-80" dirty="0" smtClean="0">
                <a:latin typeface="Comic Sans MS" pitchFamily="66" charset="0"/>
                <a:cs typeface="Times New Roman"/>
              </a:rPr>
              <a:t> </a:t>
            </a:r>
            <a:r>
              <a:rPr lang="en-IN" sz="2000" spc="30" dirty="0" smtClean="0">
                <a:latin typeface="Comic Sans MS" pitchFamily="66" charset="0"/>
                <a:cs typeface="Times New Roman"/>
              </a:rPr>
              <a:t>patients</a:t>
            </a:r>
            <a:r>
              <a:rPr lang="en-IN" sz="2000" spc="-75" dirty="0" smtClean="0">
                <a:latin typeface="Comic Sans MS" pitchFamily="66" charset="0"/>
                <a:cs typeface="Times New Roman"/>
              </a:rPr>
              <a:t> </a:t>
            </a:r>
            <a:r>
              <a:rPr lang="en-IN" sz="2000" spc="30" dirty="0" smtClean="0">
                <a:latin typeface="Comic Sans MS" pitchFamily="66" charset="0"/>
                <a:cs typeface="Times New Roman"/>
              </a:rPr>
              <a:t>being</a:t>
            </a:r>
            <a:r>
              <a:rPr lang="en-IN" sz="2000" spc="-75" dirty="0" smtClean="0">
                <a:latin typeface="Comic Sans MS" pitchFamily="66" charset="0"/>
                <a:cs typeface="Times New Roman"/>
              </a:rPr>
              <a:t> </a:t>
            </a:r>
            <a:r>
              <a:rPr lang="en-IN" sz="2000" spc="35" dirty="0" smtClean="0">
                <a:latin typeface="Comic Sans MS" pitchFamily="66" charset="0"/>
                <a:cs typeface="Times New Roman"/>
              </a:rPr>
              <a:t>discharged</a:t>
            </a:r>
            <a:r>
              <a:rPr lang="en-IN" sz="2000" spc="-80" dirty="0" smtClean="0">
                <a:latin typeface="Comic Sans MS" pitchFamily="66" charset="0"/>
                <a:cs typeface="Times New Roman"/>
              </a:rPr>
              <a:t> </a:t>
            </a:r>
            <a:r>
              <a:rPr lang="en-IN" sz="2000" spc="35" dirty="0" smtClean="0">
                <a:latin typeface="Comic Sans MS" pitchFamily="66" charset="0"/>
                <a:cs typeface="Times New Roman"/>
              </a:rPr>
              <a:t>home,</a:t>
            </a:r>
            <a:r>
              <a:rPr lang="en-IN" sz="2000" spc="-75" dirty="0" smtClean="0">
                <a:latin typeface="Comic Sans MS" pitchFamily="66" charset="0"/>
                <a:cs typeface="Times New Roman"/>
              </a:rPr>
              <a:t> </a:t>
            </a:r>
            <a:r>
              <a:rPr lang="en-IN" sz="2000" spc="35" dirty="0" smtClean="0">
                <a:latin typeface="Comic Sans MS" pitchFamily="66" charset="0"/>
                <a:cs typeface="Times New Roman"/>
              </a:rPr>
              <a:t>emphasize</a:t>
            </a:r>
            <a:r>
              <a:rPr lang="en-IN" sz="2000" spc="-80" dirty="0" smtClean="0">
                <a:latin typeface="Comic Sans MS" pitchFamily="66" charset="0"/>
                <a:cs typeface="Times New Roman"/>
              </a:rPr>
              <a:t> </a:t>
            </a:r>
            <a:r>
              <a:rPr lang="en-IN" sz="2000" spc="35" dirty="0" smtClean="0">
                <a:latin typeface="Comic Sans MS" pitchFamily="66" charset="0"/>
                <a:cs typeface="Times New Roman"/>
              </a:rPr>
              <a:t>the</a:t>
            </a:r>
            <a:r>
              <a:rPr lang="en-IN" sz="2000" spc="-75" dirty="0" smtClean="0">
                <a:latin typeface="Comic Sans MS" pitchFamily="66" charset="0"/>
                <a:cs typeface="Times New Roman"/>
              </a:rPr>
              <a:t> </a:t>
            </a:r>
            <a:r>
              <a:rPr lang="en-IN" sz="2000" spc="15" dirty="0" smtClean="0">
                <a:latin typeface="Comic Sans MS" pitchFamily="66" charset="0"/>
                <a:cs typeface="Times New Roman"/>
              </a:rPr>
              <a:t>following:</a:t>
            </a:r>
          </a:p>
          <a:p>
            <a:pPr marL="164465">
              <a:lnSpc>
                <a:spcPct val="100000"/>
              </a:lnSpc>
              <a:spcBef>
                <a:spcPts val="300"/>
              </a:spcBef>
              <a:buFont typeface="Arial" pitchFamily="34" charset="0"/>
              <a:buChar char="•"/>
            </a:pPr>
            <a:endParaRPr lang="en-IN" sz="2000" dirty="0" smtClean="0">
              <a:latin typeface="Comic Sans MS" pitchFamily="66" charset="0"/>
              <a:cs typeface="Times New Roman"/>
            </a:endParaRPr>
          </a:p>
          <a:p>
            <a:pPr marL="12700" marR="5080" indent="151765" algn="just">
              <a:lnSpc>
                <a:spcPct val="100000"/>
              </a:lnSpc>
              <a:spcBef>
                <a:spcPts val="300"/>
              </a:spcBef>
              <a:buFont typeface="Arial" pitchFamily="34" charset="0"/>
              <a:buChar char="•"/>
            </a:pPr>
            <a:r>
              <a:rPr lang="en-IN" sz="2000" spc="30" dirty="0" smtClean="0">
                <a:latin typeface="Comic Sans MS" pitchFamily="66" charset="0"/>
                <a:cs typeface="Times New Roman"/>
              </a:rPr>
              <a:t>Timely </a:t>
            </a:r>
            <a:r>
              <a:rPr lang="en-IN" sz="2000" spc="40" dirty="0" smtClean="0">
                <a:latin typeface="Comic Sans MS" pitchFamily="66" charset="0"/>
                <a:cs typeface="Times New Roman"/>
              </a:rPr>
              <a:t>follow-up </a:t>
            </a:r>
            <a:r>
              <a:rPr lang="en-IN" sz="2000" spc="55" dirty="0" smtClean="0">
                <a:latin typeface="Comic Sans MS" pitchFamily="66" charset="0"/>
                <a:cs typeface="Times New Roman"/>
              </a:rPr>
              <a:t>with </a:t>
            </a:r>
            <a:r>
              <a:rPr lang="en-IN" sz="2000" spc="50" dirty="0" smtClean="0">
                <a:latin typeface="Comic Sans MS" pitchFamily="66" charset="0"/>
                <a:cs typeface="Times New Roman"/>
              </a:rPr>
              <a:t>primary </a:t>
            </a:r>
            <a:r>
              <a:rPr lang="en-IN" sz="2000" spc="30" dirty="0" smtClean="0">
                <a:latin typeface="Comic Sans MS" pitchFamily="66" charset="0"/>
                <a:cs typeface="Times New Roman"/>
              </a:rPr>
              <a:t>care </a:t>
            </a:r>
            <a:r>
              <a:rPr lang="en-IN" sz="2000" spc="45" dirty="0" smtClean="0">
                <a:latin typeface="Comic Sans MS" pitchFamily="66" charset="0"/>
                <a:cs typeface="Times New Roman"/>
              </a:rPr>
              <a:t>provider</a:t>
            </a:r>
          </a:p>
          <a:p>
            <a:pPr marL="12700" marR="5080" indent="151765" algn="just">
              <a:lnSpc>
                <a:spcPct val="100000"/>
              </a:lnSpc>
              <a:spcBef>
                <a:spcPts val="300"/>
              </a:spcBef>
              <a:buFont typeface="Arial" pitchFamily="34" charset="0"/>
              <a:buChar char="•"/>
            </a:pPr>
            <a:endParaRPr lang="en-IN" sz="2000" spc="45" dirty="0" smtClean="0">
              <a:latin typeface="Comic Sans MS" pitchFamily="66" charset="0"/>
              <a:cs typeface="Times New Roman"/>
            </a:endParaRPr>
          </a:p>
          <a:p>
            <a:pPr marL="12700" marR="5080" indent="151765" algn="just">
              <a:lnSpc>
                <a:spcPct val="100000"/>
              </a:lnSpc>
              <a:spcBef>
                <a:spcPts val="300"/>
              </a:spcBef>
              <a:buFont typeface="Arial" pitchFamily="34" charset="0"/>
              <a:buChar char="•"/>
            </a:pPr>
            <a:r>
              <a:rPr lang="en-IN" sz="2000" spc="45" dirty="0" smtClean="0">
                <a:latin typeface="Comic Sans MS" pitchFamily="66" charset="0"/>
                <a:cs typeface="Times New Roman"/>
              </a:rPr>
              <a:t>. </a:t>
            </a:r>
          </a:p>
          <a:p>
            <a:pPr marL="12700" marR="5080" indent="151765" algn="just">
              <a:lnSpc>
                <a:spcPct val="100000"/>
              </a:lnSpc>
              <a:spcBef>
                <a:spcPts val="300"/>
              </a:spcBef>
              <a:buFont typeface="Arial" pitchFamily="34" charset="0"/>
              <a:buChar char="•"/>
            </a:pPr>
            <a:r>
              <a:rPr lang="en-IN" sz="2000" spc="60" dirty="0" smtClean="0">
                <a:latin typeface="Comic Sans MS" pitchFamily="66" charset="0"/>
                <a:cs typeface="Times New Roman"/>
              </a:rPr>
              <a:t>compliance  </a:t>
            </a:r>
            <a:r>
              <a:rPr lang="en-IN" sz="2000" spc="70" dirty="0" smtClean="0">
                <a:latin typeface="Comic Sans MS" pitchFamily="66" charset="0"/>
                <a:cs typeface="Times New Roman"/>
              </a:rPr>
              <a:t>with </a:t>
            </a:r>
            <a:r>
              <a:rPr lang="en-IN" sz="2000" spc="60" dirty="0" smtClean="0">
                <a:latin typeface="Comic Sans MS" pitchFamily="66" charset="0"/>
                <a:cs typeface="Times New Roman"/>
              </a:rPr>
              <a:t>discharge </a:t>
            </a:r>
            <a:r>
              <a:rPr lang="en-IN" sz="2000" spc="55" dirty="0" smtClean="0">
                <a:latin typeface="Comic Sans MS" pitchFamily="66" charset="0"/>
                <a:cs typeface="Times New Roman"/>
              </a:rPr>
              <a:t>medications, </a:t>
            </a:r>
            <a:r>
              <a:rPr lang="en-IN" sz="2000" spc="40" dirty="0" smtClean="0">
                <a:latin typeface="Comic Sans MS" pitchFamily="66" charset="0"/>
                <a:cs typeface="Times New Roman"/>
              </a:rPr>
              <a:t>specifically </a:t>
            </a:r>
            <a:r>
              <a:rPr lang="en-IN" sz="2000" spc="60" dirty="0" smtClean="0">
                <a:latin typeface="Comic Sans MS" pitchFamily="66" charset="0"/>
                <a:cs typeface="Times New Roman"/>
              </a:rPr>
              <a:t>aspirin </a:t>
            </a:r>
            <a:r>
              <a:rPr lang="en-IN" sz="2000" spc="85" dirty="0" smtClean="0">
                <a:latin typeface="Comic Sans MS" pitchFamily="66" charset="0"/>
                <a:cs typeface="Times New Roman"/>
              </a:rPr>
              <a:t>and </a:t>
            </a:r>
            <a:r>
              <a:rPr lang="en-IN" sz="2000" spc="65" dirty="0" smtClean="0">
                <a:latin typeface="Comic Sans MS" pitchFamily="66" charset="0"/>
                <a:cs typeface="Times New Roman"/>
              </a:rPr>
              <a:t>other  </a:t>
            </a:r>
            <a:r>
              <a:rPr lang="en-IN" sz="2000" spc="40" dirty="0" smtClean="0">
                <a:latin typeface="Comic Sans MS" pitchFamily="66" charset="0"/>
                <a:cs typeface="Times New Roman"/>
              </a:rPr>
              <a:t>medications</a:t>
            </a:r>
            <a:endParaRPr lang="en-US" sz="2000" dirty="0">
              <a:latin typeface="Comic Sans MS" pitchFamily="66" charset="0"/>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BD4B5"/>
          </a:solidFill>
        </p:spPr>
        <p:txBody>
          <a:bodyPr wrap="square" lIns="0" tIns="0" rIns="0" bIns="0" rtlCol="0"/>
          <a:lstStyle/>
          <a:p>
            <a:endParaRPr/>
          </a:p>
        </p:txBody>
      </p:sp>
      <p:sp>
        <p:nvSpPr>
          <p:cNvPr id="3" name="object 3"/>
          <p:cNvSpPr/>
          <p:nvPr/>
        </p:nvSpPr>
        <p:spPr>
          <a:xfrm>
            <a:off x="76200" y="61"/>
            <a:ext cx="8991600" cy="684860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8722" name="Picture 2" descr="Presentation of coronary heart&#10;disease&#10;Asymptomatic Chronic stable&#10;angina&#10;Acute coronary&#10;syndrome (ACS) Death&#10;(MI = Myocar..."/>
          <p:cNvPicPr>
            <a:picLocks noChangeAspect="1" noChangeArrowheads="1"/>
          </p:cNvPicPr>
          <p:nvPr/>
        </p:nvPicPr>
        <p:blipFill>
          <a:blip r:embed="rId2"/>
          <a:srcRect/>
          <a:stretch>
            <a:fillRect/>
          </a:stretch>
        </p:blipFill>
        <p:spPr bwMode="auto">
          <a:xfrm>
            <a:off x="1371600" y="762000"/>
            <a:ext cx="6076950" cy="4562476"/>
          </a:xfrm>
          <a:prstGeom prst="rect">
            <a:avLst/>
          </a:prstGeom>
          <a:noFill/>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7196" y="433785"/>
            <a:ext cx="2230755" cy="940435"/>
          </a:xfrm>
          <a:prstGeom prst="rect">
            <a:avLst/>
          </a:prstGeom>
        </p:spPr>
        <p:txBody>
          <a:bodyPr vert="horz" wrap="square" lIns="0" tIns="12700" rIns="0" bIns="0" rtlCol="0">
            <a:spAutoFit/>
          </a:bodyPr>
          <a:lstStyle/>
          <a:p>
            <a:pPr marL="12700">
              <a:lnSpc>
                <a:spcPct val="100000"/>
              </a:lnSpc>
              <a:spcBef>
                <a:spcPts val="100"/>
              </a:spcBef>
            </a:pPr>
            <a:r>
              <a:rPr sz="6000" dirty="0"/>
              <a:t>Angina</a:t>
            </a:r>
            <a:endParaRPr sz="6000"/>
          </a:p>
        </p:txBody>
      </p:sp>
      <p:sp>
        <p:nvSpPr>
          <p:cNvPr id="3" name="object 3"/>
          <p:cNvSpPr/>
          <p:nvPr/>
        </p:nvSpPr>
        <p:spPr>
          <a:xfrm>
            <a:off x="533400" y="1600263"/>
            <a:ext cx="8051800" cy="452907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1247" y="415493"/>
            <a:ext cx="2924810" cy="697230"/>
          </a:xfrm>
          <a:prstGeom prst="rect">
            <a:avLst/>
          </a:prstGeom>
        </p:spPr>
        <p:txBody>
          <a:bodyPr vert="horz" wrap="square" lIns="0" tIns="13335" rIns="0" bIns="0" rtlCol="0">
            <a:spAutoFit/>
          </a:bodyPr>
          <a:lstStyle/>
          <a:p>
            <a:pPr marL="12700">
              <a:lnSpc>
                <a:spcPct val="100000"/>
              </a:lnSpc>
              <a:spcBef>
                <a:spcPts val="105"/>
              </a:spcBef>
            </a:pPr>
            <a:r>
              <a:rPr sz="4400" spc="-10" dirty="0"/>
              <a:t>Introduction</a:t>
            </a:r>
            <a:endParaRPr sz="4400"/>
          </a:p>
        </p:txBody>
      </p:sp>
      <p:sp>
        <p:nvSpPr>
          <p:cNvPr id="3" name="object 3"/>
          <p:cNvSpPr txBox="1"/>
          <p:nvPr/>
        </p:nvSpPr>
        <p:spPr>
          <a:xfrm>
            <a:off x="383540" y="1529977"/>
            <a:ext cx="4545330" cy="4237699"/>
          </a:xfrm>
          <a:prstGeom prst="rect">
            <a:avLst/>
          </a:prstGeom>
        </p:spPr>
        <p:txBody>
          <a:bodyPr vert="horz" wrap="square" lIns="0" tIns="53975" rIns="0" bIns="0" rtlCol="0">
            <a:spAutoFit/>
          </a:bodyPr>
          <a:lstStyle/>
          <a:p>
            <a:pPr marL="355600" indent="-342900">
              <a:lnSpc>
                <a:spcPct val="100000"/>
              </a:lnSpc>
              <a:spcBef>
                <a:spcPts val="425"/>
              </a:spcBef>
              <a:buFont typeface="Arial"/>
              <a:buChar char="•"/>
              <a:tabLst>
                <a:tab pos="354965" algn="l"/>
                <a:tab pos="355600" algn="l"/>
              </a:tabLst>
            </a:pPr>
            <a:r>
              <a:rPr sz="2700" dirty="0">
                <a:latin typeface="Calibri"/>
                <a:cs typeface="Calibri"/>
              </a:rPr>
              <a:t>A </a:t>
            </a:r>
            <a:r>
              <a:rPr sz="2700" spc="-5" dirty="0">
                <a:latin typeface="Calibri"/>
                <a:cs typeface="Calibri"/>
              </a:rPr>
              <a:t>type of </a:t>
            </a:r>
            <a:r>
              <a:rPr sz="2700" spc="-10" dirty="0">
                <a:latin typeface="Calibri"/>
                <a:cs typeface="Calibri"/>
              </a:rPr>
              <a:t>chest</a:t>
            </a:r>
            <a:r>
              <a:rPr sz="2700" spc="-45" dirty="0">
                <a:latin typeface="Calibri"/>
                <a:cs typeface="Calibri"/>
              </a:rPr>
              <a:t> </a:t>
            </a:r>
            <a:r>
              <a:rPr sz="2700" spc="-5" dirty="0">
                <a:latin typeface="Calibri"/>
                <a:cs typeface="Calibri"/>
              </a:rPr>
              <a:t>pain</a:t>
            </a:r>
            <a:endParaRPr sz="2700">
              <a:latin typeface="Calibri"/>
              <a:cs typeface="Calibri"/>
            </a:endParaRPr>
          </a:p>
          <a:p>
            <a:pPr marL="355600" marR="204470" indent="-342900">
              <a:lnSpc>
                <a:spcPts val="2920"/>
              </a:lnSpc>
              <a:spcBef>
                <a:spcPts val="690"/>
              </a:spcBef>
              <a:buFont typeface="Arial"/>
              <a:buChar char="•"/>
              <a:tabLst>
                <a:tab pos="354965" algn="l"/>
                <a:tab pos="355600" algn="l"/>
              </a:tabLst>
            </a:pPr>
            <a:r>
              <a:rPr sz="2700" dirty="0">
                <a:latin typeface="Calibri"/>
                <a:cs typeface="Calibri"/>
              </a:rPr>
              <a:t>Not a </a:t>
            </a:r>
            <a:r>
              <a:rPr sz="2700" spc="-5" dirty="0">
                <a:latin typeface="Calibri"/>
                <a:cs typeface="Calibri"/>
              </a:rPr>
              <a:t>disease, </a:t>
            </a:r>
            <a:r>
              <a:rPr sz="2700" dirty="0">
                <a:latin typeface="Calibri"/>
                <a:cs typeface="Calibri"/>
              </a:rPr>
              <a:t>its a</a:t>
            </a:r>
            <a:r>
              <a:rPr sz="2700" spc="-120" dirty="0">
                <a:latin typeface="Calibri"/>
                <a:cs typeface="Calibri"/>
              </a:rPr>
              <a:t> </a:t>
            </a:r>
            <a:r>
              <a:rPr sz="2700" spc="-15" dirty="0">
                <a:latin typeface="Calibri"/>
                <a:cs typeface="Calibri"/>
              </a:rPr>
              <a:t>symptom  </a:t>
            </a:r>
            <a:r>
              <a:rPr sz="2700" spc="-5" dirty="0">
                <a:latin typeface="Calibri"/>
                <a:cs typeface="Calibri"/>
              </a:rPr>
              <a:t>of </a:t>
            </a:r>
            <a:r>
              <a:rPr sz="2700" dirty="0">
                <a:latin typeface="Calibri"/>
                <a:cs typeface="Calibri"/>
              </a:rPr>
              <a:t>an </a:t>
            </a:r>
            <a:r>
              <a:rPr sz="2700" spc="-5" dirty="0">
                <a:latin typeface="Calibri"/>
                <a:cs typeface="Calibri"/>
              </a:rPr>
              <a:t>underlying </a:t>
            </a:r>
            <a:r>
              <a:rPr sz="2700" spc="-10" dirty="0">
                <a:latin typeface="Calibri"/>
                <a:cs typeface="Calibri"/>
              </a:rPr>
              <a:t>heart  </a:t>
            </a:r>
            <a:r>
              <a:rPr sz="2700" spc="-15" dirty="0">
                <a:latin typeface="Calibri"/>
                <a:cs typeface="Calibri"/>
              </a:rPr>
              <a:t>problem </a:t>
            </a:r>
            <a:r>
              <a:rPr sz="2700" spc="-5" dirty="0">
                <a:latin typeface="Calibri"/>
                <a:cs typeface="Calibri"/>
              </a:rPr>
              <a:t>specially</a:t>
            </a:r>
            <a:r>
              <a:rPr sz="2700" spc="-25" dirty="0">
                <a:latin typeface="Calibri"/>
                <a:cs typeface="Calibri"/>
              </a:rPr>
              <a:t> </a:t>
            </a:r>
            <a:r>
              <a:rPr sz="2700" dirty="0">
                <a:latin typeface="Calibri"/>
                <a:cs typeface="Calibri"/>
              </a:rPr>
              <a:t>IHD</a:t>
            </a:r>
            <a:endParaRPr sz="2700">
              <a:latin typeface="Calibri"/>
              <a:cs typeface="Calibri"/>
            </a:endParaRPr>
          </a:p>
          <a:p>
            <a:pPr marL="355600" marR="5080" indent="-342900">
              <a:lnSpc>
                <a:spcPts val="2920"/>
              </a:lnSpc>
              <a:spcBef>
                <a:spcPts val="635"/>
              </a:spcBef>
              <a:buFont typeface="Arial"/>
              <a:buChar char="•"/>
              <a:tabLst>
                <a:tab pos="354965" algn="l"/>
                <a:tab pos="355600" algn="l"/>
              </a:tabLst>
            </a:pPr>
            <a:r>
              <a:rPr sz="2700" spc="-5" dirty="0">
                <a:latin typeface="Calibri"/>
                <a:cs typeface="Calibri"/>
              </a:rPr>
              <a:t>Described </a:t>
            </a:r>
            <a:r>
              <a:rPr sz="2700" dirty="0">
                <a:latin typeface="Calibri"/>
                <a:cs typeface="Calibri"/>
              </a:rPr>
              <a:t>as </a:t>
            </a:r>
            <a:r>
              <a:rPr sz="2700" spc="-35" dirty="0">
                <a:latin typeface="Calibri"/>
                <a:cs typeface="Calibri"/>
              </a:rPr>
              <a:t>‘heavy’, </a:t>
            </a:r>
            <a:r>
              <a:rPr sz="2700" spc="5" dirty="0">
                <a:latin typeface="Calibri"/>
                <a:cs typeface="Calibri"/>
              </a:rPr>
              <a:t>‘tight’ </a:t>
            </a:r>
            <a:r>
              <a:rPr sz="2700" spc="-5" dirty="0">
                <a:latin typeface="Calibri"/>
                <a:cs typeface="Calibri"/>
              </a:rPr>
              <a:t>or  </a:t>
            </a:r>
            <a:r>
              <a:rPr sz="2700" spc="-25" dirty="0">
                <a:latin typeface="Calibri"/>
                <a:cs typeface="Calibri"/>
              </a:rPr>
              <a:t>‘gripping’.</a:t>
            </a:r>
            <a:endParaRPr sz="2700">
              <a:latin typeface="Calibri"/>
              <a:cs typeface="Calibri"/>
            </a:endParaRPr>
          </a:p>
          <a:p>
            <a:pPr marL="355600" indent="-342900">
              <a:lnSpc>
                <a:spcPct val="100000"/>
              </a:lnSpc>
              <a:spcBef>
                <a:spcPts val="275"/>
              </a:spcBef>
              <a:buFont typeface="Arial"/>
              <a:buChar char="•"/>
              <a:tabLst>
                <a:tab pos="354965" algn="l"/>
                <a:tab pos="355600" algn="l"/>
              </a:tabLst>
            </a:pPr>
            <a:r>
              <a:rPr sz="2700" spc="-35" dirty="0">
                <a:latin typeface="Calibri"/>
                <a:cs typeface="Calibri"/>
              </a:rPr>
              <a:t>Typically,</a:t>
            </a:r>
            <a:r>
              <a:rPr sz="2700" spc="-55" dirty="0">
                <a:latin typeface="Calibri"/>
                <a:cs typeface="Calibri"/>
              </a:rPr>
              <a:t> </a:t>
            </a:r>
            <a:r>
              <a:rPr sz="2700" spc="-15" dirty="0">
                <a:latin typeface="Calibri"/>
                <a:cs typeface="Calibri"/>
              </a:rPr>
              <a:t>central/retrosternal</a:t>
            </a:r>
            <a:endParaRPr sz="2700">
              <a:latin typeface="Calibri"/>
              <a:cs typeface="Calibri"/>
            </a:endParaRPr>
          </a:p>
          <a:p>
            <a:pPr marL="355600" marR="36195" indent="-342900">
              <a:lnSpc>
                <a:spcPts val="2920"/>
              </a:lnSpc>
              <a:spcBef>
                <a:spcPts val="695"/>
              </a:spcBef>
              <a:buFont typeface="Arial"/>
              <a:buChar char="•"/>
              <a:tabLst>
                <a:tab pos="354965" algn="l"/>
                <a:tab pos="355600" algn="l"/>
              </a:tabLst>
            </a:pPr>
            <a:r>
              <a:rPr sz="2700" dirty="0">
                <a:latin typeface="Calibri"/>
                <a:cs typeface="Calibri"/>
              </a:rPr>
              <a:t>Mild ache </a:t>
            </a:r>
            <a:r>
              <a:rPr sz="2700" spc="-15" dirty="0">
                <a:latin typeface="Calibri"/>
                <a:cs typeface="Calibri"/>
              </a:rPr>
              <a:t>to </a:t>
            </a:r>
            <a:r>
              <a:rPr sz="2700" spc="-10" dirty="0">
                <a:latin typeface="Calibri"/>
                <a:cs typeface="Calibri"/>
              </a:rPr>
              <a:t>most </a:t>
            </a:r>
            <a:r>
              <a:rPr sz="2700" spc="-15" dirty="0">
                <a:latin typeface="Calibri"/>
                <a:cs typeface="Calibri"/>
              </a:rPr>
              <a:t>severe</a:t>
            </a:r>
            <a:r>
              <a:rPr sz="2700" spc="-130" dirty="0">
                <a:latin typeface="Calibri"/>
                <a:cs typeface="Calibri"/>
              </a:rPr>
              <a:t> </a:t>
            </a:r>
            <a:r>
              <a:rPr sz="2700" spc="-10" dirty="0">
                <a:latin typeface="Calibri"/>
                <a:cs typeface="Calibri"/>
              </a:rPr>
              <a:t>that  </a:t>
            </a:r>
            <a:r>
              <a:rPr sz="2700" spc="-25" dirty="0">
                <a:latin typeface="Calibri"/>
                <a:cs typeface="Calibri"/>
              </a:rPr>
              <a:t>provokes </a:t>
            </a:r>
            <a:r>
              <a:rPr sz="2700" spc="-10" dirty="0">
                <a:latin typeface="Calibri"/>
                <a:cs typeface="Calibri"/>
              </a:rPr>
              <a:t>sweating </a:t>
            </a:r>
            <a:r>
              <a:rPr sz="2700" dirty="0">
                <a:latin typeface="Calibri"/>
                <a:cs typeface="Calibri"/>
              </a:rPr>
              <a:t>and</a:t>
            </a:r>
            <a:r>
              <a:rPr sz="2700" spc="-65" dirty="0">
                <a:latin typeface="Calibri"/>
                <a:cs typeface="Calibri"/>
              </a:rPr>
              <a:t> </a:t>
            </a:r>
            <a:r>
              <a:rPr sz="2700" spc="-20" dirty="0">
                <a:latin typeface="Calibri"/>
                <a:cs typeface="Calibri"/>
              </a:rPr>
              <a:t>fear</a:t>
            </a:r>
            <a:endParaRPr sz="2700">
              <a:latin typeface="Calibri"/>
              <a:cs typeface="Calibri"/>
            </a:endParaRPr>
          </a:p>
          <a:p>
            <a:pPr marL="355600" indent="-342900">
              <a:lnSpc>
                <a:spcPct val="100000"/>
              </a:lnSpc>
              <a:spcBef>
                <a:spcPts val="275"/>
              </a:spcBef>
              <a:buFont typeface="Arial"/>
              <a:buChar char="•"/>
              <a:tabLst>
                <a:tab pos="354965" algn="l"/>
                <a:tab pos="355600" algn="l"/>
              </a:tabLst>
            </a:pPr>
            <a:r>
              <a:rPr sz="2700" spc="-5" dirty="0">
                <a:latin typeface="Calibri"/>
                <a:cs typeface="Calibri"/>
              </a:rPr>
              <a:t>Associated</a:t>
            </a:r>
            <a:r>
              <a:rPr sz="2700" spc="-60" dirty="0">
                <a:latin typeface="Calibri"/>
                <a:cs typeface="Calibri"/>
              </a:rPr>
              <a:t> </a:t>
            </a:r>
            <a:r>
              <a:rPr sz="2700" spc="-10" dirty="0">
                <a:latin typeface="Calibri"/>
                <a:cs typeface="Calibri"/>
              </a:rPr>
              <a:t>breathlessness.</a:t>
            </a:r>
            <a:endParaRPr sz="2700">
              <a:latin typeface="Calibri"/>
              <a:cs typeface="Calibri"/>
            </a:endParaRPr>
          </a:p>
        </p:txBody>
      </p:sp>
      <p:sp>
        <p:nvSpPr>
          <p:cNvPr id="4" name="object 4"/>
          <p:cNvSpPr/>
          <p:nvPr/>
        </p:nvSpPr>
        <p:spPr>
          <a:xfrm>
            <a:off x="4960241" y="1600200"/>
            <a:ext cx="4107561" cy="4724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0191" y="191885"/>
            <a:ext cx="7703616" cy="1243289"/>
          </a:xfrm>
          <a:prstGeom prst="rect">
            <a:avLst/>
          </a:prstGeom>
        </p:spPr>
        <p:txBody>
          <a:bodyPr vert="horz" wrap="square" lIns="0" tIns="12065" rIns="0" bIns="0" rtlCol="0">
            <a:spAutoFit/>
          </a:bodyPr>
          <a:lstStyle/>
          <a:p>
            <a:pPr marL="332105" marR="5080" indent="164465">
              <a:lnSpc>
                <a:spcPct val="100000"/>
              </a:lnSpc>
              <a:spcBef>
                <a:spcPts val="95"/>
              </a:spcBef>
            </a:pPr>
            <a:r>
              <a:rPr spc="-10" dirty="0"/>
              <a:t>Canadian </a:t>
            </a:r>
            <a:r>
              <a:rPr spc="-15" dirty="0"/>
              <a:t>cardiovascular </a:t>
            </a:r>
            <a:r>
              <a:rPr spc="-5" dirty="0"/>
              <a:t>society  </a:t>
            </a:r>
            <a:r>
              <a:rPr spc="-10" dirty="0"/>
              <a:t>functional classification </a:t>
            </a:r>
            <a:r>
              <a:rPr spc="-5" dirty="0"/>
              <a:t>of</a:t>
            </a:r>
            <a:r>
              <a:rPr spc="25" dirty="0"/>
              <a:t> </a:t>
            </a:r>
            <a:r>
              <a:rPr spc="-5" dirty="0"/>
              <a:t>angina</a:t>
            </a:r>
          </a:p>
        </p:txBody>
      </p:sp>
      <p:graphicFrame>
        <p:nvGraphicFramePr>
          <p:cNvPr id="3" name="object 3"/>
          <p:cNvGraphicFramePr>
            <a:graphicFrameLocks noGrp="1"/>
          </p:cNvGraphicFramePr>
          <p:nvPr/>
        </p:nvGraphicFramePr>
        <p:xfrm>
          <a:off x="450850" y="1822450"/>
          <a:ext cx="8229600" cy="4114800"/>
        </p:xfrm>
        <a:graphic>
          <a:graphicData uri="http://schemas.openxmlformats.org/drawingml/2006/table">
            <a:tbl>
              <a:tblPr firstRow="1" bandRow="1">
                <a:tableStyleId>{2D5ABB26-0587-4C30-8999-92F81FD0307C}</a:tableStyleId>
              </a:tblPr>
              <a:tblGrid>
                <a:gridCol w="1447800"/>
                <a:gridCol w="6781800"/>
              </a:tblGrid>
              <a:tr h="457200">
                <a:tc>
                  <a:txBody>
                    <a:bodyPr/>
                    <a:lstStyle/>
                    <a:p>
                      <a:pPr algn="ctr">
                        <a:lnSpc>
                          <a:spcPct val="100000"/>
                        </a:lnSpc>
                        <a:spcBef>
                          <a:spcPts val="204"/>
                        </a:spcBef>
                      </a:pPr>
                      <a:r>
                        <a:rPr sz="2400" b="1" spc="-5" dirty="0">
                          <a:solidFill>
                            <a:srgbClr val="FFFFFF"/>
                          </a:solidFill>
                          <a:latin typeface="Calibri"/>
                          <a:cs typeface="Calibri"/>
                        </a:rPr>
                        <a:t>CLASS</a:t>
                      </a:r>
                      <a:endParaRPr sz="240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gn="ctr">
                        <a:lnSpc>
                          <a:spcPct val="100000"/>
                        </a:lnSpc>
                        <a:spcBef>
                          <a:spcPts val="204"/>
                        </a:spcBef>
                      </a:pPr>
                      <a:r>
                        <a:rPr sz="2400" b="1" spc="-10" dirty="0">
                          <a:solidFill>
                            <a:srgbClr val="FFFFFF"/>
                          </a:solidFill>
                          <a:latin typeface="Calibri"/>
                          <a:cs typeface="Calibri"/>
                        </a:rPr>
                        <a:t>Characteristic</a:t>
                      </a:r>
                      <a:endParaRPr sz="240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r>
              <a:tr h="822960">
                <a:tc>
                  <a:txBody>
                    <a:bodyPr/>
                    <a:lstStyle/>
                    <a:p>
                      <a:pPr marL="635" algn="ctr">
                        <a:lnSpc>
                          <a:spcPct val="100000"/>
                        </a:lnSpc>
                        <a:spcBef>
                          <a:spcPts val="204"/>
                        </a:spcBef>
                      </a:pPr>
                      <a:r>
                        <a:rPr sz="2400" b="1" spc="-5" dirty="0">
                          <a:latin typeface="Calibri"/>
                          <a:cs typeface="Calibri"/>
                        </a:rPr>
                        <a:t>Class</a:t>
                      </a:r>
                      <a:r>
                        <a:rPr sz="2400" b="1" spc="-25" dirty="0">
                          <a:latin typeface="Calibri"/>
                          <a:cs typeface="Calibri"/>
                        </a:rPr>
                        <a:t> </a:t>
                      </a:r>
                      <a:r>
                        <a:rPr sz="2400" b="1" dirty="0">
                          <a:latin typeface="Calibri"/>
                          <a:cs typeface="Calibri"/>
                        </a:rPr>
                        <a:t>I</a:t>
                      </a:r>
                      <a:endParaRPr sz="2400">
                        <a:latin typeface="Calibri"/>
                        <a:cs typeface="Calibri"/>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204"/>
                        </a:spcBef>
                      </a:pPr>
                      <a:r>
                        <a:rPr sz="2400" dirty="0">
                          <a:latin typeface="Calibri"/>
                          <a:cs typeface="Calibri"/>
                        </a:rPr>
                        <a:t>No angina with </a:t>
                      </a:r>
                      <a:r>
                        <a:rPr sz="2400" spc="-10" dirty="0">
                          <a:latin typeface="Calibri"/>
                          <a:cs typeface="Calibri"/>
                        </a:rPr>
                        <a:t>ordinary </a:t>
                      </a:r>
                      <a:r>
                        <a:rPr sz="2400" spc="-20" dirty="0">
                          <a:latin typeface="Calibri"/>
                          <a:cs typeface="Calibri"/>
                        </a:rPr>
                        <a:t>activity. </a:t>
                      </a:r>
                      <a:r>
                        <a:rPr sz="2400" dirty="0">
                          <a:latin typeface="Calibri"/>
                          <a:cs typeface="Calibri"/>
                        </a:rPr>
                        <a:t>Angina</a:t>
                      </a:r>
                      <a:r>
                        <a:rPr sz="2400" spc="-85" dirty="0">
                          <a:latin typeface="Calibri"/>
                          <a:cs typeface="Calibri"/>
                        </a:rPr>
                        <a:t> </a:t>
                      </a:r>
                      <a:r>
                        <a:rPr sz="2400" dirty="0">
                          <a:latin typeface="Calibri"/>
                          <a:cs typeface="Calibri"/>
                        </a:rPr>
                        <a:t>with</a:t>
                      </a:r>
                      <a:endParaRPr sz="2400">
                        <a:latin typeface="Calibri"/>
                        <a:cs typeface="Calibri"/>
                      </a:endParaRPr>
                    </a:p>
                    <a:p>
                      <a:pPr algn="ctr">
                        <a:lnSpc>
                          <a:spcPct val="100000"/>
                        </a:lnSpc>
                        <a:spcBef>
                          <a:spcPts val="5"/>
                        </a:spcBef>
                      </a:pPr>
                      <a:r>
                        <a:rPr sz="2400" b="1" spc="-10" dirty="0">
                          <a:latin typeface="Calibri"/>
                          <a:cs typeface="Calibri"/>
                        </a:rPr>
                        <a:t>strenuous </a:t>
                      </a:r>
                      <a:r>
                        <a:rPr sz="2400" b="1" spc="-5" dirty="0">
                          <a:latin typeface="Calibri"/>
                          <a:cs typeface="Calibri"/>
                        </a:rPr>
                        <a:t>activity</a:t>
                      </a:r>
                      <a:endParaRPr sz="2400">
                        <a:latin typeface="Calibri"/>
                        <a:cs typeface="Calibri"/>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1188720">
                <a:tc>
                  <a:txBody>
                    <a:bodyPr/>
                    <a:lstStyle/>
                    <a:p>
                      <a:pPr algn="ctr">
                        <a:lnSpc>
                          <a:spcPct val="100000"/>
                        </a:lnSpc>
                        <a:spcBef>
                          <a:spcPts val="210"/>
                        </a:spcBef>
                      </a:pPr>
                      <a:r>
                        <a:rPr sz="2400" b="1" spc="-5" dirty="0">
                          <a:latin typeface="Calibri"/>
                          <a:cs typeface="Calibri"/>
                        </a:rPr>
                        <a:t>Class</a:t>
                      </a:r>
                      <a:r>
                        <a:rPr sz="2400" b="1" spc="-35" dirty="0">
                          <a:latin typeface="Calibri"/>
                          <a:cs typeface="Calibri"/>
                        </a:rPr>
                        <a:t> </a:t>
                      </a:r>
                      <a:r>
                        <a:rPr sz="2400" b="1" dirty="0">
                          <a:latin typeface="Calibri"/>
                          <a:cs typeface="Calibri"/>
                        </a:rPr>
                        <a:t>II</a:t>
                      </a:r>
                      <a:endParaRPr sz="2400">
                        <a:latin typeface="Calibri"/>
                        <a:cs typeface="Calibri"/>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87960" marR="182880" algn="ctr">
                        <a:lnSpc>
                          <a:spcPct val="100000"/>
                        </a:lnSpc>
                        <a:spcBef>
                          <a:spcPts val="210"/>
                        </a:spcBef>
                      </a:pPr>
                      <a:r>
                        <a:rPr sz="2400" dirty="0">
                          <a:latin typeface="Calibri"/>
                          <a:cs typeface="Calibri"/>
                        </a:rPr>
                        <a:t>Angina </a:t>
                      </a:r>
                      <a:r>
                        <a:rPr sz="2400" spc="-5" dirty="0">
                          <a:latin typeface="Calibri"/>
                          <a:cs typeface="Calibri"/>
                        </a:rPr>
                        <a:t>during </a:t>
                      </a:r>
                      <a:r>
                        <a:rPr sz="2400" spc="-10" dirty="0">
                          <a:latin typeface="Calibri"/>
                          <a:cs typeface="Calibri"/>
                        </a:rPr>
                        <a:t>ordinary </a:t>
                      </a:r>
                      <a:r>
                        <a:rPr sz="2400" spc="-20" dirty="0">
                          <a:latin typeface="Calibri"/>
                          <a:cs typeface="Calibri"/>
                        </a:rPr>
                        <a:t>activity, </a:t>
                      </a:r>
                      <a:r>
                        <a:rPr sz="2400" spc="5" dirty="0">
                          <a:latin typeface="Calibri"/>
                          <a:cs typeface="Calibri"/>
                        </a:rPr>
                        <a:t>e.g. </a:t>
                      </a:r>
                      <a:r>
                        <a:rPr sz="2400" spc="-5" dirty="0">
                          <a:latin typeface="Calibri"/>
                          <a:cs typeface="Calibri"/>
                        </a:rPr>
                        <a:t>walking up</a:t>
                      </a:r>
                      <a:r>
                        <a:rPr sz="2400" spc="-85" dirty="0">
                          <a:latin typeface="Calibri"/>
                          <a:cs typeface="Calibri"/>
                        </a:rPr>
                        <a:t> </a:t>
                      </a:r>
                      <a:r>
                        <a:rPr sz="2400" spc="-5" dirty="0">
                          <a:latin typeface="Calibri"/>
                          <a:cs typeface="Calibri"/>
                        </a:rPr>
                        <a:t>hills,  walking </a:t>
                      </a:r>
                      <a:r>
                        <a:rPr sz="2400" spc="-10" dirty="0">
                          <a:latin typeface="Calibri"/>
                          <a:cs typeface="Calibri"/>
                        </a:rPr>
                        <a:t>rapidly </a:t>
                      </a:r>
                      <a:r>
                        <a:rPr sz="2400" spc="-15" dirty="0">
                          <a:latin typeface="Calibri"/>
                          <a:cs typeface="Calibri"/>
                        </a:rPr>
                        <a:t>upstairs, </a:t>
                      </a:r>
                      <a:r>
                        <a:rPr sz="2400" dirty="0">
                          <a:latin typeface="Calibri"/>
                          <a:cs typeface="Calibri"/>
                        </a:rPr>
                        <a:t>with </a:t>
                      </a:r>
                      <a:r>
                        <a:rPr sz="2400" b="1" spc="-5" dirty="0">
                          <a:latin typeface="Calibri"/>
                          <a:cs typeface="Calibri"/>
                        </a:rPr>
                        <a:t>mild </a:t>
                      </a:r>
                      <a:r>
                        <a:rPr sz="2400" b="1" spc="-10" dirty="0">
                          <a:latin typeface="Calibri"/>
                          <a:cs typeface="Calibri"/>
                        </a:rPr>
                        <a:t>limitation </a:t>
                      </a:r>
                      <a:r>
                        <a:rPr sz="2400" spc="-5" dirty="0">
                          <a:latin typeface="Calibri"/>
                          <a:cs typeface="Calibri"/>
                        </a:rPr>
                        <a:t>of  </a:t>
                      </a:r>
                      <a:r>
                        <a:rPr sz="2400" dirty="0">
                          <a:latin typeface="Calibri"/>
                          <a:cs typeface="Calibri"/>
                        </a:rPr>
                        <a:t>activities</a:t>
                      </a:r>
                      <a:endParaRPr sz="2400">
                        <a:latin typeface="Calibri"/>
                        <a:cs typeface="Calibri"/>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1188720">
                <a:tc>
                  <a:txBody>
                    <a:bodyPr/>
                    <a:lstStyle/>
                    <a:p>
                      <a:pPr marL="635" algn="ctr">
                        <a:lnSpc>
                          <a:spcPct val="100000"/>
                        </a:lnSpc>
                        <a:spcBef>
                          <a:spcPts val="210"/>
                        </a:spcBef>
                      </a:pPr>
                      <a:r>
                        <a:rPr sz="2400" b="1" spc="-5" dirty="0">
                          <a:latin typeface="Calibri"/>
                          <a:cs typeface="Calibri"/>
                        </a:rPr>
                        <a:t>Class</a:t>
                      </a:r>
                      <a:r>
                        <a:rPr sz="2400" b="1" spc="-35" dirty="0">
                          <a:latin typeface="Calibri"/>
                          <a:cs typeface="Calibri"/>
                        </a:rPr>
                        <a:t> </a:t>
                      </a:r>
                      <a:r>
                        <a:rPr sz="2400" b="1" spc="-5" dirty="0">
                          <a:latin typeface="Calibri"/>
                          <a:cs typeface="Calibri"/>
                        </a:rPr>
                        <a:t>III</a:t>
                      </a:r>
                      <a:endParaRPr sz="2400">
                        <a:latin typeface="Calibri"/>
                        <a:cs typeface="Calibri"/>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201930" marR="198755" indent="3810" algn="ctr">
                        <a:lnSpc>
                          <a:spcPct val="100000"/>
                        </a:lnSpc>
                        <a:spcBef>
                          <a:spcPts val="210"/>
                        </a:spcBef>
                      </a:pPr>
                      <a:r>
                        <a:rPr sz="2400" dirty="0">
                          <a:latin typeface="Calibri"/>
                          <a:cs typeface="Calibri"/>
                        </a:rPr>
                        <a:t>Angina with </a:t>
                      </a:r>
                      <a:r>
                        <a:rPr sz="2400" spc="-10" dirty="0">
                          <a:latin typeface="Calibri"/>
                          <a:cs typeface="Calibri"/>
                        </a:rPr>
                        <a:t>low levels </a:t>
                      </a:r>
                      <a:r>
                        <a:rPr sz="2400" spc="-5" dirty="0">
                          <a:latin typeface="Calibri"/>
                          <a:cs typeface="Calibri"/>
                        </a:rPr>
                        <a:t>of </a:t>
                      </a:r>
                      <a:r>
                        <a:rPr sz="2400" spc="-20" dirty="0">
                          <a:latin typeface="Calibri"/>
                          <a:cs typeface="Calibri"/>
                        </a:rPr>
                        <a:t>activity, </a:t>
                      </a:r>
                      <a:r>
                        <a:rPr sz="2400" spc="5" dirty="0">
                          <a:latin typeface="Calibri"/>
                          <a:cs typeface="Calibri"/>
                        </a:rPr>
                        <a:t>e.g. </a:t>
                      </a:r>
                      <a:r>
                        <a:rPr sz="2400" spc="-5" dirty="0">
                          <a:latin typeface="Calibri"/>
                          <a:cs typeface="Calibri"/>
                        </a:rPr>
                        <a:t>walking </a:t>
                      </a:r>
                      <a:r>
                        <a:rPr sz="2400" spc="-10" dirty="0">
                          <a:latin typeface="Calibri"/>
                          <a:cs typeface="Calibri"/>
                        </a:rPr>
                        <a:t>50–  </a:t>
                      </a:r>
                      <a:r>
                        <a:rPr sz="2400" spc="-5" dirty="0">
                          <a:latin typeface="Calibri"/>
                          <a:cs typeface="Calibri"/>
                        </a:rPr>
                        <a:t>100 </a:t>
                      </a:r>
                      <a:r>
                        <a:rPr sz="2400" spc="-15" dirty="0">
                          <a:latin typeface="Calibri"/>
                          <a:cs typeface="Calibri"/>
                        </a:rPr>
                        <a:t>yards </a:t>
                      </a:r>
                      <a:r>
                        <a:rPr sz="2400" spc="-5" dirty="0">
                          <a:latin typeface="Calibri"/>
                          <a:cs typeface="Calibri"/>
                        </a:rPr>
                        <a:t>on </a:t>
                      </a:r>
                      <a:r>
                        <a:rPr sz="2400" dirty="0">
                          <a:latin typeface="Calibri"/>
                          <a:cs typeface="Calibri"/>
                        </a:rPr>
                        <a:t>the </a:t>
                      </a:r>
                      <a:r>
                        <a:rPr sz="2400" spc="-10" dirty="0">
                          <a:latin typeface="Calibri"/>
                          <a:cs typeface="Calibri"/>
                        </a:rPr>
                        <a:t>flat, </a:t>
                      </a:r>
                      <a:r>
                        <a:rPr sz="2400" spc="-5" dirty="0">
                          <a:latin typeface="Calibri"/>
                          <a:cs typeface="Calibri"/>
                        </a:rPr>
                        <a:t>walking up one </a:t>
                      </a:r>
                      <a:r>
                        <a:rPr sz="2400" spc="-10" dirty="0">
                          <a:latin typeface="Calibri"/>
                          <a:cs typeface="Calibri"/>
                        </a:rPr>
                        <a:t>flight </a:t>
                      </a:r>
                      <a:r>
                        <a:rPr sz="2400" spc="-5" dirty="0">
                          <a:latin typeface="Calibri"/>
                          <a:cs typeface="Calibri"/>
                        </a:rPr>
                        <a:t>of</a:t>
                      </a:r>
                      <a:r>
                        <a:rPr sz="2400" spc="-70" dirty="0">
                          <a:latin typeface="Calibri"/>
                          <a:cs typeface="Calibri"/>
                        </a:rPr>
                        <a:t> </a:t>
                      </a:r>
                      <a:r>
                        <a:rPr sz="2400" spc="-15" dirty="0">
                          <a:latin typeface="Calibri"/>
                          <a:cs typeface="Calibri"/>
                        </a:rPr>
                        <a:t>stairs,  </a:t>
                      </a:r>
                      <a:r>
                        <a:rPr sz="2400" dirty="0">
                          <a:latin typeface="Calibri"/>
                          <a:cs typeface="Calibri"/>
                        </a:rPr>
                        <a:t>with </a:t>
                      </a:r>
                      <a:r>
                        <a:rPr sz="2400" b="1" spc="-15" dirty="0">
                          <a:latin typeface="Calibri"/>
                          <a:cs typeface="Calibri"/>
                        </a:rPr>
                        <a:t>marked </a:t>
                      </a:r>
                      <a:r>
                        <a:rPr sz="2400" b="1" spc="-10" dirty="0">
                          <a:latin typeface="Calibri"/>
                          <a:cs typeface="Calibri"/>
                        </a:rPr>
                        <a:t>restriction </a:t>
                      </a:r>
                      <a:r>
                        <a:rPr sz="2400" spc="-5" dirty="0">
                          <a:latin typeface="Calibri"/>
                          <a:cs typeface="Calibri"/>
                        </a:rPr>
                        <a:t>of</a:t>
                      </a:r>
                      <a:r>
                        <a:rPr sz="2400" spc="-40" dirty="0">
                          <a:latin typeface="Calibri"/>
                          <a:cs typeface="Calibri"/>
                        </a:rPr>
                        <a:t> </a:t>
                      </a:r>
                      <a:r>
                        <a:rPr sz="2400" dirty="0">
                          <a:latin typeface="Calibri"/>
                          <a:cs typeface="Calibri"/>
                        </a:rPr>
                        <a:t>activities</a:t>
                      </a:r>
                      <a:endParaRPr sz="2400">
                        <a:latin typeface="Calibri"/>
                        <a:cs typeface="Calibri"/>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457200">
                <a:tc>
                  <a:txBody>
                    <a:bodyPr/>
                    <a:lstStyle/>
                    <a:p>
                      <a:pPr marL="1905" algn="ctr">
                        <a:lnSpc>
                          <a:spcPct val="100000"/>
                        </a:lnSpc>
                        <a:spcBef>
                          <a:spcPts val="215"/>
                        </a:spcBef>
                      </a:pPr>
                      <a:r>
                        <a:rPr sz="2400" b="1" spc="-5" dirty="0">
                          <a:latin typeface="Calibri"/>
                          <a:cs typeface="Calibri"/>
                        </a:rPr>
                        <a:t>Class</a:t>
                      </a:r>
                      <a:r>
                        <a:rPr sz="2400" b="1" spc="-35" dirty="0">
                          <a:latin typeface="Calibri"/>
                          <a:cs typeface="Calibri"/>
                        </a:rPr>
                        <a:t> </a:t>
                      </a:r>
                      <a:r>
                        <a:rPr sz="2400" b="1" dirty="0">
                          <a:latin typeface="Calibri"/>
                          <a:cs typeface="Calibri"/>
                        </a:rPr>
                        <a:t>IV</a:t>
                      </a:r>
                      <a:endParaRPr sz="2400">
                        <a:latin typeface="Calibri"/>
                        <a:cs typeface="Calibri"/>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270" algn="ctr">
                        <a:lnSpc>
                          <a:spcPct val="100000"/>
                        </a:lnSpc>
                        <a:spcBef>
                          <a:spcPts val="215"/>
                        </a:spcBef>
                      </a:pPr>
                      <a:r>
                        <a:rPr sz="2400" dirty="0">
                          <a:latin typeface="Calibri"/>
                          <a:cs typeface="Calibri"/>
                        </a:rPr>
                        <a:t>Angina </a:t>
                      </a:r>
                      <a:r>
                        <a:rPr sz="2400" spc="-15" dirty="0">
                          <a:latin typeface="Calibri"/>
                          <a:cs typeface="Calibri"/>
                        </a:rPr>
                        <a:t>at </a:t>
                      </a:r>
                      <a:r>
                        <a:rPr sz="2400" b="1" spc="-15" dirty="0">
                          <a:latin typeface="Calibri"/>
                          <a:cs typeface="Calibri"/>
                        </a:rPr>
                        <a:t>rest </a:t>
                      </a:r>
                      <a:r>
                        <a:rPr sz="2400" spc="-5" dirty="0">
                          <a:latin typeface="Calibri"/>
                          <a:cs typeface="Calibri"/>
                        </a:rPr>
                        <a:t>or </a:t>
                      </a:r>
                      <a:r>
                        <a:rPr sz="2400" dirty="0">
                          <a:latin typeface="Calibri"/>
                          <a:cs typeface="Calibri"/>
                        </a:rPr>
                        <a:t>with </a:t>
                      </a:r>
                      <a:r>
                        <a:rPr sz="2400" spc="-20" dirty="0">
                          <a:latin typeface="Calibri"/>
                          <a:cs typeface="Calibri"/>
                        </a:rPr>
                        <a:t>any </a:t>
                      </a:r>
                      <a:r>
                        <a:rPr sz="2400" spc="-10" dirty="0">
                          <a:latin typeface="Calibri"/>
                          <a:cs typeface="Calibri"/>
                        </a:rPr>
                        <a:t>level </a:t>
                      </a:r>
                      <a:r>
                        <a:rPr sz="2400" spc="-5" dirty="0">
                          <a:latin typeface="Calibri"/>
                          <a:cs typeface="Calibri"/>
                        </a:rPr>
                        <a:t>of</a:t>
                      </a:r>
                      <a:r>
                        <a:rPr sz="2400" spc="-35" dirty="0">
                          <a:latin typeface="Calibri"/>
                          <a:cs typeface="Calibri"/>
                        </a:rPr>
                        <a:t> </a:t>
                      </a:r>
                      <a:r>
                        <a:rPr sz="2400" spc="-20" dirty="0">
                          <a:latin typeface="Calibri"/>
                          <a:cs typeface="Calibri"/>
                        </a:rPr>
                        <a:t>exercise</a:t>
                      </a:r>
                      <a:endParaRPr sz="2400">
                        <a:latin typeface="Calibri"/>
                        <a:cs typeface="Calibri"/>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bl>
          </a:graphicData>
        </a:graphic>
      </p:graphicFrame>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2269" y="496646"/>
            <a:ext cx="7983855" cy="635000"/>
          </a:xfrm>
          <a:prstGeom prst="rect">
            <a:avLst/>
          </a:prstGeom>
        </p:spPr>
        <p:txBody>
          <a:bodyPr vert="horz" wrap="square" lIns="0" tIns="12065" rIns="0" bIns="0" rtlCol="0">
            <a:spAutoFit/>
          </a:bodyPr>
          <a:lstStyle/>
          <a:p>
            <a:pPr marL="12700">
              <a:lnSpc>
                <a:spcPct val="100000"/>
              </a:lnSpc>
              <a:spcBef>
                <a:spcPts val="95"/>
              </a:spcBef>
            </a:pPr>
            <a:r>
              <a:rPr spc="-10" dirty="0"/>
              <a:t>Classical </a:t>
            </a:r>
            <a:r>
              <a:rPr spc="-5" dirty="0"/>
              <a:t>or </a:t>
            </a:r>
            <a:r>
              <a:rPr spc="-15" dirty="0"/>
              <a:t>Exertional </a:t>
            </a:r>
            <a:r>
              <a:rPr dirty="0"/>
              <a:t>Angina</a:t>
            </a:r>
            <a:r>
              <a:rPr spc="25" dirty="0"/>
              <a:t> </a:t>
            </a:r>
            <a:r>
              <a:rPr spc="-15" dirty="0"/>
              <a:t>Pectoris</a:t>
            </a:r>
          </a:p>
        </p:txBody>
      </p:sp>
      <p:sp>
        <p:nvSpPr>
          <p:cNvPr id="3" name="object 3"/>
          <p:cNvSpPr txBox="1"/>
          <p:nvPr/>
        </p:nvSpPr>
        <p:spPr>
          <a:xfrm>
            <a:off x="535960" y="1528265"/>
            <a:ext cx="7813675" cy="4382737"/>
          </a:xfrm>
          <a:prstGeom prst="rect">
            <a:avLst/>
          </a:prstGeom>
        </p:spPr>
        <p:txBody>
          <a:bodyPr vert="horz" wrap="square" lIns="0" tIns="55879" rIns="0" bIns="0" rtlCol="0">
            <a:spAutoFit/>
          </a:bodyPr>
          <a:lstStyle/>
          <a:p>
            <a:pPr marL="355600" indent="-343535">
              <a:lnSpc>
                <a:spcPct val="100000"/>
              </a:lnSpc>
              <a:spcBef>
                <a:spcPts val="439"/>
              </a:spcBef>
              <a:buFont typeface="Arial"/>
              <a:buChar char="•"/>
              <a:tabLst>
                <a:tab pos="355600" algn="l"/>
                <a:tab pos="356235" algn="l"/>
              </a:tabLst>
            </a:pPr>
            <a:r>
              <a:rPr sz="2700" spc="-15" dirty="0">
                <a:latin typeface="Calibri"/>
                <a:cs typeface="Calibri"/>
              </a:rPr>
              <a:t>Characterized</a:t>
            </a:r>
            <a:r>
              <a:rPr sz="2700" spc="-70" dirty="0">
                <a:latin typeface="Calibri"/>
                <a:cs typeface="Calibri"/>
              </a:rPr>
              <a:t> </a:t>
            </a:r>
            <a:r>
              <a:rPr sz="2700" spc="-10" dirty="0">
                <a:latin typeface="Calibri"/>
                <a:cs typeface="Calibri"/>
              </a:rPr>
              <a:t>by</a:t>
            </a:r>
            <a:endParaRPr sz="2700">
              <a:latin typeface="Calibri"/>
              <a:cs typeface="Calibri"/>
            </a:endParaRPr>
          </a:p>
          <a:p>
            <a:pPr marL="756285" marR="308610" lvl="1" indent="-287020">
              <a:lnSpc>
                <a:spcPts val="2590"/>
              </a:lnSpc>
              <a:spcBef>
                <a:spcPts val="625"/>
              </a:spcBef>
              <a:buFont typeface="Arial"/>
              <a:buChar char="–"/>
              <a:tabLst>
                <a:tab pos="756920" algn="l"/>
              </a:tabLst>
            </a:pPr>
            <a:r>
              <a:rPr sz="2400" b="1" spc="-5" dirty="0">
                <a:latin typeface="Calibri"/>
                <a:cs typeface="Calibri"/>
              </a:rPr>
              <a:t>constricting </a:t>
            </a:r>
            <a:r>
              <a:rPr sz="2400" b="1" spc="-10" dirty="0">
                <a:latin typeface="Calibri"/>
                <a:cs typeface="Calibri"/>
              </a:rPr>
              <a:t>discomfort </a:t>
            </a:r>
            <a:r>
              <a:rPr sz="2400" dirty="0">
                <a:latin typeface="Calibri"/>
                <a:cs typeface="Calibri"/>
              </a:rPr>
              <a:t>in the </a:t>
            </a:r>
            <a:r>
              <a:rPr sz="2400" spc="-15" dirty="0">
                <a:latin typeface="Calibri"/>
                <a:cs typeface="Calibri"/>
              </a:rPr>
              <a:t>front </a:t>
            </a:r>
            <a:r>
              <a:rPr sz="2400" spc="-5" dirty="0">
                <a:latin typeface="Calibri"/>
                <a:cs typeface="Calibri"/>
              </a:rPr>
              <a:t>of </a:t>
            </a:r>
            <a:r>
              <a:rPr sz="2400" dirty="0">
                <a:latin typeface="Calibri"/>
                <a:cs typeface="Calibri"/>
              </a:rPr>
              <a:t>the </a:t>
            </a:r>
            <a:r>
              <a:rPr sz="2400" spc="-5" dirty="0">
                <a:latin typeface="Calibri"/>
                <a:cs typeface="Calibri"/>
              </a:rPr>
              <a:t>chest,</a:t>
            </a:r>
            <a:r>
              <a:rPr sz="2400" spc="-80" dirty="0">
                <a:latin typeface="Calibri"/>
                <a:cs typeface="Calibri"/>
              </a:rPr>
              <a:t> </a:t>
            </a:r>
            <a:r>
              <a:rPr sz="2400" dirty="0">
                <a:latin typeface="Calibri"/>
                <a:cs typeface="Calibri"/>
              </a:rPr>
              <a:t>arms,  </a:t>
            </a:r>
            <a:r>
              <a:rPr sz="2400" spc="-5" dirty="0">
                <a:latin typeface="Calibri"/>
                <a:cs typeface="Calibri"/>
              </a:rPr>
              <a:t>neck,</a:t>
            </a:r>
            <a:r>
              <a:rPr sz="2400" spc="-30" dirty="0">
                <a:latin typeface="Calibri"/>
                <a:cs typeface="Calibri"/>
              </a:rPr>
              <a:t> </a:t>
            </a:r>
            <a:r>
              <a:rPr sz="2400" spc="-5" dirty="0">
                <a:latin typeface="Calibri"/>
                <a:cs typeface="Calibri"/>
              </a:rPr>
              <a:t>jaw;</a:t>
            </a:r>
            <a:endParaRPr sz="2400">
              <a:latin typeface="Calibri"/>
              <a:cs typeface="Calibri"/>
            </a:endParaRPr>
          </a:p>
          <a:p>
            <a:pPr marL="756285" marR="5080" lvl="1" indent="-287020">
              <a:lnSpc>
                <a:spcPts val="2590"/>
              </a:lnSpc>
              <a:spcBef>
                <a:spcPts val="580"/>
              </a:spcBef>
              <a:buFont typeface="Arial"/>
              <a:buChar char="–"/>
              <a:tabLst>
                <a:tab pos="756920" algn="l"/>
              </a:tabLst>
            </a:pPr>
            <a:r>
              <a:rPr sz="2400" b="1" spc="-15" dirty="0">
                <a:latin typeface="Calibri"/>
                <a:cs typeface="Calibri"/>
              </a:rPr>
              <a:t>provoked </a:t>
            </a:r>
            <a:r>
              <a:rPr sz="2400" spc="-10" dirty="0">
                <a:latin typeface="Calibri"/>
                <a:cs typeface="Calibri"/>
              </a:rPr>
              <a:t>by </a:t>
            </a:r>
            <a:r>
              <a:rPr sz="2400" spc="-15" dirty="0">
                <a:latin typeface="Calibri"/>
                <a:cs typeface="Calibri"/>
              </a:rPr>
              <a:t>physical exertion, </a:t>
            </a:r>
            <a:r>
              <a:rPr sz="2400" dirty="0">
                <a:latin typeface="Calibri"/>
                <a:cs typeface="Calibri"/>
              </a:rPr>
              <a:t>especially </a:t>
            </a:r>
            <a:r>
              <a:rPr sz="2400" spc="-10" dirty="0">
                <a:latin typeface="Calibri"/>
                <a:cs typeface="Calibri"/>
              </a:rPr>
              <a:t>after </a:t>
            </a:r>
            <a:r>
              <a:rPr sz="2400" dirty="0">
                <a:latin typeface="Calibri"/>
                <a:cs typeface="Calibri"/>
              </a:rPr>
              <a:t>meals and  in </a:t>
            </a:r>
            <a:r>
              <a:rPr sz="2400" spc="-10" dirty="0">
                <a:latin typeface="Calibri"/>
                <a:cs typeface="Calibri"/>
              </a:rPr>
              <a:t>cold, </a:t>
            </a:r>
            <a:r>
              <a:rPr sz="2400" spc="-5" dirty="0">
                <a:latin typeface="Calibri"/>
                <a:cs typeface="Calibri"/>
              </a:rPr>
              <a:t>windy </a:t>
            </a:r>
            <a:r>
              <a:rPr sz="2400" spc="-10" dirty="0">
                <a:latin typeface="Calibri"/>
                <a:cs typeface="Calibri"/>
              </a:rPr>
              <a:t>weather </a:t>
            </a:r>
            <a:r>
              <a:rPr sz="2400" spc="-5" dirty="0">
                <a:latin typeface="Calibri"/>
                <a:cs typeface="Calibri"/>
              </a:rPr>
              <a:t>or </a:t>
            </a:r>
            <a:r>
              <a:rPr sz="2400" spc="-10" dirty="0">
                <a:latin typeface="Calibri"/>
                <a:cs typeface="Calibri"/>
              </a:rPr>
              <a:t>by </a:t>
            </a:r>
            <a:r>
              <a:rPr sz="2400" spc="-5" dirty="0">
                <a:latin typeface="Calibri"/>
                <a:cs typeface="Calibri"/>
              </a:rPr>
              <a:t>anger or </a:t>
            </a:r>
            <a:r>
              <a:rPr sz="2400" spc="-15" dirty="0">
                <a:latin typeface="Calibri"/>
                <a:cs typeface="Calibri"/>
              </a:rPr>
              <a:t>excitement</a:t>
            </a:r>
            <a:r>
              <a:rPr sz="2400" spc="-60" dirty="0">
                <a:latin typeface="Calibri"/>
                <a:cs typeface="Calibri"/>
              </a:rPr>
              <a:t> </a:t>
            </a:r>
            <a:r>
              <a:rPr sz="2400" dirty="0">
                <a:latin typeface="Calibri"/>
                <a:cs typeface="Calibri"/>
              </a:rPr>
              <a:t>and</a:t>
            </a:r>
            <a:endParaRPr sz="2400">
              <a:latin typeface="Calibri"/>
              <a:cs typeface="Calibri"/>
            </a:endParaRPr>
          </a:p>
          <a:p>
            <a:pPr marL="756285" marR="488950" lvl="1" indent="-287020">
              <a:lnSpc>
                <a:spcPct val="90100"/>
              </a:lnSpc>
              <a:spcBef>
                <a:spcPts val="540"/>
              </a:spcBef>
              <a:buFont typeface="Arial"/>
              <a:buChar char="–"/>
              <a:tabLst>
                <a:tab pos="756920" algn="l"/>
              </a:tabLst>
            </a:pPr>
            <a:r>
              <a:rPr sz="2400" b="1" spc="-10" dirty="0">
                <a:latin typeface="Calibri"/>
                <a:cs typeface="Calibri"/>
              </a:rPr>
              <a:t>relieved </a:t>
            </a:r>
            <a:r>
              <a:rPr sz="2400" spc="-5" dirty="0">
                <a:latin typeface="Calibri"/>
                <a:cs typeface="Calibri"/>
              </a:rPr>
              <a:t>(usually </a:t>
            </a:r>
            <a:r>
              <a:rPr sz="2400" dirty="0">
                <a:latin typeface="Calibri"/>
                <a:cs typeface="Calibri"/>
              </a:rPr>
              <a:t>within </a:t>
            </a:r>
            <a:r>
              <a:rPr sz="2400" spc="-5" dirty="0">
                <a:latin typeface="Calibri"/>
                <a:cs typeface="Calibri"/>
              </a:rPr>
              <a:t>minutes) </a:t>
            </a:r>
            <a:r>
              <a:rPr sz="2400" dirty="0">
                <a:latin typeface="Calibri"/>
                <a:cs typeface="Calibri"/>
              </a:rPr>
              <a:t>with </a:t>
            </a:r>
            <a:r>
              <a:rPr sz="2400" spc="-15" dirty="0">
                <a:latin typeface="Calibri"/>
                <a:cs typeface="Calibri"/>
              </a:rPr>
              <a:t>rest </a:t>
            </a:r>
            <a:r>
              <a:rPr sz="2400" spc="-5" dirty="0">
                <a:latin typeface="Calibri"/>
                <a:cs typeface="Calibri"/>
              </a:rPr>
              <a:t>or glyceryl  </a:t>
            </a:r>
            <a:r>
              <a:rPr sz="2400" spc="-10" dirty="0">
                <a:latin typeface="Calibri"/>
                <a:cs typeface="Calibri"/>
              </a:rPr>
              <a:t>trinitrate. </a:t>
            </a:r>
            <a:r>
              <a:rPr sz="2400" spc="-20" dirty="0">
                <a:latin typeface="Calibri"/>
                <a:cs typeface="Calibri"/>
              </a:rPr>
              <a:t>Occasionally, </a:t>
            </a:r>
            <a:r>
              <a:rPr sz="2400" dirty="0">
                <a:latin typeface="Calibri"/>
                <a:cs typeface="Calibri"/>
              </a:rPr>
              <a:t>it </a:t>
            </a:r>
            <a:r>
              <a:rPr sz="2400" spc="-10" dirty="0">
                <a:latin typeface="Calibri"/>
                <a:cs typeface="Calibri"/>
              </a:rPr>
              <a:t>disappears </a:t>
            </a:r>
            <a:r>
              <a:rPr sz="2400" dirty="0">
                <a:latin typeface="Calibri"/>
                <a:cs typeface="Calibri"/>
              </a:rPr>
              <a:t>with </a:t>
            </a:r>
            <a:r>
              <a:rPr sz="2400" spc="-10" dirty="0">
                <a:latin typeface="Calibri"/>
                <a:cs typeface="Calibri"/>
              </a:rPr>
              <a:t>continued  </a:t>
            </a:r>
            <a:r>
              <a:rPr sz="2400" spc="-15" dirty="0">
                <a:latin typeface="Calibri"/>
                <a:cs typeface="Calibri"/>
              </a:rPr>
              <a:t>exertion </a:t>
            </a:r>
            <a:r>
              <a:rPr sz="2400" spc="-5" dirty="0">
                <a:latin typeface="Calibri"/>
                <a:cs typeface="Calibri"/>
              </a:rPr>
              <a:t>(‘walking </a:t>
            </a:r>
            <a:r>
              <a:rPr sz="2400" spc="-10" dirty="0">
                <a:latin typeface="Calibri"/>
                <a:cs typeface="Calibri"/>
              </a:rPr>
              <a:t>through </a:t>
            </a:r>
            <a:r>
              <a:rPr sz="2400" dirty="0">
                <a:latin typeface="Calibri"/>
                <a:cs typeface="Calibri"/>
              </a:rPr>
              <a:t>the</a:t>
            </a:r>
            <a:r>
              <a:rPr sz="2400" spc="-65" dirty="0">
                <a:latin typeface="Calibri"/>
                <a:cs typeface="Calibri"/>
              </a:rPr>
              <a:t> </a:t>
            </a:r>
            <a:r>
              <a:rPr sz="2400" spc="-5" dirty="0">
                <a:latin typeface="Calibri"/>
                <a:cs typeface="Calibri"/>
              </a:rPr>
              <a:t>pain’).</a:t>
            </a:r>
            <a:endParaRPr sz="2400">
              <a:latin typeface="Calibri"/>
              <a:cs typeface="Calibri"/>
            </a:endParaRPr>
          </a:p>
          <a:p>
            <a:pPr marL="355600" indent="-343535">
              <a:lnSpc>
                <a:spcPct val="100000"/>
              </a:lnSpc>
              <a:spcBef>
                <a:spcPts val="310"/>
              </a:spcBef>
              <a:buFont typeface="Arial"/>
              <a:buChar char="•"/>
              <a:tabLst>
                <a:tab pos="355600" algn="l"/>
                <a:tab pos="356235" algn="l"/>
              </a:tabLst>
            </a:pPr>
            <a:r>
              <a:rPr sz="2700" b="1" spc="-15" dirty="0">
                <a:latin typeface="Calibri"/>
                <a:cs typeface="Calibri"/>
              </a:rPr>
              <a:t>Typical </a:t>
            </a:r>
            <a:r>
              <a:rPr sz="2700" b="1" dirty="0">
                <a:latin typeface="Calibri"/>
                <a:cs typeface="Calibri"/>
              </a:rPr>
              <a:t>angina</a:t>
            </a:r>
            <a:r>
              <a:rPr sz="2700" dirty="0">
                <a:latin typeface="Calibri"/>
                <a:cs typeface="Calibri"/>
              </a:rPr>
              <a:t>: all </a:t>
            </a:r>
            <a:r>
              <a:rPr sz="2700" spc="-10" dirty="0">
                <a:latin typeface="Calibri"/>
                <a:cs typeface="Calibri"/>
              </a:rPr>
              <a:t>three</a:t>
            </a:r>
            <a:r>
              <a:rPr sz="2700" spc="-15" dirty="0">
                <a:latin typeface="Calibri"/>
                <a:cs typeface="Calibri"/>
              </a:rPr>
              <a:t> </a:t>
            </a:r>
            <a:r>
              <a:rPr sz="2700" spc="-20" dirty="0">
                <a:latin typeface="Calibri"/>
                <a:cs typeface="Calibri"/>
              </a:rPr>
              <a:t>features,</a:t>
            </a:r>
            <a:endParaRPr sz="2700">
              <a:latin typeface="Calibri"/>
              <a:cs typeface="Calibri"/>
            </a:endParaRPr>
          </a:p>
          <a:p>
            <a:pPr marL="355600" indent="-343535">
              <a:lnSpc>
                <a:spcPct val="100000"/>
              </a:lnSpc>
              <a:spcBef>
                <a:spcPts val="325"/>
              </a:spcBef>
              <a:buFont typeface="Arial"/>
              <a:buChar char="•"/>
              <a:tabLst>
                <a:tab pos="355600" algn="l"/>
                <a:tab pos="356235" algn="l"/>
              </a:tabLst>
            </a:pPr>
            <a:r>
              <a:rPr sz="2700" b="1" spc="-15" dirty="0">
                <a:latin typeface="Calibri"/>
                <a:cs typeface="Calibri"/>
              </a:rPr>
              <a:t>Atypical </a:t>
            </a:r>
            <a:r>
              <a:rPr sz="2700" b="1" dirty="0">
                <a:latin typeface="Calibri"/>
                <a:cs typeface="Calibri"/>
              </a:rPr>
              <a:t>angina</a:t>
            </a:r>
            <a:r>
              <a:rPr sz="2700" dirty="0">
                <a:latin typeface="Calibri"/>
                <a:cs typeface="Calibri"/>
              </a:rPr>
              <a:t>: </a:t>
            </a:r>
            <a:r>
              <a:rPr sz="2700" spc="-10" dirty="0">
                <a:latin typeface="Calibri"/>
                <a:cs typeface="Calibri"/>
              </a:rPr>
              <a:t>two </a:t>
            </a:r>
            <a:r>
              <a:rPr sz="2700" spc="-5" dirty="0">
                <a:latin typeface="Calibri"/>
                <a:cs typeface="Calibri"/>
              </a:rPr>
              <a:t>out of </a:t>
            </a:r>
            <a:r>
              <a:rPr sz="2700" dirty="0">
                <a:latin typeface="Calibri"/>
                <a:cs typeface="Calibri"/>
              </a:rPr>
              <a:t>the</a:t>
            </a:r>
            <a:r>
              <a:rPr sz="2700" spc="-25" dirty="0">
                <a:latin typeface="Calibri"/>
                <a:cs typeface="Calibri"/>
              </a:rPr>
              <a:t> </a:t>
            </a:r>
            <a:r>
              <a:rPr sz="2700" spc="-10" dirty="0">
                <a:latin typeface="Calibri"/>
                <a:cs typeface="Calibri"/>
              </a:rPr>
              <a:t>three,</a:t>
            </a:r>
            <a:endParaRPr sz="2700">
              <a:latin typeface="Calibri"/>
              <a:cs typeface="Calibri"/>
            </a:endParaRPr>
          </a:p>
          <a:p>
            <a:pPr marL="355600" indent="-343535">
              <a:lnSpc>
                <a:spcPct val="100000"/>
              </a:lnSpc>
              <a:spcBef>
                <a:spcPts val="325"/>
              </a:spcBef>
              <a:buFont typeface="Arial"/>
              <a:buChar char="•"/>
              <a:tabLst>
                <a:tab pos="355600" algn="l"/>
                <a:tab pos="356235" algn="l"/>
              </a:tabLst>
            </a:pPr>
            <a:r>
              <a:rPr sz="2700" b="1" dirty="0">
                <a:latin typeface="Calibri"/>
                <a:cs typeface="Calibri"/>
              </a:rPr>
              <a:t>Non-anginal </a:t>
            </a:r>
            <a:r>
              <a:rPr sz="2700" b="1" spc="-10" dirty="0">
                <a:latin typeface="Calibri"/>
                <a:cs typeface="Calibri"/>
              </a:rPr>
              <a:t>chest </a:t>
            </a:r>
            <a:r>
              <a:rPr sz="2700" b="1" dirty="0">
                <a:latin typeface="Calibri"/>
                <a:cs typeface="Calibri"/>
              </a:rPr>
              <a:t>pain: </a:t>
            </a:r>
            <a:r>
              <a:rPr sz="2700" spc="-5" dirty="0">
                <a:latin typeface="Calibri"/>
                <a:cs typeface="Calibri"/>
              </a:rPr>
              <a:t>one or </a:t>
            </a:r>
            <a:r>
              <a:rPr sz="2700" dirty="0">
                <a:latin typeface="Calibri"/>
                <a:cs typeface="Calibri"/>
              </a:rPr>
              <a:t>less </a:t>
            </a:r>
            <a:r>
              <a:rPr sz="2700" spc="-5" dirty="0">
                <a:latin typeface="Calibri"/>
                <a:cs typeface="Calibri"/>
              </a:rPr>
              <a:t>of these</a:t>
            </a:r>
            <a:r>
              <a:rPr sz="2700" spc="-95" dirty="0">
                <a:latin typeface="Calibri"/>
                <a:cs typeface="Calibri"/>
              </a:rPr>
              <a:t> </a:t>
            </a:r>
            <a:r>
              <a:rPr sz="2700" spc="-20" dirty="0">
                <a:latin typeface="Calibri"/>
                <a:cs typeface="Calibri"/>
              </a:rPr>
              <a:t>features</a:t>
            </a:r>
            <a:endParaRPr sz="2700">
              <a:latin typeface="Calibri"/>
              <a:cs typeface="Calibri"/>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22628" y="461594"/>
            <a:ext cx="3705225" cy="697230"/>
          </a:xfrm>
          <a:prstGeom prst="rect">
            <a:avLst/>
          </a:prstGeom>
        </p:spPr>
        <p:txBody>
          <a:bodyPr vert="horz" wrap="square" lIns="0" tIns="13335" rIns="0" bIns="0" rtlCol="0">
            <a:spAutoFit/>
          </a:bodyPr>
          <a:lstStyle/>
          <a:p>
            <a:pPr marL="12700">
              <a:lnSpc>
                <a:spcPct val="100000"/>
              </a:lnSpc>
              <a:spcBef>
                <a:spcPts val="105"/>
              </a:spcBef>
            </a:pPr>
            <a:r>
              <a:rPr sz="4400" spc="-25" dirty="0"/>
              <a:t>Types </a:t>
            </a:r>
            <a:r>
              <a:rPr sz="4400" dirty="0"/>
              <a:t>of</a:t>
            </a:r>
            <a:r>
              <a:rPr sz="4400" spc="-70" dirty="0"/>
              <a:t> </a:t>
            </a:r>
            <a:r>
              <a:rPr sz="4400" dirty="0"/>
              <a:t>Angina</a:t>
            </a:r>
            <a:endParaRPr sz="4400"/>
          </a:p>
        </p:txBody>
      </p:sp>
      <p:sp>
        <p:nvSpPr>
          <p:cNvPr id="3" name="object 3"/>
          <p:cNvSpPr txBox="1"/>
          <p:nvPr/>
        </p:nvSpPr>
        <p:spPr>
          <a:xfrm>
            <a:off x="535941" y="1374394"/>
            <a:ext cx="7987030" cy="4828886"/>
          </a:xfrm>
          <a:prstGeom prst="rect">
            <a:avLst/>
          </a:prstGeom>
        </p:spPr>
        <p:txBody>
          <a:bodyPr vert="horz" wrap="square" lIns="0" tIns="100965" rIns="0" bIns="0" rtlCol="0">
            <a:spAutoFit/>
          </a:bodyPr>
          <a:lstStyle/>
          <a:p>
            <a:pPr marL="355600" marR="165100" indent="-343535">
              <a:lnSpc>
                <a:spcPts val="2880"/>
              </a:lnSpc>
              <a:spcBef>
                <a:spcPts val="795"/>
              </a:spcBef>
              <a:buFont typeface="Arial"/>
              <a:buChar char="•"/>
              <a:tabLst>
                <a:tab pos="355600" algn="l"/>
                <a:tab pos="356235" algn="l"/>
              </a:tabLst>
            </a:pPr>
            <a:r>
              <a:rPr sz="3000" b="1" spc="-10" dirty="0">
                <a:latin typeface="Calibri"/>
                <a:cs typeface="Calibri"/>
              </a:rPr>
              <a:t>Stable </a:t>
            </a:r>
            <a:r>
              <a:rPr sz="3000" b="1" spc="-5" dirty="0">
                <a:latin typeface="Calibri"/>
                <a:cs typeface="Calibri"/>
              </a:rPr>
              <a:t>Angina</a:t>
            </a:r>
            <a:r>
              <a:rPr sz="3000" spc="-5" dirty="0">
                <a:latin typeface="Calibri"/>
                <a:cs typeface="Calibri"/>
              </a:rPr>
              <a:t>: episodic </a:t>
            </a:r>
            <a:r>
              <a:rPr sz="3000" spc="-10" dirty="0">
                <a:latin typeface="Calibri"/>
                <a:cs typeface="Calibri"/>
              </a:rPr>
              <a:t>clinical </a:t>
            </a:r>
            <a:r>
              <a:rPr sz="3000" spc="-15" dirty="0">
                <a:latin typeface="Calibri"/>
                <a:cs typeface="Calibri"/>
              </a:rPr>
              <a:t>syndrome </a:t>
            </a:r>
            <a:r>
              <a:rPr sz="3000" spc="-10" dirty="0">
                <a:latin typeface="Calibri"/>
                <a:cs typeface="Calibri"/>
              </a:rPr>
              <a:t>where  there </a:t>
            </a:r>
            <a:r>
              <a:rPr sz="3000" dirty="0">
                <a:latin typeface="Calibri"/>
                <a:cs typeface="Calibri"/>
              </a:rPr>
              <a:t>is </a:t>
            </a:r>
            <a:r>
              <a:rPr sz="3000" spc="-5" dirty="0">
                <a:latin typeface="Calibri"/>
                <a:cs typeface="Calibri"/>
              </a:rPr>
              <a:t>no change </a:t>
            </a:r>
            <a:r>
              <a:rPr sz="3000" dirty="0">
                <a:latin typeface="Calibri"/>
                <a:cs typeface="Calibri"/>
              </a:rPr>
              <a:t>in </a:t>
            </a:r>
            <a:r>
              <a:rPr sz="3000" spc="-10" dirty="0">
                <a:latin typeface="Calibri"/>
                <a:cs typeface="Calibri"/>
              </a:rPr>
              <a:t>severity </a:t>
            </a:r>
            <a:r>
              <a:rPr sz="3000" spc="-5" dirty="0">
                <a:latin typeface="Calibri"/>
                <a:cs typeface="Calibri"/>
              </a:rPr>
              <a:t>of</a:t>
            </a:r>
            <a:r>
              <a:rPr sz="3000" spc="-65" dirty="0">
                <a:latin typeface="Calibri"/>
                <a:cs typeface="Calibri"/>
              </a:rPr>
              <a:t> </a:t>
            </a:r>
            <a:r>
              <a:rPr sz="3000" spc="-20" dirty="0">
                <a:latin typeface="Calibri"/>
                <a:cs typeface="Calibri"/>
              </a:rPr>
              <a:t>attacks.</a:t>
            </a:r>
            <a:endParaRPr sz="3000">
              <a:latin typeface="Calibri"/>
              <a:cs typeface="Calibri"/>
            </a:endParaRPr>
          </a:p>
          <a:p>
            <a:pPr marL="355600" marR="21590" indent="-343535">
              <a:lnSpc>
                <a:spcPts val="2880"/>
              </a:lnSpc>
              <a:spcBef>
                <a:spcPts val="720"/>
              </a:spcBef>
              <a:buFont typeface="Arial"/>
              <a:buChar char="•"/>
              <a:tabLst>
                <a:tab pos="355600" algn="l"/>
                <a:tab pos="356235" algn="l"/>
              </a:tabLst>
            </a:pPr>
            <a:r>
              <a:rPr sz="3000" b="1" spc="-10" dirty="0">
                <a:latin typeface="Calibri"/>
                <a:cs typeface="Calibri"/>
              </a:rPr>
              <a:t>Unstable </a:t>
            </a:r>
            <a:r>
              <a:rPr sz="3000" b="1" spc="-5" dirty="0">
                <a:latin typeface="Calibri"/>
                <a:cs typeface="Calibri"/>
              </a:rPr>
              <a:t>angina: </a:t>
            </a:r>
            <a:r>
              <a:rPr sz="3000" b="1" spc="-10" dirty="0">
                <a:latin typeface="Calibri"/>
                <a:cs typeface="Calibri"/>
              </a:rPr>
              <a:t>D</a:t>
            </a:r>
            <a:r>
              <a:rPr sz="3000" spc="-10" dirty="0">
                <a:latin typeface="Calibri"/>
                <a:cs typeface="Calibri"/>
              </a:rPr>
              <a:t>eterioration(24 </a:t>
            </a:r>
            <a:r>
              <a:rPr sz="3000" spc="-20" dirty="0">
                <a:latin typeface="Calibri"/>
                <a:cs typeface="Calibri"/>
              </a:rPr>
              <a:t>hrs) </a:t>
            </a:r>
            <a:r>
              <a:rPr sz="3000" dirty="0">
                <a:latin typeface="Calibri"/>
                <a:cs typeface="Calibri"/>
              </a:rPr>
              <a:t>in  </a:t>
            </a:r>
            <a:r>
              <a:rPr sz="3000" spc="-10" dirty="0">
                <a:latin typeface="Calibri"/>
                <a:cs typeface="Calibri"/>
              </a:rPr>
              <a:t>previous </a:t>
            </a:r>
            <a:r>
              <a:rPr sz="3000" spc="-15" dirty="0">
                <a:latin typeface="Calibri"/>
                <a:cs typeface="Calibri"/>
              </a:rPr>
              <a:t>stable </a:t>
            </a:r>
            <a:r>
              <a:rPr sz="3000" spc="-5" dirty="0">
                <a:latin typeface="Calibri"/>
                <a:cs typeface="Calibri"/>
              </a:rPr>
              <a:t>angina </a:t>
            </a:r>
            <a:r>
              <a:rPr sz="3000" dirty="0">
                <a:latin typeface="Calibri"/>
                <a:cs typeface="Calibri"/>
              </a:rPr>
              <a:t>with </a:t>
            </a:r>
            <a:r>
              <a:rPr sz="3000" spc="-15" dirty="0">
                <a:latin typeface="Calibri"/>
                <a:cs typeface="Calibri"/>
              </a:rPr>
              <a:t>symptoms frequently  </a:t>
            </a:r>
            <a:r>
              <a:rPr sz="3000" spc="-5" dirty="0">
                <a:latin typeface="Calibri"/>
                <a:cs typeface="Calibri"/>
              </a:rPr>
              <a:t>occurring </a:t>
            </a:r>
            <a:r>
              <a:rPr sz="3000" spc="-15" dirty="0">
                <a:latin typeface="Calibri"/>
                <a:cs typeface="Calibri"/>
              </a:rPr>
              <a:t>at </a:t>
            </a:r>
            <a:r>
              <a:rPr sz="3000" spc="-20" dirty="0">
                <a:latin typeface="Calibri"/>
                <a:cs typeface="Calibri"/>
              </a:rPr>
              <a:t>rest, </a:t>
            </a:r>
            <a:r>
              <a:rPr sz="3000" spc="-5" dirty="0">
                <a:latin typeface="Calibri"/>
                <a:cs typeface="Calibri"/>
              </a:rPr>
              <a:t>i.e. </a:t>
            </a:r>
            <a:r>
              <a:rPr sz="3000" b="1" spc="-10" dirty="0">
                <a:latin typeface="Calibri"/>
                <a:cs typeface="Calibri"/>
              </a:rPr>
              <a:t>acute coronary</a:t>
            </a:r>
            <a:r>
              <a:rPr sz="3000" b="1" spc="10" dirty="0">
                <a:latin typeface="Calibri"/>
                <a:cs typeface="Calibri"/>
              </a:rPr>
              <a:t> </a:t>
            </a:r>
            <a:r>
              <a:rPr sz="3000" b="1" spc="-15" dirty="0">
                <a:latin typeface="Calibri"/>
                <a:cs typeface="Calibri"/>
              </a:rPr>
              <a:t>syndrome</a:t>
            </a:r>
            <a:endParaRPr sz="3000">
              <a:latin typeface="Calibri"/>
              <a:cs typeface="Calibri"/>
            </a:endParaRPr>
          </a:p>
          <a:p>
            <a:pPr marL="355600" marR="5080" indent="-343535" algn="just">
              <a:lnSpc>
                <a:spcPct val="80000"/>
              </a:lnSpc>
              <a:spcBef>
                <a:spcPts val="750"/>
              </a:spcBef>
              <a:buFont typeface="Arial"/>
              <a:buChar char="•"/>
              <a:tabLst>
                <a:tab pos="356235" algn="l"/>
              </a:tabLst>
            </a:pPr>
            <a:r>
              <a:rPr sz="3000" b="1" spc="-15" dirty="0">
                <a:latin typeface="Calibri"/>
                <a:cs typeface="Calibri"/>
              </a:rPr>
              <a:t>Refractory </a:t>
            </a:r>
            <a:r>
              <a:rPr sz="3000" b="1" spc="-5" dirty="0">
                <a:latin typeface="Calibri"/>
                <a:cs typeface="Calibri"/>
              </a:rPr>
              <a:t>angina: </a:t>
            </a:r>
            <a:r>
              <a:rPr sz="3000" spc="-10" dirty="0">
                <a:latin typeface="Calibri"/>
                <a:cs typeface="Calibri"/>
              </a:rPr>
              <a:t>patients </a:t>
            </a:r>
            <a:r>
              <a:rPr sz="3000" dirty="0">
                <a:latin typeface="Calibri"/>
                <a:cs typeface="Calibri"/>
              </a:rPr>
              <a:t>with </a:t>
            </a:r>
            <a:r>
              <a:rPr sz="3000" b="1" spc="-15" dirty="0">
                <a:latin typeface="Calibri"/>
                <a:cs typeface="Calibri"/>
              </a:rPr>
              <a:t>severe </a:t>
            </a:r>
            <a:r>
              <a:rPr sz="3000" b="1" spc="-10" dirty="0">
                <a:latin typeface="Calibri"/>
                <a:cs typeface="Calibri"/>
              </a:rPr>
              <a:t>coronary  </a:t>
            </a:r>
            <a:r>
              <a:rPr sz="3000" b="1" dirty="0">
                <a:latin typeface="Calibri"/>
                <a:cs typeface="Calibri"/>
              </a:rPr>
              <a:t>disease </a:t>
            </a:r>
            <a:r>
              <a:rPr sz="3000" dirty="0">
                <a:latin typeface="Calibri"/>
                <a:cs typeface="Calibri"/>
              </a:rPr>
              <a:t>in whom </a:t>
            </a:r>
            <a:r>
              <a:rPr sz="3000" spc="-15" dirty="0">
                <a:latin typeface="Calibri"/>
                <a:cs typeface="Calibri"/>
              </a:rPr>
              <a:t>revascularization </a:t>
            </a:r>
            <a:r>
              <a:rPr sz="3000" dirty="0">
                <a:latin typeface="Calibri"/>
                <a:cs typeface="Calibri"/>
              </a:rPr>
              <a:t>is </a:t>
            </a:r>
            <a:r>
              <a:rPr sz="3000" spc="-5" dirty="0">
                <a:latin typeface="Calibri"/>
                <a:cs typeface="Calibri"/>
              </a:rPr>
              <a:t>not possible  </a:t>
            </a:r>
            <a:r>
              <a:rPr sz="3000" dirty="0">
                <a:latin typeface="Calibri"/>
                <a:cs typeface="Calibri"/>
              </a:rPr>
              <a:t>and </a:t>
            </a:r>
            <a:r>
              <a:rPr sz="3000" spc="-5" dirty="0">
                <a:latin typeface="Calibri"/>
                <a:cs typeface="Calibri"/>
              </a:rPr>
              <a:t>angina </a:t>
            </a:r>
            <a:r>
              <a:rPr sz="3000" spc="-10" dirty="0">
                <a:latin typeface="Calibri"/>
                <a:cs typeface="Calibri"/>
              </a:rPr>
              <a:t>is </a:t>
            </a:r>
            <a:r>
              <a:rPr sz="3000" spc="-5" dirty="0">
                <a:latin typeface="Calibri"/>
                <a:cs typeface="Calibri"/>
              </a:rPr>
              <a:t>not </a:t>
            </a:r>
            <a:r>
              <a:rPr sz="3000" spc="-15" dirty="0">
                <a:latin typeface="Calibri"/>
                <a:cs typeface="Calibri"/>
              </a:rPr>
              <a:t>controlled </a:t>
            </a:r>
            <a:r>
              <a:rPr sz="3000" spc="-10" dirty="0">
                <a:latin typeface="Calibri"/>
                <a:cs typeface="Calibri"/>
              </a:rPr>
              <a:t>by </a:t>
            </a:r>
            <a:r>
              <a:rPr sz="3000" spc="-5" dirty="0">
                <a:latin typeface="Calibri"/>
                <a:cs typeface="Calibri"/>
              </a:rPr>
              <a:t>medical</a:t>
            </a:r>
            <a:r>
              <a:rPr sz="3000" spc="-40" dirty="0">
                <a:latin typeface="Calibri"/>
                <a:cs typeface="Calibri"/>
              </a:rPr>
              <a:t> </a:t>
            </a:r>
            <a:r>
              <a:rPr sz="3000" spc="-35" dirty="0">
                <a:latin typeface="Calibri"/>
                <a:cs typeface="Calibri"/>
              </a:rPr>
              <a:t>therapy.</a:t>
            </a:r>
            <a:endParaRPr sz="3000">
              <a:latin typeface="Calibri"/>
              <a:cs typeface="Calibri"/>
            </a:endParaRPr>
          </a:p>
          <a:p>
            <a:pPr marL="355600" marR="600075" indent="-343535">
              <a:lnSpc>
                <a:spcPct val="80000"/>
              </a:lnSpc>
              <a:spcBef>
                <a:spcPts val="720"/>
              </a:spcBef>
              <a:buFont typeface="Arial"/>
              <a:buChar char="•"/>
              <a:tabLst>
                <a:tab pos="355600" algn="l"/>
                <a:tab pos="356235" algn="l"/>
              </a:tabLst>
            </a:pPr>
            <a:r>
              <a:rPr sz="3000" b="1" spc="-35" dirty="0">
                <a:latin typeface="Calibri"/>
                <a:cs typeface="Calibri"/>
              </a:rPr>
              <a:t>Variant </a:t>
            </a:r>
            <a:r>
              <a:rPr sz="3000" b="1" spc="-20" dirty="0">
                <a:latin typeface="Calibri"/>
                <a:cs typeface="Calibri"/>
              </a:rPr>
              <a:t>(Prinzmetal’s) </a:t>
            </a:r>
            <a:r>
              <a:rPr sz="3000" b="1" spc="-5" dirty="0">
                <a:latin typeface="Calibri"/>
                <a:cs typeface="Calibri"/>
              </a:rPr>
              <a:t>angina: </a:t>
            </a:r>
            <a:r>
              <a:rPr sz="3000" spc="-15" dirty="0">
                <a:latin typeface="Calibri"/>
                <a:cs typeface="Calibri"/>
              </a:rPr>
              <a:t>occurs </a:t>
            </a:r>
            <a:r>
              <a:rPr sz="3000" dirty="0">
                <a:latin typeface="Calibri"/>
                <a:cs typeface="Calibri"/>
              </a:rPr>
              <a:t>without  </a:t>
            </a:r>
            <a:r>
              <a:rPr sz="3000" spc="-15" dirty="0">
                <a:latin typeface="Calibri"/>
                <a:cs typeface="Calibri"/>
              </a:rPr>
              <a:t>provocation, </a:t>
            </a:r>
            <a:r>
              <a:rPr sz="3000" spc="-10" dirty="0">
                <a:latin typeface="Calibri"/>
                <a:cs typeface="Calibri"/>
              </a:rPr>
              <a:t>usually at </a:t>
            </a:r>
            <a:r>
              <a:rPr sz="3000" spc="-20" dirty="0">
                <a:latin typeface="Calibri"/>
                <a:cs typeface="Calibri"/>
              </a:rPr>
              <a:t>rest, </a:t>
            </a:r>
            <a:r>
              <a:rPr sz="3000" dirty="0">
                <a:latin typeface="Calibri"/>
                <a:cs typeface="Calibri"/>
              </a:rPr>
              <a:t>as a </a:t>
            </a:r>
            <a:r>
              <a:rPr sz="3000" spc="-10" dirty="0">
                <a:latin typeface="Calibri"/>
                <a:cs typeface="Calibri"/>
              </a:rPr>
              <a:t>result </a:t>
            </a:r>
            <a:r>
              <a:rPr sz="3000" spc="-5" dirty="0">
                <a:latin typeface="Calibri"/>
                <a:cs typeface="Calibri"/>
              </a:rPr>
              <a:t>of  </a:t>
            </a:r>
            <a:r>
              <a:rPr sz="3000" spc="-15" dirty="0">
                <a:latin typeface="Calibri"/>
                <a:cs typeface="Calibri"/>
              </a:rPr>
              <a:t>coronary </a:t>
            </a:r>
            <a:r>
              <a:rPr sz="3000" spc="-5" dirty="0">
                <a:latin typeface="Calibri"/>
                <a:cs typeface="Calibri"/>
              </a:rPr>
              <a:t>artery spasm, </a:t>
            </a:r>
            <a:r>
              <a:rPr sz="3000" spc="-10" dirty="0">
                <a:latin typeface="Calibri"/>
                <a:cs typeface="Calibri"/>
              </a:rPr>
              <a:t>more </a:t>
            </a:r>
            <a:r>
              <a:rPr sz="3000" spc="-15" dirty="0">
                <a:latin typeface="Calibri"/>
                <a:cs typeface="Calibri"/>
              </a:rPr>
              <a:t>frequently </a:t>
            </a:r>
            <a:r>
              <a:rPr sz="3000" spc="-5" dirty="0">
                <a:latin typeface="Calibri"/>
                <a:cs typeface="Calibri"/>
              </a:rPr>
              <a:t>in  </a:t>
            </a:r>
            <a:r>
              <a:rPr sz="3000" spc="-10" dirty="0">
                <a:latin typeface="Calibri"/>
                <a:cs typeface="Calibri"/>
              </a:rPr>
              <a:t>women</a:t>
            </a:r>
            <a:endParaRPr sz="3000">
              <a:latin typeface="Calibri"/>
              <a:cs typeface="Calibri"/>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4948" y="461594"/>
            <a:ext cx="3220085" cy="697230"/>
          </a:xfrm>
          <a:prstGeom prst="rect">
            <a:avLst/>
          </a:prstGeom>
        </p:spPr>
        <p:txBody>
          <a:bodyPr vert="horz" wrap="square" lIns="0" tIns="13335" rIns="0" bIns="0" rtlCol="0">
            <a:spAutoFit/>
          </a:bodyPr>
          <a:lstStyle/>
          <a:p>
            <a:pPr marL="12700">
              <a:lnSpc>
                <a:spcPct val="100000"/>
              </a:lnSpc>
              <a:spcBef>
                <a:spcPts val="105"/>
              </a:spcBef>
            </a:pPr>
            <a:r>
              <a:rPr sz="4400" spc="-10" dirty="0"/>
              <a:t>Stable</a:t>
            </a:r>
            <a:r>
              <a:rPr sz="4400" spc="-60" dirty="0"/>
              <a:t> </a:t>
            </a:r>
            <a:r>
              <a:rPr sz="4400" dirty="0"/>
              <a:t>Angina</a:t>
            </a:r>
            <a:endParaRPr sz="4400"/>
          </a:p>
        </p:txBody>
      </p:sp>
      <p:sp>
        <p:nvSpPr>
          <p:cNvPr id="3" name="object 3"/>
          <p:cNvSpPr txBox="1"/>
          <p:nvPr/>
        </p:nvSpPr>
        <p:spPr>
          <a:xfrm>
            <a:off x="535940" y="1459738"/>
            <a:ext cx="7969884" cy="4829175"/>
          </a:xfrm>
          <a:prstGeom prst="rect">
            <a:avLst/>
          </a:prstGeom>
        </p:spPr>
        <p:txBody>
          <a:bodyPr vert="horz" wrap="square" lIns="0" tIns="12700" rIns="0" bIns="0" rtlCol="0">
            <a:spAutoFit/>
          </a:bodyPr>
          <a:lstStyle/>
          <a:p>
            <a:pPr marL="355600" marR="5080" indent="-343535">
              <a:lnSpc>
                <a:spcPct val="100000"/>
              </a:lnSpc>
              <a:spcBef>
                <a:spcPts val="100"/>
              </a:spcBef>
              <a:buFont typeface="Arial"/>
              <a:buChar char="•"/>
              <a:tabLst>
                <a:tab pos="355600" algn="l"/>
                <a:tab pos="356235" algn="l"/>
              </a:tabLst>
            </a:pPr>
            <a:r>
              <a:rPr sz="2700" spc="-10" dirty="0">
                <a:latin typeface="Calibri"/>
                <a:cs typeface="Calibri"/>
              </a:rPr>
              <a:t>Characterised by </a:t>
            </a:r>
            <a:r>
              <a:rPr sz="2700" spc="-15" dirty="0">
                <a:latin typeface="Calibri"/>
                <a:cs typeface="Calibri"/>
              </a:rPr>
              <a:t>central </a:t>
            </a:r>
            <a:r>
              <a:rPr sz="2700" spc="-10" dirty="0">
                <a:latin typeface="Calibri"/>
                <a:cs typeface="Calibri"/>
              </a:rPr>
              <a:t>chest </a:t>
            </a:r>
            <a:r>
              <a:rPr sz="2700" spc="-5" dirty="0">
                <a:latin typeface="Calibri"/>
                <a:cs typeface="Calibri"/>
              </a:rPr>
              <a:t>pain, </a:t>
            </a:r>
            <a:r>
              <a:rPr sz="2700" spc="-15" dirty="0">
                <a:latin typeface="Calibri"/>
                <a:cs typeface="Calibri"/>
              </a:rPr>
              <a:t>discomfort </a:t>
            </a:r>
            <a:r>
              <a:rPr sz="2700" spc="-5" dirty="0">
                <a:latin typeface="Calibri"/>
                <a:cs typeface="Calibri"/>
              </a:rPr>
              <a:t>or  </a:t>
            </a:r>
            <a:r>
              <a:rPr sz="2700" spc="-10" dirty="0">
                <a:latin typeface="Calibri"/>
                <a:cs typeface="Calibri"/>
              </a:rPr>
              <a:t>breathlessness that </a:t>
            </a:r>
            <a:r>
              <a:rPr sz="2700" dirty="0">
                <a:latin typeface="Calibri"/>
                <a:cs typeface="Calibri"/>
              </a:rPr>
              <a:t>is </a:t>
            </a:r>
            <a:r>
              <a:rPr sz="2700" spc="-15" dirty="0">
                <a:latin typeface="Calibri"/>
                <a:cs typeface="Calibri"/>
              </a:rPr>
              <a:t>precipitated </a:t>
            </a:r>
            <a:r>
              <a:rPr sz="2700" spc="-10" dirty="0">
                <a:latin typeface="Calibri"/>
                <a:cs typeface="Calibri"/>
              </a:rPr>
              <a:t>by </a:t>
            </a:r>
            <a:r>
              <a:rPr sz="2700" spc="-20" dirty="0">
                <a:latin typeface="Calibri"/>
                <a:cs typeface="Calibri"/>
              </a:rPr>
              <a:t>exertion </a:t>
            </a:r>
            <a:r>
              <a:rPr sz="2700" spc="-5" dirty="0">
                <a:latin typeface="Calibri"/>
                <a:cs typeface="Calibri"/>
              </a:rPr>
              <a:t>or other  </a:t>
            </a:r>
            <a:r>
              <a:rPr sz="2700" spc="-15" dirty="0">
                <a:latin typeface="Calibri"/>
                <a:cs typeface="Calibri"/>
              </a:rPr>
              <a:t>forms </a:t>
            </a:r>
            <a:r>
              <a:rPr sz="2700" spc="-5" dirty="0">
                <a:latin typeface="Calibri"/>
                <a:cs typeface="Calibri"/>
              </a:rPr>
              <a:t>of </a:t>
            </a:r>
            <a:r>
              <a:rPr sz="2700" spc="-15" dirty="0">
                <a:latin typeface="Calibri"/>
                <a:cs typeface="Calibri"/>
              </a:rPr>
              <a:t>stress </a:t>
            </a:r>
            <a:r>
              <a:rPr sz="2700" dirty="0">
                <a:latin typeface="Calibri"/>
                <a:cs typeface="Calibri"/>
              </a:rPr>
              <a:t>and is </a:t>
            </a:r>
            <a:r>
              <a:rPr sz="2700" spc="-15" dirty="0">
                <a:latin typeface="Calibri"/>
                <a:cs typeface="Calibri"/>
              </a:rPr>
              <a:t>promptly </a:t>
            </a:r>
            <a:r>
              <a:rPr sz="2700" spc="-10" dirty="0">
                <a:latin typeface="Calibri"/>
                <a:cs typeface="Calibri"/>
              </a:rPr>
              <a:t>relieved by</a:t>
            </a:r>
            <a:r>
              <a:rPr sz="2700" spc="-30" dirty="0">
                <a:latin typeface="Calibri"/>
                <a:cs typeface="Calibri"/>
              </a:rPr>
              <a:t> </a:t>
            </a:r>
            <a:r>
              <a:rPr sz="2700" spc="-20" dirty="0">
                <a:latin typeface="Calibri"/>
                <a:cs typeface="Calibri"/>
              </a:rPr>
              <a:t>rest</a:t>
            </a:r>
            <a:endParaRPr sz="2700">
              <a:latin typeface="Calibri"/>
              <a:cs typeface="Calibri"/>
            </a:endParaRPr>
          </a:p>
          <a:p>
            <a:pPr marL="355600" indent="-343535">
              <a:lnSpc>
                <a:spcPct val="100000"/>
              </a:lnSpc>
              <a:spcBef>
                <a:spcPts val="600"/>
              </a:spcBef>
              <a:buFont typeface="Arial"/>
              <a:buChar char="•"/>
              <a:tabLst>
                <a:tab pos="355600" algn="l"/>
                <a:tab pos="356235" algn="l"/>
              </a:tabLst>
            </a:pPr>
            <a:r>
              <a:rPr sz="2700" b="1" spc="-5" dirty="0">
                <a:latin typeface="Calibri"/>
                <a:cs typeface="Calibri"/>
              </a:rPr>
              <a:t>Activities </a:t>
            </a:r>
            <a:r>
              <a:rPr sz="2700" b="1" spc="-10" dirty="0">
                <a:latin typeface="Calibri"/>
                <a:cs typeface="Calibri"/>
              </a:rPr>
              <a:t>precipitating</a:t>
            </a:r>
            <a:r>
              <a:rPr sz="2700" b="1" spc="15" dirty="0">
                <a:latin typeface="Calibri"/>
                <a:cs typeface="Calibri"/>
              </a:rPr>
              <a:t> </a:t>
            </a:r>
            <a:r>
              <a:rPr sz="2700" b="1" dirty="0">
                <a:latin typeface="Calibri"/>
                <a:cs typeface="Calibri"/>
              </a:rPr>
              <a:t>angina</a:t>
            </a:r>
            <a:endParaRPr sz="2700">
              <a:latin typeface="Calibri"/>
              <a:cs typeface="Calibri"/>
            </a:endParaRPr>
          </a:p>
          <a:p>
            <a:pPr marL="756285" lvl="1" indent="-287020">
              <a:lnSpc>
                <a:spcPct val="100000"/>
              </a:lnSpc>
              <a:spcBef>
                <a:spcPts val="615"/>
              </a:spcBef>
              <a:buFont typeface="Arial"/>
              <a:buChar char="–"/>
              <a:tabLst>
                <a:tab pos="756920" algn="l"/>
              </a:tabLst>
            </a:pPr>
            <a:r>
              <a:rPr sz="2400" b="1" spc="-5" dirty="0">
                <a:latin typeface="Calibri"/>
                <a:cs typeface="Calibri"/>
              </a:rPr>
              <a:t>Common</a:t>
            </a:r>
            <a:endParaRPr sz="2400">
              <a:latin typeface="Calibri"/>
              <a:cs typeface="Calibri"/>
            </a:endParaRPr>
          </a:p>
          <a:p>
            <a:pPr marL="975994" lvl="2" indent="-220345">
              <a:lnSpc>
                <a:spcPct val="100000"/>
              </a:lnSpc>
              <a:buChar char="•"/>
              <a:tabLst>
                <a:tab pos="976630" algn="l"/>
              </a:tabLst>
            </a:pPr>
            <a:r>
              <a:rPr sz="2400" spc="-15" dirty="0">
                <a:latin typeface="Calibri"/>
                <a:cs typeface="Calibri"/>
              </a:rPr>
              <a:t>Physical</a:t>
            </a:r>
            <a:r>
              <a:rPr sz="2400" spc="-20" dirty="0">
                <a:latin typeface="Calibri"/>
                <a:cs typeface="Calibri"/>
              </a:rPr>
              <a:t> </a:t>
            </a:r>
            <a:r>
              <a:rPr sz="2400" spc="-15" dirty="0">
                <a:latin typeface="Calibri"/>
                <a:cs typeface="Calibri"/>
              </a:rPr>
              <a:t>exertion</a:t>
            </a:r>
            <a:endParaRPr sz="2400">
              <a:latin typeface="Calibri"/>
              <a:cs typeface="Calibri"/>
            </a:endParaRPr>
          </a:p>
          <a:p>
            <a:pPr marL="975994" lvl="2" indent="-220345">
              <a:lnSpc>
                <a:spcPct val="100000"/>
              </a:lnSpc>
              <a:buChar char="•"/>
              <a:tabLst>
                <a:tab pos="976630" algn="l"/>
              </a:tabLst>
            </a:pPr>
            <a:r>
              <a:rPr sz="2400" spc="-5" dirty="0">
                <a:latin typeface="Calibri"/>
                <a:cs typeface="Calibri"/>
              </a:rPr>
              <a:t>Cold</a:t>
            </a:r>
            <a:r>
              <a:rPr sz="2400" spc="-25" dirty="0">
                <a:latin typeface="Calibri"/>
                <a:cs typeface="Calibri"/>
              </a:rPr>
              <a:t> </a:t>
            </a:r>
            <a:r>
              <a:rPr sz="2400" spc="-15" dirty="0">
                <a:latin typeface="Calibri"/>
                <a:cs typeface="Calibri"/>
              </a:rPr>
              <a:t>exposure</a:t>
            </a:r>
            <a:endParaRPr sz="2400">
              <a:latin typeface="Calibri"/>
              <a:cs typeface="Calibri"/>
            </a:endParaRPr>
          </a:p>
          <a:p>
            <a:pPr marL="975994" lvl="2" indent="-220345">
              <a:lnSpc>
                <a:spcPct val="100000"/>
              </a:lnSpc>
              <a:spcBef>
                <a:spcPts val="5"/>
              </a:spcBef>
              <a:buChar char="•"/>
              <a:tabLst>
                <a:tab pos="976630" algn="l"/>
              </a:tabLst>
            </a:pPr>
            <a:r>
              <a:rPr sz="2400" spc="-10" dirty="0">
                <a:latin typeface="Calibri"/>
                <a:cs typeface="Calibri"/>
              </a:rPr>
              <a:t>Heavy</a:t>
            </a:r>
            <a:r>
              <a:rPr sz="2400" spc="-15" dirty="0">
                <a:latin typeface="Calibri"/>
                <a:cs typeface="Calibri"/>
              </a:rPr>
              <a:t> </a:t>
            </a:r>
            <a:r>
              <a:rPr sz="2400" dirty="0">
                <a:latin typeface="Calibri"/>
                <a:cs typeface="Calibri"/>
              </a:rPr>
              <a:t>meals</a:t>
            </a:r>
            <a:endParaRPr sz="2400">
              <a:latin typeface="Calibri"/>
              <a:cs typeface="Calibri"/>
            </a:endParaRPr>
          </a:p>
          <a:p>
            <a:pPr marL="975994" lvl="2" indent="-220345">
              <a:lnSpc>
                <a:spcPct val="100000"/>
              </a:lnSpc>
              <a:buChar char="•"/>
              <a:tabLst>
                <a:tab pos="976630" algn="l"/>
              </a:tabLst>
            </a:pPr>
            <a:r>
              <a:rPr sz="2400" spc="-10" dirty="0">
                <a:latin typeface="Calibri"/>
                <a:cs typeface="Calibri"/>
              </a:rPr>
              <a:t>Intense</a:t>
            </a:r>
            <a:r>
              <a:rPr sz="2400" spc="-5" dirty="0">
                <a:latin typeface="Calibri"/>
                <a:cs typeface="Calibri"/>
              </a:rPr>
              <a:t> </a:t>
            </a:r>
            <a:r>
              <a:rPr sz="2400" dirty="0">
                <a:latin typeface="Calibri"/>
                <a:cs typeface="Calibri"/>
              </a:rPr>
              <a:t>emotion</a:t>
            </a:r>
            <a:endParaRPr sz="2400">
              <a:latin typeface="Calibri"/>
              <a:cs typeface="Calibri"/>
            </a:endParaRPr>
          </a:p>
          <a:p>
            <a:pPr marL="756285" lvl="1" indent="-287020">
              <a:lnSpc>
                <a:spcPct val="100000"/>
              </a:lnSpc>
              <a:spcBef>
                <a:spcPts val="600"/>
              </a:spcBef>
              <a:buFont typeface="Arial"/>
              <a:buChar char="–"/>
              <a:tabLst>
                <a:tab pos="756920" algn="l"/>
              </a:tabLst>
            </a:pPr>
            <a:r>
              <a:rPr sz="2400" b="1" spc="-5" dirty="0">
                <a:latin typeface="Calibri"/>
                <a:cs typeface="Calibri"/>
              </a:rPr>
              <a:t>Uncommon</a:t>
            </a:r>
            <a:endParaRPr sz="2400">
              <a:latin typeface="Calibri"/>
              <a:cs typeface="Calibri"/>
            </a:endParaRPr>
          </a:p>
          <a:p>
            <a:pPr marL="975994" lvl="2" indent="-220345">
              <a:lnSpc>
                <a:spcPct val="100000"/>
              </a:lnSpc>
              <a:buChar char="•"/>
              <a:tabLst>
                <a:tab pos="976630" algn="l"/>
              </a:tabLst>
            </a:pPr>
            <a:r>
              <a:rPr sz="2400" spc="-20" dirty="0">
                <a:latin typeface="Calibri"/>
                <a:cs typeface="Calibri"/>
              </a:rPr>
              <a:t>Lying </a:t>
            </a:r>
            <a:r>
              <a:rPr sz="2400" spc="-10" dirty="0">
                <a:latin typeface="Calibri"/>
                <a:cs typeface="Calibri"/>
              </a:rPr>
              <a:t>flat </a:t>
            </a:r>
            <a:r>
              <a:rPr sz="2400" spc="-5" dirty="0">
                <a:latin typeface="Calibri"/>
                <a:cs typeface="Calibri"/>
              </a:rPr>
              <a:t>(decubitus</a:t>
            </a:r>
            <a:r>
              <a:rPr sz="2400" spc="-10" dirty="0">
                <a:latin typeface="Calibri"/>
                <a:cs typeface="Calibri"/>
              </a:rPr>
              <a:t> </a:t>
            </a:r>
            <a:r>
              <a:rPr sz="2400" dirty="0">
                <a:latin typeface="Calibri"/>
                <a:cs typeface="Calibri"/>
              </a:rPr>
              <a:t>angina)</a:t>
            </a:r>
            <a:endParaRPr sz="2400">
              <a:latin typeface="Calibri"/>
              <a:cs typeface="Calibri"/>
            </a:endParaRPr>
          </a:p>
          <a:p>
            <a:pPr marL="975994" lvl="2" indent="-220345">
              <a:lnSpc>
                <a:spcPct val="100000"/>
              </a:lnSpc>
              <a:buChar char="•"/>
              <a:tabLst>
                <a:tab pos="976630" algn="l"/>
              </a:tabLst>
            </a:pPr>
            <a:r>
              <a:rPr sz="2400" spc="-5" dirty="0">
                <a:latin typeface="Calibri"/>
                <a:cs typeface="Calibri"/>
              </a:rPr>
              <a:t>Vivid </a:t>
            </a:r>
            <a:r>
              <a:rPr sz="2400" spc="-10" dirty="0">
                <a:latin typeface="Calibri"/>
                <a:cs typeface="Calibri"/>
              </a:rPr>
              <a:t>dreams </a:t>
            </a:r>
            <a:r>
              <a:rPr sz="2400" spc="-5" dirty="0">
                <a:latin typeface="Calibri"/>
                <a:cs typeface="Calibri"/>
              </a:rPr>
              <a:t>(nocturnal</a:t>
            </a:r>
            <a:r>
              <a:rPr sz="2400" spc="-15" dirty="0">
                <a:latin typeface="Calibri"/>
                <a:cs typeface="Calibri"/>
              </a:rPr>
              <a:t> </a:t>
            </a:r>
            <a:r>
              <a:rPr sz="2400" dirty="0">
                <a:latin typeface="Calibri"/>
                <a:cs typeface="Calibri"/>
              </a:rPr>
              <a:t>angina)</a:t>
            </a:r>
            <a:endParaRPr sz="2400">
              <a:latin typeface="Calibri"/>
              <a:cs typeface="Calibri"/>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6905" y="461594"/>
            <a:ext cx="3794760" cy="697230"/>
          </a:xfrm>
          <a:prstGeom prst="rect">
            <a:avLst/>
          </a:prstGeom>
        </p:spPr>
        <p:txBody>
          <a:bodyPr vert="horz" wrap="square" lIns="0" tIns="13335" rIns="0" bIns="0" rtlCol="0">
            <a:spAutoFit/>
          </a:bodyPr>
          <a:lstStyle/>
          <a:p>
            <a:pPr marL="12700">
              <a:lnSpc>
                <a:spcPct val="100000"/>
              </a:lnSpc>
              <a:spcBef>
                <a:spcPts val="105"/>
              </a:spcBef>
            </a:pPr>
            <a:r>
              <a:rPr sz="4400" spc="-5" dirty="0"/>
              <a:t>Clinical</a:t>
            </a:r>
            <a:r>
              <a:rPr sz="4400" spc="-110" dirty="0"/>
              <a:t> </a:t>
            </a:r>
            <a:r>
              <a:rPr sz="4400" spc="-20" dirty="0"/>
              <a:t>Features</a:t>
            </a:r>
            <a:endParaRPr sz="4400"/>
          </a:p>
        </p:txBody>
      </p:sp>
      <p:sp>
        <p:nvSpPr>
          <p:cNvPr id="3" name="object 3"/>
          <p:cNvSpPr txBox="1"/>
          <p:nvPr/>
        </p:nvSpPr>
        <p:spPr>
          <a:xfrm>
            <a:off x="535941" y="1298194"/>
            <a:ext cx="7849234" cy="5151025"/>
          </a:xfrm>
          <a:prstGeom prst="rect">
            <a:avLst/>
          </a:prstGeom>
        </p:spPr>
        <p:txBody>
          <a:bodyPr vert="horz" wrap="square" lIns="0" tIns="100965" rIns="0" bIns="0" rtlCol="0">
            <a:spAutoFit/>
          </a:bodyPr>
          <a:lstStyle/>
          <a:p>
            <a:pPr marL="355600" marR="618490" indent="-343535">
              <a:lnSpc>
                <a:spcPts val="2880"/>
              </a:lnSpc>
              <a:spcBef>
                <a:spcPts val="795"/>
              </a:spcBef>
              <a:buFont typeface="Arial"/>
              <a:buChar char="•"/>
              <a:tabLst>
                <a:tab pos="355600" algn="l"/>
                <a:tab pos="356235" algn="l"/>
              </a:tabLst>
            </a:pPr>
            <a:r>
              <a:rPr sz="3000" spc="-15" dirty="0">
                <a:latin typeface="Calibri"/>
                <a:cs typeface="Calibri"/>
              </a:rPr>
              <a:t>History </a:t>
            </a:r>
            <a:r>
              <a:rPr sz="3000" dirty="0">
                <a:latin typeface="Calibri"/>
                <a:cs typeface="Calibri"/>
              </a:rPr>
              <a:t>is </a:t>
            </a:r>
            <a:r>
              <a:rPr sz="3000" spc="-10" dirty="0">
                <a:latin typeface="Calibri"/>
                <a:cs typeface="Calibri"/>
              </a:rPr>
              <a:t>by </a:t>
            </a:r>
            <a:r>
              <a:rPr sz="3000" spc="-25" dirty="0">
                <a:latin typeface="Calibri"/>
                <a:cs typeface="Calibri"/>
              </a:rPr>
              <a:t>far </a:t>
            </a:r>
            <a:r>
              <a:rPr sz="3000" dirty="0">
                <a:latin typeface="Calibri"/>
                <a:cs typeface="Calibri"/>
              </a:rPr>
              <a:t>the </a:t>
            </a:r>
            <a:r>
              <a:rPr sz="3000" spc="-10" dirty="0">
                <a:latin typeface="Calibri"/>
                <a:cs typeface="Calibri"/>
              </a:rPr>
              <a:t>most important </a:t>
            </a:r>
            <a:r>
              <a:rPr sz="3000" spc="-15" dirty="0">
                <a:latin typeface="Calibri"/>
                <a:cs typeface="Calibri"/>
              </a:rPr>
              <a:t>factor </a:t>
            </a:r>
            <a:r>
              <a:rPr sz="3000" dirty="0">
                <a:latin typeface="Calibri"/>
                <a:cs typeface="Calibri"/>
              </a:rPr>
              <a:t>in  making the</a:t>
            </a:r>
            <a:r>
              <a:rPr sz="3000" spc="-40" dirty="0">
                <a:latin typeface="Calibri"/>
                <a:cs typeface="Calibri"/>
              </a:rPr>
              <a:t> </a:t>
            </a:r>
            <a:r>
              <a:rPr sz="3000" spc="-5" dirty="0">
                <a:latin typeface="Calibri"/>
                <a:cs typeface="Calibri"/>
              </a:rPr>
              <a:t>diagnosis</a:t>
            </a:r>
            <a:endParaRPr sz="3000">
              <a:latin typeface="Calibri"/>
              <a:cs typeface="Calibri"/>
            </a:endParaRPr>
          </a:p>
          <a:p>
            <a:pPr marL="355600" indent="-343535">
              <a:lnSpc>
                <a:spcPct val="100000"/>
              </a:lnSpc>
              <a:spcBef>
                <a:spcPts val="25"/>
              </a:spcBef>
              <a:buFont typeface="Arial"/>
              <a:buChar char="•"/>
              <a:tabLst>
                <a:tab pos="355600" algn="l"/>
                <a:tab pos="356235" algn="l"/>
              </a:tabLst>
            </a:pPr>
            <a:r>
              <a:rPr sz="3000" spc="-20" dirty="0">
                <a:latin typeface="Calibri"/>
                <a:cs typeface="Calibri"/>
              </a:rPr>
              <a:t>Physical </a:t>
            </a:r>
            <a:r>
              <a:rPr sz="3000" spc="-15" dirty="0">
                <a:latin typeface="Calibri"/>
                <a:cs typeface="Calibri"/>
              </a:rPr>
              <a:t>examination </a:t>
            </a:r>
            <a:r>
              <a:rPr sz="3000" spc="-10" dirty="0">
                <a:latin typeface="Calibri"/>
                <a:cs typeface="Calibri"/>
              </a:rPr>
              <a:t>is </a:t>
            </a:r>
            <a:r>
              <a:rPr sz="3000" spc="-15" dirty="0">
                <a:latin typeface="Calibri"/>
                <a:cs typeface="Calibri"/>
              </a:rPr>
              <a:t>frequently</a:t>
            </a:r>
            <a:r>
              <a:rPr sz="3000" spc="35" dirty="0">
                <a:latin typeface="Calibri"/>
                <a:cs typeface="Calibri"/>
              </a:rPr>
              <a:t> </a:t>
            </a:r>
            <a:r>
              <a:rPr sz="3000" spc="-10" dirty="0">
                <a:latin typeface="Calibri"/>
                <a:cs typeface="Calibri"/>
              </a:rPr>
              <a:t>unremarkable</a:t>
            </a:r>
            <a:endParaRPr sz="3000">
              <a:latin typeface="Calibri"/>
              <a:cs typeface="Calibri"/>
            </a:endParaRPr>
          </a:p>
          <a:p>
            <a:pPr marL="355600" indent="-343535">
              <a:lnSpc>
                <a:spcPct val="100000"/>
              </a:lnSpc>
              <a:buFont typeface="Arial"/>
              <a:buChar char="•"/>
              <a:tabLst>
                <a:tab pos="355600" algn="l"/>
                <a:tab pos="356235" algn="l"/>
              </a:tabLst>
            </a:pPr>
            <a:r>
              <a:rPr sz="3000" dirty="0">
                <a:latin typeface="Calibri"/>
                <a:cs typeface="Calibri"/>
              </a:rPr>
              <a:t>But </a:t>
            </a:r>
            <a:r>
              <a:rPr sz="3000" spc="-15" dirty="0">
                <a:latin typeface="Calibri"/>
                <a:cs typeface="Calibri"/>
              </a:rPr>
              <a:t>careful search </a:t>
            </a:r>
            <a:r>
              <a:rPr sz="3000" spc="-25" dirty="0">
                <a:latin typeface="Calibri"/>
                <a:cs typeface="Calibri"/>
              </a:rPr>
              <a:t>for </a:t>
            </a:r>
            <a:r>
              <a:rPr sz="3000" spc="-5" dirty="0">
                <a:latin typeface="Calibri"/>
                <a:cs typeface="Calibri"/>
              </a:rPr>
              <a:t>evidence</a:t>
            </a:r>
            <a:r>
              <a:rPr sz="3000" spc="-25" dirty="0">
                <a:latin typeface="Calibri"/>
                <a:cs typeface="Calibri"/>
              </a:rPr>
              <a:t> </a:t>
            </a:r>
            <a:r>
              <a:rPr sz="3000" spc="-5" dirty="0">
                <a:latin typeface="Calibri"/>
                <a:cs typeface="Calibri"/>
              </a:rPr>
              <a:t>of</a:t>
            </a:r>
            <a:endParaRPr sz="3000">
              <a:latin typeface="Calibri"/>
              <a:cs typeface="Calibri"/>
            </a:endParaRPr>
          </a:p>
          <a:p>
            <a:pPr marL="756285" lvl="1" indent="-287020">
              <a:lnSpc>
                <a:spcPct val="100000"/>
              </a:lnSpc>
              <a:spcBef>
                <a:spcPts val="20"/>
              </a:spcBef>
              <a:buFont typeface="Arial"/>
              <a:buChar char="–"/>
              <a:tabLst>
                <a:tab pos="756920" algn="l"/>
              </a:tabLst>
            </a:pPr>
            <a:r>
              <a:rPr sz="2600" spc="-15" dirty="0">
                <a:latin typeface="Calibri"/>
                <a:cs typeface="Calibri"/>
              </a:rPr>
              <a:t>valve </a:t>
            </a:r>
            <a:r>
              <a:rPr sz="2600" spc="-5" dirty="0">
                <a:latin typeface="Calibri"/>
                <a:cs typeface="Calibri"/>
              </a:rPr>
              <a:t>disease (particularly</a:t>
            </a:r>
            <a:r>
              <a:rPr sz="2600" spc="-65" dirty="0">
                <a:latin typeface="Calibri"/>
                <a:cs typeface="Calibri"/>
              </a:rPr>
              <a:t> </a:t>
            </a:r>
            <a:r>
              <a:rPr sz="2600" dirty="0">
                <a:latin typeface="Calibri"/>
                <a:cs typeface="Calibri"/>
              </a:rPr>
              <a:t>aortic),</a:t>
            </a:r>
            <a:endParaRPr sz="2600">
              <a:latin typeface="Calibri"/>
              <a:cs typeface="Calibri"/>
            </a:endParaRPr>
          </a:p>
          <a:p>
            <a:pPr marL="756285" marR="568325" lvl="1" indent="-287020">
              <a:lnSpc>
                <a:spcPts val="2500"/>
              </a:lnSpc>
              <a:spcBef>
                <a:spcPts val="600"/>
              </a:spcBef>
              <a:buFont typeface="Arial"/>
              <a:buChar char="–"/>
              <a:tabLst>
                <a:tab pos="756920" algn="l"/>
              </a:tabLst>
            </a:pPr>
            <a:r>
              <a:rPr sz="2600" spc="-10" dirty="0">
                <a:latin typeface="Calibri"/>
                <a:cs typeface="Calibri"/>
              </a:rPr>
              <a:t>left </a:t>
            </a:r>
            <a:r>
              <a:rPr sz="2600" spc="-5" dirty="0">
                <a:latin typeface="Calibri"/>
                <a:cs typeface="Calibri"/>
              </a:rPr>
              <a:t>ventricular </a:t>
            </a:r>
            <a:r>
              <a:rPr sz="2600" spc="-10" dirty="0">
                <a:latin typeface="Calibri"/>
                <a:cs typeface="Calibri"/>
              </a:rPr>
              <a:t>dysfunction </a:t>
            </a:r>
            <a:r>
              <a:rPr sz="2600" spc="-20" dirty="0">
                <a:latin typeface="Calibri"/>
                <a:cs typeface="Calibri"/>
              </a:rPr>
              <a:t>(cardiomegaly, </a:t>
            </a:r>
            <a:r>
              <a:rPr sz="2600" spc="-10" dirty="0">
                <a:latin typeface="Calibri"/>
                <a:cs typeface="Calibri"/>
              </a:rPr>
              <a:t>gallop  </a:t>
            </a:r>
            <a:r>
              <a:rPr sz="2600" spc="-5" dirty="0">
                <a:latin typeface="Calibri"/>
                <a:cs typeface="Calibri"/>
              </a:rPr>
              <a:t>rhythm)</a:t>
            </a:r>
            <a:endParaRPr sz="2600">
              <a:latin typeface="Calibri"/>
              <a:cs typeface="Calibri"/>
            </a:endParaRPr>
          </a:p>
          <a:p>
            <a:pPr marL="756285" marR="372745" lvl="1" indent="-287020">
              <a:lnSpc>
                <a:spcPts val="2500"/>
              </a:lnSpc>
              <a:spcBef>
                <a:spcPts val="615"/>
              </a:spcBef>
              <a:buFont typeface="Arial"/>
              <a:buChar char="–"/>
              <a:tabLst>
                <a:tab pos="756920" algn="l"/>
              </a:tabLst>
            </a:pPr>
            <a:r>
              <a:rPr sz="2600" spc="-5" dirty="0">
                <a:latin typeface="Calibri"/>
                <a:cs typeface="Calibri"/>
              </a:rPr>
              <a:t>arterial disease </a:t>
            </a:r>
            <a:r>
              <a:rPr sz="2600" spc="-10" dirty="0">
                <a:latin typeface="Calibri"/>
                <a:cs typeface="Calibri"/>
              </a:rPr>
              <a:t>(carotid </a:t>
            </a:r>
            <a:r>
              <a:rPr sz="2600" spc="-5" dirty="0">
                <a:latin typeface="Calibri"/>
                <a:cs typeface="Calibri"/>
              </a:rPr>
              <a:t>bruits, </a:t>
            </a:r>
            <a:r>
              <a:rPr sz="2600" spc="-10" dirty="0">
                <a:latin typeface="Calibri"/>
                <a:cs typeface="Calibri"/>
              </a:rPr>
              <a:t>peripheral </a:t>
            </a:r>
            <a:r>
              <a:rPr sz="2600" spc="-5" dirty="0">
                <a:latin typeface="Calibri"/>
                <a:cs typeface="Calibri"/>
              </a:rPr>
              <a:t>vascular  disease)</a:t>
            </a:r>
            <a:endParaRPr sz="2600">
              <a:latin typeface="Calibri"/>
              <a:cs typeface="Calibri"/>
            </a:endParaRPr>
          </a:p>
          <a:p>
            <a:pPr marL="756285" marR="534035" lvl="1" indent="-287020">
              <a:lnSpc>
                <a:spcPct val="80000"/>
              </a:lnSpc>
              <a:spcBef>
                <a:spcPts val="645"/>
              </a:spcBef>
              <a:buFont typeface="Arial"/>
              <a:buChar char="–"/>
              <a:tabLst>
                <a:tab pos="756920" algn="l"/>
              </a:tabLst>
            </a:pPr>
            <a:r>
              <a:rPr sz="2600" spc="-10" dirty="0">
                <a:latin typeface="Calibri"/>
                <a:cs typeface="Calibri"/>
              </a:rPr>
              <a:t>unrelated </a:t>
            </a:r>
            <a:r>
              <a:rPr sz="2600" spc="-5" dirty="0">
                <a:latin typeface="Calibri"/>
                <a:cs typeface="Calibri"/>
              </a:rPr>
              <a:t>conditions that </a:t>
            </a:r>
            <a:r>
              <a:rPr sz="2600" spc="-15" dirty="0">
                <a:latin typeface="Calibri"/>
                <a:cs typeface="Calibri"/>
              </a:rPr>
              <a:t>may exacerbate</a:t>
            </a:r>
            <a:r>
              <a:rPr sz="2600" spc="-114" dirty="0">
                <a:latin typeface="Calibri"/>
                <a:cs typeface="Calibri"/>
              </a:rPr>
              <a:t> </a:t>
            </a:r>
            <a:r>
              <a:rPr sz="2600" dirty="0">
                <a:latin typeface="Calibri"/>
                <a:cs typeface="Calibri"/>
              </a:rPr>
              <a:t>angina  (anaemia,</a:t>
            </a:r>
            <a:r>
              <a:rPr sz="2600" spc="-35" dirty="0">
                <a:latin typeface="Calibri"/>
                <a:cs typeface="Calibri"/>
              </a:rPr>
              <a:t> </a:t>
            </a:r>
            <a:r>
              <a:rPr sz="2600" spc="-15" dirty="0">
                <a:latin typeface="Calibri"/>
                <a:cs typeface="Calibri"/>
              </a:rPr>
              <a:t>thyrotoxicosis).</a:t>
            </a:r>
            <a:endParaRPr sz="2600">
              <a:latin typeface="Calibri"/>
              <a:cs typeface="Calibri"/>
            </a:endParaRPr>
          </a:p>
          <a:p>
            <a:pPr marL="355600" marR="1229360" indent="-343535">
              <a:lnSpc>
                <a:spcPct val="80000"/>
              </a:lnSpc>
              <a:spcBef>
                <a:spcPts val="705"/>
              </a:spcBef>
              <a:buFont typeface="Arial"/>
              <a:buChar char="•"/>
              <a:tabLst>
                <a:tab pos="355600" algn="l"/>
                <a:tab pos="356235" algn="l"/>
              </a:tabLst>
            </a:pPr>
            <a:r>
              <a:rPr sz="3000" spc="-10" dirty="0">
                <a:latin typeface="Calibri"/>
                <a:cs typeface="Calibri"/>
              </a:rPr>
              <a:t>Important </a:t>
            </a:r>
            <a:r>
              <a:rPr sz="3000" spc="-5" dirty="0">
                <a:latin typeface="Calibri"/>
                <a:cs typeface="Calibri"/>
              </a:rPr>
              <a:t>assessment of </a:t>
            </a:r>
            <a:r>
              <a:rPr sz="3000" dirty="0">
                <a:latin typeface="Calibri"/>
                <a:cs typeface="Calibri"/>
              </a:rPr>
              <a:t>risk </a:t>
            </a:r>
            <a:r>
              <a:rPr sz="3000" spc="-20" dirty="0">
                <a:latin typeface="Calibri"/>
                <a:cs typeface="Calibri"/>
              </a:rPr>
              <a:t>factors</a:t>
            </a:r>
            <a:r>
              <a:rPr sz="3000" spc="-80" dirty="0">
                <a:latin typeface="Calibri"/>
                <a:cs typeface="Calibri"/>
              </a:rPr>
              <a:t> </a:t>
            </a:r>
            <a:r>
              <a:rPr sz="3000" spc="5" dirty="0">
                <a:latin typeface="Calibri"/>
                <a:cs typeface="Calibri"/>
              </a:rPr>
              <a:t>e.g.  </a:t>
            </a:r>
            <a:r>
              <a:rPr sz="3000" spc="-15" dirty="0">
                <a:latin typeface="Calibri"/>
                <a:cs typeface="Calibri"/>
              </a:rPr>
              <a:t>hypertension, </a:t>
            </a:r>
            <a:r>
              <a:rPr sz="3000" spc="-10" dirty="0">
                <a:latin typeface="Calibri"/>
                <a:cs typeface="Calibri"/>
              </a:rPr>
              <a:t>diabetes</a:t>
            </a:r>
            <a:r>
              <a:rPr sz="3000" spc="5" dirty="0">
                <a:latin typeface="Calibri"/>
                <a:cs typeface="Calibri"/>
              </a:rPr>
              <a:t> </a:t>
            </a:r>
            <a:r>
              <a:rPr sz="3000" spc="-5" dirty="0">
                <a:latin typeface="Calibri"/>
                <a:cs typeface="Calibri"/>
              </a:rPr>
              <a:t>mellitus</a:t>
            </a:r>
            <a:endParaRPr sz="3000">
              <a:latin typeface="Calibri"/>
              <a:cs typeface="Calibri"/>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1947" y="263093"/>
            <a:ext cx="3015615" cy="697230"/>
          </a:xfrm>
          <a:prstGeom prst="rect">
            <a:avLst/>
          </a:prstGeom>
        </p:spPr>
        <p:txBody>
          <a:bodyPr vert="horz" wrap="square" lIns="0" tIns="13335" rIns="0" bIns="0" rtlCol="0">
            <a:spAutoFit/>
          </a:bodyPr>
          <a:lstStyle/>
          <a:p>
            <a:pPr marL="12700">
              <a:lnSpc>
                <a:spcPct val="100000"/>
              </a:lnSpc>
              <a:spcBef>
                <a:spcPts val="105"/>
              </a:spcBef>
            </a:pPr>
            <a:r>
              <a:rPr sz="4400" spc="-25" dirty="0"/>
              <a:t>Investigation</a:t>
            </a:r>
            <a:endParaRPr sz="4400"/>
          </a:p>
        </p:txBody>
      </p:sp>
      <p:sp>
        <p:nvSpPr>
          <p:cNvPr id="3" name="object 3"/>
          <p:cNvSpPr txBox="1"/>
          <p:nvPr/>
        </p:nvSpPr>
        <p:spPr>
          <a:xfrm>
            <a:off x="307360" y="1240285"/>
            <a:ext cx="8282305" cy="4984313"/>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500" b="1" spc="-15" dirty="0">
                <a:latin typeface="Calibri"/>
                <a:cs typeface="Calibri"/>
              </a:rPr>
              <a:t>Resting </a:t>
            </a:r>
            <a:r>
              <a:rPr sz="2500" b="1" spc="-30" dirty="0">
                <a:latin typeface="Calibri"/>
                <a:cs typeface="Calibri"/>
              </a:rPr>
              <a:t>ECG</a:t>
            </a:r>
            <a:endParaRPr sz="2500">
              <a:latin typeface="Calibri"/>
              <a:cs typeface="Calibri"/>
            </a:endParaRPr>
          </a:p>
          <a:p>
            <a:pPr marL="756285" lvl="1" indent="-287020">
              <a:lnSpc>
                <a:spcPts val="2375"/>
              </a:lnSpc>
              <a:spcBef>
                <a:spcPts val="15"/>
              </a:spcBef>
              <a:buFont typeface="Arial"/>
              <a:buChar char="–"/>
              <a:tabLst>
                <a:tab pos="756285" algn="l"/>
                <a:tab pos="756920" algn="l"/>
              </a:tabLst>
            </a:pPr>
            <a:r>
              <a:rPr sz="2200" spc="-15" dirty="0">
                <a:latin typeface="Calibri"/>
                <a:cs typeface="Calibri"/>
              </a:rPr>
              <a:t>may </a:t>
            </a:r>
            <a:r>
              <a:rPr sz="2200" spc="-10" dirty="0">
                <a:latin typeface="Calibri"/>
                <a:cs typeface="Calibri"/>
              </a:rPr>
              <a:t>show </a:t>
            </a:r>
            <a:r>
              <a:rPr sz="2200" spc="-5" dirty="0">
                <a:latin typeface="Calibri"/>
                <a:cs typeface="Calibri"/>
              </a:rPr>
              <a:t>evidence </a:t>
            </a:r>
            <a:r>
              <a:rPr sz="2200" dirty="0">
                <a:latin typeface="Calibri"/>
                <a:cs typeface="Calibri"/>
              </a:rPr>
              <a:t>of </a:t>
            </a:r>
            <a:r>
              <a:rPr sz="2200" spc="-10" dirty="0">
                <a:latin typeface="Calibri"/>
                <a:cs typeface="Calibri"/>
              </a:rPr>
              <a:t>previous MI </a:t>
            </a:r>
            <a:r>
              <a:rPr sz="2200" spc="-5" dirty="0">
                <a:latin typeface="Calibri"/>
                <a:cs typeface="Calibri"/>
              </a:rPr>
              <a:t>but is </a:t>
            </a:r>
            <a:r>
              <a:rPr sz="2200" spc="-10" dirty="0">
                <a:latin typeface="Calibri"/>
                <a:cs typeface="Calibri"/>
              </a:rPr>
              <a:t>often </a:t>
            </a:r>
            <a:r>
              <a:rPr sz="2200" spc="-5" dirty="0">
                <a:latin typeface="Calibri"/>
                <a:cs typeface="Calibri"/>
              </a:rPr>
              <a:t>normal, </a:t>
            </a:r>
            <a:r>
              <a:rPr sz="2200" spc="-15" dirty="0">
                <a:latin typeface="Calibri"/>
                <a:cs typeface="Calibri"/>
              </a:rPr>
              <a:t>even</a:t>
            </a:r>
            <a:r>
              <a:rPr sz="2200" spc="55" dirty="0">
                <a:latin typeface="Calibri"/>
                <a:cs typeface="Calibri"/>
              </a:rPr>
              <a:t> </a:t>
            </a:r>
            <a:r>
              <a:rPr sz="2200" spc="-5" dirty="0">
                <a:latin typeface="Calibri"/>
                <a:cs typeface="Calibri"/>
              </a:rPr>
              <a:t>in</a:t>
            </a:r>
            <a:endParaRPr sz="2200">
              <a:latin typeface="Calibri"/>
              <a:cs typeface="Calibri"/>
            </a:endParaRPr>
          </a:p>
          <a:p>
            <a:pPr marL="756285">
              <a:lnSpc>
                <a:spcPts val="2375"/>
              </a:lnSpc>
            </a:pPr>
            <a:r>
              <a:rPr sz="2200" spc="-10" dirty="0">
                <a:latin typeface="Calibri"/>
                <a:cs typeface="Calibri"/>
              </a:rPr>
              <a:t>patients </a:t>
            </a:r>
            <a:r>
              <a:rPr sz="2200" spc="-5" dirty="0">
                <a:latin typeface="Calibri"/>
                <a:cs typeface="Calibri"/>
              </a:rPr>
              <a:t>with </a:t>
            </a:r>
            <a:r>
              <a:rPr sz="2200" spc="-15" dirty="0">
                <a:latin typeface="Calibri"/>
                <a:cs typeface="Calibri"/>
              </a:rPr>
              <a:t>severe</a:t>
            </a:r>
            <a:r>
              <a:rPr sz="2200" spc="20" dirty="0">
                <a:latin typeface="Calibri"/>
                <a:cs typeface="Calibri"/>
              </a:rPr>
              <a:t> </a:t>
            </a:r>
            <a:r>
              <a:rPr sz="2200" spc="-15" dirty="0">
                <a:latin typeface="Calibri"/>
                <a:cs typeface="Calibri"/>
              </a:rPr>
              <a:t>CAD.</a:t>
            </a:r>
            <a:endParaRPr sz="2200">
              <a:latin typeface="Calibri"/>
              <a:cs typeface="Calibri"/>
            </a:endParaRPr>
          </a:p>
          <a:p>
            <a:pPr marL="756285" marR="46355" lvl="1" indent="-287020">
              <a:lnSpc>
                <a:spcPct val="80000"/>
              </a:lnSpc>
              <a:spcBef>
                <a:spcPts val="525"/>
              </a:spcBef>
              <a:buFont typeface="Arial"/>
              <a:buChar char="–"/>
              <a:tabLst>
                <a:tab pos="756285" algn="l"/>
                <a:tab pos="756920" algn="l"/>
              </a:tabLst>
            </a:pPr>
            <a:r>
              <a:rPr sz="2200" spc="-20" dirty="0">
                <a:latin typeface="Calibri"/>
                <a:cs typeface="Calibri"/>
              </a:rPr>
              <a:t>Occasionally, </a:t>
            </a:r>
            <a:r>
              <a:rPr sz="2200" spc="-10" dirty="0">
                <a:latin typeface="Calibri"/>
                <a:cs typeface="Calibri"/>
              </a:rPr>
              <a:t>there </a:t>
            </a:r>
            <a:r>
              <a:rPr sz="2200" spc="-5" dirty="0">
                <a:latin typeface="Calibri"/>
                <a:cs typeface="Calibri"/>
              </a:rPr>
              <a:t>is </a:t>
            </a:r>
            <a:r>
              <a:rPr sz="2200" spc="-20" dirty="0">
                <a:latin typeface="Calibri"/>
                <a:cs typeface="Calibri"/>
              </a:rPr>
              <a:t>T-wave </a:t>
            </a:r>
            <a:r>
              <a:rPr sz="2200" spc="-15" dirty="0">
                <a:latin typeface="Calibri"/>
                <a:cs typeface="Calibri"/>
              </a:rPr>
              <a:t>flattening </a:t>
            </a:r>
            <a:r>
              <a:rPr sz="2200" spc="-5" dirty="0">
                <a:latin typeface="Calibri"/>
                <a:cs typeface="Calibri"/>
              </a:rPr>
              <a:t>or </a:t>
            </a:r>
            <a:r>
              <a:rPr sz="2200" spc="-15" dirty="0">
                <a:latin typeface="Calibri"/>
                <a:cs typeface="Calibri"/>
              </a:rPr>
              <a:t>inversion </a:t>
            </a:r>
            <a:r>
              <a:rPr sz="2200" spc="-5" dirty="0">
                <a:latin typeface="Calibri"/>
                <a:cs typeface="Calibri"/>
              </a:rPr>
              <a:t>in </a:t>
            </a:r>
            <a:r>
              <a:rPr sz="2200" spc="-10" dirty="0">
                <a:latin typeface="Calibri"/>
                <a:cs typeface="Calibri"/>
              </a:rPr>
              <a:t>some </a:t>
            </a:r>
            <a:r>
              <a:rPr sz="2200" spc="-5" dirty="0">
                <a:latin typeface="Calibri"/>
                <a:cs typeface="Calibri"/>
              </a:rPr>
              <a:t>leads,  </a:t>
            </a:r>
            <a:r>
              <a:rPr sz="2200" spc="-10" dirty="0">
                <a:latin typeface="Calibri"/>
                <a:cs typeface="Calibri"/>
              </a:rPr>
              <a:t>providing </a:t>
            </a:r>
            <a:r>
              <a:rPr sz="2200" b="1" spc="-5" dirty="0">
                <a:latin typeface="Calibri"/>
                <a:cs typeface="Calibri"/>
              </a:rPr>
              <a:t>non-specific </a:t>
            </a:r>
            <a:r>
              <a:rPr sz="2200" b="1" spc="-10" dirty="0">
                <a:latin typeface="Calibri"/>
                <a:cs typeface="Calibri"/>
              </a:rPr>
              <a:t>evidence </a:t>
            </a:r>
            <a:r>
              <a:rPr sz="2200" spc="-5" dirty="0">
                <a:latin typeface="Calibri"/>
                <a:cs typeface="Calibri"/>
              </a:rPr>
              <a:t>of </a:t>
            </a:r>
            <a:r>
              <a:rPr sz="2200" b="1" spc="-15" dirty="0">
                <a:latin typeface="Calibri"/>
                <a:cs typeface="Calibri"/>
              </a:rPr>
              <a:t>myocardial </a:t>
            </a:r>
            <a:r>
              <a:rPr sz="2200" b="1" spc="-5" dirty="0">
                <a:latin typeface="Calibri"/>
                <a:cs typeface="Calibri"/>
              </a:rPr>
              <a:t>ischaemia </a:t>
            </a:r>
            <a:r>
              <a:rPr sz="2200" spc="-5" dirty="0">
                <a:latin typeface="Calibri"/>
                <a:cs typeface="Calibri"/>
              </a:rPr>
              <a:t>or  </a:t>
            </a:r>
            <a:r>
              <a:rPr sz="2200" spc="-10" dirty="0">
                <a:latin typeface="Calibri"/>
                <a:cs typeface="Calibri"/>
              </a:rPr>
              <a:t>damage.</a:t>
            </a:r>
            <a:endParaRPr sz="2200">
              <a:latin typeface="Calibri"/>
              <a:cs typeface="Calibri"/>
            </a:endParaRPr>
          </a:p>
          <a:p>
            <a:pPr marL="756285" marR="5080" lvl="1" indent="-287020">
              <a:lnSpc>
                <a:spcPct val="80000"/>
              </a:lnSpc>
              <a:spcBef>
                <a:spcPts val="535"/>
              </a:spcBef>
              <a:buFont typeface="Arial"/>
              <a:buChar char="–"/>
              <a:tabLst>
                <a:tab pos="756285" algn="l"/>
                <a:tab pos="756920" algn="l"/>
              </a:tabLst>
            </a:pPr>
            <a:r>
              <a:rPr sz="2200" spc="-5" dirty="0">
                <a:latin typeface="Calibri"/>
                <a:cs typeface="Calibri"/>
              </a:rPr>
              <a:t>The </a:t>
            </a:r>
            <a:r>
              <a:rPr sz="2200" spc="-10" dirty="0">
                <a:latin typeface="Calibri"/>
                <a:cs typeface="Calibri"/>
              </a:rPr>
              <a:t>most convincing evidence </a:t>
            </a:r>
            <a:r>
              <a:rPr sz="2200" spc="-5" dirty="0">
                <a:latin typeface="Calibri"/>
                <a:cs typeface="Calibri"/>
              </a:rPr>
              <a:t>of </a:t>
            </a:r>
            <a:r>
              <a:rPr sz="2200" spc="-15" dirty="0">
                <a:latin typeface="Calibri"/>
                <a:cs typeface="Calibri"/>
              </a:rPr>
              <a:t>myocardial </a:t>
            </a:r>
            <a:r>
              <a:rPr sz="2200" spc="-5" dirty="0">
                <a:latin typeface="Calibri"/>
                <a:cs typeface="Calibri"/>
              </a:rPr>
              <a:t>ischaemia - </a:t>
            </a:r>
            <a:r>
              <a:rPr sz="2200" spc="-15" dirty="0">
                <a:latin typeface="Calibri"/>
                <a:cs typeface="Calibri"/>
              </a:rPr>
              <a:t>reversible  </a:t>
            </a:r>
            <a:r>
              <a:rPr sz="2200" spc="-10" dirty="0">
                <a:latin typeface="Calibri"/>
                <a:cs typeface="Calibri"/>
              </a:rPr>
              <a:t>ST segment depression </a:t>
            </a:r>
            <a:r>
              <a:rPr sz="2200" spc="-5" dirty="0">
                <a:latin typeface="Calibri"/>
                <a:cs typeface="Calibri"/>
              </a:rPr>
              <a:t>or </a:t>
            </a:r>
            <a:r>
              <a:rPr sz="2200" spc="-10" dirty="0">
                <a:latin typeface="Calibri"/>
                <a:cs typeface="Calibri"/>
              </a:rPr>
              <a:t>elevation, </a:t>
            </a:r>
            <a:r>
              <a:rPr sz="2200" spc="-5" dirty="0">
                <a:latin typeface="Calibri"/>
                <a:cs typeface="Calibri"/>
              </a:rPr>
              <a:t>with </a:t>
            </a:r>
            <a:r>
              <a:rPr sz="2200" dirty="0">
                <a:latin typeface="Calibri"/>
                <a:cs typeface="Calibri"/>
              </a:rPr>
              <a:t>or </a:t>
            </a:r>
            <a:r>
              <a:rPr sz="2200" spc="-5" dirty="0">
                <a:latin typeface="Calibri"/>
                <a:cs typeface="Calibri"/>
              </a:rPr>
              <a:t>without </a:t>
            </a:r>
            <a:r>
              <a:rPr sz="2200" spc="-20" dirty="0">
                <a:latin typeface="Calibri"/>
                <a:cs typeface="Calibri"/>
              </a:rPr>
              <a:t>T-wave  </a:t>
            </a:r>
            <a:r>
              <a:rPr sz="2200" spc="-15" dirty="0">
                <a:latin typeface="Calibri"/>
                <a:cs typeface="Calibri"/>
              </a:rPr>
              <a:t>inversion, at </a:t>
            </a:r>
            <a:r>
              <a:rPr sz="2200" spc="-5" dirty="0">
                <a:latin typeface="Calibri"/>
                <a:cs typeface="Calibri"/>
              </a:rPr>
              <a:t>the time the </a:t>
            </a:r>
            <a:r>
              <a:rPr sz="2200" spc="-15" dirty="0">
                <a:latin typeface="Calibri"/>
                <a:cs typeface="Calibri"/>
              </a:rPr>
              <a:t>patient </a:t>
            </a:r>
            <a:r>
              <a:rPr sz="2200" spc="-5" dirty="0">
                <a:latin typeface="Calibri"/>
                <a:cs typeface="Calibri"/>
              </a:rPr>
              <a:t>is </a:t>
            </a:r>
            <a:r>
              <a:rPr sz="2200" spc="-10" dirty="0">
                <a:latin typeface="Calibri"/>
                <a:cs typeface="Calibri"/>
              </a:rPr>
              <a:t>experiencing</a:t>
            </a:r>
            <a:r>
              <a:rPr sz="2200" spc="80" dirty="0">
                <a:latin typeface="Calibri"/>
                <a:cs typeface="Calibri"/>
              </a:rPr>
              <a:t> </a:t>
            </a:r>
            <a:r>
              <a:rPr sz="2200" spc="-15" dirty="0">
                <a:latin typeface="Calibri"/>
                <a:cs typeface="Calibri"/>
              </a:rPr>
              <a:t>symptoms</a:t>
            </a:r>
            <a:endParaRPr sz="2200">
              <a:latin typeface="Calibri"/>
              <a:cs typeface="Calibri"/>
            </a:endParaRPr>
          </a:p>
          <a:p>
            <a:pPr marL="355600" indent="-342900">
              <a:lnSpc>
                <a:spcPts val="2990"/>
              </a:lnSpc>
              <a:buFont typeface="Arial"/>
              <a:buChar char="•"/>
              <a:tabLst>
                <a:tab pos="354965" algn="l"/>
                <a:tab pos="355600" algn="l"/>
              </a:tabLst>
            </a:pPr>
            <a:r>
              <a:rPr sz="2500" b="1" spc="-20" dirty="0">
                <a:latin typeface="Calibri"/>
                <a:cs typeface="Calibri"/>
              </a:rPr>
              <a:t>Exercise</a:t>
            </a:r>
            <a:r>
              <a:rPr sz="2500" b="1" dirty="0">
                <a:latin typeface="Calibri"/>
                <a:cs typeface="Calibri"/>
              </a:rPr>
              <a:t> </a:t>
            </a:r>
            <a:r>
              <a:rPr sz="2500" b="1" spc="-30" dirty="0">
                <a:latin typeface="Calibri"/>
                <a:cs typeface="Calibri"/>
              </a:rPr>
              <a:t>ECG</a:t>
            </a:r>
            <a:endParaRPr sz="2500">
              <a:latin typeface="Calibri"/>
              <a:cs typeface="Calibri"/>
            </a:endParaRPr>
          </a:p>
          <a:p>
            <a:pPr marL="756285" lvl="1" indent="-287020">
              <a:lnSpc>
                <a:spcPts val="2375"/>
              </a:lnSpc>
              <a:spcBef>
                <a:spcPts val="10"/>
              </a:spcBef>
              <a:buFont typeface="Arial"/>
              <a:buChar char="–"/>
              <a:tabLst>
                <a:tab pos="756285" algn="l"/>
                <a:tab pos="756920" algn="l"/>
              </a:tabLst>
            </a:pPr>
            <a:r>
              <a:rPr sz="2200" spc="-20" dirty="0">
                <a:latin typeface="Calibri"/>
                <a:cs typeface="Calibri"/>
              </a:rPr>
              <a:t>Exercise </a:t>
            </a:r>
            <a:r>
              <a:rPr sz="2200" spc="-15" dirty="0">
                <a:latin typeface="Calibri"/>
                <a:cs typeface="Calibri"/>
              </a:rPr>
              <a:t>tolerance test </a:t>
            </a:r>
            <a:r>
              <a:rPr sz="2200" spc="-5" dirty="0">
                <a:latin typeface="Calibri"/>
                <a:cs typeface="Calibri"/>
              </a:rPr>
              <a:t>(ETT) - </a:t>
            </a:r>
            <a:r>
              <a:rPr sz="2200" spc="-15" dirty="0">
                <a:latin typeface="Calibri"/>
                <a:cs typeface="Calibri"/>
              </a:rPr>
              <a:t>standard </a:t>
            </a:r>
            <a:r>
              <a:rPr sz="2200" spc="-10" dirty="0">
                <a:latin typeface="Calibri"/>
                <a:cs typeface="Calibri"/>
              </a:rPr>
              <a:t>treadmill </a:t>
            </a:r>
            <a:r>
              <a:rPr sz="2200" dirty="0">
                <a:latin typeface="Calibri"/>
                <a:cs typeface="Calibri"/>
              </a:rPr>
              <a:t>or </a:t>
            </a:r>
            <a:r>
              <a:rPr sz="2200" spc="-10" dirty="0">
                <a:latin typeface="Calibri"/>
                <a:cs typeface="Calibri"/>
              </a:rPr>
              <a:t>bicycle</a:t>
            </a:r>
            <a:r>
              <a:rPr sz="2200" spc="160" dirty="0">
                <a:latin typeface="Calibri"/>
                <a:cs typeface="Calibri"/>
              </a:rPr>
              <a:t> </a:t>
            </a:r>
            <a:r>
              <a:rPr sz="2200" spc="-5" dirty="0">
                <a:latin typeface="Calibri"/>
                <a:cs typeface="Calibri"/>
              </a:rPr>
              <a:t>while</a:t>
            </a:r>
            <a:endParaRPr sz="2200">
              <a:latin typeface="Calibri"/>
              <a:cs typeface="Calibri"/>
            </a:endParaRPr>
          </a:p>
          <a:p>
            <a:pPr marL="756285">
              <a:lnSpc>
                <a:spcPts val="2375"/>
              </a:lnSpc>
            </a:pPr>
            <a:r>
              <a:rPr sz="2200" spc="-5" dirty="0">
                <a:latin typeface="Calibri"/>
                <a:cs typeface="Calibri"/>
              </a:rPr>
              <a:t>monitoring the </a:t>
            </a:r>
            <a:r>
              <a:rPr sz="2200" spc="-20" dirty="0">
                <a:latin typeface="Calibri"/>
                <a:cs typeface="Calibri"/>
              </a:rPr>
              <a:t>patient’s </a:t>
            </a:r>
            <a:r>
              <a:rPr sz="2200" spc="-15" dirty="0">
                <a:latin typeface="Calibri"/>
                <a:cs typeface="Calibri"/>
              </a:rPr>
              <a:t>ECG, </a:t>
            </a:r>
            <a:r>
              <a:rPr sz="2200" spc="-5" dirty="0">
                <a:latin typeface="Calibri"/>
                <a:cs typeface="Calibri"/>
              </a:rPr>
              <a:t>BP and </a:t>
            </a:r>
            <a:r>
              <a:rPr sz="2200" spc="-15" dirty="0">
                <a:latin typeface="Calibri"/>
                <a:cs typeface="Calibri"/>
              </a:rPr>
              <a:t>general</a:t>
            </a:r>
            <a:r>
              <a:rPr sz="2200" spc="80" dirty="0">
                <a:latin typeface="Calibri"/>
                <a:cs typeface="Calibri"/>
              </a:rPr>
              <a:t> </a:t>
            </a:r>
            <a:r>
              <a:rPr sz="2200" spc="-10" dirty="0">
                <a:latin typeface="Calibri"/>
                <a:cs typeface="Calibri"/>
              </a:rPr>
              <a:t>condition.</a:t>
            </a:r>
            <a:endParaRPr sz="2200">
              <a:latin typeface="Calibri"/>
              <a:cs typeface="Calibri"/>
            </a:endParaRPr>
          </a:p>
          <a:p>
            <a:pPr marL="756285" marR="833755" lvl="1" indent="-287020">
              <a:lnSpc>
                <a:spcPts val="2110"/>
              </a:lnSpc>
              <a:spcBef>
                <a:spcPts val="515"/>
              </a:spcBef>
              <a:buFont typeface="Arial"/>
              <a:buChar char="–"/>
              <a:tabLst>
                <a:tab pos="756285" algn="l"/>
                <a:tab pos="756920" algn="l"/>
              </a:tabLst>
            </a:pPr>
            <a:r>
              <a:rPr sz="2200" spc="-5" dirty="0">
                <a:latin typeface="Calibri"/>
                <a:cs typeface="Calibri"/>
              </a:rPr>
              <a:t>Planar or down-sloping </a:t>
            </a:r>
            <a:r>
              <a:rPr sz="2200" spc="-10" dirty="0">
                <a:latin typeface="Calibri"/>
                <a:cs typeface="Calibri"/>
              </a:rPr>
              <a:t>ST segment depression </a:t>
            </a:r>
            <a:r>
              <a:rPr sz="2200" spc="-5" dirty="0">
                <a:latin typeface="Calibri"/>
                <a:cs typeface="Calibri"/>
              </a:rPr>
              <a:t>of ≥ 1mm is  </a:t>
            </a:r>
            <a:r>
              <a:rPr sz="2200" spc="-15" dirty="0">
                <a:latin typeface="Calibri"/>
                <a:cs typeface="Calibri"/>
              </a:rPr>
              <a:t>indicative </a:t>
            </a:r>
            <a:r>
              <a:rPr sz="2200" spc="-5" dirty="0">
                <a:latin typeface="Calibri"/>
                <a:cs typeface="Calibri"/>
              </a:rPr>
              <a:t>of ischaemia </a:t>
            </a:r>
            <a:r>
              <a:rPr sz="2200" dirty="0">
                <a:latin typeface="Calibri"/>
                <a:cs typeface="Calibri"/>
              </a:rPr>
              <a:t>(</a:t>
            </a:r>
            <a:r>
              <a:rPr sz="2200" b="1" dirty="0">
                <a:latin typeface="Calibri"/>
                <a:cs typeface="Calibri"/>
              </a:rPr>
              <a:t>A,</a:t>
            </a:r>
            <a:r>
              <a:rPr sz="2200" b="1" spc="10" dirty="0">
                <a:latin typeface="Calibri"/>
                <a:cs typeface="Calibri"/>
              </a:rPr>
              <a:t> </a:t>
            </a:r>
            <a:r>
              <a:rPr sz="2200" b="1" dirty="0">
                <a:latin typeface="Calibri"/>
                <a:cs typeface="Calibri"/>
              </a:rPr>
              <a:t>B</a:t>
            </a:r>
            <a:r>
              <a:rPr sz="2200" dirty="0">
                <a:latin typeface="Calibri"/>
                <a:cs typeface="Calibri"/>
              </a:rPr>
              <a:t>)</a:t>
            </a:r>
            <a:endParaRPr sz="2200">
              <a:latin typeface="Calibri"/>
              <a:cs typeface="Calibri"/>
            </a:endParaRPr>
          </a:p>
          <a:p>
            <a:pPr marL="756285" lvl="1" indent="-287020">
              <a:lnSpc>
                <a:spcPts val="2375"/>
              </a:lnSpc>
              <a:spcBef>
                <a:spcPts val="20"/>
              </a:spcBef>
              <a:buFont typeface="Arial"/>
              <a:buChar char="–"/>
              <a:tabLst>
                <a:tab pos="756285" algn="l"/>
                <a:tab pos="756920" algn="l"/>
              </a:tabLst>
            </a:pPr>
            <a:r>
              <a:rPr sz="2200" spc="-5" dirty="0">
                <a:latin typeface="Calibri"/>
                <a:cs typeface="Calibri"/>
              </a:rPr>
              <a:t>Up-sloping </a:t>
            </a:r>
            <a:r>
              <a:rPr sz="2200" spc="-15" dirty="0">
                <a:latin typeface="Calibri"/>
                <a:cs typeface="Calibri"/>
              </a:rPr>
              <a:t>ST </a:t>
            </a:r>
            <a:r>
              <a:rPr sz="2200" spc="-5" dirty="0">
                <a:latin typeface="Calibri"/>
                <a:cs typeface="Calibri"/>
              </a:rPr>
              <a:t>depression is less </a:t>
            </a:r>
            <a:r>
              <a:rPr sz="2200" spc="-10" dirty="0">
                <a:latin typeface="Calibri"/>
                <a:cs typeface="Calibri"/>
              </a:rPr>
              <a:t>specific </a:t>
            </a:r>
            <a:r>
              <a:rPr sz="2200" spc="-5" dirty="0">
                <a:latin typeface="Calibri"/>
                <a:cs typeface="Calibri"/>
              </a:rPr>
              <a:t>and </a:t>
            </a:r>
            <a:r>
              <a:rPr sz="2200" spc="-10" dirty="0">
                <a:latin typeface="Calibri"/>
                <a:cs typeface="Calibri"/>
              </a:rPr>
              <a:t>often </a:t>
            </a:r>
            <a:r>
              <a:rPr sz="2200" spc="-15" dirty="0">
                <a:latin typeface="Calibri"/>
                <a:cs typeface="Calibri"/>
              </a:rPr>
              <a:t>occurs</a:t>
            </a:r>
            <a:r>
              <a:rPr sz="2200" spc="30" dirty="0">
                <a:latin typeface="Calibri"/>
                <a:cs typeface="Calibri"/>
              </a:rPr>
              <a:t> </a:t>
            </a:r>
            <a:r>
              <a:rPr sz="2200" spc="-5" dirty="0">
                <a:latin typeface="Calibri"/>
                <a:cs typeface="Calibri"/>
              </a:rPr>
              <a:t>in</a:t>
            </a:r>
            <a:endParaRPr sz="2200">
              <a:latin typeface="Calibri"/>
              <a:cs typeface="Calibri"/>
            </a:endParaRPr>
          </a:p>
          <a:p>
            <a:pPr marL="756285">
              <a:lnSpc>
                <a:spcPts val="2375"/>
              </a:lnSpc>
            </a:pPr>
            <a:r>
              <a:rPr sz="2200" spc="-5" dirty="0">
                <a:latin typeface="Calibri"/>
                <a:cs typeface="Calibri"/>
              </a:rPr>
              <a:t>normal individuals</a:t>
            </a:r>
            <a:r>
              <a:rPr sz="2200" spc="-55" dirty="0">
                <a:latin typeface="Calibri"/>
                <a:cs typeface="Calibri"/>
              </a:rPr>
              <a:t> </a:t>
            </a:r>
            <a:r>
              <a:rPr sz="2200" spc="-10" dirty="0">
                <a:latin typeface="Calibri"/>
                <a:cs typeface="Calibri"/>
              </a:rPr>
              <a:t>(</a:t>
            </a:r>
            <a:r>
              <a:rPr sz="2200" b="1" spc="-10" dirty="0">
                <a:latin typeface="Calibri"/>
                <a:cs typeface="Calibri"/>
              </a:rPr>
              <a:t>C</a:t>
            </a:r>
            <a:r>
              <a:rPr sz="2200" spc="-10" dirty="0">
                <a:latin typeface="Calibri"/>
                <a:cs typeface="Calibri"/>
              </a:rPr>
              <a:t>)</a:t>
            </a:r>
            <a:endParaRPr sz="2200">
              <a:latin typeface="Calibri"/>
              <a:cs typeface="Calibri"/>
            </a:endParaRPr>
          </a:p>
        </p:txBody>
      </p:sp>
      <p:sp>
        <p:nvSpPr>
          <p:cNvPr id="4" name="object 4"/>
          <p:cNvSpPr/>
          <p:nvPr/>
        </p:nvSpPr>
        <p:spPr>
          <a:xfrm>
            <a:off x="4724400" y="76200"/>
            <a:ext cx="3581400" cy="152819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4013" y="461594"/>
            <a:ext cx="3020695" cy="697230"/>
          </a:xfrm>
          <a:prstGeom prst="rect">
            <a:avLst/>
          </a:prstGeom>
        </p:spPr>
        <p:txBody>
          <a:bodyPr vert="horz" wrap="square" lIns="0" tIns="13335" rIns="0" bIns="0" rtlCol="0">
            <a:spAutoFit/>
          </a:bodyPr>
          <a:lstStyle/>
          <a:p>
            <a:pPr marL="12700">
              <a:lnSpc>
                <a:spcPct val="100000"/>
              </a:lnSpc>
              <a:spcBef>
                <a:spcPts val="105"/>
              </a:spcBef>
            </a:pPr>
            <a:r>
              <a:rPr sz="4400" spc="-20" dirty="0"/>
              <a:t>Investigation</a:t>
            </a:r>
            <a:endParaRPr sz="4400"/>
          </a:p>
        </p:txBody>
      </p:sp>
      <p:sp>
        <p:nvSpPr>
          <p:cNvPr id="3" name="object 3"/>
          <p:cNvSpPr/>
          <p:nvPr/>
        </p:nvSpPr>
        <p:spPr>
          <a:xfrm>
            <a:off x="1066820" y="1295400"/>
            <a:ext cx="7326883" cy="5334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25322" y="873037"/>
            <a:ext cx="3020060" cy="696595"/>
          </a:xfrm>
          <a:prstGeom prst="rect">
            <a:avLst/>
          </a:prstGeom>
        </p:spPr>
        <p:txBody>
          <a:bodyPr vert="horz" wrap="square" lIns="0" tIns="13335" rIns="0" bIns="0" rtlCol="0">
            <a:spAutoFit/>
          </a:bodyPr>
          <a:lstStyle/>
          <a:p>
            <a:pPr marL="12700">
              <a:lnSpc>
                <a:spcPct val="100000"/>
              </a:lnSpc>
              <a:spcBef>
                <a:spcPts val="105"/>
              </a:spcBef>
            </a:pPr>
            <a:r>
              <a:rPr sz="4400" spc="-20" dirty="0"/>
              <a:t>Investigation</a:t>
            </a:r>
            <a:endParaRPr sz="4400"/>
          </a:p>
        </p:txBody>
      </p:sp>
      <p:sp>
        <p:nvSpPr>
          <p:cNvPr id="3" name="object 3"/>
          <p:cNvSpPr txBox="1"/>
          <p:nvPr/>
        </p:nvSpPr>
        <p:spPr>
          <a:xfrm>
            <a:off x="535940" y="1908175"/>
            <a:ext cx="7970520" cy="4112895"/>
          </a:xfrm>
          <a:prstGeom prst="rect">
            <a:avLst/>
          </a:prstGeom>
        </p:spPr>
        <p:txBody>
          <a:bodyPr vert="horz" wrap="square" lIns="0" tIns="12700" rIns="0" bIns="0" rtlCol="0">
            <a:spAutoFit/>
          </a:bodyPr>
          <a:lstStyle/>
          <a:p>
            <a:pPr marL="355600" indent="-343535">
              <a:lnSpc>
                <a:spcPts val="3295"/>
              </a:lnSpc>
              <a:spcBef>
                <a:spcPts val="100"/>
              </a:spcBef>
              <a:buFont typeface="Arial"/>
              <a:buChar char="•"/>
              <a:tabLst>
                <a:tab pos="355600" algn="l"/>
                <a:tab pos="356235" algn="l"/>
              </a:tabLst>
            </a:pPr>
            <a:r>
              <a:rPr sz="3000" b="1" spc="-5" dirty="0">
                <a:latin typeface="Calibri"/>
                <a:cs typeface="Calibri"/>
              </a:rPr>
              <a:t>Other </a:t>
            </a:r>
            <a:r>
              <a:rPr sz="3000" b="1" spc="-10" dirty="0">
                <a:latin typeface="Calibri"/>
                <a:cs typeface="Calibri"/>
              </a:rPr>
              <a:t>forms </a:t>
            </a:r>
            <a:r>
              <a:rPr sz="3000" b="1" dirty="0">
                <a:latin typeface="Calibri"/>
                <a:cs typeface="Calibri"/>
              </a:rPr>
              <a:t>of </a:t>
            </a:r>
            <a:r>
              <a:rPr sz="3000" b="1" spc="-15" dirty="0">
                <a:latin typeface="Calibri"/>
                <a:cs typeface="Calibri"/>
              </a:rPr>
              <a:t>stress</a:t>
            </a:r>
            <a:r>
              <a:rPr sz="3000" b="1" spc="-20" dirty="0">
                <a:latin typeface="Calibri"/>
                <a:cs typeface="Calibri"/>
              </a:rPr>
              <a:t> </a:t>
            </a:r>
            <a:r>
              <a:rPr sz="3000" b="1" spc="-15" dirty="0">
                <a:latin typeface="Calibri"/>
                <a:cs typeface="Calibri"/>
              </a:rPr>
              <a:t>testing</a:t>
            </a:r>
            <a:endParaRPr sz="3000">
              <a:latin typeface="Calibri"/>
              <a:cs typeface="Calibri"/>
            </a:endParaRPr>
          </a:p>
          <a:p>
            <a:pPr marL="756285" lvl="1" indent="-287020">
              <a:lnSpc>
                <a:spcPts val="2505"/>
              </a:lnSpc>
              <a:buFont typeface="Arial"/>
              <a:buChar char="–"/>
              <a:tabLst>
                <a:tab pos="756920" algn="l"/>
              </a:tabLst>
            </a:pPr>
            <a:r>
              <a:rPr sz="2600" i="1" spc="-5" dirty="0">
                <a:latin typeface="Calibri"/>
                <a:cs typeface="Calibri"/>
              </a:rPr>
              <a:t>Myocardial </a:t>
            </a:r>
            <a:r>
              <a:rPr sz="2600" i="1" dirty="0">
                <a:latin typeface="Calibri"/>
                <a:cs typeface="Calibri"/>
              </a:rPr>
              <a:t>perfusion</a:t>
            </a:r>
            <a:r>
              <a:rPr sz="2600" i="1" spc="-55" dirty="0">
                <a:latin typeface="Calibri"/>
                <a:cs typeface="Calibri"/>
              </a:rPr>
              <a:t> </a:t>
            </a:r>
            <a:r>
              <a:rPr sz="2600" i="1" spc="-5" dirty="0">
                <a:latin typeface="Calibri"/>
                <a:cs typeface="Calibri"/>
              </a:rPr>
              <a:t>scanning</a:t>
            </a:r>
            <a:endParaRPr sz="2600">
              <a:latin typeface="Calibri"/>
              <a:cs typeface="Calibri"/>
            </a:endParaRPr>
          </a:p>
          <a:p>
            <a:pPr marL="756285" lvl="1" indent="-287020">
              <a:lnSpc>
                <a:spcPts val="2800"/>
              </a:lnSpc>
              <a:buFont typeface="Arial"/>
              <a:buChar char="–"/>
              <a:tabLst>
                <a:tab pos="756920" algn="l"/>
              </a:tabLst>
            </a:pPr>
            <a:r>
              <a:rPr sz="2600" i="1" spc="-5" dirty="0">
                <a:latin typeface="Calibri"/>
                <a:cs typeface="Calibri"/>
              </a:rPr>
              <a:t>Stress</a:t>
            </a:r>
            <a:r>
              <a:rPr sz="2600" i="1" spc="-30" dirty="0">
                <a:latin typeface="Calibri"/>
                <a:cs typeface="Calibri"/>
              </a:rPr>
              <a:t> </a:t>
            </a:r>
            <a:r>
              <a:rPr sz="2600" i="1" spc="-5" dirty="0">
                <a:latin typeface="Calibri"/>
                <a:cs typeface="Calibri"/>
              </a:rPr>
              <a:t>echocardiography</a:t>
            </a:r>
            <a:endParaRPr sz="2600">
              <a:latin typeface="Calibri"/>
              <a:cs typeface="Calibri"/>
            </a:endParaRPr>
          </a:p>
          <a:p>
            <a:pPr marL="355600" indent="-343535">
              <a:lnSpc>
                <a:spcPts val="3595"/>
              </a:lnSpc>
              <a:buFont typeface="Arial"/>
              <a:buChar char="•"/>
              <a:tabLst>
                <a:tab pos="355600" algn="l"/>
                <a:tab pos="356235" algn="l"/>
              </a:tabLst>
            </a:pPr>
            <a:r>
              <a:rPr sz="3000" b="1" spc="-10" dirty="0">
                <a:latin typeface="Calibri"/>
                <a:cs typeface="Calibri"/>
              </a:rPr>
              <a:t>Coronary</a:t>
            </a:r>
            <a:r>
              <a:rPr sz="3000" b="1" spc="-15" dirty="0">
                <a:latin typeface="Calibri"/>
                <a:cs typeface="Calibri"/>
              </a:rPr>
              <a:t> arteriography</a:t>
            </a:r>
            <a:endParaRPr sz="3000">
              <a:latin typeface="Calibri"/>
              <a:cs typeface="Calibri"/>
            </a:endParaRPr>
          </a:p>
          <a:p>
            <a:pPr marL="756285" marR="5080" lvl="1" indent="-287020">
              <a:lnSpc>
                <a:spcPct val="80000"/>
              </a:lnSpc>
              <a:spcBef>
                <a:spcPts val="640"/>
              </a:spcBef>
              <a:buFont typeface="Arial"/>
              <a:buChar char="–"/>
              <a:tabLst>
                <a:tab pos="756920" algn="l"/>
              </a:tabLst>
            </a:pPr>
            <a:r>
              <a:rPr sz="2600" spc="-10" dirty="0">
                <a:latin typeface="Calibri"/>
                <a:cs typeface="Calibri"/>
              </a:rPr>
              <a:t>detailed anatomical information </a:t>
            </a:r>
            <a:r>
              <a:rPr sz="2600" dirty="0">
                <a:latin typeface="Calibri"/>
                <a:cs typeface="Calibri"/>
              </a:rPr>
              <a:t>about the </a:t>
            </a:r>
            <a:r>
              <a:rPr sz="2600" spc="-15" dirty="0">
                <a:latin typeface="Calibri"/>
                <a:cs typeface="Calibri"/>
              </a:rPr>
              <a:t>extent </a:t>
            </a:r>
            <a:r>
              <a:rPr sz="2600" dirty="0">
                <a:latin typeface="Calibri"/>
                <a:cs typeface="Calibri"/>
              </a:rPr>
              <a:t>and  </a:t>
            </a:r>
            <a:r>
              <a:rPr sz="2600" spc="-10" dirty="0">
                <a:latin typeface="Calibri"/>
                <a:cs typeface="Calibri"/>
              </a:rPr>
              <a:t>nature </a:t>
            </a:r>
            <a:r>
              <a:rPr sz="2600" spc="-5" dirty="0">
                <a:latin typeface="Calibri"/>
                <a:cs typeface="Calibri"/>
              </a:rPr>
              <a:t>of </a:t>
            </a:r>
            <a:r>
              <a:rPr sz="2600" spc="-10" dirty="0">
                <a:latin typeface="Calibri"/>
                <a:cs typeface="Calibri"/>
              </a:rPr>
              <a:t>coronary </a:t>
            </a:r>
            <a:r>
              <a:rPr sz="2600" spc="-5" dirty="0">
                <a:latin typeface="Calibri"/>
                <a:cs typeface="Calibri"/>
              </a:rPr>
              <a:t>artery</a:t>
            </a:r>
            <a:r>
              <a:rPr sz="2600" spc="-25" dirty="0">
                <a:latin typeface="Calibri"/>
                <a:cs typeface="Calibri"/>
              </a:rPr>
              <a:t> </a:t>
            </a:r>
            <a:r>
              <a:rPr sz="2600" spc="-5" dirty="0">
                <a:latin typeface="Calibri"/>
                <a:cs typeface="Calibri"/>
              </a:rPr>
              <a:t>disease</a:t>
            </a:r>
            <a:endParaRPr sz="2600">
              <a:latin typeface="Calibri"/>
              <a:cs typeface="Calibri"/>
            </a:endParaRPr>
          </a:p>
          <a:p>
            <a:pPr marL="756285" marR="799465" lvl="1" indent="-287020">
              <a:lnSpc>
                <a:spcPts val="2500"/>
              </a:lnSpc>
              <a:spcBef>
                <a:spcPts val="600"/>
              </a:spcBef>
              <a:buFont typeface="Arial"/>
              <a:buChar char="–"/>
              <a:tabLst>
                <a:tab pos="756920" algn="l"/>
              </a:tabLst>
            </a:pPr>
            <a:r>
              <a:rPr sz="2600" spc="-10" dirty="0">
                <a:latin typeface="Calibri"/>
                <a:cs typeface="Calibri"/>
              </a:rPr>
              <a:t>indicated </a:t>
            </a:r>
            <a:r>
              <a:rPr sz="2600" dirty="0">
                <a:latin typeface="Calibri"/>
                <a:cs typeface="Calibri"/>
              </a:rPr>
              <a:t>when </a:t>
            </a:r>
            <a:r>
              <a:rPr sz="2600" spc="-15" dirty="0">
                <a:latin typeface="Calibri"/>
                <a:cs typeface="Calibri"/>
              </a:rPr>
              <a:t>non-invasive </a:t>
            </a:r>
            <a:r>
              <a:rPr sz="2600" spc="-10" dirty="0">
                <a:latin typeface="Calibri"/>
                <a:cs typeface="Calibri"/>
              </a:rPr>
              <a:t>tests </a:t>
            </a:r>
            <a:r>
              <a:rPr sz="2600" spc="-20" dirty="0">
                <a:latin typeface="Calibri"/>
                <a:cs typeface="Calibri"/>
              </a:rPr>
              <a:t>have </a:t>
            </a:r>
            <a:r>
              <a:rPr sz="2600" spc="-10" dirty="0">
                <a:latin typeface="Calibri"/>
                <a:cs typeface="Calibri"/>
              </a:rPr>
              <a:t>failed to  establish </a:t>
            </a:r>
            <a:r>
              <a:rPr sz="2600" dirty="0">
                <a:latin typeface="Calibri"/>
                <a:cs typeface="Calibri"/>
              </a:rPr>
              <a:t>the </a:t>
            </a:r>
            <a:r>
              <a:rPr sz="2600" spc="-5" dirty="0">
                <a:latin typeface="Calibri"/>
                <a:cs typeface="Calibri"/>
              </a:rPr>
              <a:t>cause of </a:t>
            </a:r>
            <a:r>
              <a:rPr sz="2600" spc="-10" dirty="0">
                <a:latin typeface="Calibri"/>
                <a:cs typeface="Calibri"/>
              </a:rPr>
              <a:t>atypical </a:t>
            </a:r>
            <a:r>
              <a:rPr sz="2600" spc="-5" dirty="0">
                <a:latin typeface="Calibri"/>
                <a:cs typeface="Calibri"/>
              </a:rPr>
              <a:t>chest</a:t>
            </a:r>
            <a:r>
              <a:rPr sz="2600" spc="-85" dirty="0">
                <a:latin typeface="Calibri"/>
                <a:cs typeface="Calibri"/>
              </a:rPr>
              <a:t> </a:t>
            </a:r>
            <a:r>
              <a:rPr sz="2600" spc="-5" dirty="0">
                <a:latin typeface="Calibri"/>
                <a:cs typeface="Calibri"/>
              </a:rPr>
              <a:t>pain</a:t>
            </a:r>
            <a:endParaRPr sz="2600">
              <a:latin typeface="Calibri"/>
              <a:cs typeface="Calibri"/>
            </a:endParaRPr>
          </a:p>
          <a:p>
            <a:pPr marL="756285" lvl="1" indent="-287020">
              <a:lnSpc>
                <a:spcPct val="100000"/>
              </a:lnSpc>
              <a:spcBef>
                <a:spcPts val="20"/>
              </a:spcBef>
              <a:buFont typeface="Arial"/>
              <a:buChar char="–"/>
              <a:tabLst>
                <a:tab pos="756920" algn="l"/>
              </a:tabLst>
            </a:pPr>
            <a:r>
              <a:rPr sz="2600" spc="-5" dirty="0">
                <a:latin typeface="Calibri"/>
                <a:cs typeface="Calibri"/>
              </a:rPr>
              <a:t>under local</a:t>
            </a:r>
            <a:r>
              <a:rPr sz="2600" spc="-15" dirty="0">
                <a:latin typeface="Calibri"/>
                <a:cs typeface="Calibri"/>
              </a:rPr>
              <a:t> </a:t>
            </a:r>
            <a:r>
              <a:rPr sz="2600" spc="-5" dirty="0">
                <a:latin typeface="Calibri"/>
                <a:cs typeface="Calibri"/>
              </a:rPr>
              <a:t>anaesthesia</a:t>
            </a:r>
            <a:endParaRPr sz="2600">
              <a:latin typeface="Calibri"/>
              <a:cs typeface="Calibri"/>
            </a:endParaRPr>
          </a:p>
          <a:p>
            <a:pPr marL="756285" marR="299720" lvl="1" indent="-287020">
              <a:lnSpc>
                <a:spcPts val="2500"/>
              </a:lnSpc>
              <a:spcBef>
                <a:spcPts val="595"/>
              </a:spcBef>
              <a:buFont typeface="Arial"/>
              <a:buChar char="–"/>
              <a:tabLst>
                <a:tab pos="756920" algn="l"/>
              </a:tabLst>
            </a:pPr>
            <a:r>
              <a:rPr sz="2600" spc="-10" dirty="0">
                <a:latin typeface="Calibri"/>
                <a:cs typeface="Calibri"/>
              </a:rPr>
              <a:t>requires </a:t>
            </a:r>
            <a:r>
              <a:rPr sz="2600" spc="-5" dirty="0">
                <a:latin typeface="Calibri"/>
                <a:cs typeface="Calibri"/>
              </a:rPr>
              <a:t>specialised radiological equipment, </a:t>
            </a:r>
            <a:r>
              <a:rPr sz="2600" spc="-10" dirty="0">
                <a:latin typeface="Calibri"/>
                <a:cs typeface="Calibri"/>
              </a:rPr>
              <a:t>cardiac  </a:t>
            </a:r>
            <a:r>
              <a:rPr sz="2600" spc="-5" dirty="0">
                <a:latin typeface="Calibri"/>
                <a:cs typeface="Calibri"/>
              </a:rPr>
              <a:t>monitoring </a:t>
            </a:r>
            <a:r>
              <a:rPr sz="2600" dirty="0">
                <a:latin typeface="Calibri"/>
                <a:cs typeface="Calibri"/>
              </a:rPr>
              <a:t>and an </a:t>
            </a:r>
            <a:r>
              <a:rPr sz="2600" spc="-10" dirty="0">
                <a:latin typeface="Calibri"/>
                <a:cs typeface="Calibri"/>
              </a:rPr>
              <a:t>experienced operating</a:t>
            </a:r>
            <a:r>
              <a:rPr sz="2600" spc="-100" dirty="0">
                <a:latin typeface="Calibri"/>
                <a:cs typeface="Calibri"/>
              </a:rPr>
              <a:t> </a:t>
            </a:r>
            <a:r>
              <a:rPr sz="2600" spc="-5" dirty="0">
                <a:latin typeface="Calibri"/>
                <a:cs typeface="Calibri"/>
              </a:rPr>
              <a:t>team</a:t>
            </a:r>
            <a:endParaRPr sz="2600">
              <a:latin typeface="Calibri"/>
              <a:cs typeface="Calibri"/>
            </a:endParaRPr>
          </a:p>
        </p:txBody>
      </p:sp>
      <p:sp>
        <p:nvSpPr>
          <p:cNvPr id="4" name="object 4"/>
          <p:cNvSpPr/>
          <p:nvPr/>
        </p:nvSpPr>
        <p:spPr>
          <a:xfrm>
            <a:off x="5715000" y="76200"/>
            <a:ext cx="3352800" cy="3352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7458" y="1512189"/>
            <a:ext cx="7550784" cy="939800"/>
          </a:xfrm>
          <a:prstGeom prst="rect">
            <a:avLst/>
          </a:prstGeom>
        </p:spPr>
        <p:txBody>
          <a:bodyPr vert="horz" wrap="square" lIns="0" tIns="12700" rIns="0" bIns="0" rtlCol="0">
            <a:spAutoFit/>
          </a:bodyPr>
          <a:lstStyle/>
          <a:p>
            <a:pPr marL="12700">
              <a:lnSpc>
                <a:spcPct val="100000"/>
              </a:lnSpc>
              <a:spcBef>
                <a:spcPts val="100"/>
              </a:spcBef>
            </a:pPr>
            <a:r>
              <a:rPr sz="6000" spc="-30" dirty="0">
                <a:solidFill>
                  <a:srgbClr val="006FC0"/>
                </a:solidFill>
              </a:rPr>
              <a:t>Cardio-Vascular</a:t>
            </a:r>
            <a:r>
              <a:rPr sz="6000" spc="-60" dirty="0">
                <a:solidFill>
                  <a:srgbClr val="006FC0"/>
                </a:solidFill>
              </a:rPr>
              <a:t> </a:t>
            </a:r>
            <a:r>
              <a:rPr sz="6000" spc="-5" dirty="0">
                <a:solidFill>
                  <a:srgbClr val="006FC0"/>
                </a:solidFill>
              </a:rPr>
              <a:t>Disease</a:t>
            </a:r>
            <a:endParaRPr sz="6000"/>
          </a:p>
        </p:txBody>
      </p:sp>
      <p:sp>
        <p:nvSpPr>
          <p:cNvPr id="3" name="object 3"/>
          <p:cNvSpPr txBox="1">
            <a:spLocks noGrp="1"/>
          </p:cNvSpPr>
          <p:nvPr>
            <p:ph type="body" idx="1"/>
          </p:nvPr>
        </p:nvSpPr>
        <p:spPr>
          <a:xfrm>
            <a:off x="450850" y="1600200"/>
            <a:ext cx="8248650" cy="3284489"/>
          </a:xfrm>
          <a:prstGeom prst="rect">
            <a:avLst/>
          </a:prstGeom>
        </p:spPr>
        <p:txBody>
          <a:bodyPr vert="horz" wrap="square" lIns="0" tIns="626364" rIns="0" bIns="0" rtlCol="0">
            <a:spAutoFit/>
          </a:bodyPr>
          <a:lstStyle/>
          <a:p>
            <a:pPr marL="150495" algn="ctr">
              <a:lnSpc>
                <a:spcPct val="100000"/>
              </a:lnSpc>
              <a:spcBef>
                <a:spcPts val="105"/>
              </a:spcBef>
            </a:pPr>
            <a:r>
              <a:rPr lang="en-US" spc="-10" dirty="0" smtClean="0"/>
              <a:t>Coronary Artery Disease:</a:t>
            </a:r>
            <a:endParaRPr spc="-10" dirty="0"/>
          </a:p>
          <a:p>
            <a:pPr marL="441959" marR="286385" algn="ctr">
              <a:lnSpc>
                <a:spcPct val="100000"/>
              </a:lnSpc>
            </a:pPr>
            <a:r>
              <a:rPr spc="-20" dirty="0"/>
              <a:t>Atheroscelorsis,</a:t>
            </a:r>
            <a:r>
              <a:rPr spc="-105" dirty="0"/>
              <a:t> </a:t>
            </a:r>
            <a:r>
              <a:rPr dirty="0"/>
              <a:t>Angina,  </a:t>
            </a:r>
            <a:r>
              <a:rPr spc="-15" dirty="0"/>
              <a:t>Myocardial</a:t>
            </a:r>
            <a:r>
              <a:rPr spc="-55" dirty="0"/>
              <a:t> </a:t>
            </a:r>
            <a:r>
              <a:rPr spc="-20" dirty="0"/>
              <a:t>Infarction</a:t>
            </a:r>
          </a:p>
          <a:p>
            <a:pPr marL="297815" algn="ctr">
              <a:lnSpc>
                <a:spcPct val="100000"/>
              </a:lnSpc>
              <a:spcBef>
                <a:spcPts val="1045"/>
              </a:spcBef>
            </a:pPr>
            <a:r>
              <a:rPr sz="3200" spc="-95" dirty="0">
                <a:solidFill>
                  <a:srgbClr val="00B0F0"/>
                </a:solidFill>
              </a:rPr>
              <a:t>Dr</a:t>
            </a:r>
            <a:r>
              <a:rPr sz="3200" spc="-95">
                <a:solidFill>
                  <a:srgbClr val="00B0F0"/>
                </a:solidFill>
              </a:rPr>
              <a:t>. </a:t>
            </a:r>
            <a:r>
              <a:rPr lang="en-US" sz="3200" spc="-95" dirty="0" err="1" smtClean="0">
                <a:solidFill>
                  <a:srgbClr val="00B0F0"/>
                </a:solidFill>
              </a:rPr>
              <a:t>Sandeep</a:t>
            </a:r>
            <a:r>
              <a:rPr lang="en-US" sz="3200" spc="-95" dirty="0" smtClean="0">
                <a:solidFill>
                  <a:srgbClr val="00B0F0"/>
                </a:solidFill>
              </a:rPr>
              <a:t> </a:t>
            </a:r>
            <a:r>
              <a:rPr lang="en-US" sz="3200" spc="-95" dirty="0" err="1" smtClean="0">
                <a:solidFill>
                  <a:srgbClr val="00B0F0"/>
                </a:solidFill>
              </a:rPr>
              <a:t>Rai</a:t>
            </a:r>
            <a:endParaRPr sz="3200">
              <a:solidFill>
                <a:srgbClr val="00B0F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7938" name="Picture 2" descr="Inferior myocardial infarct&#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9686" y="415493"/>
            <a:ext cx="3134360" cy="697230"/>
          </a:xfrm>
          <a:prstGeom prst="rect">
            <a:avLst/>
          </a:prstGeom>
        </p:spPr>
        <p:txBody>
          <a:bodyPr vert="horz" wrap="square" lIns="0" tIns="13335" rIns="0" bIns="0" rtlCol="0">
            <a:spAutoFit/>
          </a:bodyPr>
          <a:lstStyle/>
          <a:p>
            <a:pPr marL="12700">
              <a:lnSpc>
                <a:spcPct val="100000"/>
              </a:lnSpc>
              <a:spcBef>
                <a:spcPts val="105"/>
              </a:spcBef>
            </a:pPr>
            <a:r>
              <a:rPr sz="4400" spc="-10" dirty="0"/>
              <a:t>Management</a:t>
            </a:r>
            <a:endParaRPr sz="4400"/>
          </a:p>
        </p:txBody>
      </p:sp>
      <p:sp>
        <p:nvSpPr>
          <p:cNvPr id="3" name="object 3"/>
          <p:cNvSpPr txBox="1"/>
          <p:nvPr/>
        </p:nvSpPr>
        <p:spPr>
          <a:xfrm>
            <a:off x="307340" y="1647286"/>
            <a:ext cx="5004435" cy="4471096"/>
          </a:xfrm>
          <a:prstGeom prst="rect">
            <a:avLst/>
          </a:prstGeom>
        </p:spPr>
        <p:txBody>
          <a:bodyPr vert="horz" wrap="square" lIns="0" tIns="59055" rIns="0" bIns="0" rtlCol="0">
            <a:spAutoFit/>
          </a:bodyPr>
          <a:lstStyle/>
          <a:p>
            <a:pPr marL="355600" marR="213995" indent="-342900">
              <a:lnSpc>
                <a:spcPts val="2920"/>
              </a:lnSpc>
              <a:spcBef>
                <a:spcPts val="465"/>
              </a:spcBef>
              <a:buFont typeface="Arial"/>
              <a:buChar char="•"/>
              <a:tabLst>
                <a:tab pos="354965" algn="l"/>
                <a:tab pos="355600" algn="l"/>
              </a:tabLst>
            </a:pPr>
            <a:r>
              <a:rPr sz="2700" spc="-5" dirty="0">
                <a:latin typeface="Calibri"/>
                <a:cs typeface="Calibri"/>
              </a:rPr>
              <a:t>Management of </a:t>
            </a:r>
            <a:r>
              <a:rPr sz="2700" dirty="0">
                <a:latin typeface="Calibri"/>
                <a:cs typeface="Calibri"/>
              </a:rPr>
              <a:t>angina</a:t>
            </a:r>
            <a:r>
              <a:rPr sz="2700" spc="-125" dirty="0">
                <a:latin typeface="Calibri"/>
                <a:cs typeface="Calibri"/>
              </a:rPr>
              <a:t> </a:t>
            </a:r>
            <a:r>
              <a:rPr sz="2700" spc="-10" dirty="0">
                <a:latin typeface="Calibri"/>
                <a:cs typeface="Calibri"/>
              </a:rPr>
              <a:t>pectoris  </a:t>
            </a:r>
            <a:r>
              <a:rPr sz="2700" spc="-15" dirty="0">
                <a:latin typeface="Calibri"/>
                <a:cs typeface="Calibri"/>
              </a:rPr>
              <a:t>involves</a:t>
            </a:r>
            <a:endParaRPr sz="2700">
              <a:latin typeface="Calibri"/>
              <a:cs typeface="Calibri"/>
            </a:endParaRPr>
          </a:p>
          <a:p>
            <a:pPr marL="756285" marR="359410" lvl="1" indent="-287020">
              <a:lnSpc>
                <a:spcPts val="2590"/>
              </a:lnSpc>
              <a:spcBef>
                <a:spcPts val="5"/>
              </a:spcBef>
              <a:buFont typeface="Arial"/>
              <a:buChar char="–"/>
              <a:tabLst>
                <a:tab pos="756920" algn="l"/>
              </a:tabLst>
            </a:pPr>
            <a:r>
              <a:rPr sz="2400" spc="-15" dirty="0">
                <a:latin typeface="Calibri"/>
                <a:cs typeface="Calibri"/>
              </a:rPr>
              <a:t>careful </a:t>
            </a:r>
            <a:r>
              <a:rPr sz="2400" b="1" spc="-5" dirty="0">
                <a:latin typeface="Calibri"/>
                <a:cs typeface="Calibri"/>
              </a:rPr>
              <a:t>assessment </a:t>
            </a:r>
            <a:r>
              <a:rPr sz="2400" spc="-5" dirty="0">
                <a:latin typeface="Calibri"/>
                <a:cs typeface="Calibri"/>
              </a:rPr>
              <a:t>of </a:t>
            </a:r>
            <a:r>
              <a:rPr sz="2400" dirty="0">
                <a:latin typeface="Calibri"/>
                <a:cs typeface="Calibri"/>
              </a:rPr>
              <a:t>the </a:t>
            </a:r>
            <a:r>
              <a:rPr sz="2400" spc="-15" dirty="0">
                <a:latin typeface="Calibri"/>
                <a:cs typeface="Calibri"/>
              </a:rPr>
              <a:t>likely  </a:t>
            </a:r>
            <a:r>
              <a:rPr sz="2400" b="1" spc="-20" dirty="0">
                <a:latin typeface="Calibri"/>
                <a:cs typeface="Calibri"/>
              </a:rPr>
              <a:t>extent </a:t>
            </a:r>
            <a:r>
              <a:rPr sz="2400" dirty="0">
                <a:latin typeface="Calibri"/>
                <a:cs typeface="Calibri"/>
              </a:rPr>
              <a:t>and </a:t>
            </a:r>
            <a:r>
              <a:rPr sz="2400" b="1" spc="-10" dirty="0">
                <a:latin typeface="Calibri"/>
                <a:cs typeface="Calibri"/>
              </a:rPr>
              <a:t>severity </a:t>
            </a:r>
            <a:r>
              <a:rPr sz="2400" spc="-5" dirty="0">
                <a:latin typeface="Calibri"/>
                <a:cs typeface="Calibri"/>
              </a:rPr>
              <a:t>of arterial  disease</a:t>
            </a:r>
            <a:endParaRPr sz="2400">
              <a:latin typeface="Calibri"/>
              <a:cs typeface="Calibri"/>
            </a:endParaRPr>
          </a:p>
          <a:p>
            <a:pPr marL="756285" marR="5080" lvl="1" indent="-287020">
              <a:lnSpc>
                <a:spcPts val="2590"/>
              </a:lnSpc>
              <a:spcBef>
                <a:spcPts val="5"/>
              </a:spcBef>
              <a:buFont typeface="Arial"/>
              <a:buChar char="–"/>
              <a:tabLst>
                <a:tab pos="756920" algn="l"/>
              </a:tabLst>
            </a:pPr>
            <a:r>
              <a:rPr sz="2400" spc="-5" dirty="0">
                <a:latin typeface="Calibri"/>
                <a:cs typeface="Calibri"/>
              </a:rPr>
              <a:t>identification </a:t>
            </a:r>
            <a:r>
              <a:rPr sz="2400" dirty="0">
                <a:latin typeface="Calibri"/>
                <a:cs typeface="Calibri"/>
              </a:rPr>
              <a:t>and </a:t>
            </a:r>
            <a:r>
              <a:rPr sz="2400" spc="-15" dirty="0">
                <a:latin typeface="Calibri"/>
                <a:cs typeface="Calibri"/>
              </a:rPr>
              <a:t>control </a:t>
            </a:r>
            <a:r>
              <a:rPr sz="2400" spc="-5" dirty="0">
                <a:latin typeface="Calibri"/>
                <a:cs typeface="Calibri"/>
              </a:rPr>
              <a:t>of </a:t>
            </a:r>
            <a:r>
              <a:rPr sz="2400" b="1" spc="-5" dirty="0">
                <a:latin typeface="Calibri"/>
                <a:cs typeface="Calibri"/>
              </a:rPr>
              <a:t>risk  </a:t>
            </a:r>
            <a:r>
              <a:rPr sz="2400" b="1" spc="-15" dirty="0">
                <a:latin typeface="Calibri"/>
                <a:cs typeface="Calibri"/>
              </a:rPr>
              <a:t>factors </a:t>
            </a:r>
            <a:r>
              <a:rPr sz="2400" spc="-5" dirty="0">
                <a:latin typeface="Calibri"/>
                <a:cs typeface="Calibri"/>
              </a:rPr>
              <a:t>such </a:t>
            </a:r>
            <a:r>
              <a:rPr sz="2400" dirty="0">
                <a:latin typeface="Calibri"/>
                <a:cs typeface="Calibri"/>
              </a:rPr>
              <a:t>as smoking,  </a:t>
            </a:r>
            <a:r>
              <a:rPr sz="2400" spc="-10" dirty="0">
                <a:latin typeface="Calibri"/>
                <a:cs typeface="Calibri"/>
              </a:rPr>
              <a:t>hypertension </a:t>
            </a:r>
            <a:r>
              <a:rPr sz="2400" dirty="0">
                <a:latin typeface="Calibri"/>
                <a:cs typeface="Calibri"/>
              </a:rPr>
              <a:t>and</a:t>
            </a:r>
            <a:r>
              <a:rPr sz="2400" spc="-35" dirty="0">
                <a:latin typeface="Calibri"/>
                <a:cs typeface="Calibri"/>
              </a:rPr>
              <a:t> </a:t>
            </a:r>
            <a:r>
              <a:rPr sz="2400" spc="-5" dirty="0">
                <a:latin typeface="Calibri"/>
                <a:cs typeface="Calibri"/>
              </a:rPr>
              <a:t>hyperlipidaemia</a:t>
            </a:r>
            <a:endParaRPr sz="2400">
              <a:latin typeface="Calibri"/>
              <a:cs typeface="Calibri"/>
            </a:endParaRPr>
          </a:p>
          <a:p>
            <a:pPr marL="756285" marR="927735" lvl="1" indent="-287020">
              <a:lnSpc>
                <a:spcPts val="2590"/>
              </a:lnSpc>
              <a:spcBef>
                <a:spcPts val="10"/>
              </a:spcBef>
              <a:buFont typeface="Arial"/>
              <a:buChar char="–"/>
              <a:tabLst>
                <a:tab pos="756920" algn="l"/>
              </a:tabLst>
            </a:pPr>
            <a:r>
              <a:rPr sz="2400" spc="-5" dirty="0">
                <a:latin typeface="Calibri"/>
                <a:cs typeface="Calibri"/>
              </a:rPr>
              <a:t>use of measures </a:t>
            </a:r>
            <a:r>
              <a:rPr sz="2400" spc="-15" dirty="0">
                <a:latin typeface="Calibri"/>
                <a:cs typeface="Calibri"/>
              </a:rPr>
              <a:t>to</a:t>
            </a:r>
            <a:r>
              <a:rPr sz="2400" spc="-100" dirty="0">
                <a:latin typeface="Calibri"/>
                <a:cs typeface="Calibri"/>
              </a:rPr>
              <a:t> </a:t>
            </a:r>
            <a:r>
              <a:rPr sz="2400" b="1" spc="-10" dirty="0">
                <a:latin typeface="Calibri"/>
                <a:cs typeface="Calibri"/>
              </a:rPr>
              <a:t>control  symptoms</a:t>
            </a:r>
            <a:endParaRPr sz="2400">
              <a:latin typeface="Calibri"/>
              <a:cs typeface="Calibri"/>
            </a:endParaRPr>
          </a:p>
          <a:p>
            <a:pPr marL="756285" lvl="1" indent="-287020">
              <a:lnSpc>
                <a:spcPts val="2410"/>
              </a:lnSpc>
              <a:buFont typeface="Arial"/>
              <a:buChar char="–"/>
              <a:tabLst>
                <a:tab pos="756920" algn="l"/>
              </a:tabLst>
            </a:pPr>
            <a:r>
              <a:rPr sz="2400" spc="-5" dirty="0">
                <a:latin typeface="Calibri"/>
                <a:cs typeface="Calibri"/>
              </a:rPr>
              <a:t>Identification of </a:t>
            </a:r>
            <a:r>
              <a:rPr sz="2400" b="1" spc="-5" dirty="0">
                <a:latin typeface="Calibri"/>
                <a:cs typeface="Calibri"/>
              </a:rPr>
              <a:t>high-risk</a:t>
            </a:r>
            <a:r>
              <a:rPr sz="2400" b="1" spc="-75" dirty="0">
                <a:latin typeface="Calibri"/>
                <a:cs typeface="Calibri"/>
              </a:rPr>
              <a:t> </a:t>
            </a:r>
            <a:r>
              <a:rPr sz="2400" b="1" spc="-10" dirty="0">
                <a:latin typeface="Calibri"/>
                <a:cs typeface="Calibri"/>
              </a:rPr>
              <a:t>patients</a:t>
            </a:r>
            <a:endParaRPr sz="2400">
              <a:latin typeface="Calibri"/>
              <a:cs typeface="Calibri"/>
            </a:endParaRPr>
          </a:p>
          <a:p>
            <a:pPr marL="756285" marR="701675">
              <a:lnSpc>
                <a:spcPts val="2590"/>
              </a:lnSpc>
              <a:spcBef>
                <a:spcPts val="185"/>
              </a:spcBef>
            </a:pPr>
            <a:r>
              <a:rPr sz="2400" spc="-20" dirty="0">
                <a:latin typeface="Calibri"/>
                <a:cs typeface="Calibri"/>
              </a:rPr>
              <a:t>for </a:t>
            </a:r>
            <a:r>
              <a:rPr sz="2400" spc="-10" dirty="0">
                <a:latin typeface="Calibri"/>
                <a:cs typeface="Calibri"/>
              </a:rPr>
              <a:t>treatment </a:t>
            </a:r>
            <a:r>
              <a:rPr sz="2400" spc="-15" dirty="0">
                <a:latin typeface="Calibri"/>
                <a:cs typeface="Calibri"/>
              </a:rPr>
              <a:t>to improve</a:t>
            </a:r>
            <a:r>
              <a:rPr sz="2400" spc="-65" dirty="0">
                <a:latin typeface="Calibri"/>
                <a:cs typeface="Calibri"/>
              </a:rPr>
              <a:t> </a:t>
            </a:r>
            <a:r>
              <a:rPr sz="2400" spc="-15" dirty="0">
                <a:latin typeface="Calibri"/>
                <a:cs typeface="Calibri"/>
              </a:rPr>
              <a:t>life  </a:t>
            </a:r>
            <a:r>
              <a:rPr sz="2400" spc="-20" dirty="0">
                <a:latin typeface="Calibri"/>
                <a:cs typeface="Calibri"/>
              </a:rPr>
              <a:t>expectancy.</a:t>
            </a:r>
            <a:endParaRPr sz="2400">
              <a:latin typeface="Calibri"/>
              <a:cs typeface="Calibri"/>
            </a:endParaRPr>
          </a:p>
        </p:txBody>
      </p:sp>
      <p:sp>
        <p:nvSpPr>
          <p:cNvPr id="4" name="object 4"/>
          <p:cNvSpPr/>
          <p:nvPr/>
        </p:nvSpPr>
        <p:spPr>
          <a:xfrm>
            <a:off x="5414390" y="152443"/>
            <a:ext cx="3577209" cy="658901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0450" y="461594"/>
            <a:ext cx="5268595" cy="697230"/>
          </a:xfrm>
          <a:prstGeom prst="rect">
            <a:avLst/>
          </a:prstGeom>
        </p:spPr>
        <p:txBody>
          <a:bodyPr vert="horz" wrap="square" lIns="0" tIns="13335" rIns="0" bIns="0" rtlCol="0">
            <a:spAutoFit/>
          </a:bodyPr>
          <a:lstStyle/>
          <a:p>
            <a:pPr marL="12700">
              <a:lnSpc>
                <a:spcPct val="100000"/>
              </a:lnSpc>
              <a:spcBef>
                <a:spcPts val="105"/>
              </a:spcBef>
            </a:pPr>
            <a:r>
              <a:rPr sz="4400" spc="-10" dirty="0"/>
              <a:t>Management:</a:t>
            </a:r>
            <a:r>
              <a:rPr sz="4400" spc="-80" dirty="0"/>
              <a:t> </a:t>
            </a:r>
            <a:r>
              <a:rPr sz="4400" spc="-5" dirty="0"/>
              <a:t>Medical</a:t>
            </a:r>
            <a:endParaRPr sz="4400"/>
          </a:p>
        </p:txBody>
      </p:sp>
      <p:sp>
        <p:nvSpPr>
          <p:cNvPr id="3" name="object 3"/>
          <p:cNvSpPr txBox="1"/>
          <p:nvPr/>
        </p:nvSpPr>
        <p:spPr>
          <a:xfrm>
            <a:off x="523241" y="1385063"/>
            <a:ext cx="7217409" cy="4631055"/>
          </a:xfrm>
          <a:prstGeom prst="rect">
            <a:avLst/>
          </a:prstGeom>
        </p:spPr>
        <p:txBody>
          <a:bodyPr vert="horz" wrap="square" lIns="0" tIns="12700" rIns="0" bIns="0" rtlCol="0">
            <a:spAutoFit/>
          </a:bodyPr>
          <a:lstStyle/>
          <a:p>
            <a:pPr marL="368300" indent="-343535">
              <a:lnSpc>
                <a:spcPct val="100000"/>
              </a:lnSpc>
              <a:spcBef>
                <a:spcPts val="100"/>
              </a:spcBef>
              <a:buFont typeface="Arial"/>
              <a:buChar char="•"/>
              <a:tabLst>
                <a:tab pos="368300" algn="l"/>
                <a:tab pos="368935" algn="l"/>
              </a:tabLst>
            </a:pPr>
            <a:r>
              <a:rPr sz="2700" b="1" spc="-15" dirty="0">
                <a:latin typeface="Calibri"/>
                <a:cs typeface="Calibri"/>
              </a:rPr>
              <a:t>Antiplatelet</a:t>
            </a:r>
            <a:r>
              <a:rPr sz="2700" b="1" spc="25" dirty="0">
                <a:latin typeface="Calibri"/>
                <a:cs typeface="Calibri"/>
              </a:rPr>
              <a:t> </a:t>
            </a:r>
            <a:r>
              <a:rPr sz="2700" b="1" spc="-10" dirty="0">
                <a:latin typeface="Calibri"/>
                <a:cs typeface="Calibri"/>
              </a:rPr>
              <a:t>therapy</a:t>
            </a:r>
            <a:endParaRPr sz="2700">
              <a:latin typeface="Calibri"/>
              <a:cs typeface="Calibri"/>
            </a:endParaRPr>
          </a:p>
          <a:p>
            <a:pPr marL="768985" lvl="1" indent="-287020">
              <a:lnSpc>
                <a:spcPct val="100000"/>
              </a:lnSpc>
              <a:spcBef>
                <a:spcPts val="15"/>
              </a:spcBef>
              <a:buFont typeface="Arial"/>
              <a:buChar char="–"/>
              <a:tabLst>
                <a:tab pos="769620" algn="l"/>
              </a:tabLst>
            </a:pPr>
            <a:r>
              <a:rPr sz="2400" spc="-10" dirty="0">
                <a:latin typeface="Calibri"/>
                <a:cs typeface="Calibri"/>
              </a:rPr>
              <a:t>Low-dose </a:t>
            </a:r>
            <a:r>
              <a:rPr sz="2400" spc="-5" dirty="0">
                <a:latin typeface="Calibri"/>
                <a:cs typeface="Calibri"/>
              </a:rPr>
              <a:t>(75 </a:t>
            </a:r>
            <a:r>
              <a:rPr sz="2400" dirty="0">
                <a:latin typeface="Calibri"/>
                <a:cs typeface="Calibri"/>
              </a:rPr>
              <a:t>mg)</a:t>
            </a:r>
            <a:r>
              <a:rPr sz="2400" spc="-35" dirty="0">
                <a:latin typeface="Calibri"/>
                <a:cs typeface="Calibri"/>
              </a:rPr>
              <a:t> </a:t>
            </a:r>
            <a:r>
              <a:rPr sz="2400" dirty="0">
                <a:latin typeface="Calibri"/>
                <a:cs typeface="Calibri"/>
              </a:rPr>
              <a:t>aspirin</a:t>
            </a:r>
            <a:endParaRPr sz="2400">
              <a:latin typeface="Calibri"/>
              <a:cs typeface="Calibri"/>
            </a:endParaRPr>
          </a:p>
          <a:p>
            <a:pPr marL="1168400" lvl="2" indent="-229235">
              <a:lnSpc>
                <a:spcPct val="100000"/>
              </a:lnSpc>
              <a:spcBef>
                <a:spcPts val="15"/>
              </a:spcBef>
              <a:buFont typeface="Arial"/>
              <a:buChar char="•"/>
              <a:tabLst>
                <a:tab pos="1168400" algn="l"/>
                <a:tab pos="1169035" algn="l"/>
              </a:tabLst>
            </a:pPr>
            <a:r>
              <a:rPr sz="2000" spc="-5" dirty="0">
                <a:latin typeface="Calibri"/>
                <a:cs typeface="Calibri"/>
              </a:rPr>
              <a:t>reduces </a:t>
            </a:r>
            <a:r>
              <a:rPr sz="2000" dirty="0">
                <a:latin typeface="Calibri"/>
                <a:cs typeface="Calibri"/>
              </a:rPr>
              <a:t>the </a:t>
            </a:r>
            <a:r>
              <a:rPr sz="2000" spc="-5" dirty="0">
                <a:latin typeface="Calibri"/>
                <a:cs typeface="Calibri"/>
              </a:rPr>
              <a:t>risk of </a:t>
            </a:r>
            <a:r>
              <a:rPr sz="2000" spc="-10" dirty="0">
                <a:latin typeface="Calibri"/>
                <a:cs typeface="Calibri"/>
              </a:rPr>
              <a:t>adverse events </a:t>
            </a:r>
            <a:r>
              <a:rPr sz="2000" spc="-5" dirty="0">
                <a:latin typeface="Calibri"/>
                <a:cs typeface="Calibri"/>
              </a:rPr>
              <a:t>such </a:t>
            </a:r>
            <a:r>
              <a:rPr sz="2000" dirty="0">
                <a:latin typeface="Calibri"/>
                <a:cs typeface="Calibri"/>
              </a:rPr>
              <a:t>as</a:t>
            </a:r>
            <a:r>
              <a:rPr sz="2000" spc="40" dirty="0">
                <a:latin typeface="Calibri"/>
                <a:cs typeface="Calibri"/>
              </a:rPr>
              <a:t> </a:t>
            </a:r>
            <a:r>
              <a:rPr sz="2000" dirty="0">
                <a:latin typeface="Calibri"/>
                <a:cs typeface="Calibri"/>
              </a:rPr>
              <a:t>MI</a:t>
            </a:r>
            <a:endParaRPr sz="2000">
              <a:latin typeface="Calibri"/>
              <a:cs typeface="Calibri"/>
            </a:endParaRPr>
          </a:p>
          <a:p>
            <a:pPr marL="1168400" lvl="2" indent="-229235">
              <a:lnSpc>
                <a:spcPts val="2390"/>
              </a:lnSpc>
              <a:buFont typeface="Arial"/>
              <a:buChar char="•"/>
              <a:tabLst>
                <a:tab pos="1168400" algn="l"/>
                <a:tab pos="1169035" algn="l"/>
              </a:tabLst>
            </a:pPr>
            <a:r>
              <a:rPr sz="2000" spc="-5" dirty="0">
                <a:latin typeface="Calibri"/>
                <a:cs typeface="Calibri"/>
              </a:rPr>
              <a:t>prescribed </a:t>
            </a:r>
            <a:r>
              <a:rPr sz="2000" spc="-15" dirty="0">
                <a:latin typeface="Calibri"/>
                <a:cs typeface="Calibri"/>
              </a:rPr>
              <a:t>for </a:t>
            </a:r>
            <a:r>
              <a:rPr sz="2000" dirty="0">
                <a:latin typeface="Calibri"/>
                <a:cs typeface="Calibri"/>
              </a:rPr>
              <a:t>all </a:t>
            </a:r>
            <a:r>
              <a:rPr sz="2000" spc="-10" dirty="0">
                <a:latin typeface="Calibri"/>
                <a:cs typeface="Calibri"/>
              </a:rPr>
              <a:t>patients </a:t>
            </a:r>
            <a:r>
              <a:rPr sz="2000" spc="-5" dirty="0">
                <a:latin typeface="Calibri"/>
                <a:cs typeface="Calibri"/>
              </a:rPr>
              <a:t>with CAD</a:t>
            </a:r>
            <a:r>
              <a:rPr sz="2000" spc="10" dirty="0">
                <a:latin typeface="Calibri"/>
                <a:cs typeface="Calibri"/>
              </a:rPr>
              <a:t> </a:t>
            </a:r>
            <a:r>
              <a:rPr sz="2000" spc="-5" dirty="0">
                <a:latin typeface="Calibri"/>
                <a:cs typeface="Calibri"/>
              </a:rPr>
              <a:t>indefinitely</a:t>
            </a:r>
            <a:endParaRPr sz="2000">
              <a:latin typeface="Calibri"/>
              <a:cs typeface="Calibri"/>
            </a:endParaRPr>
          </a:p>
          <a:p>
            <a:pPr marL="768985" lvl="1" indent="-287020">
              <a:lnSpc>
                <a:spcPts val="2870"/>
              </a:lnSpc>
              <a:buFont typeface="Arial"/>
              <a:buChar char="–"/>
              <a:tabLst>
                <a:tab pos="769620" algn="l"/>
              </a:tabLst>
            </a:pPr>
            <a:r>
              <a:rPr sz="2400" spc="-10" dirty="0">
                <a:latin typeface="Calibri"/>
                <a:cs typeface="Calibri"/>
              </a:rPr>
              <a:t>Clopidogrel </a:t>
            </a:r>
            <a:r>
              <a:rPr sz="2400" spc="-5" dirty="0">
                <a:latin typeface="Calibri"/>
                <a:cs typeface="Calibri"/>
              </a:rPr>
              <a:t>(75 </a:t>
            </a:r>
            <a:r>
              <a:rPr sz="2400" dirty="0">
                <a:latin typeface="Calibri"/>
                <a:cs typeface="Calibri"/>
              </a:rPr>
              <a:t>mg</a:t>
            </a:r>
            <a:r>
              <a:rPr sz="2400" spc="-30" dirty="0">
                <a:latin typeface="Calibri"/>
                <a:cs typeface="Calibri"/>
              </a:rPr>
              <a:t> </a:t>
            </a:r>
            <a:r>
              <a:rPr sz="2400" spc="-5" dirty="0">
                <a:latin typeface="Calibri"/>
                <a:cs typeface="Calibri"/>
              </a:rPr>
              <a:t>daily)</a:t>
            </a:r>
            <a:endParaRPr sz="2400">
              <a:latin typeface="Calibri"/>
              <a:cs typeface="Calibri"/>
            </a:endParaRPr>
          </a:p>
          <a:p>
            <a:pPr marL="1168400" lvl="2" indent="-229235">
              <a:lnSpc>
                <a:spcPct val="100000"/>
              </a:lnSpc>
              <a:spcBef>
                <a:spcPts val="20"/>
              </a:spcBef>
              <a:buFont typeface="Arial"/>
              <a:buChar char="•"/>
              <a:tabLst>
                <a:tab pos="1168400" algn="l"/>
                <a:tab pos="1169035" algn="l"/>
              </a:tabLst>
            </a:pPr>
            <a:r>
              <a:rPr sz="2000" dirty="0">
                <a:latin typeface="Calibri"/>
                <a:cs typeface="Calibri"/>
              </a:rPr>
              <a:t>equally </a:t>
            </a:r>
            <a:r>
              <a:rPr sz="2000" spc="-15" dirty="0">
                <a:latin typeface="Calibri"/>
                <a:cs typeface="Calibri"/>
              </a:rPr>
              <a:t>effective </a:t>
            </a:r>
            <a:r>
              <a:rPr sz="2000" spc="-30" dirty="0">
                <a:latin typeface="Calibri"/>
                <a:cs typeface="Calibri"/>
              </a:rPr>
              <a:t>ALTERNATIVE</a:t>
            </a:r>
            <a:endParaRPr sz="2000">
              <a:latin typeface="Calibri"/>
              <a:cs typeface="Calibri"/>
            </a:endParaRPr>
          </a:p>
          <a:p>
            <a:pPr marL="1168400" lvl="2" indent="-229235">
              <a:lnSpc>
                <a:spcPts val="2385"/>
              </a:lnSpc>
              <a:buFont typeface="Arial"/>
              <a:buChar char="•"/>
              <a:tabLst>
                <a:tab pos="1168400" algn="l"/>
                <a:tab pos="1169035" algn="l"/>
              </a:tabLst>
            </a:pPr>
            <a:r>
              <a:rPr sz="2000" dirty="0">
                <a:latin typeface="Calibri"/>
                <a:cs typeface="Calibri"/>
              </a:rPr>
              <a:t>if aspirin causes </a:t>
            </a:r>
            <a:r>
              <a:rPr sz="2000" spc="-10" dirty="0">
                <a:latin typeface="Calibri"/>
                <a:cs typeface="Calibri"/>
              </a:rPr>
              <a:t>dyspepsia </a:t>
            </a:r>
            <a:r>
              <a:rPr sz="2000" spc="-5" dirty="0">
                <a:latin typeface="Calibri"/>
                <a:cs typeface="Calibri"/>
              </a:rPr>
              <a:t>or other</a:t>
            </a:r>
            <a:r>
              <a:rPr sz="2000" spc="-10" dirty="0">
                <a:latin typeface="Calibri"/>
                <a:cs typeface="Calibri"/>
              </a:rPr>
              <a:t> side-effects</a:t>
            </a:r>
            <a:endParaRPr sz="2000">
              <a:latin typeface="Calibri"/>
              <a:cs typeface="Calibri"/>
            </a:endParaRPr>
          </a:p>
          <a:p>
            <a:pPr marL="368300" indent="-343535">
              <a:lnSpc>
                <a:spcPts val="3225"/>
              </a:lnSpc>
              <a:buFont typeface="Arial"/>
              <a:buChar char="•"/>
              <a:tabLst>
                <a:tab pos="368300" algn="l"/>
                <a:tab pos="368935" algn="l"/>
              </a:tabLst>
            </a:pPr>
            <a:r>
              <a:rPr sz="2700" b="1" spc="-5" dirty="0">
                <a:latin typeface="Calibri"/>
                <a:cs typeface="Calibri"/>
              </a:rPr>
              <a:t>Anti-anginal </a:t>
            </a:r>
            <a:r>
              <a:rPr sz="2700" b="1" dirty="0">
                <a:latin typeface="Calibri"/>
                <a:cs typeface="Calibri"/>
              </a:rPr>
              <a:t>drug </a:t>
            </a:r>
            <a:r>
              <a:rPr sz="2700" b="1" spc="-10" dirty="0">
                <a:latin typeface="Calibri"/>
                <a:cs typeface="Calibri"/>
              </a:rPr>
              <a:t>treatment</a:t>
            </a:r>
            <a:r>
              <a:rPr sz="2700" spc="-10" dirty="0">
                <a:latin typeface="Calibri"/>
                <a:cs typeface="Calibri"/>
              </a:rPr>
              <a:t>: Five </a:t>
            </a:r>
            <a:r>
              <a:rPr sz="2700" spc="-15" dirty="0">
                <a:latin typeface="Calibri"/>
                <a:cs typeface="Calibri"/>
              </a:rPr>
              <a:t>groups </a:t>
            </a:r>
            <a:r>
              <a:rPr sz="2700" spc="-5" dirty="0">
                <a:latin typeface="Calibri"/>
                <a:cs typeface="Calibri"/>
              </a:rPr>
              <a:t>of</a:t>
            </a:r>
            <a:r>
              <a:rPr sz="2700" spc="-10" dirty="0">
                <a:latin typeface="Calibri"/>
                <a:cs typeface="Calibri"/>
              </a:rPr>
              <a:t> </a:t>
            </a:r>
            <a:r>
              <a:rPr sz="2700" spc="-5" dirty="0">
                <a:latin typeface="Calibri"/>
                <a:cs typeface="Calibri"/>
              </a:rPr>
              <a:t>drug</a:t>
            </a:r>
            <a:endParaRPr sz="2700">
              <a:latin typeface="Calibri"/>
              <a:cs typeface="Calibri"/>
            </a:endParaRPr>
          </a:p>
          <a:p>
            <a:pPr marL="768985" lvl="1" indent="-287020">
              <a:lnSpc>
                <a:spcPct val="100000"/>
              </a:lnSpc>
              <a:spcBef>
                <a:spcPts val="10"/>
              </a:spcBef>
              <a:buFont typeface="Arial"/>
              <a:buChar char="–"/>
              <a:tabLst>
                <a:tab pos="769620" algn="l"/>
              </a:tabLst>
            </a:pPr>
            <a:r>
              <a:rPr sz="2400" spc="-15" dirty="0">
                <a:latin typeface="Calibri"/>
                <a:cs typeface="Calibri"/>
              </a:rPr>
              <a:t>Nitrates</a:t>
            </a:r>
            <a:endParaRPr sz="2400">
              <a:latin typeface="Calibri"/>
              <a:cs typeface="Calibri"/>
            </a:endParaRPr>
          </a:p>
          <a:p>
            <a:pPr marL="768985" lvl="1" indent="-287020">
              <a:lnSpc>
                <a:spcPct val="100000"/>
              </a:lnSpc>
              <a:spcBef>
                <a:spcPts val="5"/>
              </a:spcBef>
              <a:buFont typeface="Arial"/>
              <a:buChar char="–"/>
              <a:tabLst>
                <a:tab pos="769620" algn="l"/>
              </a:tabLst>
            </a:pPr>
            <a:r>
              <a:rPr sz="2400" spc="-15" dirty="0">
                <a:latin typeface="Calibri"/>
                <a:cs typeface="Calibri"/>
              </a:rPr>
              <a:t>β-blockers</a:t>
            </a:r>
            <a:endParaRPr sz="2400">
              <a:latin typeface="Calibri"/>
              <a:cs typeface="Calibri"/>
            </a:endParaRPr>
          </a:p>
          <a:p>
            <a:pPr marL="768985" lvl="1" indent="-287020">
              <a:lnSpc>
                <a:spcPct val="100000"/>
              </a:lnSpc>
              <a:buFont typeface="Arial"/>
              <a:buChar char="–"/>
              <a:tabLst>
                <a:tab pos="769620" algn="l"/>
              </a:tabLst>
            </a:pPr>
            <a:r>
              <a:rPr sz="2400" spc="-5" dirty="0">
                <a:latin typeface="Calibri"/>
                <a:cs typeface="Calibri"/>
              </a:rPr>
              <a:t>calcium</a:t>
            </a:r>
            <a:r>
              <a:rPr sz="2400" spc="-40" dirty="0">
                <a:latin typeface="Calibri"/>
                <a:cs typeface="Calibri"/>
              </a:rPr>
              <a:t> </a:t>
            </a:r>
            <a:r>
              <a:rPr sz="2400" spc="-15" dirty="0">
                <a:latin typeface="Calibri"/>
                <a:cs typeface="Calibri"/>
              </a:rPr>
              <a:t>antagonists</a:t>
            </a:r>
            <a:endParaRPr sz="2400">
              <a:latin typeface="Calibri"/>
              <a:cs typeface="Calibri"/>
            </a:endParaRPr>
          </a:p>
          <a:p>
            <a:pPr marL="768985" lvl="1" indent="-287020">
              <a:lnSpc>
                <a:spcPct val="100000"/>
              </a:lnSpc>
              <a:buFont typeface="Arial"/>
              <a:buChar char="–"/>
              <a:tabLst>
                <a:tab pos="769620" algn="l"/>
              </a:tabLst>
            </a:pPr>
            <a:r>
              <a:rPr sz="2400" spc="-5" dirty="0">
                <a:latin typeface="Calibri"/>
                <a:cs typeface="Calibri"/>
              </a:rPr>
              <a:t>potassium channel</a:t>
            </a:r>
            <a:r>
              <a:rPr sz="2400" spc="-45" dirty="0">
                <a:latin typeface="Calibri"/>
                <a:cs typeface="Calibri"/>
              </a:rPr>
              <a:t> </a:t>
            </a:r>
            <a:r>
              <a:rPr sz="2400" spc="-15" dirty="0">
                <a:latin typeface="Calibri"/>
                <a:cs typeface="Calibri"/>
              </a:rPr>
              <a:t>activators</a:t>
            </a:r>
            <a:endParaRPr sz="2400">
              <a:latin typeface="Calibri"/>
              <a:cs typeface="Calibri"/>
            </a:endParaRPr>
          </a:p>
          <a:p>
            <a:pPr marL="768985" lvl="1" indent="-287020">
              <a:lnSpc>
                <a:spcPct val="100000"/>
              </a:lnSpc>
              <a:buFont typeface="Arial"/>
              <a:buChar char="–"/>
              <a:tabLst>
                <a:tab pos="769620" algn="l"/>
              </a:tabLst>
            </a:pPr>
            <a:r>
              <a:rPr sz="2400" spc="-5" dirty="0">
                <a:latin typeface="Calibri"/>
                <a:cs typeface="Calibri"/>
              </a:rPr>
              <a:t>I</a:t>
            </a:r>
            <a:r>
              <a:rPr sz="2400" spc="-7" baseline="-20833" dirty="0">
                <a:latin typeface="Calibri"/>
                <a:cs typeface="Calibri"/>
              </a:rPr>
              <a:t>f </a:t>
            </a:r>
            <a:r>
              <a:rPr sz="2400" dirty="0">
                <a:latin typeface="Calibri"/>
                <a:cs typeface="Calibri"/>
              </a:rPr>
              <a:t>channel</a:t>
            </a:r>
            <a:r>
              <a:rPr sz="2400" spc="-20" dirty="0">
                <a:latin typeface="Calibri"/>
                <a:cs typeface="Calibri"/>
              </a:rPr>
              <a:t> </a:t>
            </a:r>
            <a:r>
              <a:rPr sz="2400" spc="-10" dirty="0">
                <a:latin typeface="Calibri"/>
                <a:cs typeface="Calibri"/>
              </a:rPr>
              <a:t>antagonist</a:t>
            </a:r>
            <a:endParaRPr sz="2400">
              <a:latin typeface="Calibri"/>
              <a:cs typeface="Calibri"/>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6686" y="450545"/>
            <a:ext cx="2985770" cy="1244600"/>
          </a:xfrm>
          <a:prstGeom prst="rect">
            <a:avLst/>
          </a:prstGeom>
        </p:spPr>
        <p:txBody>
          <a:bodyPr vert="horz" wrap="square" lIns="0" tIns="12065" rIns="0" bIns="0" rtlCol="0">
            <a:spAutoFit/>
          </a:bodyPr>
          <a:lstStyle/>
          <a:p>
            <a:pPr marL="652145" marR="5080" indent="-640080">
              <a:lnSpc>
                <a:spcPct val="100000"/>
              </a:lnSpc>
              <a:spcBef>
                <a:spcPts val="95"/>
              </a:spcBef>
            </a:pPr>
            <a:r>
              <a:rPr spc="-10" dirty="0"/>
              <a:t>Man</a:t>
            </a:r>
            <a:r>
              <a:rPr spc="-20" dirty="0"/>
              <a:t>a</a:t>
            </a:r>
            <a:r>
              <a:rPr spc="-55" dirty="0"/>
              <a:t>g</a:t>
            </a:r>
            <a:r>
              <a:rPr spc="-10" dirty="0"/>
              <a:t>em</a:t>
            </a:r>
            <a:r>
              <a:rPr dirty="0"/>
              <a:t>e</a:t>
            </a:r>
            <a:r>
              <a:rPr spc="-40" dirty="0"/>
              <a:t>n</a:t>
            </a:r>
            <a:r>
              <a:rPr spc="-5" dirty="0"/>
              <a:t>t:  </a:t>
            </a:r>
            <a:r>
              <a:rPr spc="-10" dirty="0"/>
              <a:t>Medical</a:t>
            </a:r>
          </a:p>
        </p:txBody>
      </p:sp>
      <p:sp>
        <p:nvSpPr>
          <p:cNvPr id="3" name="object 3"/>
          <p:cNvSpPr txBox="1"/>
          <p:nvPr/>
        </p:nvSpPr>
        <p:spPr>
          <a:xfrm>
            <a:off x="383542" y="2223642"/>
            <a:ext cx="8152130" cy="4303742"/>
          </a:xfrm>
          <a:prstGeom prst="rect">
            <a:avLst/>
          </a:prstGeom>
        </p:spPr>
        <p:txBody>
          <a:bodyPr vert="horz" wrap="square" lIns="0" tIns="12700" rIns="0" bIns="0" rtlCol="0">
            <a:spAutoFit/>
          </a:bodyPr>
          <a:lstStyle/>
          <a:p>
            <a:pPr marL="355600" indent="-342900">
              <a:lnSpc>
                <a:spcPts val="3215"/>
              </a:lnSpc>
              <a:spcBef>
                <a:spcPts val="100"/>
              </a:spcBef>
              <a:buFont typeface="Arial"/>
              <a:buChar char="•"/>
              <a:tabLst>
                <a:tab pos="354965" algn="l"/>
                <a:tab pos="355600" algn="l"/>
              </a:tabLst>
            </a:pPr>
            <a:r>
              <a:rPr sz="2700" spc="-20" dirty="0">
                <a:latin typeface="Calibri"/>
                <a:cs typeface="Calibri"/>
              </a:rPr>
              <a:t>Nitrates</a:t>
            </a:r>
            <a:endParaRPr sz="2700">
              <a:latin typeface="Calibri"/>
              <a:cs typeface="Calibri"/>
            </a:endParaRPr>
          </a:p>
          <a:p>
            <a:pPr marL="756285" lvl="1" indent="-287020">
              <a:lnSpc>
                <a:spcPts val="2855"/>
              </a:lnSpc>
              <a:buFont typeface="Arial"/>
              <a:buChar char="–"/>
              <a:tabLst>
                <a:tab pos="756920" algn="l"/>
              </a:tabLst>
            </a:pPr>
            <a:r>
              <a:rPr sz="2400" dirty="0">
                <a:latin typeface="Calibri"/>
                <a:cs typeface="Calibri"/>
              </a:rPr>
              <a:t>act </a:t>
            </a:r>
            <a:r>
              <a:rPr sz="2400" spc="-5" dirty="0">
                <a:latin typeface="Calibri"/>
                <a:cs typeface="Calibri"/>
              </a:rPr>
              <a:t>directly on </a:t>
            </a:r>
            <a:r>
              <a:rPr sz="2400" b="1" spc="-5" dirty="0">
                <a:latin typeface="Calibri"/>
                <a:cs typeface="Calibri"/>
              </a:rPr>
              <a:t>vascular </a:t>
            </a:r>
            <a:r>
              <a:rPr sz="2400" b="1" dirty="0">
                <a:latin typeface="Calibri"/>
                <a:cs typeface="Calibri"/>
              </a:rPr>
              <a:t>smooth </a:t>
            </a:r>
            <a:r>
              <a:rPr sz="2400" b="1" spc="-5" dirty="0">
                <a:latin typeface="Calibri"/>
                <a:cs typeface="Calibri"/>
              </a:rPr>
              <a:t>muscle </a:t>
            </a:r>
            <a:r>
              <a:rPr sz="2400" spc="-15" dirty="0">
                <a:latin typeface="Calibri"/>
                <a:cs typeface="Calibri"/>
              </a:rPr>
              <a:t>to </a:t>
            </a:r>
            <a:r>
              <a:rPr sz="2400" spc="-10" dirty="0">
                <a:latin typeface="Calibri"/>
                <a:cs typeface="Calibri"/>
              </a:rPr>
              <a:t>produce</a:t>
            </a:r>
            <a:r>
              <a:rPr sz="2400" spc="-90" dirty="0">
                <a:latin typeface="Calibri"/>
                <a:cs typeface="Calibri"/>
              </a:rPr>
              <a:t> </a:t>
            </a:r>
            <a:r>
              <a:rPr sz="2400" b="1" spc="-10" dirty="0">
                <a:latin typeface="Calibri"/>
                <a:cs typeface="Calibri"/>
              </a:rPr>
              <a:t>venous</a:t>
            </a:r>
            <a:endParaRPr sz="2400">
              <a:latin typeface="Calibri"/>
              <a:cs typeface="Calibri"/>
            </a:endParaRPr>
          </a:p>
          <a:p>
            <a:pPr marL="756285">
              <a:lnSpc>
                <a:spcPct val="100000"/>
              </a:lnSpc>
            </a:pPr>
            <a:r>
              <a:rPr sz="2400" dirty="0">
                <a:latin typeface="Calibri"/>
                <a:cs typeface="Calibri"/>
              </a:rPr>
              <a:t>and </a:t>
            </a:r>
            <a:r>
              <a:rPr sz="2400" b="1" spc="-10" dirty="0">
                <a:latin typeface="Calibri"/>
                <a:cs typeface="Calibri"/>
              </a:rPr>
              <a:t>arteriolar</a:t>
            </a:r>
            <a:r>
              <a:rPr sz="2400" b="1" spc="-45" dirty="0">
                <a:latin typeface="Calibri"/>
                <a:cs typeface="Calibri"/>
              </a:rPr>
              <a:t> </a:t>
            </a:r>
            <a:r>
              <a:rPr sz="2400" b="1" spc="-10" dirty="0">
                <a:latin typeface="Calibri"/>
                <a:cs typeface="Calibri"/>
              </a:rPr>
              <a:t>dilatation</a:t>
            </a:r>
            <a:endParaRPr sz="2400">
              <a:latin typeface="Calibri"/>
              <a:cs typeface="Calibri"/>
            </a:endParaRPr>
          </a:p>
          <a:p>
            <a:pPr marL="756285" lvl="1" indent="-287020">
              <a:lnSpc>
                <a:spcPct val="100000"/>
              </a:lnSpc>
              <a:buFont typeface="Arial"/>
              <a:buChar char="–"/>
              <a:tabLst>
                <a:tab pos="756920" algn="l"/>
              </a:tabLst>
            </a:pPr>
            <a:r>
              <a:rPr sz="2400" spc="-5" dirty="0">
                <a:latin typeface="Calibri"/>
                <a:cs typeface="Calibri"/>
              </a:rPr>
              <a:t>reduction </a:t>
            </a:r>
            <a:r>
              <a:rPr sz="2400" dirty="0">
                <a:latin typeface="Calibri"/>
                <a:cs typeface="Calibri"/>
              </a:rPr>
              <a:t>in </a:t>
            </a:r>
            <a:r>
              <a:rPr sz="2400" spc="-15" dirty="0">
                <a:latin typeface="Calibri"/>
                <a:cs typeface="Calibri"/>
              </a:rPr>
              <a:t>myocardial </a:t>
            </a:r>
            <a:r>
              <a:rPr sz="2400" spc="-20" dirty="0">
                <a:latin typeface="Calibri"/>
                <a:cs typeface="Calibri"/>
              </a:rPr>
              <a:t>oxygen</a:t>
            </a:r>
            <a:r>
              <a:rPr sz="2400" spc="-40" dirty="0">
                <a:latin typeface="Calibri"/>
                <a:cs typeface="Calibri"/>
              </a:rPr>
              <a:t> </a:t>
            </a:r>
            <a:r>
              <a:rPr sz="2400" spc="-5" dirty="0">
                <a:latin typeface="Calibri"/>
                <a:cs typeface="Calibri"/>
              </a:rPr>
              <a:t>demand</a:t>
            </a:r>
            <a:endParaRPr sz="2400">
              <a:latin typeface="Calibri"/>
              <a:cs typeface="Calibri"/>
            </a:endParaRPr>
          </a:p>
          <a:p>
            <a:pPr marL="756285" lvl="1" indent="-287020">
              <a:lnSpc>
                <a:spcPct val="100000"/>
              </a:lnSpc>
              <a:buFont typeface="Arial"/>
              <a:buChar char="–"/>
              <a:tabLst>
                <a:tab pos="756920" algn="l"/>
              </a:tabLst>
            </a:pPr>
            <a:r>
              <a:rPr sz="2400" spc="-5" dirty="0">
                <a:latin typeface="Calibri"/>
                <a:cs typeface="Calibri"/>
              </a:rPr>
              <a:t>Increase </a:t>
            </a:r>
            <a:r>
              <a:rPr sz="2400" dirty="0">
                <a:latin typeface="Calibri"/>
                <a:cs typeface="Calibri"/>
              </a:rPr>
              <a:t>in </a:t>
            </a:r>
            <a:r>
              <a:rPr sz="2400" spc="-15" dirty="0">
                <a:latin typeface="Calibri"/>
                <a:cs typeface="Calibri"/>
              </a:rPr>
              <a:t>myocardial </a:t>
            </a:r>
            <a:r>
              <a:rPr sz="2400" spc="-20" dirty="0">
                <a:latin typeface="Calibri"/>
                <a:cs typeface="Calibri"/>
              </a:rPr>
              <a:t>oxygen</a:t>
            </a:r>
            <a:r>
              <a:rPr sz="2400" spc="-30" dirty="0">
                <a:latin typeface="Calibri"/>
                <a:cs typeface="Calibri"/>
              </a:rPr>
              <a:t> </a:t>
            </a:r>
            <a:r>
              <a:rPr sz="2400" spc="-5" dirty="0">
                <a:latin typeface="Calibri"/>
                <a:cs typeface="Calibri"/>
              </a:rPr>
              <a:t>supply</a:t>
            </a:r>
            <a:endParaRPr sz="2400">
              <a:latin typeface="Calibri"/>
              <a:cs typeface="Calibri"/>
            </a:endParaRPr>
          </a:p>
          <a:p>
            <a:pPr marL="756285" marR="781050" lvl="1" indent="-287020">
              <a:lnSpc>
                <a:spcPct val="100000"/>
              </a:lnSpc>
              <a:buFont typeface="Arial"/>
              <a:buChar char="–"/>
              <a:tabLst>
                <a:tab pos="756920" algn="l"/>
              </a:tabLst>
            </a:pPr>
            <a:r>
              <a:rPr sz="2400" spc="-10" dirty="0">
                <a:latin typeface="Calibri"/>
                <a:cs typeface="Calibri"/>
              </a:rPr>
              <a:t>prophylactically </a:t>
            </a:r>
            <a:r>
              <a:rPr sz="2400" spc="-25" dirty="0">
                <a:latin typeface="Calibri"/>
                <a:cs typeface="Calibri"/>
              </a:rPr>
              <a:t>before </a:t>
            </a:r>
            <a:r>
              <a:rPr sz="2400" spc="-5" dirty="0">
                <a:latin typeface="Calibri"/>
                <a:cs typeface="Calibri"/>
              </a:rPr>
              <a:t>taking </a:t>
            </a:r>
            <a:r>
              <a:rPr sz="2400" spc="-20" dirty="0">
                <a:latin typeface="Calibri"/>
                <a:cs typeface="Calibri"/>
              </a:rPr>
              <a:t>exercise </a:t>
            </a:r>
            <a:r>
              <a:rPr sz="2400" spc="-10" dirty="0">
                <a:latin typeface="Calibri"/>
                <a:cs typeface="Calibri"/>
              </a:rPr>
              <a:t>that </a:t>
            </a:r>
            <a:r>
              <a:rPr sz="2400" dirty="0">
                <a:latin typeface="Calibri"/>
                <a:cs typeface="Calibri"/>
              </a:rPr>
              <a:t>is liable </a:t>
            </a:r>
            <a:r>
              <a:rPr sz="2400" spc="-15" dirty="0">
                <a:latin typeface="Calibri"/>
                <a:cs typeface="Calibri"/>
              </a:rPr>
              <a:t>to  </a:t>
            </a:r>
            <a:r>
              <a:rPr sz="2400" spc="-25" dirty="0">
                <a:latin typeface="Calibri"/>
                <a:cs typeface="Calibri"/>
              </a:rPr>
              <a:t>provoke</a:t>
            </a:r>
            <a:r>
              <a:rPr sz="2400" spc="-15" dirty="0">
                <a:latin typeface="Calibri"/>
                <a:cs typeface="Calibri"/>
              </a:rPr>
              <a:t> symptoms.</a:t>
            </a:r>
            <a:endParaRPr sz="2400">
              <a:latin typeface="Calibri"/>
              <a:cs typeface="Calibri"/>
            </a:endParaRPr>
          </a:p>
          <a:p>
            <a:pPr marL="756285" marR="681355" lvl="1" indent="-287020">
              <a:lnSpc>
                <a:spcPct val="100000"/>
              </a:lnSpc>
              <a:spcBef>
                <a:spcPts val="5"/>
              </a:spcBef>
              <a:buFont typeface="Arial"/>
              <a:buChar char="–"/>
              <a:tabLst>
                <a:tab pos="756920" algn="l"/>
              </a:tabLst>
            </a:pPr>
            <a:r>
              <a:rPr sz="2400" spc="-5" dirty="0">
                <a:latin typeface="Calibri"/>
                <a:cs typeface="Calibri"/>
              </a:rPr>
              <a:t>Continuous </a:t>
            </a:r>
            <a:r>
              <a:rPr sz="2400" spc="-20" dirty="0">
                <a:latin typeface="Calibri"/>
                <a:cs typeface="Calibri"/>
              </a:rPr>
              <a:t>nitrate </a:t>
            </a:r>
            <a:r>
              <a:rPr sz="2400" spc="-10" dirty="0">
                <a:latin typeface="Calibri"/>
                <a:cs typeface="Calibri"/>
              </a:rPr>
              <a:t>therapy can </a:t>
            </a:r>
            <a:r>
              <a:rPr sz="2400" spc="-5" dirty="0">
                <a:latin typeface="Calibri"/>
                <a:cs typeface="Calibri"/>
              </a:rPr>
              <a:t>cause </a:t>
            </a:r>
            <a:r>
              <a:rPr sz="2400" spc="-10" dirty="0">
                <a:latin typeface="Calibri"/>
                <a:cs typeface="Calibri"/>
              </a:rPr>
              <a:t>pharmacological  tolerance</a:t>
            </a:r>
            <a:endParaRPr sz="2400">
              <a:latin typeface="Calibri"/>
              <a:cs typeface="Calibri"/>
            </a:endParaRPr>
          </a:p>
          <a:p>
            <a:pPr marL="1155700" lvl="2" indent="-229235">
              <a:lnSpc>
                <a:spcPct val="100000"/>
              </a:lnSpc>
              <a:spcBef>
                <a:spcPts val="30"/>
              </a:spcBef>
              <a:buFont typeface="Arial"/>
              <a:buChar char="•"/>
              <a:tabLst>
                <a:tab pos="1155700" algn="l"/>
                <a:tab pos="1156335" algn="l"/>
              </a:tabLst>
            </a:pPr>
            <a:r>
              <a:rPr sz="2000" spc="-15" dirty="0">
                <a:latin typeface="Calibri"/>
                <a:cs typeface="Calibri"/>
              </a:rPr>
              <a:t>avoided </a:t>
            </a:r>
            <a:r>
              <a:rPr sz="2000" spc="-5" dirty="0">
                <a:latin typeface="Calibri"/>
                <a:cs typeface="Calibri"/>
              </a:rPr>
              <a:t>by </a:t>
            </a:r>
            <a:r>
              <a:rPr sz="2000" dirty="0">
                <a:latin typeface="Calibri"/>
                <a:cs typeface="Calibri"/>
              </a:rPr>
              <a:t>a 6–8-hour </a:t>
            </a:r>
            <a:r>
              <a:rPr sz="2000" spc="-10" dirty="0">
                <a:latin typeface="Calibri"/>
                <a:cs typeface="Calibri"/>
              </a:rPr>
              <a:t>nitrate-free</a:t>
            </a:r>
            <a:r>
              <a:rPr sz="2000" spc="-30" dirty="0">
                <a:latin typeface="Calibri"/>
                <a:cs typeface="Calibri"/>
              </a:rPr>
              <a:t> </a:t>
            </a:r>
            <a:r>
              <a:rPr sz="2000" spc="-5" dirty="0">
                <a:latin typeface="Calibri"/>
                <a:cs typeface="Calibri"/>
              </a:rPr>
              <a:t>period</a:t>
            </a:r>
            <a:endParaRPr sz="2000">
              <a:latin typeface="Calibri"/>
              <a:cs typeface="Calibri"/>
            </a:endParaRPr>
          </a:p>
          <a:p>
            <a:pPr marL="1155700" marR="5080" lvl="2" indent="-228600">
              <a:lnSpc>
                <a:spcPct val="100000"/>
              </a:lnSpc>
              <a:buFont typeface="Arial"/>
              <a:buChar char="•"/>
              <a:tabLst>
                <a:tab pos="1155700" algn="l"/>
                <a:tab pos="1156335" algn="l"/>
              </a:tabLst>
            </a:pPr>
            <a:r>
              <a:rPr sz="2000" b="1" dirty="0">
                <a:latin typeface="Calibri"/>
                <a:cs typeface="Calibri"/>
              </a:rPr>
              <a:t>Nocturnal angina: </a:t>
            </a:r>
            <a:r>
              <a:rPr sz="2000" spc="-5" dirty="0">
                <a:latin typeface="Calibri"/>
                <a:cs typeface="Calibri"/>
              </a:rPr>
              <a:t>longacting </a:t>
            </a:r>
            <a:r>
              <a:rPr sz="2000" spc="-15" dirty="0">
                <a:latin typeface="Calibri"/>
                <a:cs typeface="Calibri"/>
              </a:rPr>
              <a:t>nitrates </a:t>
            </a:r>
            <a:r>
              <a:rPr sz="2000" spc="-5" dirty="0">
                <a:latin typeface="Calibri"/>
                <a:cs typeface="Calibri"/>
              </a:rPr>
              <a:t>can be given </a:t>
            </a:r>
            <a:r>
              <a:rPr sz="2000" spc="-10" dirty="0">
                <a:latin typeface="Calibri"/>
                <a:cs typeface="Calibri"/>
              </a:rPr>
              <a:t>at </a:t>
            </a:r>
            <a:r>
              <a:rPr sz="2000" dirty="0">
                <a:latin typeface="Calibri"/>
                <a:cs typeface="Calibri"/>
              </a:rPr>
              <a:t>the end </a:t>
            </a:r>
            <a:r>
              <a:rPr sz="2000" spc="-5" dirty="0">
                <a:latin typeface="Calibri"/>
                <a:cs typeface="Calibri"/>
              </a:rPr>
              <a:t>of </a:t>
            </a:r>
            <a:r>
              <a:rPr sz="2000" dirty="0">
                <a:latin typeface="Calibri"/>
                <a:cs typeface="Calibri"/>
              </a:rPr>
              <a:t>the  </a:t>
            </a:r>
            <a:r>
              <a:rPr sz="2000" spc="-15" dirty="0">
                <a:latin typeface="Calibri"/>
                <a:cs typeface="Calibri"/>
              </a:rPr>
              <a:t>day</a:t>
            </a:r>
            <a:endParaRPr sz="2000">
              <a:latin typeface="Calibri"/>
              <a:cs typeface="Calibri"/>
            </a:endParaRPr>
          </a:p>
        </p:txBody>
      </p:sp>
      <p:sp>
        <p:nvSpPr>
          <p:cNvPr id="4" name="object 4"/>
          <p:cNvSpPr/>
          <p:nvPr/>
        </p:nvSpPr>
        <p:spPr>
          <a:xfrm>
            <a:off x="4267220" y="228640"/>
            <a:ext cx="4690999" cy="23336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0450" y="461594"/>
            <a:ext cx="5268595" cy="697230"/>
          </a:xfrm>
          <a:prstGeom prst="rect">
            <a:avLst/>
          </a:prstGeom>
        </p:spPr>
        <p:txBody>
          <a:bodyPr vert="horz" wrap="square" lIns="0" tIns="13335" rIns="0" bIns="0" rtlCol="0">
            <a:spAutoFit/>
          </a:bodyPr>
          <a:lstStyle/>
          <a:p>
            <a:pPr marL="12700">
              <a:lnSpc>
                <a:spcPct val="100000"/>
              </a:lnSpc>
              <a:spcBef>
                <a:spcPts val="105"/>
              </a:spcBef>
            </a:pPr>
            <a:r>
              <a:rPr sz="4400" spc="-10" dirty="0"/>
              <a:t>Management:</a:t>
            </a:r>
            <a:r>
              <a:rPr sz="4400" spc="-80" dirty="0"/>
              <a:t> </a:t>
            </a:r>
            <a:r>
              <a:rPr sz="4400" spc="-5" dirty="0"/>
              <a:t>Medical</a:t>
            </a:r>
            <a:endParaRPr sz="4400"/>
          </a:p>
        </p:txBody>
      </p:sp>
      <p:sp>
        <p:nvSpPr>
          <p:cNvPr id="3" name="object 3"/>
          <p:cNvSpPr txBox="1"/>
          <p:nvPr/>
        </p:nvSpPr>
        <p:spPr>
          <a:xfrm>
            <a:off x="307340" y="1267713"/>
            <a:ext cx="4925695" cy="5216172"/>
          </a:xfrm>
          <a:prstGeom prst="rect">
            <a:avLst/>
          </a:prstGeom>
        </p:spPr>
        <p:txBody>
          <a:bodyPr vert="horz" wrap="square" lIns="0" tIns="52705" rIns="0" bIns="0" rtlCol="0">
            <a:spAutoFit/>
          </a:bodyPr>
          <a:lstStyle/>
          <a:p>
            <a:pPr marL="355600" marR="5080" indent="-342900">
              <a:lnSpc>
                <a:spcPct val="90000"/>
              </a:lnSpc>
              <a:spcBef>
                <a:spcPts val="415"/>
              </a:spcBef>
              <a:buFont typeface="Arial"/>
              <a:buChar char="•"/>
              <a:tabLst>
                <a:tab pos="354965" algn="l"/>
                <a:tab pos="355600" algn="l"/>
              </a:tabLst>
            </a:pPr>
            <a:r>
              <a:rPr sz="2600" b="1" spc="-15" dirty="0">
                <a:latin typeface="Calibri"/>
                <a:cs typeface="Calibri"/>
              </a:rPr>
              <a:t>β-blockers</a:t>
            </a:r>
            <a:r>
              <a:rPr sz="2600" spc="-15" dirty="0">
                <a:latin typeface="Calibri"/>
                <a:cs typeface="Calibri"/>
              </a:rPr>
              <a:t>: </a:t>
            </a:r>
            <a:r>
              <a:rPr sz="2600" spc="-10" dirty="0">
                <a:latin typeface="Calibri"/>
                <a:cs typeface="Calibri"/>
              </a:rPr>
              <a:t>lower </a:t>
            </a:r>
            <a:r>
              <a:rPr sz="2600" spc="-20" dirty="0">
                <a:latin typeface="Calibri"/>
                <a:cs typeface="Calibri"/>
              </a:rPr>
              <a:t>myocardial  </a:t>
            </a:r>
            <a:r>
              <a:rPr sz="2600" spc="-25" dirty="0">
                <a:latin typeface="Calibri"/>
                <a:cs typeface="Calibri"/>
              </a:rPr>
              <a:t>oxygen </a:t>
            </a:r>
            <a:r>
              <a:rPr sz="2600" dirty="0">
                <a:latin typeface="Calibri"/>
                <a:cs typeface="Calibri"/>
              </a:rPr>
              <a:t>demand </a:t>
            </a:r>
            <a:r>
              <a:rPr sz="2600" spc="-5" dirty="0">
                <a:latin typeface="Calibri"/>
                <a:cs typeface="Calibri"/>
              </a:rPr>
              <a:t>by reducing</a:t>
            </a:r>
            <a:r>
              <a:rPr sz="2600" spc="-100" dirty="0">
                <a:latin typeface="Calibri"/>
                <a:cs typeface="Calibri"/>
              </a:rPr>
              <a:t> </a:t>
            </a:r>
            <a:r>
              <a:rPr sz="2600" spc="-5" dirty="0">
                <a:latin typeface="Calibri"/>
                <a:cs typeface="Calibri"/>
              </a:rPr>
              <a:t>heart  </a:t>
            </a:r>
            <a:r>
              <a:rPr sz="2600" spc="-20" dirty="0">
                <a:latin typeface="Calibri"/>
                <a:cs typeface="Calibri"/>
              </a:rPr>
              <a:t>rate, </a:t>
            </a:r>
            <a:r>
              <a:rPr sz="2600" dirty="0">
                <a:latin typeface="Calibri"/>
                <a:cs typeface="Calibri"/>
              </a:rPr>
              <a:t>BP and </a:t>
            </a:r>
            <a:r>
              <a:rPr sz="2600" spc="-20" dirty="0">
                <a:latin typeface="Calibri"/>
                <a:cs typeface="Calibri"/>
              </a:rPr>
              <a:t>myocardial  </a:t>
            </a:r>
            <a:r>
              <a:rPr sz="2600" spc="-10" dirty="0">
                <a:latin typeface="Calibri"/>
                <a:cs typeface="Calibri"/>
              </a:rPr>
              <a:t>contractility</a:t>
            </a:r>
            <a:endParaRPr sz="2600">
              <a:latin typeface="Calibri"/>
              <a:cs typeface="Calibri"/>
            </a:endParaRPr>
          </a:p>
          <a:p>
            <a:pPr marL="756285" lvl="1" indent="-343535">
              <a:lnSpc>
                <a:spcPts val="2275"/>
              </a:lnSpc>
              <a:buFont typeface="Arial"/>
              <a:buChar char="•"/>
              <a:tabLst>
                <a:tab pos="756285" algn="l"/>
                <a:tab pos="756920" algn="l"/>
              </a:tabLst>
            </a:pPr>
            <a:r>
              <a:rPr sz="2200" spc="-25" dirty="0">
                <a:latin typeface="Calibri"/>
                <a:cs typeface="Calibri"/>
              </a:rPr>
              <a:t>provoke </a:t>
            </a:r>
            <a:r>
              <a:rPr sz="2200" spc="-10" dirty="0">
                <a:latin typeface="Calibri"/>
                <a:cs typeface="Calibri"/>
              </a:rPr>
              <a:t>bronchospasm </a:t>
            </a:r>
            <a:r>
              <a:rPr sz="2200" spc="-5" dirty="0">
                <a:latin typeface="Calibri"/>
                <a:cs typeface="Calibri"/>
              </a:rPr>
              <a:t>in </a:t>
            </a:r>
            <a:r>
              <a:rPr sz="2200" spc="-10" dirty="0">
                <a:latin typeface="Calibri"/>
                <a:cs typeface="Calibri"/>
              </a:rPr>
              <a:t>patients</a:t>
            </a:r>
            <a:endParaRPr sz="2200">
              <a:latin typeface="Calibri"/>
              <a:cs typeface="Calibri"/>
            </a:endParaRPr>
          </a:p>
          <a:p>
            <a:pPr marL="756285">
              <a:lnSpc>
                <a:spcPts val="2340"/>
              </a:lnSpc>
            </a:pPr>
            <a:r>
              <a:rPr sz="2200" spc="-5" dirty="0">
                <a:latin typeface="Calibri"/>
                <a:cs typeface="Calibri"/>
              </a:rPr>
              <a:t>with</a:t>
            </a:r>
            <a:r>
              <a:rPr sz="2200" spc="-15" dirty="0">
                <a:latin typeface="Calibri"/>
                <a:cs typeface="Calibri"/>
              </a:rPr>
              <a:t> </a:t>
            </a:r>
            <a:r>
              <a:rPr sz="2200" spc="-10" dirty="0">
                <a:latin typeface="Calibri"/>
                <a:cs typeface="Calibri"/>
              </a:rPr>
              <a:t>asthma.</a:t>
            </a:r>
            <a:endParaRPr sz="2200">
              <a:latin typeface="Calibri"/>
              <a:cs typeface="Calibri"/>
            </a:endParaRPr>
          </a:p>
          <a:p>
            <a:pPr marL="355600" indent="-342900" algn="just">
              <a:lnSpc>
                <a:spcPts val="2830"/>
              </a:lnSpc>
              <a:buFont typeface="Arial"/>
              <a:buChar char="•"/>
              <a:tabLst>
                <a:tab pos="355600" algn="l"/>
              </a:tabLst>
            </a:pPr>
            <a:r>
              <a:rPr sz="2600" b="1" spc="-5" dirty="0">
                <a:latin typeface="Calibri"/>
                <a:cs typeface="Calibri"/>
              </a:rPr>
              <a:t>Calcium</a:t>
            </a:r>
            <a:r>
              <a:rPr sz="2600" b="1" spc="-25" dirty="0">
                <a:latin typeface="Calibri"/>
                <a:cs typeface="Calibri"/>
              </a:rPr>
              <a:t> </a:t>
            </a:r>
            <a:r>
              <a:rPr sz="2600" b="1" spc="-10" dirty="0">
                <a:latin typeface="Calibri"/>
                <a:cs typeface="Calibri"/>
              </a:rPr>
              <a:t>antagonists</a:t>
            </a:r>
            <a:endParaRPr sz="2600">
              <a:latin typeface="Calibri"/>
              <a:cs typeface="Calibri"/>
            </a:endParaRPr>
          </a:p>
          <a:p>
            <a:pPr marL="756285" lvl="1" indent="-343535" algn="just">
              <a:lnSpc>
                <a:spcPts val="2390"/>
              </a:lnSpc>
              <a:buFont typeface="Arial"/>
              <a:buChar char="•"/>
              <a:tabLst>
                <a:tab pos="756920" algn="l"/>
              </a:tabLst>
            </a:pPr>
            <a:r>
              <a:rPr sz="2200" spc="-5" dirty="0">
                <a:latin typeface="Calibri"/>
                <a:cs typeface="Calibri"/>
              </a:rPr>
              <a:t>inhibit the slow </a:t>
            </a:r>
            <a:r>
              <a:rPr sz="2200" spc="-15" dirty="0">
                <a:latin typeface="Calibri"/>
                <a:cs typeface="Calibri"/>
              </a:rPr>
              <a:t>inward</a:t>
            </a:r>
            <a:r>
              <a:rPr sz="2200" spc="-50" dirty="0">
                <a:latin typeface="Calibri"/>
                <a:cs typeface="Calibri"/>
              </a:rPr>
              <a:t> </a:t>
            </a:r>
            <a:r>
              <a:rPr sz="2200" spc="-15" dirty="0">
                <a:latin typeface="Calibri"/>
                <a:cs typeface="Calibri"/>
              </a:rPr>
              <a:t>current</a:t>
            </a:r>
            <a:endParaRPr sz="2200">
              <a:latin typeface="Calibri"/>
              <a:cs typeface="Calibri"/>
            </a:endParaRPr>
          </a:p>
          <a:p>
            <a:pPr marL="756285" marR="137795" lvl="1" indent="-343535" algn="just">
              <a:lnSpc>
                <a:spcPct val="90100"/>
              </a:lnSpc>
              <a:spcBef>
                <a:spcPts val="130"/>
              </a:spcBef>
              <a:buFont typeface="Arial"/>
              <a:buChar char="•"/>
              <a:tabLst>
                <a:tab pos="756920" algn="l"/>
              </a:tabLst>
            </a:pPr>
            <a:r>
              <a:rPr sz="2200" spc="-10" dirty="0">
                <a:latin typeface="Calibri"/>
                <a:cs typeface="Calibri"/>
              </a:rPr>
              <a:t>caused by </a:t>
            </a:r>
            <a:r>
              <a:rPr sz="2200" spc="-5" dirty="0">
                <a:latin typeface="Calibri"/>
                <a:cs typeface="Calibri"/>
              </a:rPr>
              <a:t>the </a:t>
            </a:r>
            <a:r>
              <a:rPr sz="2200" spc="-10" dirty="0">
                <a:latin typeface="Calibri"/>
                <a:cs typeface="Calibri"/>
              </a:rPr>
              <a:t>entry </a:t>
            </a:r>
            <a:r>
              <a:rPr sz="2200" spc="-5" dirty="0">
                <a:latin typeface="Calibri"/>
                <a:cs typeface="Calibri"/>
              </a:rPr>
              <a:t>of </a:t>
            </a:r>
            <a:r>
              <a:rPr sz="2200" spc="-10" dirty="0">
                <a:latin typeface="Calibri"/>
                <a:cs typeface="Calibri"/>
              </a:rPr>
              <a:t>extracellular  calcium through </a:t>
            </a:r>
            <a:r>
              <a:rPr sz="2200" spc="-5" dirty="0">
                <a:latin typeface="Calibri"/>
                <a:cs typeface="Calibri"/>
              </a:rPr>
              <a:t>the cell </a:t>
            </a:r>
            <a:r>
              <a:rPr sz="2200" spc="-10" dirty="0">
                <a:latin typeface="Calibri"/>
                <a:cs typeface="Calibri"/>
              </a:rPr>
              <a:t>membrane  </a:t>
            </a:r>
            <a:r>
              <a:rPr sz="2200" spc="-5" dirty="0">
                <a:latin typeface="Calibri"/>
                <a:cs typeface="Calibri"/>
              </a:rPr>
              <a:t>of </a:t>
            </a:r>
            <a:r>
              <a:rPr sz="2200" spc="-20" dirty="0">
                <a:latin typeface="Calibri"/>
                <a:cs typeface="Calibri"/>
              </a:rPr>
              <a:t>excitable</a:t>
            </a:r>
            <a:r>
              <a:rPr sz="2200" dirty="0">
                <a:latin typeface="Calibri"/>
                <a:cs typeface="Calibri"/>
              </a:rPr>
              <a:t> </a:t>
            </a:r>
            <a:r>
              <a:rPr sz="2200" spc="-5" dirty="0">
                <a:latin typeface="Calibri"/>
                <a:cs typeface="Calibri"/>
              </a:rPr>
              <a:t>cells,</a:t>
            </a:r>
            <a:endParaRPr sz="2200">
              <a:latin typeface="Calibri"/>
              <a:cs typeface="Calibri"/>
            </a:endParaRPr>
          </a:p>
          <a:p>
            <a:pPr marL="756285" marR="400685" lvl="1" indent="-343535">
              <a:lnSpc>
                <a:spcPts val="2380"/>
              </a:lnSpc>
              <a:spcBef>
                <a:spcPts val="30"/>
              </a:spcBef>
              <a:buFont typeface="Arial"/>
              <a:buChar char="•"/>
              <a:tabLst>
                <a:tab pos="756285" algn="l"/>
                <a:tab pos="756920" algn="l"/>
              </a:tabLst>
            </a:pPr>
            <a:r>
              <a:rPr sz="2200" spc="-10" dirty="0">
                <a:latin typeface="Calibri"/>
                <a:cs typeface="Calibri"/>
              </a:rPr>
              <a:t>particularly </a:t>
            </a:r>
            <a:r>
              <a:rPr sz="2200" spc="-15" dirty="0">
                <a:latin typeface="Calibri"/>
                <a:cs typeface="Calibri"/>
              </a:rPr>
              <a:t>cardiac </a:t>
            </a:r>
            <a:r>
              <a:rPr sz="2200" spc="-5" dirty="0">
                <a:latin typeface="Calibri"/>
                <a:cs typeface="Calibri"/>
              </a:rPr>
              <a:t>and arteriolar  smooth</a:t>
            </a:r>
            <a:r>
              <a:rPr sz="2200" spc="-15" dirty="0">
                <a:latin typeface="Calibri"/>
                <a:cs typeface="Calibri"/>
              </a:rPr>
              <a:t> </a:t>
            </a:r>
            <a:r>
              <a:rPr sz="2200" spc="-5" dirty="0">
                <a:latin typeface="Calibri"/>
                <a:cs typeface="Calibri"/>
              </a:rPr>
              <a:t>muscle</a:t>
            </a:r>
            <a:endParaRPr sz="2200">
              <a:latin typeface="Calibri"/>
              <a:cs typeface="Calibri"/>
            </a:endParaRPr>
          </a:p>
          <a:p>
            <a:pPr marL="756285" lvl="1" indent="-343535">
              <a:lnSpc>
                <a:spcPts val="2205"/>
              </a:lnSpc>
              <a:buFont typeface="Arial"/>
              <a:buChar char="•"/>
              <a:tabLst>
                <a:tab pos="756285" algn="l"/>
                <a:tab pos="756920" algn="l"/>
              </a:tabLst>
            </a:pPr>
            <a:r>
              <a:rPr sz="2200" spc="-10" dirty="0">
                <a:latin typeface="Calibri"/>
                <a:cs typeface="Calibri"/>
              </a:rPr>
              <a:t>lower </a:t>
            </a:r>
            <a:r>
              <a:rPr sz="2200" spc="-15" dirty="0">
                <a:latin typeface="Calibri"/>
                <a:cs typeface="Calibri"/>
              </a:rPr>
              <a:t>myocardial </a:t>
            </a:r>
            <a:r>
              <a:rPr sz="2200" spc="-20" dirty="0">
                <a:latin typeface="Calibri"/>
                <a:cs typeface="Calibri"/>
              </a:rPr>
              <a:t>oxygen </a:t>
            </a:r>
            <a:r>
              <a:rPr sz="2200" spc="-5" dirty="0">
                <a:latin typeface="Calibri"/>
                <a:cs typeface="Calibri"/>
              </a:rPr>
              <a:t>demand</a:t>
            </a:r>
            <a:r>
              <a:rPr sz="2200" spc="-25" dirty="0">
                <a:latin typeface="Calibri"/>
                <a:cs typeface="Calibri"/>
              </a:rPr>
              <a:t> </a:t>
            </a:r>
            <a:r>
              <a:rPr sz="2200" spc="-10" dirty="0">
                <a:latin typeface="Calibri"/>
                <a:cs typeface="Calibri"/>
              </a:rPr>
              <a:t>by</a:t>
            </a:r>
            <a:endParaRPr sz="2200">
              <a:latin typeface="Calibri"/>
              <a:cs typeface="Calibri"/>
            </a:endParaRPr>
          </a:p>
          <a:p>
            <a:pPr marL="756285" marR="1026794">
              <a:lnSpc>
                <a:spcPts val="2380"/>
              </a:lnSpc>
              <a:spcBef>
                <a:spcPts val="165"/>
              </a:spcBef>
            </a:pPr>
            <a:r>
              <a:rPr sz="2200" spc="-10" dirty="0">
                <a:latin typeface="Calibri"/>
                <a:cs typeface="Calibri"/>
              </a:rPr>
              <a:t>reducing </a:t>
            </a:r>
            <a:r>
              <a:rPr sz="2200" spc="-5" dirty="0">
                <a:latin typeface="Calibri"/>
                <a:cs typeface="Calibri"/>
              </a:rPr>
              <a:t>BP and </a:t>
            </a:r>
            <a:r>
              <a:rPr sz="2200" spc="-20" dirty="0">
                <a:latin typeface="Calibri"/>
                <a:cs typeface="Calibri"/>
              </a:rPr>
              <a:t>myocardial  </a:t>
            </a:r>
            <a:r>
              <a:rPr sz="2200" spc="-15" dirty="0">
                <a:latin typeface="Calibri"/>
                <a:cs typeface="Calibri"/>
              </a:rPr>
              <a:t>contractility</a:t>
            </a:r>
            <a:endParaRPr sz="2200">
              <a:latin typeface="Calibri"/>
              <a:cs typeface="Calibri"/>
            </a:endParaRPr>
          </a:p>
        </p:txBody>
      </p:sp>
      <p:sp>
        <p:nvSpPr>
          <p:cNvPr id="4" name="object 4"/>
          <p:cNvSpPr/>
          <p:nvPr/>
        </p:nvSpPr>
        <p:spPr>
          <a:xfrm>
            <a:off x="5410200" y="1981200"/>
            <a:ext cx="3467100" cy="3581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0450" y="461594"/>
            <a:ext cx="5268595" cy="697230"/>
          </a:xfrm>
          <a:prstGeom prst="rect">
            <a:avLst/>
          </a:prstGeom>
        </p:spPr>
        <p:txBody>
          <a:bodyPr vert="horz" wrap="square" lIns="0" tIns="13335" rIns="0" bIns="0" rtlCol="0">
            <a:spAutoFit/>
          </a:bodyPr>
          <a:lstStyle/>
          <a:p>
            <a:pPr marL="12700">
              <a:lnSpc>
                <a:spcPct val="100000"/>
              </a:lnSpc>
              <a:spcBef>
                <a:spcPts val="105"/>
              </a:spcBef>
            </a:pPr>
            <a:r>
              <a:rPr sz="4400" spc="-10" dirty="0"/>
              <a:t>Management:</a:t>
            </a:r>
            <a:r>
              <a:rPr sz="4400" spc="-80" dirty="0"/>
              <a:t> </a:t>
            </a:r>
            <a:r>
              <a:rPr sz="4400" spc="-5" dirty="0"/>
              <a:t>Medical</a:t>
            </a:r>
            <a:endParaRPr sz="4400"/>
          </a:p>
        </p:txBody>
      </p:sp>
      <p:sp>
        <p:nvSpPr>
          <p:cNvPr id="3" name="object 3"/>
          <p:cNvSpPr txBox="1"/>
          <p:nvPr/>
        </p:nvSpPr>
        <p:spPr>
          <a:xfrm>
            <a:off x="370841" y="1374394"/>
            <a:ext cx="8131809" cy="4690002"/>
          </a:xfrm>
          <a:prstGeom prst="rect">
            <a:avLst/>
          </a:prstGeom>
        </p:spPr>
        <p:txBody>
          <a:bodyPr vert="horz" wrap="square" lIns="0" tIns="12700" rIns="0" bIns="0" rtlCol="0">
            <a:spAutoFit/>
          </a:bodyPr>
          <a:lstStyle/>
          <a:p>
            <a:pPr marL="368300" indent="-342900">
              <a:lnSpc>
                <a:spcPct val="100000"/>
              </a:lnSpc>
              <a:spcBef>
                <a:spcPts val="100"/>
              </a:spcBef>
              <a:buFont typeface="Arial"/>
              <a:buChar char="•"/>
              <a:tabLst>
                <a:tab pos="367665" algn="l"/>
                <a:tab pos="368300" algn="l"/>
              </a:tabLst>
            </a:pPr>
            <a:r>
              <a:rPr sz="3000" b="1" spc="-10" dirty="0">
                <a:latin typeface="Calibri"/>
                <a:cs typeface="Calibri"/>
              </a:rPr>
              <a:t>Potassium channel</a:t>
            </a:r>
            <a:r>
              <a:rPr sz="3000" b="1" spc="-15" dirty="0">
                <a:latin typeface="Calibri"/>
                <a:cs typeface="Calibri"/>
              </a:rPr>
              <a:t> activators</a:t>
            </a:r>
            <a:endParaRPr sz="3000">
              <a:latin typeface="Calibri"/>
              <a:cs typeface="Calibri"/>
            </a:endParaRPr>
          </a:p>
          <a:p>
            <a:pPr marL="768985" lvl="1" indent="-287020">
              <a:lnSpc>
                <a:spcPct val="100000"/>
              </a:lnSpc>
              <a:spcBef>
                <a:spcPts val="20"/>
              </a:spcBef>
              <a:buFont typeface="Arial"/>
              <a:buChar char="–"/>
              <a:tabLst>
                <a:tab pos="769620" algn="l"/>
              </a:tabLst>
            </a:pPr>
            <a:r>
              <a:rPr sz="2600" spc="-5" dirty="0">
                <a:latin typeface="Calibri"/>
                <a:cs typeface="Calibri"/>
              </a:rPr>
              <a:t>arterial </a:t>
            </a:r>
            <a:r>
              <a:rPr sz="2600" dirty="0">
                <a:latin typeface="Calibri"/>
                <a:cs typeface="Calibri"/>
              </a:rPr>
              <a:t>and </a:t>
            </a:r>
            <a:r>
              <a:rPr sz="2600" spc="-5" dirty="0">
                <a:latin typeface="Calibri"/>
                <a:cs typeface="Calibri"/>
              </a:rPr>
              <a:t>venous dilating</a:t>
            </a:r>
            <a:r>
              <a:rPr sz="2600" spc="-60" dirty="0">
                <a:latin typeface="Calibri"/>
                <a:cs typeface="Calibri"/>
              </a:rPr>
              <a:t> </a:t>
            </a:r>
            <a:r>
              <a:rPr sz="2600" spc="-5" dirty="0">
                <a:latin typeface="Calibri"/>
                <a:cs typeface="Calibri"/>
              </a:rPr>
              <a:t>properties</a:t>
            </a:r>
            <a:endParaRPr sz="2600">
              <a:latin typeface="Calibri"/>
              <a:cs typeface="Calibri"/>
            </a:endParaRPr>
          </a:p>
          <a:p>
            <a:pPr marL="768985" lvl="1" indent="-287020">
              <a:lnSpc>
                <a:spcPct val="100000"/>
              </a:lnSpc>
              <a:buFont typeface="Arial"/>
              <a:buChar char="–"/>
              <a:tabLst>
                <a:tab pos="769620" algn="l"/>
              </a:tabLst>
            </a:pPr>
            <a:r>
              <a:rPr sz="2600" spc="-5" dirty="0">
                <a:latin typeface="Calibri"/>
                <a:cs typeface="Calibri"/>
              </a:rPr>
              <a:t>but do not </a:t>
            </a:r>
            <a:r>
              <a:rPr sz="2600" spc="-10" dirty="0">
                <a:latin typeface="Calibri"/>
                <a:cs typeface="Calibri"/>
              </a:rPr>
              <a:t>exhibit </a:t>
            </a:r>
            <a:r>
              <a:rPr sz="2600" dirty="0">
                <a:latin typeface="Calibri"/>
                <a:cs typeface="Calibri"/>
              </a:rPr>
              <a:t>the </a:t>
            </a:r>
            <a:r>
              <a:rPr sz="2600" spc="-10" dirty="0">
                <a:latin typeface="Calibri"/>
                <a:cs typeface="Calibri"/>
              </a:rPr>
              <a:t>tolerance </a:t>
            </a:r>
            <a:r>
              <a:rPr sz="2600" spc="-5" dirty="0">
                <a:latin typeface="Calibri"/>
                <a:cs typeface="Calibri"/>
              </a:rPr>
              <a:t>seen </a:t>
            </a:r>
            <a:r>
              <a:rPr sz="2600" dirty="0">
                <a:latin typeface="Calibri"/>
                <a:cs typeface="Calibri"/>
              </a:rPr>
              <a:t>with</a:t>
            </a:r>
            <a:r>
              <a:rPr sz="2600" spc="-85" dirty="0">
                <a:latin typeface="Calibri"/>
                <a:cs typeface="Calibri"/>
              </a:rPr>
              <a:t> </a:t>
            </a:r>
            <a:r>
              <a:rPr sz="2600" spc="-15" dirty="0">
                <a:latin typeface="Calibri"/>
                <a:cs typeface="Calibri"/>
              </a:rPr>
              <a:t>nitrates.</a:t>
            </a:r>
            <a:endParaRPr sz="2600">
              <a:latin typeface="Calibri"/>
              <a:cs typeface="Calibri"/>
            </a:endParaRPr>
          </a:p>
          <a:p>
            <a:pPr marL="768985" marR="328930" lvl="1" indent="-287020">
              <a:lnSpc>
                <a:spcPts val="2500"/>
              </a:lnSpc>
              <a:spcBef>
                <a:spcPts val="595"/>
              </a:spcBef>
              <a:buFont typeface="Arial"/>
              <a:buChar char="–"/>
              <a:tabLst>
                <a:tab pos="769620" algn="l"/>
              </a:tabLst>
            </a:pPr>
            <a:r>
              <a:rPr sz="2600" b="1" spc="-10" dirty="0">
                <a:latin typeface="Calibri"/>
                <a:cs typeface="Calibri"/>
              </a:rPr>
              <a:t>Nicorandil </a:t>
            </a:r>
            <a:r>
              <a:rPr sz="2600" b="1" dirty="0">
                <a:latin typeface="Calibri"/>
                <a:cs typeface="Calibri"/>
              </a:rPr>
              <a:t>(10–30mg </a:t>
            </a:r>
            <a:r>
              <a:rPr sz="2600" b="1" spc="-5" dirty="0">
                <a:latin typeface="Calibri"/>
                <a:cs typeface="Calibri"/>
              </a:rPr>
              <a:t>12-hourly </a:t>
            </a:r>
            <a:r>
              <a:rPr sz="2600" b="1" spc="-10" dirty="0">
                <a:latin typeface="Calibri"/>
                <a:cs typeface="Calibri"/>
              </a:rPr>
              <a:t>orally) </a:t>
            </a:r>
            <a:r>
              <a:rPr sz="2600" dirty="0">
                <a:latin typeface="Calibri"/>
                <a:cs typeface="Calibri"/>
              </a:rPr>
              <a:t>- </a:t>
            </a:r>
            <a:r>
              <a:rPr sz="2600" spc="-5" dirty="0">
                <a:latin typeface="Calibri"/>
                <a:cs typeface="Calibri"/>
              </a:rPr>
              <a:t>only drug </a:t>
            </a:r>
            <a:r>
              <a:rPr sz="2600" dirty="0">
                <a:latin typeface="Calibri"/>
                <a:cs typeface="Calibri"/>
              </a:rPr>
              <a:t>in  this class </a:t>
            </a:r>
            <a:r>
              <a:rPr sz="2600" spc="-5" dirty="0">
                <a:latin typeface="Calibri"/>
                <a:cs typeface="Calibri"/>
              </a:rPr>
              <a:t>currently </a:t>
            </a:r>
            <a:r>
              <a:rPr sz="2600" spc="-10" dirty="0">
                <a:latin typeface="Calibri"/>
                <a:cs typeface="Calibri"/>
              </a:rPr>
              <a:t>available </a:t>
            </a:r>
            <a:r>
              <a:rPr sz="2600" spc="-25" dirty="0">
                <a:latin typeface="Calibri"/>
                <a:cs typeface="Calibri"/>
              </a:rPr>
              <a:t>for </a:t>
            </a:r>
            <a:r>
              <a:rPr sz="2600" dirty="0">
                <a:latin typeface="Calibri"/>
                <a:cs typeface="Calibri"/>
              </a:rPr>
              <a:t>clinical</a:t>
            </a:r>
            <a:r>
              <a:rPr sz="2600" spc="-55" dirty="0">
                <a:latin typeface="Calibri"/>
                <a:cs typeface="Calibri"/>
              </a:rPr>
              <a:t> </a:t>
            </a:r>
            <a:r>
              <a:rPr sz="2600" spc="-5" dirty="0">
                <a:latin typeface="Calibri"/>
                <a:cs typeface="Calibri"/>
              </a:rPr>
              <a:t>use</a:t>
            </a:r>
            <a:endParaRPr sz="2600">
              <a:latin typeface="Calibri"/>
              <a:cs typeface="Calibri"/>
            </a:endParaRPr>
          </a:p>
          <a:p>
            <a:pPr marL="368300" indent="-342900">
              <a:lnSpc>
                <a:spcPct val="100000"/>
              </a:lnSpc>
              <a:spcBef>
                <a:spcPts val="5"/>
              </a:spcBef>
              <a:buFont typeface="Arial"/>
              <a:buChar char="•"/>
              <a:tabLst>
                <a:tab pos="367665" algn="l"/>
                <a:tab pos="368300" algn="l"/>
              </a:tabLst>
            </a:pPr>
            <a:r>
              <a:rPr sz="3000" b="1" dirty="0">
                <a:latin typeface="Calibri"/>
                <a:cs typeface="Calibri"/>
              </a:rPr>
              <a:t>I</a:t>
            </a:r>
            <a:r>
              <a:rPr sz="3000" b="1" baseline="-20833" dirty="0">
                <a:latin typeface="Calibri"/>
                <a:cs typeface="Calibri"/>
              </a:rPr>
              <a:t>f </a:t>
            </a:r>
            <a:r>
              <a:rPr sz="3000" b="1" spc="-10" dirty="0">
                <a:latin typeface="Calibri"/>
                <a:cs typeface="Calibri"/>
              </a:rPr>
              <a:t>channel</a:t>
            </a:r>
            <a:r>
              <a:rPr sz="3000" b="1" spc="-25" dirty="0">
                <a:latin typeface="Calibri"/>
                <a:cs typeface="Calibri"/>
              </a:rPr>
              <a:t> </a:t>
            </a:r>
            <a:r>
              <a:rPr sz="3000" b="1" spc="-15" dirty="0">
                <a:latin typeface="Calibri"/>
                <a:cs typeface="Calibri"/>
              </a:rPr>
              <a:t>antagonist</a:t>
            </a:r>
            <a:endParaRPr sz="3000">
              <a:latin typeface="Calibri"/>
              <a:cs typeface="Calibri"/>
            </a:endParaRPr>
          </a:p>
          <a:p>
            <a:pPr marL="768985" lvl="1" indent="-287020">
              <a:lnSpc>
                <a:spcPct val="100000"/>
              </a:lnSpc>
              <a:spcBef>
                <a:spcPts val="15"/>
              </a:spcBef>
              <a:buFont typeface="Arial"/>
              <a:buChar char="–"/>
              <a:tabLst>
                <a:tab pos="769620" algn="l"/>
              </a:tabLst>
            </a:pPr>
            <a:r>
              <a:rPr sz="2600" b="1" spc="-15" dirty="0">
                <a:latin typeface="Calibri"/>
                <a:cs typeface="Calibri"/>
              </a:rPr>
              <a:t>Ivabradine </a:t>
            </a:r>
            <a:r>
              <a:rPr sz="2600" dirty="0">
                <a:latin typeface="Calibri"/>
                <a:cs typeface="Calibri"/>
              </a:rPr>
              <a:t>is the </a:t>
            </a:r>
            <a:r>
              <a:rPr sz="2600" spc="-20" dirty="0">
                <a:latin typeface="Calibri"/>
                <a:cs typeface="Calibri"/>
              </a:rPr>
              <a:t>first </a:t>
            </a:r>
            <a:r>
              <a:rPr sz="2600" spc="-5" dirty="0">
                <a:latin typeface="Calibri"/>
                <a:cs typeface="Calibri"/>
              </a:rPr>
              <a:t>of </a:t>
            </a:r>
            <a:r>
              <a:rPr sz="2600" dirty="0">
                <a:latin typeface="Calibri"/>
                <a:cs typeface="Calibri"/>
              </a:rPr>
              <a:t>this class </a:t>
            </a:r>
            <a:r>
              <a:rPr sz="2600" spc="-5" dirty="0">
                <a:latin typeface="Calibri"/>
                <a:cs typeface="Calibri"/>
              </a:rPr>
              <a:t>of</a:t>
            </a:r>
            <a:r>
              <a:rPr sz="2600" spc="-40" dirty="0">
                <a:latin typeface="Calibri"/>
                <a:cs typeface="Calibri"/>
              </a:rPr>
              <a:t> </a:t>
            </a:r>
            <a:r>
              <a:rPr sz="2600" spc="-5" dirty="0">
                <a:latin typeface="Calibri"/>
                <a:cs typeface="Calibri"/>
              </a:rPr>
              <a:t>drug</a:t>
            </a:r>
            <a:endParaRPr sz="2600">
              <a:latin typeface="Calibri"/>
              <a:cs typeface="Calibri"/>
            </a:endParaRPr>
          </a:p>
          <a:p>
            <a:pPr marL="768985" lvl="1" indent="-287020">
              <a:lnSpc>
                <a:spcPts val="2810"/>
              </a:lnSpc>
              <a:spcBef>
                <a:spcPts val="5"/>
              </a:spcBef>
              <a:buFont typeface="Arial"/>
              <a:buChar char="–"/>
              <a:tabLst>
                <a:tab pos="769620" algn="l"/>
              </a:tabLst>
            </a:pPr>
            <a:r>
              <a:rPr sz="2600" dirty="0">
                <a:latin typeface="Calibri"/>
                <a:cs typeface="Calibri"/>
              </a:rPr>
              <a:t>Induces </a:t>
            </a:r>
            <a:r>
              <a:rPr sz="2600" b="1" spc="-15" dirty="0">
                <a:latin typeface="Calibri"/>
                <a:cs typeface="Calibri"/>
              </a:rPr>
              <a:t>bradycardia </a:t>
            </a:r>
            <a:r>
              <a:rPr sz="2600" spc="-5" dirty="0">
                <a:latin typeface="Calibri"/>
                <a:cs typeface="Calibri"/>
              </a:rPr>
              <a:t>by modulating </a:t>
            </a:r>
            <a:r>
              <a:rPr sz="2600" dirty="0">
                <a:latin typeface="Calibri"/>
                <a:cs typeface="Calibri"/>
              </a:rPr>
              <a:t>ion channels in</a:t>
            </a:r>
            <a:r>
              <a:rPr sz="2600" spc="-85" dirty="0">
                <a:latin typeface="Calibri"/>
                <a:cs typeface="Calibri"/>
              </a:rPr>
              <a:t> </a:t>
            </a:r>
            <a:r>
              <a:rPr sz="2600" dirty="0">
                <a:latin typeface="Calibri"/>
                <a:cs typeface="Calibri"/>
              </a:rPr>
              <a:t>the</a:t>
            </a:r>
            <a:endParaRPr sz="2600">
              <a:latin typeface="Calibri"/>
              <a:cs typeface="Calibri"/>
            </a:endParaRPr>
          </a:p>
          <a:p>
            <a:pPr marL="768985">
              <a:lnSpc>
                <a:spcPts val="2810"/>
              </a:lnSpc>
            </a:pPr>
            <a:r>
              <a:rPr sz="2600" b="1" spc="-5" dirty="0">
                <a:latin typeface="Calibri"/>
                <a:cs typeface="Calibri"/>
              </a:rPr>
              <a:t>sinus node</a:t>
            </a:r>
            <a:endParaRPr sz="2600">
              <a:latin typeface="Calibri"/>
              <a:cs typeface="Calibri"/>
            </a:endParaRPr>
          </a:p>
          <a:p>
            <a:pPr marL="768985" marR="596900" lvl="1" indent="-287020">
              <a:lnSpc>
                <a:spcPct val="80000"/>
              </a:lnSpc>
              <a:spcBef>
                <a:spcPts val="625"/>
              </a:spcBef>
              <a:buFont typeface="Arial"/>
              <a:buChar char="–"/>
              <a:tabLst>
                <a:tab pos="769620" algn="l"/>
              </a:tabLst>
            </a:pPr>
            <a:r>
              <a:rPr sz="2600" spc="-25" dirty="0">
                <a:latin typeface="Calibri"/>
                <a:cs typeface="Calibri"/>
              </a:rPr>
              <a:t>Comparatively, </a:t>
            </a:r>
            <a:r>
              <a:rPr sz="2600" spc="-5" dirty="0">
                <a:latin typeface="Calibri"/>
                <a:cs typeface="Calibri"/>
              </a:rPr>
              <a:t>does not </a:t>
            </a:r>
            <a:r>
              <a:rPr sz="2600" spc="-20" dirty="0">
                <a:latin typeface="Calibri"/>
                <a:cs typeface="Calibri"/>
              </a:rPr>
              <a:t>have </a:t>
            </a:r>
            <a:r>
              <a:rPr sz="2600" spc="-5" dirty="0">
                <a:latin typeface="Calibri"/>
                <a:cs typeface="Calibri"/>
              </a:rPr>
              <a:t>other </a:t>
            </a:r>
            <a:r>
              <a:rPr sz="2600" spc="-10" dirty="0">
                <a:latin typeface="Calibri"/>
                <a:cs typeface="Calibri"/>
              </a:rPr>
              <a:t>cardiovascular  </a:t>
            </a:r>
            <a:r>
              <a:rPr sz="2600" spc="-20" dirty="0">
                <a:latin typeface="Calibri"/>
                <a:cs typeface="Calibri"/>
              </a:rPr>
              <a:t>effects</a:t>
            </a:r>
            <a:endParaRPr sz="2600">
              <a:latin typeface="Calibri"/>
              <a:cs typeface="Calibri"/>
            </a:endParaRPr>
          </a:p>
          <a:p>
            <a:pPr marL="768985" lvl="1" indent="-287020">
              <a:lnSpc>
                <a:spcPct val="100000"/>
              </a:lnSpc>
              <a:buFont typeface="Arial"/>
              <a:buChar char="–"/>
              <a:tabLst>
                <a:tab pos="769620" algn="l"/>
              </a:tabLst>
            </a:pPr>
            <a:r>
              <a:rPr sz="2600" spc="-20" dirty="0">
                <a:latin typeface="Calibri"/>
                <a:cs typeface="Calibri"/>
              </a:rPr>
              <a:t>Safe </a:t>
            </a:r>
            <a:r>
              <a:rPr sz="2600" spc="-10" dirty="0">
                <a:latin typeface="Calibri"/>
                <a:cs typeface="Calibri"/>
              </a:rPr>
              <a:t>to </a:t>
            </a:r>
            <a:r>
              <a:rPr sz="2600" spc="-5" dirty="0">
                <a:latin typeface="Calibri"/>
                <a:cs typeface="Calibri"/>
              </a:rPr>
              <a:t>use </a:t>
            </a:r>
            <a:r>
              <a:rPr sz="2600" dirty="0">
                <a:latin typeface="Calibri"/>
                <a:cs typeface="Calibri"/>
              </a:rPr>
              <a:t>in </a:t>
            </a:r>
            <a:r>
              <a:rPr sz="2600" spc="-5" dirty="0">
                <a:latin typeface="Calibri"/>
                <a:cs typeface="Calibri"/>
              </a:rPr>
              <a:t>patients </a:t>
            </a:r>
            <a:r>
              <a:rPr sz="2600" dirty="0">
                <a:latin typeface="Calibri"/>
                <a:cs typeface="Calibri"/>
              </a:rPr>
              <a:t>with </a:t>
            </a:r>
            <a:r>
              <a:rPr sz="2600" spc="-5" dirty="0">
                <a:latin typeface="Calibri"/>
                <a:cs typeface="Calibri"/>
              </a:rPr>
              <a:t>heart</a:t>
            </a:r>
            <a:r>
              <a:rPr sz="2600" spc="-80" dirty="0">
                <a:latin typeface="Calibri"/>
                <a:cs typeface="Calibri"/>
              </a:rPr>
              <a:t> </a:t>
            </a:r>
            <a:r>
              <a:rPr sz="2600" spc="-15" dirty="0">
                <a:latin typeface="Calibri"/>
                <a:cs typeface="Calibri"/>
              </a:rPr>
              <a:t>failure</a:t>
            </a:r>
            <a:endParaRPr sz="2600">
              <a:latin typeface="Calibri"/>
              <a:cs typeface="Calibri"/>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0450" y="339293"/>
            <a:ext cx="5268595" cy="697230"/>
          </a:xfrm>
          <a:prstGeom prst="rect">
            <a:avLst/>
          </a:prstGeom>
        </p:spPr>
        <p:txBody>
          <a:bodyPr vert="horz" wrap="square" lIns="0" tIns="13335" rIns="0" bIns="0" rtlCol="0">
            <a:spAutoFit/>
          </a:bodyPr>
          <a:lstStyle/>
          <a:p>
            <a:pPr marL="12700">
              <a:lnSpc>
                <a:spcPct val="100000"/>
              </a:lnSpc>
              <a:spcBef>
                <a:spcPts val="105"/>
              </a:spcBef>
            </a:pPr>
            <a:r>
              <a:rPr sz="4400" spc="-10" dirty="0"/>
              <a:t>Management:</a:t>
            </a:r>
            <a:r>
              <a:rPr sz="4400" spc="-80" dirty="0"/>
              <a:t> </a:t>
            </a:r>
            <a:r>
              <a:rPr sz="4400" spc="-5" dirty="0"/>
              <a:t>Medical</a:t>
            </a:r>
            <a:endParaRPr sz="4400"/>
          </a:p>
        </p:txBody>
      </p:sp>
      <p:sp>
        <p:nvSpPr>
          <p:cNvPr id="3" name="object 3"/>
          <p:cNvSpPr txBox="1"/>
          <p:nvPr/>
        </p:nvSpPr>
        <p:spPr>
          <a:xfrm>
            <a:off x="307340" y="1308881"/>
            <a:ext cx="8423910" cy="4814138"/>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400" dirty="0">
                <a:latin typeface="Calibri"/>
                <a:cs typeface="Calibri"/>
              </a:rPr>
              <a:t>It is </a:t>
            </a:r>
            <a:r>
              <a:rPr sz="2400" spc="-15" dirty="0">
                <a:latin typeface="Calibri"/>
                <a:cs typeface="Calibri"/>
              </a:rPr>
              <a:t>conventional to start </a:t>
            </a:r>
            <a:r>
              <a:rPr sz="2400" spc="-10" dirty="0">
                <a:latin typeface="Calibri"/>
                <a:cs typeface="Calibri"/>
              </a:rPr>
              <a:t>therapy</a:t>
            </a:r>
            <a:r>
              <a:rPr sz="2400" spc="-35" dirty="0">
                <a:latin typeface="Calibri"/>
                <a:cs typeface="Calibri"/>
              </a:rPr>
              <a:t> </a:t>
            </a:r>
            <a:r>
              <a:rPr sz="2400" dirty="0">
                <a:latin typeface="Calibri"/>
                <a:cs typeface="Calibri"/>
              </a:rPr>
              <a:t>with</a:t>
            </a:r>
            <a:endParaRPr sz="2400">
              <a:latin typeface="Calibri"/>
              <a:cs typeface="Calibri"/>
            </a:endParaRPr>
          </a:p>
          <a:p>
            <a:pPr marL="756285" lvl="1" indent="-287020">
              <a:lnSpc>
                <a:spcPct val="100000"/>
              </a:lnSpc>
              <a:buFont typeface="Arial"/>
              <a:buChar char="–"/>
              <a:tabLst>
                <a:tab pos="756920" algn="l"/>
              </a:tabLst>
            </a:pPr>
            <a:r>
              <a:rPr sz="2400" spc="-10" dirty="0">
                <a:latin typeface="Calibri"/>
                <a:cs typeface="Calibri"/>
              </a:rPr>
              <a:t>low-dose </a:t>
            </a:r>
            <a:r>
              <a:rPr sz="2400" dirty="0">
                <a:latin typeface="Calibri"/>
                <a:cs typeface="Calibri"/>
              </a:rPr>
              <a:t>aspirin,</a:t>
            </a:r>
            <a:endParaRPr sz="2400">
              <a:latin typeface="Calibri"/>
              <a:cs typeface="Calibri"/>
            </a:endParaRPr>
          </a:p>
          <a:p>
            <a:pPr marL="756285" lvl="1" indent="-287020">
              <a:lnSpc>
                <a:spcPct val="100000"/>
              </a:lnSpc>
              <a:buFont typeface="Arial"/>
              <a:buChar char="–"/>
              <a:tabLst>
                <a:tab pos="756920" algn="l"/>
              </a:tabLst>
            </a:pPr>
            <a:r>
              <a:rPr sz="2400" dirty="0">
                <a:latin typeface="Calibri"/>
                <a:cs typeface="Calibri"/>
              </a:rPr>
              <a:t>a</a:t>
            </a:r>
            <a:r>
              <a:rPr sz="2400" spc="-20" dirty="0">
                <a:latin typeface="Calibri"/>
                <a:cs typeface="Calibri"/>
              </a:rPr>
              <a:t> </a:t>
            </a:r>
            <a:r>
              <a:rPr sz="2400" spc="-15" dirty="0">
                <a:latin typeface="Calibri"/>
                <a:cs typeface="Calibri"/>
              </a:rPr>
              <a:t>statin,</a:t>
            </a:r>
            <a:endParaRPr sz="2400">
              <a:latin typeface="Calibri"/>
              <a:cs typeface="Calibri"/>
            </a:endParaRPr>
          </a:p>
          <a:p>
            <a:pPr marL="756285" lvl="1" indent="-287020">
              <a:lnSpc>
                <a:spcPct val="100000"/>
              </a:lnSpc>
              <a:buFont typeface="Arial"/>
              <a:buChar char="–"/>
              <a:tabLst>
                <a:tab pos="756920" algn="l"/>
              </a:tabLst>
            </a:pPr>
            <a:r>
              <a:rPr sz="2400" spc="-5" dirty="0">
                <a:latin typeface="Calibri"/>
                <a:cs typeface="Calibri"/>
              </a:rPr>
              <a:t>sublingual</a:t>
            </a:r>
            <a:r>
              <a:rPr sz="2400" spc="-25" dirty="0">
                <a:latin typeface="Calibri"/>
                <a:cs typeface="Calibri"/>
              </a:rPr>
              <a:t> </a:t>
            </a:r>
            <a:r>
              <a:rPr sz="2400" spc="-10" dirty="0">
                <a:latin typeface="Calibri"/>
                <a:cs typeface="Calibri"/>
              </a:rPr>
              <a:t>GTN</a:t>
            </a:r>
            <a:endParaRPr sz="2400">
              <a:latin typeface="Calibri"/>
              <a:cs typeface="Calibri"/>
            </a:endParaRPr>
          </a:p>
          <a:p>
            <a:pPr marL="756285" lvl="1" indent="-287020">
              <a:lnSpc>
                <a:spcPct val="100000"/>
              </a:lnSpc>
              <a:buFont typeface="Arial"/>
              <a:buChar char="–"/>
              <a:tabLst>
                <a:tab pos="756920" algn="l"/>
              </a:tabLst>
            </a:pPr>
            <a:r>
              <a:rPr sz="2400" spc="-35" dirty="0">
                <a:latin typeface="Calibri"/>
                <a:cs typeface="Calibri"/>
              </a:rPr>
              <a:t>β-blocker,</a:t>
            </a:r>
            <a:endParaRPr sz="2400">
              <a:latin typeface="Calibri"/>
              <a:cs typeface="Calibri"/>
            </a:endParaRPr>
          </a:p>
          <a:p>
            <a:pPr marL="355600" marR="648335" indent="-342900">
              <a:lnSpc>
                <a:spcPct val="100000"/>
              </a:lnSpc>
              <a:spcBef>
                <a:spcPts val="5"/>
              </a:spcBef>
              <a:buFont typeface="Arial"/>
              <a:buChar char="•"/>
              <a:tabLst>
                <a:tab pos="354965" algn="l"/>
                <a:tab pos="355600" algn="l"/>
              </a:tabLst>
            </a:pPr>
            <a:r>
              <a:rPr sz="2400" dirty="0">
                <a:latin typeface="Calibri"/>
                <a:cs typeface="Calibri"/>
              </a:rPr>
              <a:t>And then add a </a:t>
            </a:r>
            <a:r>
              <a:rPr sz="2400" b="1" spc="-5" dirty="0">
                <a:latin typeface="Calibri"/>
                <a:cs typeface="Calibri"/>
              </a:rPr>
              <a:t>calcium channel </a:t>
            </a:r>
            <a:r>
              <a:rPr sz="2400" b="1" spc="-15" dirty="0">
                <a:latin typeface="Calibri"/>
                <a:cs typeface="Calibri"/>
              </a:rPr>
              <a:t>antagonist </a:t>
            </a:r>
            <a:r>
              <a:rPr sz="2400" spc="-5" dirty="0">
                <a:latin typeface="Calibri"/>
                <a:cs typeface="Calibri"/>
              </a:rPr>
              <a:t>or </a:t>
            </a:r>
            <a:r>
              <a:rPr sz="2400" dirty="0">
                <a:latin typeface="Calibri"/>
                <a:cs typeface="Calibri"/>
              </a:rPr>
              <a:t>a </a:t>
            </a:r>
            <a:r>
              <a:rPr sz="2400" b="1" spc="-5" dirty="0">
                <a:latin typeface="Calibri"/>
                <a:cs typeface="Calibri"/>
              </a:rPr>
              <a:t>long-acting  </a:t>
            </a:r>
            <a:r>
              <a:rPr sz="2400" b="1" spc="-20" dirty="0">
                <a:latin typeface="Calibri"/>
                <a:cs typeface="Calibri"/>
              </a:rPr>
              <a:t>nitrate </a:t>
            </a:r>
            <a:r>
              <a:rPr sz="2400" spc="-10" dirty="0">
                <a:latin typeface="Calibri"/>
                <a:cs typeface="Calibri"/>
              </a:rPr>
              <a:t>later </a:t>
            </a:r>
            <a:r>
              <a:rPr sz="2400" dirty="0">
                <a:latin typeface="Calibri"/>
                <a:cs typeface="Calibri"/>
              </a:rPr>
              <a:t>if</a:t>
            </a:r>
            <a:r>
              <a:rPr sz="2400" spc="15" dirty="0">
                <a:latin typeface="Calibri"/>
                <a:cs typeface="Calibri"/>
              </a:rPr>
              <a:t> </a:t>
            </a:r>
            <a:r>
              <a:rPr sz="2400" spc="-5" dirty="0">
                <a:latin typeface="Calibri"/>
                <a:cs typeface="Calibri"/>
              </a:rPr>
              <a:t>needed</a:t>
            </a:r>
            <a:endParaRPr sz="2400">
              <a:latin typeface="Calibri"/>
              <a:cs typeface="Calibri"/>
            </a:endParaRPr>
          </a:p>
          <a:p>
            <a:pPr marL="355600" marR="258445" indent="-342900">
              <a:lnSpc>
                <a:spcPct val="100000"/>
              </a:lnSpc>
              <a:buFont typeface="Arial"/>
              <a:buChar char="•"/>
              <a:tabLst>
                <a:tab pos="354965" algn="l"/>
                <a:tab pos="355600" algn="l"/>
              </a:tabLst>
            </a:pPr>
            <a:r>
              <a:rPr sz="2400" spc="-10" dirty="0">
                <a:latin typeface="Calibri"/>
                <a:cs typeface="Calibri"/>
              </a:rPr>
              <a:t>goal </a:t>
            </a:r>
            <a:r>
              <a:rPr sz="2400" dirty="0">
                <a:latin typeface="Calibri"/>
                <a:cs typeface="Calibri"/>
              </a:rPr>
              <a:t>is the </a:t>
            </a:r>
            <a:r>
              <a:rPr sz="2400" spc="-15" dirty="0">
                <a:latin typeface="Calibri"/>
                <a:cs typeface="Calibri"/>
              </a:rPr>
              <a:t>control </a:t>
            </a:r>
            <a:r>
              <a:rPr sz="2400" spc="-10" dirty="0">
                <a:latin typeface="Calibri"/>
                <a:cs typeface="Calibri"/>
              </a:rPr>
              <a:t>of </a:t>
            </a:r>
            <a:r>
              <a:rPr sz="2400" dirty="0">
                <a:latin typeface="Calibri"/>
                <a:cs typeface="Calibri"/>
              </a:rPr>
              <a:t>angina with minimum </a:t>
            </a:r>
            <a:r>
              <a:rPr sz="2400" spc="-10" dirty="0">
                <a:latin typeface="Calibri"/>
                <a:cs typeface="Calibri"/>
              </a:rPr>
              <a:t>side-effects </a:t>
            </a:r>
            <a:r>
              <a:rPr sz="2400" dirty="0">
                <a:latin typeface="Calibri"/>
                <a:cs typeface="Calibri"/>
              </a:rPr>
              <a:t>and</a:t>
            </a:r>
            <a:r>
              <a:rPr sz="2400" spc="-130" dirty="0">
                <a:latin typeface="Calibri"/>
                <a:cs typeface="Calibri"/>
              </a:rPr>
              <a:t> </a:t>
            </a:r>
            <a:r>
              <a:rPr sz="2400" dirty="0">
                <a:latin typeface="Calibri"/>
                <a:cs typeface="Calibri"/>
              </a:rPr>
              <a:t>the  </a:t>
            </a:r>
            <a:r>
              <a:rPr sz="2400" spc="-10" dirty="0">
                <a:latin typeface="Calibri"/>
                <a:cs typeface="Calibri"/>
              </a:rPr>
              <a:t>simplest </a:t>
            </a:r>
            <a:r>
              <a:rPr sz="2400" spc="-5" dirty="0">
                <a:latin typeface="Calibri"/>
                <a:cs typeface="Calibri"/>
              </a:rPr>
              <a:t>possible drug</a:t>
            </a:r>
            <a:r>
              <a:rPr sz="2400" spc="-40" dirty="0">
                <a:latin typeface="Calibri"/>
                <a:cs typeface="Calibri"/>
              </a:rPr>
              <a:t> </a:t>
            </a:r>
            <a:r>
              <a:rPr sz="2400" spc="-5" dirty="0">
                <a:latin typeface="Calibri"/>
                <a:cs typeface="Calibri"/>
              </a:rPr>
              <a:t>regimen</a:t>
            </a:r>
            <a:endParaRPr sz="2400">
              <a:latin typeface="Calibri"/>
              <a:cs typeface="Calibri"/>
            </a:endParaRPr>
          </a:p>
          <a:p>
            <a:pPr marL="355600" marR="340360" indent="-342900">
              <a:lnSpc>
                <a:spcPct val="100000"/>
              </a:lnSpc>
              <a:buFont typeface="Arial"/>
              <a:buChar char="•"/>
              <a:tabLst>
                <a:tab pos="354965" algn="l"/>
                <a:tab pos="355600" algn="l"/>
              </a:tabLst>
            </a:pPr>
            <a:r>
              <a:rPr sz="2400" spc="-10" dirty="0">
                <a:latin typeface="Calibri"/>
                <a:cs typeface="Calibri"/>
              </a:rPr>
              <a:t>little </a:t>
            </a:r>
            <a:r>
              <a:rPr sz="2400" spc="-5" dirty="0">
                <a:latin typeface="Calibri"/>
                <a:cs typeface="Calibri"/>
              </a:rPr>
              <a:t>evidence that prescribing </a:t>
            </a:r>
            <a:r>
              <a:rPr sz="2400" dirty="0">
                <a:latin typeface="Calibri"/>
                <a:cs typeface="Calibri"/>
              </a:rPr>
              <a:t>multiple </a:t>
            </a:r>
            <a:r>
              <a:rPr sz="2400" spc="-5" dirty="0">
                <a:latin typeface="Calibri"/>
                <a:cs typeface="Calibri"/>
              </a:rPr>
              <a:t>anti-anginal drugs </a:t>
            </a:r>
            <a:r>
              <a:rPr sz="2400" dirty="0">
                <a:latin typeface="Calibri"/>
                <a:cs typeface="Calibri"/>
              </a:rPr>
              <a:t>is </a:t>
            </a:r>
            <a:r>
              <a:rPr sz="2400" spc="-5" dirty="0">
                <a:latin typeface="Calibri"/>
                <a:cs typeface="Calibri"/>
              </a:rPr>
              <a:t>of  </a:t>
            </a:r>
            <a:r>
              <a:rPr sz="2400" spc="-10" dirty="0">
                <a:latin typeface="Calibri"/>
                <a:cs typeface="Calibri"/>
              </a:rPr>
              <a:t>benefit,</a:t>
            </a:r>
            <a:endParaRPr sz="2400">
              <a:latin typeface="Calibri"/>
              <a:cs typeface="Calibri"/>
            </a:endParaRPr>
          </a:p>
          <a:p>
            <a:pPr marL="355600" marR="5080" indent="-342900">
              <a:lnSpc>
                <a:spcPct val="100000"/>
              </a:lnSpc>
              <a:buFont typeface="Arial"/>
              <a:buChar char="•"/>
              <a:tabLst>
                <a:tab pos="354965" algn="l"/>
                <a:tab pos="355600" algn="l"/>
              </a:tabLst>
            </a:pPr>
            <a:r>
              <a:rPr sz="2400" b="1" spc="-10" dirty="0">
                <a:latin typeface="Calibri"/>
                <a:cs typeface="Calibri"/>
              </a:rPr>
              <a:t>Revascularisation </a:t>
            </a:r>
            <a:r>
              <a:rPr sz="2400" dirty="0">
                <a:latin typeface="Calibri"/>
                <a:cs typeface="Calibri"/>
              </a:rPr>
              <a:t>- if an </a:t>
            </a:r>
            <a:r>
              <a:rPr sz="2400" spc="-10" dirty="0">
                <a:latin typeface="Calibri"/>
                <a:cs typeface="Calibri"/>
              </a:rPr>
              <a:t>appropriate combination </a:t>
            </a:r>
            <a:r>
              <a:rPr sz="2400" spc="-5" dirty="0">
                <a:latin typeface="Calibri"/>
                <a:cs typeface="Calibri"/>
              </a:rPr>
              <a:t>of </a:t>
            </a:r>
            <a:r>
              <a:rPr sz="2400" spc="-15" dirty="0">
                <a:latin typeface="Calibri"/>
                <a:cs typeface="Calibri"/>
              </a:rPr>
              <a:t>two </a:t>
            </a:r>
            <a:r>
              <a:rPr sz="2400" spc="-10" dirty="0">
                <a:latin typeface="Calibri"/>
                <a:cs typeface="Calibri"/>
              </a:rPr>
              <a:t>or more  </a:t>
            </a:r>
            <a:r>
              <a:rPr sz="2400" spc="-5" dirty="0">
                <a:latin typeface="Calibri"/>
                <a:cs typeface="Calibri"/>
              </a:rPr>
              <a:t>drugs </a:t>
            </a:r>
            <a:r>
              <a:rPr sz="2400" spc="-10" dirty="0">
                <a:latin typeface="Calibri"/>
                <a:cs typeface="Calibri"/>
              </a:rPr>
              <a:t>fails </a:t>
            </a:r>
            <a:r>
              <a:rPr sz="2400" spc="-15" dirty="0">
                <a:latin typeface="Calibri"/>
                <a:cs typeface="Calibri"/>
              </a:rPr>
              <a:t>to </a:t>
            </a:r>
            <a:r>
              <a:rPr sz="2400" spc="-10" dirty="0">
                <a:latin typeface="Calibri"/>
                <a:cs typeface="Calibri"/>
              </a:rPr>
              <a:t>achieve </a:t>
            </a:r>
            <a:r>
              <a:rPr sz="2400" dirty="0">
                <a:latin typeface="Calibri"/>
                <a:cs typeface="Calibri"/>
              </a:rPr>
              <a:t>an </a:t>
            </a:r>
            <a:r>
              <a:rPr sz="2400" spc="-5" dirty="0">
                <a:latin typeface="Calibri"/>
                <a:cs typeface="Calibri"/>
              </a:rPr>
              <a:t>acceptable </a:t>
            </a:r>
            <a:r>
              <a:rPr sz="2400" spc="-15" dirty="0">
                <a:latin typeface="Calibri"/>
                <a:cs typeface="Calibri"/>
              </a:rPr>
              <a:t>symptomatic</a:t>
            </a:r>
            <a:r>
              <a:rPr sz="2400" spc="-50" dirty="0">
                <a:latin typeface="Calibri"/>
                <a:cs typeface="Calibri"/>
              </a:rPr>
              <a:t> </a:t>
            </a:r>
            <a:r>
              <a:rPr sz="2400" spc="-5" dirty="0">
                <a:latin typeface="Calibri"/>
                <a:cs typeface="Calibri"/>
              </a:rPr>
              <a:t>response</a:t>
            </a:r>
            <a:endParaRPr sz="2400">
              <a:latin typeface="Calibri"/>
              <a:cs typeface="Calibri"/>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8898" y="283214"/>
            <a:ext cx="7691755" cy="1243289"/>
          </a:xfrm>
          <a:prstGeom prst="rect">
            <a:avLst/>
          </a:prstGeom>
        </p:spPr>
        <p:txBody>
          <a:bodyPr vert="horz" wrap="square" lIns="0" tIns="12065" rIns="0" bIns="0" rtlCol="0">
            <a:spAutoFit/>
          </a:bodyPr>
          <a:lstStyle/>
          <a:p>
            <a:pPr marL="3347720" marR="5080" indent="-3335654">
              <a:lnSpc>
                <a:spcPct val="100000"/>
              </a:lnSpc>
              <a:spcBef>
                <a:spcPts val="95"/>
              </a:spcBef>
            </a:pPr>
            <a:r>
              <a:rPr spc="-20" dirty="0"/>
              <a:t>Percutaneous </a:t>
            </a:r>
            <a:r>
              <a:rPr spc="-10" dirty="0"/>
              <a:t>Coronary </a:t>
            </a:r>
            <a:r>
              <a:rPr spc="-15" dirty="0"/>
              <a:t>Intervention  </a:t>
            </a:r>
            <a:r>
              <a:rPr spc="-5" dirty="0"/>
              <a:t>(PCI)</a:t>
            </a:r>
          </a:p>
        </p:txBody>
      </p:sp>
      <p:sp>
        <p:nvSpPr>
          <p:cNvPr id="3" name="object 3"/>
          <p:cNvSpPr txBox="1"/>
          <p:nvPr/>
        </p:nvSpPr>
        <p:spPr>
          <a:xfrm>
            <a:off x="535960" y="1558876"/>
            <a:ext cx="8126095" cy="4746812"/>
          </a:xfrm>
          <a:prstGeom prst="rect">
            <a:avLst/>
          </a:prstGeom>
        </p:spPr>
        <p:txBody>
          <a:bodyPr vert="horz" wrap="square" lIns="0" tIns="67945" rIns="0" bIns="0" rtlCol="0">
            <a:spAutoFit/>
          </a:bodyPr>
          <a:lstStyle/>
          <a:p>
            <a:pPr marL="355600" marR="629920" indent="-343535">
              <a:lnSpc>
                <a:spcPts val="3460"/>
              </a:lnSpc>
              <a:spcBef>
                <a:spcPts val="535"/>
              </a:spcBef>
              <a:buFont typeface="Arial"/>
              <a:buChar char="•"/>
              <a:tabLst>
                <a:tab pos="355600" algn="l"/>
                <a:tab pos="356235" algn="l"/>
              </a:tabLst>
            </a:pPr>
            <a:r>
              <a:rPr sz="3200" spc="-15" dirty="0">
                <a:latin typeface="Calibri"/>
                <a:cs typeface="Calibri"/>
              </a:rPr>
              <a:t>Passing </a:t>
            </a:r>
            <a:r>
              <a:rPr sz="3200" dirty="0">
                <a:latin typeface="Calibri"/>
                <a:cs typeface="Calibri"/>
              </a:rPr>
              <a:t>a </a:t>
            </a:r>
            <a:r>
              <a:rPr sz="3200" spc="-5" dirty="0">
                <a:latin typeface="Calibri"/>
                <a:cs typeface="Calibri"/>
              </a:rPr>
              <a:t>fine </a:t>
            </a:r>
            <a:r>
              <a:rPr sz="3200" b="1" spc="-5" dirty="0">
                <a:latin typeface="Calibri"/>
                <a:cs typeface="Calibri"/>
              </a:rPr>
              <a:t>guide-wire </a:t>
            </a:r>
            <a:r>
              <a:rPr sz="3200" spc="-10" dirty="0">
                <a:latin typeface="Calibri"/>
                <a:cs typeface="Calibri"/>
              </a:rPr>
              <a:t>across </a:t>
            </a:r>
            <a:r>
              <a:rPr sz="3200" dirty="0">
                <a:latin typeface="Calibri"/>
                <a:cs typeface="Calibri"/>
              </a:rPr>
              <a:t>a </a:t>
            </a:r>
            <a:r>
              <a:rPr sz="3200" b="1" spc="-5" dirty="0">
                <a:latin typeface="Calibri"/>
                <a:cs typeface="Calibri"/>
              </a:rPr>
              <a:t>coronary  </a:t>
            </a:r>
            <a:r>
              <a:rPr sz="3200" b="1" spc="-10" dirty="0">
                <a:latin typeface="Calibri"/>
                <a:cs typeface="Calibri"/>
              </a:rPr>
              <a:t>stenosis </a:t>
            </a:r>
            <a:r>
              <a:rPr sz="3200" spc="-5" dirty="0">
                <a:latin typeface="Calibri"/>
                <a:cs typeface="Calibri"/>
              </a:rPr>
              <a:t>under </a:t>
            </a:r>
            <a:r>
              <a:rPr sz="3200" spc="-10" dirty="0">
                <a:latin typeface="Calibri"/>
                <a:cs typeface="Calibri"/>
              </a:rPr>
              <a:t>radiographic</a:t>
            </a:r>
            <a:r>
              <a:rPr sz="3200" spc="-25" dirty="0">
                <a:latin typeface="Calibri"/>
                <a:cs typeface="Calibri"/>
              </a:rPr>
              <a:t> </a:t>
            </a:r>
            <a:r>
              <a:rPr sz="3200" spc="-20" dirty="0">
                <a:latin typeface="Calibri"/>
                <a:cs typeface="Calibri"/>
              </a:rPr>
              <a:t>control</a:t>
            </a:r>
            <a:endParaRPr sz="3200">
              <a:latin typeface="Calibri"/>
              <a:cs typeface="Calibri"/>
            </a:endParaRPr>
          </a:p>
          <a:p>
            <a:pPr marL="355600" marR="144780" indent="-343535">
              <a:lnSpc>
                <a:spcPts val="3460"/>
              </a:lnSpc>
              <a:spcBef>
                <a:spcPts val="760"/>
              </a:spcBef>
              <a:buFont typeface="Arial"/>
              <a:buChar char="•"/>
              <a:tabLst>
                <a:tab pos="355600" algn="l"/>
                <a:tab pos="356235" algn="l"/>
              </a:tabLst>
            </a:pPr>
            <a:r>
              <a:rPr sz="3200" b="1" dirty="0">
                <a:latin typeface="Calibri"/>
                <a:cs typeface="Calibri"/>
              </a:rPr>
              <a:t>Ballon </a:t>
            </a:r>
            <a:r>
              <a:rPr sz="3200" dirty="0">
                <a:latin typeface="Calibri"/>
                <a:cs typeface="Calibri"/>
              </a:rPr>
              <a:t>is </a:t>
            </a:r>
            <a:r>
              <a:rPr sz="3200" spc="-5" dirty="0">
                <a:latin typeface="Calibri"/>
                <a:cs typeface="Calibri"/>
              </a:rPr>
              <a:t>placed </a:t>
            </a:r>
            <a:r>
              <a:rPr sz="3200" dirty="0">
                <a:latin typeface="Calibri"/>
                <a:cs typeface="Calibri"/>
              </a:rPr>
              <a:t>and then </a:t>
            </a:r>
            <a:r>
              <a:rPr sz="3200" spc="-15" dirty="0">
                <a:latin typeface="Calibri"/>
                <a:cs typeface="Calibri"/>
              </a:rPr>
              <a:t>inflated </a:t>
            </a:r>
            <a:r>
              <a:rPr sz="3200" spc="-25" dirty="0">
                <a:latin typeface="Calibri"/>
                <a:cs typeface="Calibri"/>
              </a:rPr>
              <a:t>to </a:t>
            </a:r>
            <a:r>
              <a:rPr sz="3200" spc="-15" dirty="0">
                <a:latin typeface="Calibri"/>
                <a:cs typeface="Calibri"/>
              </a:rPr>
              <a:t>dilate </a:t>
            </a:r>
            <a:r>
              <a:rPr sz="3200" dirty="0">
                <a:latin typeface="Calibri"/>
                <a:cs typeface="Calibri"/>
              </a:rPr>
              <a:t>the  </a:t>
            </a:r>
            <a:r>
              <a:rPr sz="3200" spc="-15" dirty="0">
                <a:latin typeface="Calibri"/>
                <a:cs typeface="Calibri"/>
              </a:rPr>
              <a:t>stenosis</a:t>
            </a:r>
            <a:endParaRPr sz="3200">
              <a:latin typeface="Calibri"/>
              <a:cs typeface="Calibri"/>
            </a:endParaRPr>
          </a:p>
          <a:p>
            <a:pPr marL="355600" indent="-343535">
              <a:lnSpc>
                <a:spcPct val="100000"/>
              </a:lnSpc>
              <a:spcBef>
                <a:spcPts val="330"/>
              </a:spcBef>
              <a:buFont typeface="Arial"/>
              <a:buChar char="•"/>
              <a:tabLst>
                <a:tab pos="355600" algn="l"/>
                <a:tab pos="356235" algn="l"/>
              </a:tabLst>
            </a:pPr>
            <a:r>
              <a:rPr sz="3200" spc="-5" dirty="0">
                <a:latin typeface="Calibri"/>
                <a:cs typeface="Calibri"/>
              </a:rPr>
              <a:t>Then </a:t>
            </a:r>
            <a:r>
              <a:rPr sz="3200" dirty="0">
                <a:latin typeface="Calibri"/>
                <a:cs typeface="Calibri"/>
              </a:rPr>
              <a:t>a </a:t>
            </a:r>
            <a:r>
              <a:rPr sz="3200" b="1" spc="-5" dirty="0">
                <a:latin typeface="Calibri"/>
                <a:cs typeface="Calibri"/>
              </a:rPr>
              <a:t>coronary </a:t>
            </a:r>
            <a:r>
              <a:rPr sz="3200" b="1" spc="-20" dirty="0">
                <a:latin typeface="Calibri"/>
                <a:cs typeface="Calibri"/>
              </a:rPr>
              <a:t>stent </a:t>
            </a:r>
            <a:r>
              <a:rPr sz="3200" dirty="0">
                <a:latin typeface="Calibri"/>
                <a:cs typeface="Calibri"/>
              </a:rPr>
              <a:t>is </a:t>
            </a:r>
            <a:r>
              <a:rPr sz="3200" spc="-10" dirty="0">
                <a:latin typeface="Calibri"/>
                <a:cs typeface="Calibri"/>
              </a:rPr>
              <a:t>deployed </a:t>
            </a:r>
            <a:r>
              <a:rPr sz="3200" spc="-5" dirty="0">
                <a:latin typeface="Calibri"/>
                <a:cs typeface="Calibri"/>
              </a:rPr>
              <a:t>on </a:t>
            </a:r>
            <a:r>
              <a:rPr sz="3200" dirty="0">
                <a:latin typeface="Calibri"/>
                <a:cs typeface="Calibri"/>
              </a:rPr>
              <a:t>a</a:t>
            </a:r>
            <a:r>
              <a:rPr sz="3200" spc="-50" dirty="0">
                <a:latin typeface="Calibri"/>
                <a:cs typeface="Calibri"/>
              </a:rPr>
              <a:t> </a:t>
            </a:r>
            <a:r>
              <a:rPr sz="3200" spc="-5" dirty="0">
                <a:latin typeface="Calibri"/>
                <a:cs typeface="Calibri"/>
              </a:rPr>
              <a:t>balloon</a:t>
            </a:r>
            <a:endParaRPr sz="3200">
              <a:latin typeface="Calibri"/>
              <a:cs typeface="Calibri"/>
            </a:endParaRPr>
          </a:p>
          <a:p>
            <a:pPr marL="756285" marR="552450" lvl="1" indent="-287020">
              <a:lnSpc>
                <a:spcPts val="3030"/>
              </a:lnSpc>
              <a:spcBef>
                <a:spcPts val="730"/>
              </a:spcBef>
              <a:buFont typeface="Arial"/>
              <a:buChar char="–"/>
              <a:tabLst>
                <a:tab pos="756920" algn="l"/>
              </a:tabLst>
            </a:pPr>
            <a:r>
              <a:rPr sz="2800" spc="-10" dirty="0">
                <a:latin typeface="Calibri"/>
                <a:cs typeface="Calibri"/>
              </a:rPr>
              <a:t>maximise </a:t>
            </a:r>
            <a:r>
              <a:rPr sz="2800" spc="-5" dirty="0">
                <a:latin typeface="Calibri"/>
                <a:cs typeface="Calibri"/>
              </a:rPr>
              <a:t>and </a:t>
            </a:r>
            <a:r>
              <a:rPr sz="2800" spc="-15" dirty="0">
                <a:latin typeface="Calibri"/>
                <a:cs typeface="Calibri"/>
              </a:rPr>
              <a:t>maintain dilatation </a:t>
            </a:r>
            <a:r>
              <a:rPr sz="2800" spc="-5" dirty="0">
                <a:latin typeface="Calibri"/>
                <a:cs typeface="Calibri"/>
              </a:rPr>
              <a:t>of a </a:t>
            </a:r>
            <a:r>
              <a:rPr sz="2800" spc="-15" dirty="0">
                <a:latin typeface="Calibri"/>
                <a:cs typeface="Calibri"/>
              </a:rPr>
              <a:t>stenosed  </a:t>
            </a:r>
            <a:r>
              <a:rPr sz="2800" spc="-10" dirty="0">
                <a:latin typeface="Calibri"/>
                <a:cs typeface="Calibri"/>
              </a:rPr>
              <a:t>vessel</a:t>
            </a:r>
            <a:endParaRPr sz="2800">
              <a:latin typeface="Calibri"/>
              <a:cs typeface="Calibri"/>
            </a:endParaRPr>
          </a:p>
          <a:p>
            <a:pPr marL="756285" marR="1237615" lvl="1" indent="-287020">
              <a:lnSpc>
                <a:spcPts val="3020"/>
              </a:lnSpc>
              <a:spcBef>
                <a:spcPts val="670"/>
              </a:spcBef>
              <a:buFont typeface="Arial"/>
              <a:buChar char="–"/>
              <a:tabLst>
                <a:tab pos="756920" algn="l"/>
              </a:tabLst>
            </a:pPr>
            <a:r>
              <a:rPr sz="2800" spc="-10" dirty="0">
                <a:latin typeface="Calibri"/>
                <a:cs typeface="Calibri"/>
              </a:rPr>
              <a:t>reduces both acute complications </a:t>
            </a:r>
            <a:r>
              <a:rPr sz="2800" spc="-5" dirty="0">
                <a:latin typeface="Calibri"/>
                <a:cs typeface="Calibri"/>
              </a:rPr>
              <a:t>and the  incidence of </a:t>
            </a:r>
            <a:r>
              <a:rPr sz="2800" spc="-10" dirty="0">
                <a:latin typeface="Calibri"/>
                <a:cs typeface="Calibri"/>
              </a:rPr>
              <a:t>clinically </a:t>
            </a:r>
            <a:r>
              <a:rPr sz="2800" spc="-15" dirty="0">
                <a:latin typeface="Calibri"/>
                <a:cs typeface="Calibri"/>
              </a:rPr>
              <a:t>important</a:t>
            </a:r>
            <a:r>
              <a:rPr sz="2800" spc="60" dirty="0">
                <a:latin typeface="Calibri"/>
                <a:cs typeface="Calibri"/>
              </a:rPr>
              <a:t> </a:t>
            </a:r>
            <a:r>
              <a:rPr sz="2800" spc="-15" dirty="0">
                <a:latin typeface="Calibri"/>
                <a:cs typeface="Calibri"/>
              </a:rPr>
              <a:t>restenosis</a:t>
            </a:r>
            <a:endParaRPr sz="2800">
              <a:latin typeface="Calibri"/>
              <a:cs typeface="Calibri"/>
            </a:endParaRPr>
          </a:p>
          <a:p>
            <a:pPr marL="355600" indent="-343535">
              <a:lnSpc>
                <a:spcPct val="100000"/>
              </a:lnSpc>
              <a:spcBef>
                <a:spcPts val="330"/>
              </a:spcBef>
              <a:buFont typeface="Arial"/>
              <a:buChar char="•"/>
              <a:tabLst>
                <a:tab pos="355600" algn="l"/>
                <a:tab pos="356235" algn="l"/>
              </a:tabLst>
            </a:pPr>
            <a:r>
              <a:rPr sz="3200" spc="-5" dirty="0">
                <a:latin typeface="Calibri"/>
                <a:cs typeface="Calibri"/>
              </a:rPr>
              <a:t>Mainly used </a:t>
            </a:r>
            <a:r>
              <a:rPr sz="3200" dirty="0">
                <a:latin typeface="Calibri"/>
                <a:cs typeface="Calibri"/>
              </a:rPr>
              <a:t>in </a:t>
            </a:r>
            <a:r>
              <a:rPr sz="3200" spc="-5" dirty="0">
                <a:latin typeface="Calibri"/>
                <a:cs typeface="Calibri"/>
              </a:rPr>
              <a:t>single or two-vessel disease</a:t>
            </a:r>
            <a:endParaRPr sz="3200">
              <a:latin typeface="Calibri"/>
              <a:cs typeface="Calibri"/>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8641" y="69615"/>
            <a:ext cx="6663690" cy="1243289"/>
          </a:xfrm>
          <a:prstGeom prst="rect">
            <a:avLst/>
          </a:prstGeom>
        </p:spPr>
        <p:txBody>
          <a:bodyPr vert="horz" wrap="square" lIns="0" tIns="12065" rIns="0" bIns="0" rtlCol="0">
            <a:spAutoFit/>
          </a:bodyPr>
          <a:lstStyle/>
          <a:p>
            <a:pPr marL="2579370" marR="5080" indent="-2567305">
              <a:lnSpc>
                <a:spcPct val="100000"/>
              </a:lnSpc>
              <a:spcBef>
                <a:spcPts val="95"/>
              </a:spcBef>
            </a:pPr>
            <a:r>
              <a:rPr spc="-10" dirty="0"/>
              <a:t>Coronary artery bypass </a:t>
            </a:r>
            <a:r>
              <a:rPr spc="-20" dirty="0"/>
              <a:t>grafting  </a:t>
            </a:r>
            <a:r>
              <a:rPr spc="-5" dirty="0"/>
              <a:t>(CABG)</a:t>
            </a:r>
          </a:p>
        </p:txBody>
      </p:sp>
      <p:sp>
        <p:nvSpPr>
          <p:cNvPr id="3" name="object 3"/>
          <p:cNvSpPr txBox="1"/>
          <p:nvPr/>
        </p:nvSpPr>
        <p:spPr>
          <a:xfrm>
            <a:off x="383542" y="1316508"/>
            <a:ext cx="8331200" cy="4843249"/>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500" spc="-5" dirty="0">
                <a:latin typeface="Calibri"/>
                <a:cs typeface="Calibri"/>
              </a:rPr>
              <a:t>Stenosed artery is </a:t>
            </a:r>
            <a:r>
              <a:rPr sz="2500" spc="-10" dirty="0">
                <a:latin typeface="Calibri"/>
                <a:cs typeface="Calibri"/>
              </a:rPr>
              <a:t>by-passed</a:t>
            </a:r>
            <a:r>
              <a:rPr sz="2500" spc="5" dirty="0">
                <a:latin typeface="Calibri"/>
                <a:cs typeface="Calibri"/>
              </a:rPr>
              <a:t> </a:t>
            </a:r>
            <a:r>
              <a:rPr sz="2500" spc="-5" dirty="0">
                <a:latin typeface="Calibri"/>
                <a:cs typeface="Calibri"/>
              </a:rPr>
              <a:t>with</a:t>
            </a:r>
            <a:endParaRPr sz="2500">
              <a:latin typeface="Calibri"/>
              <a:cs typeface="Calibri"/>
            </a:endParaRPr>
          </a:p>
          <a:p>
            <a:pPr marL="756285" lvl="1" indent="-287020">
              <a:lnSpc>
                <a:spcPct val="100000"/>
              </a:lnSpc>
              <a:spcBef>
                <a:spcPts val="15"/>
              </a:spcBef>
              <a:buFont typeface="Arial"/>
              <a:buChar char="–"/>
              <a:tabLst>
                <a:tab pos="756285" algn="l"/>
                <a:tab pos="756920" algn="l"/>
              </a:tabLst>
            </a:pPr>
            <a:r>
              <a:rPr sz="2200" b="1" spc="-15" dirty="0">
                <a:latin typeface="Calibri"/>
                <a:cs typeface="Calibri"/>
              </a:rPr>
              <a:t>internal </a:t>
            </a:r>
            <a:r>
              <a:rPr sz="2200" b="1" spc="-10" dirty="0">
                <a:latin typeface="Calibri"/>
                <a:cs typeface="Calibri"/>
              </a:rPr>
              <a:t>mammary</a:t>
            </a:r>
            <a:r>
              <a:rPr sz="2200" b="1" spc="25" dirty="0">
                <a:latin typeface="Calibri"/>
                <a:cs typeface="Calibri"/>
              </a:rPr>
              <a:t> </a:t>
            </a:r>
            <a:r>
              <a:rPr sz="2200" b="1" spc="-10" dirty="0">
                <a:latin typeface="Calibri"/>
                <a:cs typeface="Calibri"/>
              </a:rPr>
              <a:t>arteries</a:t>
            </a:r>
            <a:endParaRPr sz="2200">
              <a:latin typeface="Calibri"/>
              <a:cs typeface="Calibri"/>
            </a:endParaRPr>
          </a:p>
          <a:p>
            <a:pPr marL="756285" lvl="1" indent="-287020">
              <a:lnSpc>
                <a:spcPct val="100000"/>
              </a:lnSpc>
              <a:buFont typeface="Arial"/>
              <a:buChar char="–"/>
              <a:tabLst>
                <a:tab pos="756285" algn="l"/>
                <a:tab pos="756920" algn="l"/>
              </a:tabLst>
            </a:pPr>
            <a:r>
              <a:rPr sz="2200" b="1" spc="-15" dirty="0">
                <a:latin typeface="Calibri"/>
                <a:cs typeface="Calibri"/>
              </a:rPr>
              <a:t>radial</a:t>
            </a:r>
            <a:r>
              <a:rPr sz="2200" b="1" spc="-5" dirty="0">
                <a:latin typeface="Calibri"/>
                <a:cs typeface="Calibri"/>
              </a:rPr>
              <a:t> </a:t>
            </a:r>
            <a:r>
              <a:rPr sz="2200" b="1" spc="-10" dirty="0">
                <a:latin typeface="Calibri"/>
                <a:cs typeface="Calibri"/>
              </a:rPr>
              <a:t>arteries</a:t>
            </a:r>
            <a:endParaRPr sz="2200">
              <a:latin typeface="Calibri"/>
              <a:cs typeface="Calibri"/>
            </a:endParaRPr>
          </a:p>
          <a:p>
            <a:pPr marL="756285" lvl="1" indent="-287020">
              <a:lnSpc>
                <a:spcPts val="2635"/>
              </a:lnSpc>
              <a:buFont typeface="Arial"/>
              <a:buChar char="–"/>
              <a:tabLst>
                <a:tab pos="756285" algn="l"/>
                <a:tab pos="756920" algn="l"/>
              </a:tabLst>
            </a:pPr>
            <a:r>
              <a:rPr sz="2200" spc="-15" dirty="0">
                <a:latin typeface="Calibri"/>
                <a:cs typeface="Calibri"/>
              </a:rPr>
              <a:t>reversed </a:t>
            </a:r>
            <a:r>
              <a:rPr sz="2200" spc="-10" dirty="0">
                <a:latin typeface="Calibri"/>
                <a:cs typeface="Calibri"/>
              </a:rPr>
              <a:t>segments </a:t>
            </a:r>
            <a:r>
              <a:rPr sz="2200" spc="-5" dirty="0">
                <a:latin typeface="Calibri"/>
                <a:cs typeface="Calibri"/>
              </a:rPr>
              <a:t>of the </a:t>
            </a:r>
            <a:r>
              <a:rPr sz="2200" spc="-20" dirty="0">
                <a:latin typeface="Calibri"/>
                <a:cs typeface="Calibri"/>
              </a:rPr>
              <a:t>patient’s </a:t>
            </a:r>
            <a:r>
              <a:rPr sz="2200" spc="-10" dirty="0">
                <a:latin typeface="Calibri"/>
                <a:cs typeface="Calibri"/>
              </a:rPr>
              <a:t>own </a:t>
            </a:r>
            <a:r>
              <a:rPr sz="2200" b="1" spc="-10" dirty="0">
                <a:latin typeface="Calibri"/>
                <a:cs typeface="Calibri"/>
              </a:rPr>
              <a:t>saphenous</a:t>
            </a:r>
            <a:r>
              <a:rPr sz="2200" b="1" spc="160" dirty="0">
                <a:latin typeface="Calibri"/>
                <a:cs typeface="Calibri"/>
              </a:rPr>
              <a:t> </a:t>
            </a:r>
            <a:r>
              <a:rPr sz="2200" b="1" spc="-15" dirty="0">
                <a:latin typeface="Calibri"/>
                <a:cs typeface="Calibri"/>
              </a:rPr>
              <a:t>vein</a:t>
            </a:r>
            <a:endParaRPr sz="2200">
              <a:latin typeface="Calibri"/>
              <a:cs typeface="Calibri"/>
            </a:endParaRPr>
          </a:p>
          <a:p>
            <a:pPr marL="355600" indent="-342900">
              <a:lnSpc>
                <a:spcPts val="2995"/>
              </a:lnSpc>
              <a:buFont typeface="Arial"/>
              <a:buChar char="•"/>
              <a:tabLst>
                <a:tab pos="354965" algn="l"/>
                <a:tab pos="355600" algn="l"/>
              </a:tabLst>
            </a:pPr>
            <a:r>
              <a:rPr sz="2500" spc="-5" dirty="0">
                <a:latin typeface="Calibri"/>
                <a:cs typeface="Calibri"/>
              </a:rPr>
              <a:t>Major </a:t>
            </a:r>
            <a:r>
              <a:rPr sz="2500" spc="-10" dirty="0">
                <a:latin typeface="Calibri"/>
                <a:cs typeface="Calibri"/>
              </a:rPr>
              <a:t>surgery under </a:t>
            </a:r>
            <a:r>
              <a:rPr sz="2500" b="1" spc="-5" dirty="0">
                <a:latin typeface="Calibri"/>
                <a:cs typeface="Calibri"/>
              </a:rPr>
              <a:t>cardiopulmonary</a:t>
            </a:r>
            <a:r>
              <a:rPr sz="2500" b="1" spc="50" dirty="0">
                <a:latin typeface="Calibri"/>
                <a:cs typeface="Calibri"/>
              </a:rPr>
              <a:t> </a:t>
            </a:r>
            <a:r>
              <a:rPr sz="2500" b="1" spc="-5" dirty="0">
                <a:latin typeface="Calibri"/>
                <a:cs typeface="Calibri"/>
              </a:rPr>
              <a:t>bypass</a:t>
            </a:r>
            <a:r>
              <a:rPr sz="2500" spc="-5" dirty="0">
                <a:latin typeface="Calibri"/>
                <a:cs typeface="Calibri"/>
              </a:rPr>
              <a:t>,</a:t>
            </a:r>
            <a:endParaRPr sz="2500">
              <a:latin typeface="Calibri"/>
              <a:cs typeface="Calibri"/>
            </a:endParaRPr>
          </a:p>
          <a:p>
            <a:pPr marL="355600" marR="109855" indent="-342900">
              <a:lnSpc>
                <a:spcPts val="2400"/>
              </a:lnSpc>
              <a:spcBef>
                <a:spcPts val="580"/>
              </a:spcBef>
              <a:buFont typeface="Arial"/>
              <a:buChar char="•"/>
              <a:tabLst>
                <a:tab pos="354965" algn="l"/>
                <a:tab pos="355600" algn="l"/>
              </a:tabLst>
            </a:pPr>
            <a:r>
              <a:rPr sz="2500" spc="-5" dirty="0">
                <a:latin typeface="Calibri"/>
                <a:cs typeface="Calibri"/>
              </a:rPr>
              <a:t>But in </a:t>
            </a:r>
            <a:r>
              <a:rPr sz="2500" spc="-10" dirty="0">
                <a:latin typeface="Calibri"/>
                <a:cs typeface="Calibri"/>
              </a:rPr>
              <a:t>some </a:t>
            </a:r>
            <a:r>
              <a:rPr sz="2500" spc="-5" dirty="0">
                <a:latin typeface="Calibri"/>
                <a:cs typeface="Calibri"/>
              </a:rPr>
              <a:t>cases, </a:t>
            </a:r>
            <a:r>
              <a:rPr sz="2500" spc="-15" dirty="0">
                <a:latin typeface="Calibri"/>
                <a:cs typeface="Calibri"/>
              </a:rPr>
              <a:t>grafts </a:t>
            </a:r>
            <a:r>
              <a:rPr sz="2500" spc="-10" dirty="0">
                <a:latin typeface="Calibri"/>
                <a:cs typeface="Calibri"/>
              </a:rPr>
              <a:t>can </a:t>
            </a:r>
            <a:r>
              <a:rPr sz="2500" spc="-5" dirty="0">
                <a:latin typeface="Calibri"/>
                <a:cs typeface="Calibri"/>
              </a:rPr>
              <a:t>be applied </a:t>
            </a:r>
            <a:r>
              <a:rPr sz="2500" spc="-15" dirty="0">
                <a:latin typeface="Calibri"/>
                <a:cs typeface="Calibri"/>
              </a:rPr>
              <a:t>to </a:t>
            </a:r>
            <a:r>
              <a:rPr sz="2500" spc="-5" dirty="0">
                <a:latin typeface="Calibri"/>
                <a:cs typeface="Calibri"/>
              </a:rPr>
              <a:t>the beating heart:  ‘</a:t>
            </a:r>
            <a:r>
              <a:rPr sz="2500" b="1" spc="-5" dirty="0">
                <a:latin typeface="Calibri"/>
                <a:cs typeface="Calibri"/>
              </a:rPr>
              <a:t>off-pump’</a:t>
            </a:r>
            <a:r>
              <a:rPr sz="2500" b="1" spc="-30" dirty="0">
                <a:latin typeface="Calibri"/>
                <a:cs typeface="Calibri"/>
              </a:rPr>
              <a:t> </a:t>
            </a:r>
            <a:r>
              <a:rPr sz="2500" b="1" spc="-10" dirty="0">
                <a:latin typeface="Calibri"/>
                <a:cs typeface="Calibri"/>
              </a:rPr>
              <a:t>surgery</a:t>
            </a:r>
            <a:endParaRPr sz="2500">
              <a:latin typeface="Calibri"/>
              <a:cs typeface="Calibri"/>
            </a:endParaRPr>
          </a:p>
          <a:p>
            <a:pPr marL="355600" indent="-342900">
              <a:lnSpc>
                <a:spcPct val="100000"/>
              </a:lnSpc>
              <a:spcBef>
                <a:spcPts val="20"/>
              </a:spcBef>
              <a:buFont typeface="Arial"/>
              <a:buChar char="•"/>
              <a:tabLst>
                <a:tab pos="354965" algn="l"/>
                <a:tab pos="355600" algn="l"/>
              </a:tabLst>
            </a:pPr>
            <a:r>
              <a:rPr sz="2500" spc="-15" dirty="0">
                <a:latin typeface="Calibri"/>
                <a:cs typeface="Calibri"/>
              </a:rPr>
              <a:t>Operative </a:t>
            </a:r>
            <a:r>
              <a:rPr sz="2500" spc="-5" dirty="0">
                <a:latin typeface="Calibri"/>
                <a:cs typeface="Calibri"/>
              </a:rPr>
              <a:t>mortality is </a:t>
            </a:r>
            <a:r>
              <a:rPr sz="2500" spc="-15" dirty="0">
                <a:latin typeface="Calibri"/>
                <a:cs typeface="Calibri"/>
              </a:rPr>
              <a:t>approximately </a:t>
            </a:r>
            <a:r>
              <a:rPr sz="2500" spc="-5" dirty="0">
                <a:latin typeface="Calibri"/>
                <a:cs typeface="Calibri"/>
              </a:rPr>
              <a:t>1.5% </a:t>
            </a:r>
            <a:r>
              <a:rPr sz="2500" spc="-10" dirty="0">
                <a:latin typeface="Calibri"/>
                <a:cs typeface="Calibri"/>
              </a:rPr>
              <a:t>but risks </a:t>
            </a:r>
            <a:r>
              <a:rPr sz="2500" spc="-15" dirty="0">
                <a:latin typeface="Calibri"/>
                <a:cs typeface="Calibri"/>
              </a:rPr>
              <a:t>are</a:t>
            </a:r>
            <a:r>
              <a:rPr sz="2500" spc="85" dirty="0">
                <a:latin typeface="Calibri"/>
                <a:cs typeface="Calibri"/>
              </a:rPr>
              <a:t> </a:t>
            </a:r>
            <a:r>
              <a:rPr sz="2500" spc="-10" dirty="0">
                <a:latin typeface="Calibri"/>
                <a:cs typeface="Calibri"/>
              </a:rPr>
              <a:t>higher</a:t>
            </a:r>
            <a:endParaRPr sz="2500">
              <a:latin typeface="Calibri"/>
              <a:cs typeface="Calibri"/>
            </a:endParaRPr>
          </a:p>
          <a:p>
            <a:pPr marL="756285" lvl="1" indent="-287020">
              <a:lnSpc>
                <a:spcPct val="100000"/>
              </a:lnSpc>
              <a:spcBef>
                <a:spcPts val="15"/>
              </a:spcBef>
              <a:buFont typeface="Arial"/>
              <a:buChar char="–"/>
              <a:tabLst>
                <a:tab pos="756285" algn="l"/>
                <a:tab pos="756920" algn="l"/>
              </a:tabLst>
            </a:pPr>
            <a:r>
              <a:rPr sz="2200" spc="-5" dirty="0">
                <a:latin typeface="Calibri"/>
                <a:cs typeface="Calibri"/>
              </a:rPr>
              <a:t>elderly</a:t>
            </a:r>
            <a:r>
              <a:rPr sz="2200" spc="-15" dirty="0">
                <a:latin typeface="Calibri"/>
                <a:cs typeface="Calibri"/>
              </a:rPr>
              <a:t> </a:t>
            </a:r>
            <a:r>
              <a:rPr sz="2200" spc="-10" dirty="0">
                <a:latin typeface="Calibri"/>
                <a:cs typeface="Calibri"/>
              </a:rPr>
              <a:t>patients,</a:t>
            </a:r>
            <a:endParaRPr sz="2200">
              <a:latin typeface="Calibri"/>
              <a:cs typeface="Calibri"/>
            </a:endParaRPr>
          </a:p>
          <a:p>
            <a:pPr marL="756285" lvl="1" indent="-287020">
              <a:lnSpc>
                <a:spcPct val="100000"/>
              </a:lnSpc>
              <a:buFont typeface="Arial"/>
              <a:buChar char="–"/>
              <a:tabLst>
                <a:tab pos="756285" algn="l"/>
                <a:tab pos="756920" algn="l"/>
              </a:tabLst>
            </a:pPr>
            <a:r>
              <a:rPr sz="2200" spc="-5" dirty="0">
                <a:latin typeface="Calibri"/>
                <a:cs typeface="Calibri"/>
              </a:rPr>
              <a:t>with poor </a:t>
            </a:r>
            <a:r>
              <a:rPr sz="2200" spc="-15" dirty="0">
                <a:latin typeface="Calibri"/>
                <a:cs typeface="Calibri"/>
              </a:rPr>
              <a:t>left </a:t>
            </a:r>
            <a:r>
              <a:rPr sz="2200" spc="-10" dirty="0">
                <a:latin typeface="Calibri"/>
                <a:cs typeface="Calibri"/>
              </a:rPr>
              <a:t>ventricular</a:t>
            </a:r>
            <a:r>
              <a:rPr sz="2200" dirty="0">
                <a:latin typeface="Calibri"/>
                <a:cs typeface="Calibri"/>
              </a:rPr>
              <a:t> </a:t>
            </a:r>
            <a:r>
              <a:rPr sz="2200" spc="-10" dirty="0">
                <a:latin typeface="Calibri"/>
                <a:cs typeface="Calibri"/>
              </a:rPr>
              <a:t>function</a:t>
            </a:r>
            <a:endParaRPr sz="2200">
              <a:latin typeface="Calibri"/>
              <a:cs typeface="Calibri"/>
            </a:endParaRPr>
          </a:p>
          <a:p>
            <a:pPr marL="756285" lvl="1" indent="-287020">
              <a:lnSpc>
                <a:spcPts val="2635"/>
              </a:lnSpc>
              <a:buFont typeface="Arial"/>
              <a:buChar char="–"/>
              <a:tabLst>
                <a:tab pos="756285" algn="l"/>
                <a:tab pos="756920" algn="l"/>
              </a:tabLst>
            </a:pPr>
            <a:r>
              <a:rPr sz="2200" spc="-5" dirty="0">
                <a:latin typeface="Calibri"/>
                <a:cs typeface="Calibri"/>
              </a:rPr>
              <a:t>those with </a:t>
            </a:r>
            <a:r>
              <a:rPr sz="2200" spc="-10" dirty="0">
                <a:latin typeface="Calibri"/>
                <a:cs typeface="Calibri"/>
              </a:rPr>
              <a:t>significant </a:t>
            </a:r>
            <a:r>
              <a:rPr sz="2200" spc="-20" dirty="0">
                <a:latin typeface="Calibri"/>
                <a:cs typeface="Calibri"/>
              </a:rPr>
              <a:t>comorbidity, </a:t>
            </a:r>
            <a:r>
              <a:rPr sz="2200" spc="-10" dirty="0">
                <a:latin typeface="Calibri"/>
                <a:cs typeface="Calibri"/>
              </a:rPr>
              <a:t>such </a:t>
            </a:r>
            <a:r>
              <a:rPr sz="2200" spc="-5" dirty="0">
                <a:latin typeface="Calibri"/>
                <a:cs typeface="Calibri"/>
              </a:rPr>
              <a:t>as </a:t>
            </a:r>
            <a:r>
              <a:rPr sz="2200" spc="-10" dirty="0">
                <a:latin typeface="Calibri"/>
                <a:cs typeface="Calibri"/>
              </a:rPr>
              <a:t>renal</a:t>
            </a:r>
            <a:r>
              <a:rPr sz="2200" spc="60" dirty="0">
                <a:latin typeface="Calibri"/>
                <a:cs typeface="Calibri"/>
              </a:rPr>
              <a:t> </a:t>
            </a:r>
            <a:r>
              <a:rPr sz="2200" spc="-15" dirty="0">
                <a:latin typeface="Calibri"/>
                <a:cs typeface="Calibri"/>
              </a:rPr>
              <a:t>failure</a:t>
            </a:r>
            <a:endParaRPr sz="2200">
              <a:latin typeface="Calibri"/>
              <a:cs typeface="Calibri"/>
            </a:endParaRPr>
          </a:p>
          <a:p>
            <a:pPr marL="355600" marR="5080" indent="-342900">
              <a:lnSpc>
                <a:spcPct val="80000"/>
              </a:lnSpc>
              <a:spcBef>
                <a:spcPts val="575"/>
              </a:spcBef>
              <a:buFont typeface="Arial"/>
              <a:buChar char="•"/>
              <a:tabLst>
                <a:tab pos="354965" algn="l"/>
                <a:tab pos="355600" algn="l"/>
              </a:tabLst>
            </a:pPr>
            <a:r>
              <a:rPr sz="2400" spc="-5" dirty="0">
                <a:latin typeface="Calibri"/>
                <a:cs typeface="Calibri"/>
              </a:rPr>
              <a:t>90% of </a:t>
            </a:r>
            <a:r>
              <a:rPr sz="2400" spc="-10" dirty="0">
                <a:latin typeface="Calibri"/>
                <a:cs typeface="Calibri"/>
              </a:rPr>
              <a:t>patients </a:t>
            </a:r>
            <a:r>
              <a:rPr sz="2400" spc="-15" dirty="0">
                <a:latin typeface="Calibri"/>
                <a:cs typeface="Calibri"/>
              </a:rPr>
              <a:t>are </a:t>
            </a:r>
            <a:r>
              <a:rPr sz="2400" spc="-10" dirty="0">
                <a:latin typeface="Calibri"/>
                <a:cs typeface="Calibri"/>
              </a:rPr>
              <a:t>free </a:t>
            </a:r>
            <a:r>
              <a:rPr sz="2400" spc="-5" dirty="0">
                <a:latin typeface="Calibri"/>
                <a:cs typeface="Calibri"/>
              </a:rPr>
              <a:t>of </a:t>
            </a:r>
            <a:r>
              <a:rPr sz="2400" dirty="0">
                <a:latin typeface="Calibri"/>
                <a:cs typeface="Calibri"/>
              </a:rPr>
              <a:t>angina 1 </a:t>
            </a:r>
            <a:r>
              <a:rPr sz="2400" spc="-5" dirty="0">
                <a:latin typeface="Calibri"/>
                <a:cs typeface="Calibri"/>
              </a:rPr>
              <a:t>year </a:t>
            </a:r>
            <a:r>
              <a:rPr sz="2400" spc="-10" dirty="0">
                <a:latin typeface="Calibri"/>
                <a:cs typeface="Calibri"/>
              </a:rPr>
              <a:t>after </a:t>
            </a:r>
            <a:r>
              <a:rPr sz="2400" spc="-5" dirty="0">
                <a:latin typeface="Calibri"/>
                <a:cs typeface="Calibri"/>
              </a:rPr>
              <a:t>CABG </a:t>
            </a:r>
            <a:r>
              <a:rPr sz="2400" spc="-30" dirty="0">
                <a:latin typeface="Calibri"/>
                <a:cs typeface="Calibri"/>
              </a:rPr>
              <a:t>surgery, </a:t>
            </a:r>
            <a:r>
              <a:rPr sz="2400" spc="-5" dirty="0">
                <a:latin typeface="Calibri"/>
                <a:cs typeface="Calibri"/>
              </a:rPr>
              <a:t>but  </a:t>
            </a:r>
            <a:r>
              <a:rPr sz="2400" spc="-20" dirty="0">
                <a:latin typeface="Calibri"/>
                <a:cs typeface="Calibri"/>
              </a:rPr>
              <a:t>fewer </a:t>
            </a:r>
            <a:r>
              <a:rPr sz="2400" dirty="0">
                <a:latin typeface="Calibri"/>
                <a:cs typeface="Calibri"/>
              </a:rPr>
              <a:t>than </a:t>
            </a:r>
            <a:r>
              <a:rPr sz="2400" spc="-5" dirty="0">
                <a:latin typeface="Calibri"/>
                <a:cs typeface="Calibri"/>
              </a:rPr>
              <a:t>60% of </a:t>
            </a:r>
            <a:r>
              <a:rPr sz="2400" spc="-10" dirty="0">
                <a:latin typeface="Calibri"/>
                <a:cs typeface="Calibri"/>
              </a:rPr>
              <a:t>patients </a:t>
            </a:r>
            <a:r>
              <a:rPr sz="2400" spc="-15" dirty="0">
                <a:latin typeface="Calibri"/>
                <a:cs typeface="Calibri"/>
              </a:rPr>
              <a:t>are </a:t>
            </a:r>
            <a:r>
              <a:rPr sz="2400" spc="-10" dirty="0">
                <a:latin typeface="Calibri"/>
                <a:cs typeface="Calibri"/>
              </a:rPr>
              <a:t>asymptomatic after </a:t>
            </a:r>
            <a:r>
              <a:rPr sz="2400" dirty="0">
                <a:latin typeface="Calibri"/>
                <a:cs typeface="Calibri"/>
              </a:rPr>
              <a:t>5 </a:t>
            </a:r>
            <a:r>
              <a:rPr sz="2400" spc="-5" dirty="0">
                <a:latin typeface="Calibri"/>
                <a:cs typeface="Calibri"/>
              </a:rPr>
              <a:t>or </a:t>
            </a:r>
            <a:r>
              <a:rPr sz="2400" spc="-10" dirty="0">
                <a:latin typeface="Calibri"/>
                <a:cs typeface="Calibri"/>
              </a:rPr>
              <a:t>more  years.</a:t>
            </a:r>
            <a:endParaRPr sz="2400">
              <a:latin typeface="Calibri"/>
              <a:cs typeface="Calibri"/>
            </a:endParaRP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11849" y="461594"/>
            <a:ext cx="2724785" cy="697230"/>
          </a:xfrm>
          <a:prstGeom prst="rect">
            <a:avLst/>
          </a:prstGeom>
        </p:spPr>
        <p:txBody>
          <a:bodyPr vert="horz" wrap="square" lIns="0" tIns="13335" rIns="0" bIns="0" rtlCol="0">
            <a:spAutoFit/>
          </a:bodyPr>
          <a:lstStyle/>
          <a:p>
            <a:pPr marL="12700">
              <a:lnSpc>
                <a:spcPct val="100000"/>
              </a:lnSpc>
              <a:spcBef>
                <a:spcPts val="105"/>
              </a:spcBef>
            </a:pPr>
            <a:r>
              <a:rPr sz="4400" spc="-25" dirty="0"/>
              <a:t>Types </a:t>
            </a:r>
            <a:r>
              <a:rPr sz="4400" dirty="0"/>
              <a:t>of</a:t>
            </a:r>
            <a:r>
              <a:rPr sz="4400" spc="-80" dirty="0"/>
              <a:t> </a:t>
            </a:r>
            <a:r>
              <a:rPr sz="4400" spc="-5" dirty="0"/>
              <a:t>MI</a:t>
            </a:r>
            <a:endParaRPr sz="4400"/>
          </a:p>
        </p:txBody>
      </p:sp>
      <p:sp>
        <p:nvSpPr>
          <p:cNvPr id="3" name="object 3"/>
          <p:cNvSpPr txBox="1"/>
          <p:nvPr/>
        </p:nvSpPr>
        <p:spPr>
          <a:xfrm>
            <a:off x="383560" y="1453001"/>
            <a:ext cx="8340725" cy="4454296"/>
          </a:xfrm>
          <a:prstGeom prst="rect">
            <a:avLst/>
          </a:prstGeom>
        </p:spPr>
        <p:txBody>
          <a:bodyPr vert="horz" wrap="square" lIns="0" tIns="54610" rIns="0" bIns="0" rtlCol="0">
            <a:spAutoFit/>
          </a:bodyPr>
          <a:lstStyle/>
          <a:p>
            <a:pPr marL="355600" indent="-342900">
              <a:lnSpc>
                <a:spcPct val="100000"/>
              </a:lnSpc>
              <a:spcBef>
                <a:spcPts val="430"/>
              </a:spcBef>
              <a:buFont typeface="Arial"/>
              <a:buChar char="•"/>
              <a:tabLst>
                <a:tab pos="354965" algn="l"/>
                <a:tab pos="355600" algn="l"/>
              </a:tabLst>
            </a:pPr>
            <a:r>
              <a:rPr sz="2700" spc="-15" dirty="0">
                <a:latin typeface="Calibri"/>
                <a:cs typeface="Calibri"/>
              </a:rPr>
              <a:t>There are </a:t>
            </a:r>
            <a:r>
              <a:rPr sz="2700" spc="-10" dirty="0">
                <a:latin typeface="Calibri"/>
                <a:cs typeface="Calibri"/>
              </a:rPr>
              <a:t>three </a:t>
            </a:r>
            <a:r>
              <a:rPr sz="2700" spc="-5" dirty="0">
                <a:latin typeface="Calibri"/>
                <a:cs typeface="Calibri"/>
              </a:rPr>
              <a:t>types of</a:t>
            </a:r>
            <a:r>
              <a:rPr sz="2700" spc="-50" dirty="0">
                <a:latin typeface="Calibri"/>
                <a:cs typeface="Calibri"/>
              </a:rPr>
              <a:t> </a:t>
            </a:r>
            <a:r>
              <a:rPr sz="2700" spc="-5" dirty="0">
                <a:latin typeface="Calibri"/>
                <a:cs typeface="Calibri"/>
              </a:rPr>
              <a:t>MIs:</a:t>
            </a:r>
            <a:endParaRPr sz="2700">
              <a:latin typeface="Calibri"/>
              <a:cs typeface="Calibri"/>
            </a:endParaRPr>
          </a:p>
          <a:p>
            <a:pPr marL="355600" marR="534670" indent="-342900">
              <a:lnSpc>
                <a:spcPts val="2920"/>
              </a:lnSpc>
              <a:spcBef>
                <a:spcPts val="690"/>
              </a:spcBef>
              <a:buFont typeface="Arial"/>
              <a:buChar char="•"/>
              <a:tabLst>
                <a:tab pos="354965" algn="l"/>
                <a:tab pos="355600" algn="l"/>
              </a:tabLst>
            </a:pPr>
            <a:r>
              <a:rPr sz="2700" b="1" i="1" spc="-25" dirty="0">
                <a:latin typeface="Calibri"/>
                <a:cs typeface="Calibri"/>
              </a:rPr>
              <a:t>Type </a:t>
            </a:r>
            <a:r>
              <a:rPr sz="2700" b="1" i="1" dirty="0">
                <a:latin typeface="Calibri"/>
                <a:cs typeface="Calibri"/>
              </a:rPr>
              <a:t>1 </a:t>
            </a:r>
            <a:r>
              <a:rPr sz="2700" b="1" dirty="0">
                <a:latin typeface="Calibri"/>
                <a:cs typeface="Calibri"/>
              </a:rPr>
              <a:t>– </a:t>
            </a:r>
            <a:r>
              <a:rPr sz="2700" spc="-10" dirty="0">
                <a:latin typeface="Calibri"/>
                <a:cs typeface="Calibri"/>
              </a:rPr>
              <a:t>spontaneous </a:t>
            </a:r>
            <a:r>
              <a:rPr sz="2700" dirty="0">
                <a:latin typeface="Calibri"/>
                <a:cs typeface="Calibri"/>
              </a:rPr>
              <a:t>MI with ischaemia </a:t>
            </a:r>
            <a:r>
              <a:rPr sz="2700" spc="-5" dirty="0">
                <a:latin typeface="Calibri"/>
                <a:cs typeface="Calibri"/>
              </a:rPr>
              <a:t>due </a:t>
            </a:r>
            <a:r>
              <a:rPr sz="2700" spc="-15" dirty="0">
                <a:latin typeface="Calibri"/>
                <a:cs typeface="Calibri"/>
              </a:rPr>
              <a:t>to </a:t>
            </a:r>
            <a:r>
              <a:rPr sz="2700" dirty="0">
                <a:latin typeface="Calibri"/>
                <a:cs typeface="Calibri"/>
              </a:rPr>
              <a:t>a  </a:t>
            </a:r>
            <a:r>
              <a:rPr sz="2700" b="1" dirty="0">
                <a:latin typeface="Calibri"/>
                <a:cs typeface="Calibri"/>
              </a:rPr>
              <a:t>primary </a:t>
            </a:r>
            <a:r>
              <a:rPr sz="2700" b="1" spc="-10" dirty="0">
                <a:latin typeface="Calibri"/>
                <a:cs typeface="Calibri"/>
              </a:rPr>
              <a:t>coronary </a:t>
            </a:r>
            <a:r>
              <a:rPr sz="2700" b="1" spc="-15" dirty="0">
                <a:latin typeface="Calibri"/>
                <a:cs typeface="Calibri"/>
              </a:rPr>
              <a:t>event</a:t>
            </a:r>
            <a:r>
              <a:rPr sz="2700" spc="-15" dirty="0">
                <a:latin typeface="Calibri"/>
                <a:cs typeface="Calibri"/>
              </a:rPr>
              <a:t>, </a:t>
            </a:r>
            <a:r>
              <a:rPr sz="2700" spc="5" dirty="0">
                <a:latin typeface="Calibri"/>
                <a:cs typeface="Calibri"/>
              </a:rPr>
              <a:t>e.g. </a:t>
            </a:r>
            <a:r>
              <a:rPr sz="2700" spc="-5" dirty="0">
                <a:latin typeface="Calibri"/>
                <a:cs typeface="Calibri"/>
              </a:rPr>
              <a:t>plaque </a:t>
            </a:r>
            <a:r>
              <a:rPr sz="2700" spc="-10" dirty="0">
                <a:latin typeface="Calibri"/>
                <a:cs typeface="Calibri"/>
              </a:rPr>
              <a:t>erosion/rupture,  </a:t>
            </a:r>
            <a:r>
              <a:rPr sz="2700" spc="-5" dirty="0">
                <a:latin typeface="Calibri"/>
                <a:cs typeface="Calibri"/>
              </a:rPr>
              <a:t>fissuring or</a:t>
            </a:r>
            <a:r>
              <a:rPr sz="2700" spc="-25" dirty="0">
                <a:latin typeface="Calibri"/>
                <a:cs typeface="Calibri"/>
              </a:rPr>
              <a:t> </a:t>
            </a:r>
            <a:r>
              <a:rPr sz="2700" spc="-5" dirty="0">
                <a:latin typeface="Calibri"/>
                <a:cs typeface="Calibri"/>
              </a:rPr>
              <a:t>dissection</a:t>
            </a:r>
            <a:endParaRPr sz="2700">
              <a:latin typeface="Calibri"/>
              <a:cs typeface="Calibri"/>
            </a:endParaRPr>
          </a:p>
          <a:p>
            <a:pPr marL="355600" marR="303530" indent="-342900">
              <a:lnSpc>
                <a:spcPct val="90000"/>
              </a:lnSpc>
              <a:spcBef>
                <a:spcPts val="595"/>
              </a:spcBef>
              <a:buFont typeface="Arial"/>
              <a:buChar char="•"/>
              <a:tabLst>
                <a:tab pos="354965" algn="l"/>
                <a:tab pos="355600" algn="l"/>
              </a:tabLst>
            </a:pPr>
            <a:r>
              <a:rPr sz="2700" b="1" i="1" spc="-25" dirty="0">
                <a:latin typeface="Calibri"/>
                <a:cs typeface="Calibri"/>
              </a:rPr>
              <a:t>Type </a:t>
            </a:r>
            <a:r>
              <a:rPr sz="2700" b="1" i="1" dirty="0">
                <a:latin typeface="Calibri"/>
                <a:cs typeface="Calibri"/>
              </a:rPr>
              <a:t>2 </a:t>
            </a:r>
            <a:r>
              <a:rPr sz="2700" b="1" dirty="0">
                <a:latin typeface="Calibri"/>
                <a:cs typeface="Calibri"/>
              </a:rPr>
              <a:t>– </a:t>
            </a:r>
            <a:r>
              <a:rPr sz="2700" dirty="0">
                <a:latin typeface="Calibri"/>
                <a:cs typeface="Calibri"/>
              </a:rPr>
              <a:t>MI </a:t>
            </a:r>
            <a:r>
              <a:rPr sz="2700" spc="-10" dirty="0">
                <a:latin typeface="Calibri"/>
                <a:cs typeface="Calibri"/>
              </a:rPr>
              <a:t>secondary </a:t>
            </a:r>
            <a:r>
              <a:rPr sz="2700" spc="-15" dirty="0">
                <a:latin typeface="Calibri"/>
                <a:cs typeface="Calibri"/>
              </a:rPr>
              <a:t>to </a:t>
            </a:r>
            <a:r>
              <a:rPr sz="2700" dirty="0">
                <a:latin typeface="Calibri"/>
                <a:cs typeface="Calibri"/>
              </a:rPr>
              <a:t>ischaemia </a:t>
            </a:r>
            <a:r>
              <a:rPr sz="2700" spc="-5" dirty="0">
                <a:latin typeface="Calibri"/>
                <a:cs typeface="Calibri"/>
              </a:rPr>
              <a:t>due </a:t>
            </a:r>
            <a:r>
              <a:rPr sz="2700" spc="-15" dirty="0">
                <a:latin typeface="Calibri"/>
                <a:cs typeface="Calibri"/>
              </a:rPr>
              <a:t>to </a:t>
            </a:r>
            <a:r>
              <a:rPr sz="2700" b="1" spc="-10" dirty="0">
                <a:latin typeface="Calibri"/>
                <a:cs typeface="Calibri"/>
              </a:rPr>
              <a:t>increased  </a:t>
            </a:r>
            <a:r>
              <a:rPr sz="2700" b="1" spc="-20" dirty="0">
                <a:latin typeface="Calibri"/>
                <a:cs typeface="Calibri"/>
              </a:rPr>
              <a:t>oxygen </a:t>
            </a:r>
            <a:r>
              <a:rPr sz="2700" b="1" dirty="0">
                <a:latin typeface="Calibri"/>
                <a:cs typeface="Calibri"/>
              </a:rPr>
              <a:t>demand </a:t>
            </a:r>
            <a:r>
              <a:rPr sz="2700" spc="-5" dirty="0">
                <a:latin typeface="Calibri"/>
                <a:cs typeface="Calibri"/>
              </a:rPr>
              <a:t>or </a:t>
            </a:r>
            <a:r>
              <a:rPr sz="2700" b="1" spc="-10" dirty="0">
                <a:latin typeface="Calibri"/>
                <a:cs typeface="Calibri"/>
              </a:rPr>
              <a:t>decreased </a:t>
            </a:r>
            <a:r>
              <a:rPr sz="2700" b="1" dirty="0">
                <a:latin typeface="Calibri"/>
                <a:cs typeface="Calibri"/>
              </a:rPr>
              <a:t>supply</a:t>
            </a:r>
            <a:r>
              <a:rPr sz="2700" dirty="0">
                <a:latin typeface="Calibri"/>
                <a:cs typeface="Calibri"/>
              </a:rPr>
              <a:t>, </a:t>
            </a:r>
            <a:r>
              <a:rPr sz="2700" spc="-5" dirty="0">
                <a:latin typeface="Calibri"/>
                <a:cs typeface="Calibri"/>
              </a:rPr>
              <a:t>such </a:t>
            </a:r>
            <a:r>
              <a:rPr sz="2700" dirty="0">
                <a:latin typeface="Calibri"/>
                <a:cs typeface="Calibri"/>
              </a:rPr>
              <a:t>as </a:t>
            </a:r>
            <a:r>
              <a:rPr sz="2700" spc="-15" dirty="0">
                <a:latin typeface="Calibri"/>
                <a:cs typeface="Calibri"/>
              </a:rPr>
              <a:t>coronary  </a:t>
            </a:r>
            <a:r>
              <a:rPr sz="2700" spc="-5" dirty="0">
                <a:latin typeface="Calibri"/>
                <a:cs typeface="Calibri"/>
              </a:rPr>
              <a:t>spasm, </a:t>
            </a:r>
            <a:r>
              <a:rPr sz="2700" spc="-15" dirty="0">
                <a:latin typeface="Calibri"/>
                <a:cs typeface="Calibri"/>
              </a:rPr>
              <a:t>coronary </a:t>
            </a:r>
            <a:r>
              <a:rPr sz="2700" dirty="0">
                <a:latin typeface="Calibri"/>
                <a:cs typeface="Calibri"/>
              </a:rPr>
              <a:t>embolism, anaemia, </a:t>
            </a:r>
            <a:r>
              <a:rPr sz="2700" spc="-5" dirty="0">
                <a:latin typeface="Calibri"/>
                <a:cs typeface="Calibri"/>
              </a:rPr>
              <a:t>arrhythmias,  </a:t>
            </a:r>
            <a:r>
              <a:rPr sz="2700" spc="-10" dirty="0">
                <a:latin typeface="Calibri"/>
                <a:cs typeface="Calibri"/>
              </a:rPr>
              <a:t>hypertension, </a:t>
            </a:r>
            <a:r>
              <a:rPr sz="2700" spc="-5" dirty="0">
                <a:latin typeface="Calibri"/>
                <a:cs typeface="Calibri"/>
              </a:rPr>
              <a:t>or</a:t>
            </a:r>
            <a:r>
              <a:rPr sz="2700" spc="-50" dirty="0">
                <a:latin typeface="Calibri"/>
                <a:cs typeface="Calibri"/>
              </a:rPr>
              <a:t> </a:t>
            </a:r>
            <a:r>
              <a:rPr sz="2700" spc="-10" dirty="0">
                <a:latin typeface="Calibri"/>
                <a:cs typeface="Calibri"/>
              </a:rPr>
              <a:t>hypotension</a:t>
            </a:r>
            <a:endParaRPr sz="2700">
              <a:latin typeface="Calibri"/>
              <a:cs typeface="Calibri"/>
            </a:endParaRPr>
          </a:p>
          <a:p>
            <a:pPr marL="355600" marR="5080" indent="-342900">
              <a:lnSpc>
                <a:spcPts val="2920"/>
              </a:lnSpc>
              <a:spcBef>
                <a:spcPts val="690"/>
              </a:spcBef>
              <a:buFont typeface="Arial"/>
              <a:buChar char="•"/>
              <a:tabLst>
                <a:tab pos="354965" algn="l"/>
                <a:tab pos="355600" algn="l"/>
              </a:tabLst>
            </a:pPr>
            <a:r>
              <a:rPr sz="2700" b="1" i="1" spc="-25" dirty="0">
                <a:latin typeface="Calibri"/>
                <a:cs typeface="Calibri"/>
              </a:rPr>
              <a:t>Type </a:t>
            </a:r>
            <a:r>
              <a:rPr sz="2700" b="1" i="1" dirty="0">
                <a:latin typeface="Calibri"/>
                <a:cs typeface="Calibri"/>
              </a:rPr>
              <a:t>3,4,5 </a:t>
            </a:r>
            <a:r>
              <a:rPr sz="2700" b="1" dirty="0">
                <a:latin typeface="Calibri"/>
                <a:cs typeface="Calibri"/>
              </a:rPr>
              <a:t>– </a:t>
            </a:r>
            <a:r>
              <a:rPr sz="2700" spc="-5" dirty="0">
                <a:latin typeface="Calibri"/>
                <a:cs typeface="Calibri"/>
              </a:rPr>
              <a:t>diagnosis of </a:t>
            </a:r>
            <a:r>
              <a:rPr sz="2700" dirty="0">
                <a:latin typeface="Calibri"/>
                <a:cs typeface="Calibri"/>
              </a:rPr>
              <a:t>MI in </a:t>
            </a:r>
            <a:r>
              <a:rPr sz="2700" spc="-5" dirty="0">
                <a:latin typeface="Calibri"/>
                <a:cs typeface="Calibri"/>
              </a:rPr>
              <a:t>sudden </a:t>
            </a:r>
            <a:r>
              <a:rPr sz="2700" b="1" spc="-10" dirty="0">
                <a:latin typeface="Calibri"/>
                <a:cs typeface="Calibri"/>
              </a:rPr>
              <a:t>cardiac death</a:t>
            </a:r>
            <a:r>
              <a:rPr sz="2700" spc="-10" dirty="0">
                <a:latin typeface="Calibri"/>
                <a:cs typeface="Calibri"/>
              </a:rPr>
              <a:t>,  after </a:t>
            </a:r>
            <a:r>
              <a:rPr sz="2700" b="1" spc="-10" dirty="0">
                <a:latin typeface="Calibri"/>
                <a:cs typeface="Calibri"/>
              </a:rPr>
              <a:t>percutaneous </a:t>
            </a:r>
            <a:r>
              <a:rPr sz="2700" b="1" spc="-5" dirty="0">
                <a:latin typeface="Calibri"/>
                <a:cs typeface="Calibri"/>
              </a:rPr>
              <a:t>coronary </a:t>
            </a:r>
            <a:r>
              <a:rPr sz="2700" b="1" spc="-10" dirty="0">
                <a:latin typeface="Calibri"/>
                <a:cs typeface="Calibri"/>
              </a:rPr>
              <a:t>intervention </a:t>
            </a:r>
            <a:r>
              <a:rPr sz="2700" b="1" dirty="0">
                <a:latin typeface="Calibri"/>
                <a:cs typeface="Calibri"/>
              </a:rPr>
              <a:t>(PCI) </a:t>
            </a:r>
            <a:r>
              <a:rPr sz="2700" dirty="0">
                <a:latin typeface="Calibri"/>
                <a:cs typeface="Calibri"/>
              </a:rPr>
              <a:t>and </a:t>
            </a:r>
            <a:r>
              <a:rPr sz="2700" spc="-10" dirty="0">
                <a:latin typeface="Calibri"/>
                <a:cs typeface="Calibri"/>
              </a:rPr>
              <a:t>after  </a:t>
            </a:r>
            <a:r>
              <a:rPr sz="2700" b="1" spc="-10" dirty="0">
                <a:latin typeface="Calibri"/>
                <a:cs typeface="Calibri"/>
              </a:rPr>
              <a:t>coronary artery </a:t>
            </a:r>
            <a:r>
              <a:rPr sz="2700" b="1" spc="-5" dirty="0">
                <a:latin typeface="Calibri"/>
                <a:cs typeface="Calibri"/>
              </a:rPr>
              <a:t>bypass </a:t>
            </a:r>
            <a:r>
              <a:rPr sz="2700" b="1" spc="-20" dirty="0">
                <a:latin typeface="Calibri"/>
                <a:cs typeface="Calibri"/>
              </a:rPr>
              <a:t>graft </a:t>
            </a:r>
            <a:r>
              <a:rPr sz="2700" b="1" spc="-5" dirty="0">
                <a:latin typeface="Calibri"/>
                <a:cs typeface="Calibri"/>
              </a:rPr>
              <a:t>(CABG),</a:t>
            </a:r>
            <a:r>
              <a:rPr sz="2700" b="1" spc="55" dirty="0">
                <a:latin typeface="Calibri"/>
                <a:cs typeface="Calibri"/>
              </a:rPr>
              <a:t> </a:t>
            </a:r>
            <a:r>
              <a:rPr sz="2700" spc="-20" dirty="0">
                <a:latin typeface="Calibri"/>
                <a:cs typeface="Calibri"/>
              </a:rPr>
              <a:t>respectively.</a:t>
            </a:r>
            <a:endParaRPr sz="2700">
              <a:latin typeface="Calibri"/>
              <a:cs typeface="Calibri"/>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0191" y="191865"/>
            <a:ext cx="7703616" cy="1243289"/>
          </a:xfrm>
          <a:prstGeom prst="rect">
            <a:avLst/>
          </a:prstGeom>
        </p:spPr>
        <p:txBody>
          <a:bodyPr vert="horz" wrap="square" lIns="0" tIns="12065" rIns="0" bIns="0" rtlCol="0">
            <a:spAutoFit/>
          </a:bodyPr>
          <a:lstStyle/>
          <a:p>
            <a:pPr marL="3101340" marR="5080" indent="-2567305">
              <a:lnSpc>
                <a:spcPct val="100000"/>
              </a:lnSpc>
              <a:spcBef>
                <a:spcPts val="95"/>
              </a:spcBef>
            </a:pPr>
            <a:r>
              <a:rPr spc="-10" dirty="0"/>
              <a:t>Coronary artery </a:t>
            </a:r>
            <a:r>
              <a:rPr spc="-5" dirty="0"/>
              <a:t>bypass </a:t>
            </a:r>
            <a:r>
              <a:rPr spc="-20" dirty="0"/>
              <a:t>grafting  </a:t>
            </a:r>
            <a:r>
              <a:rPr spc="-5" dirty="0"/>
              <a:t>(CABG)</a:t>
            </a:r>
          </a:p>
        </p:txBody>
      </p:sp>
      <p:sp>
        <p:nvSpPr>
          <p:cNvPr id="3" name="object 3"/>
          <p:cNvSpPr/>
          <p:nvPr/>
        </p:nvSpPr>
        <p:spPr>
          <a:xfrm>
            <a:off x="327514" y="1752549"/>
            <a:ext cx="8587867" cy="438734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8962" name="Picture 2" descr="Cardiac Enzymes in ACS&#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685800" y="685800"/>
            <a:ext cx="7848600" cy="5632311"/>
          </a:xfrm>
          <a:prstGeom prst="rect">
            <a:avLst/>
          </a:prstGeom>
        </p:spPr>
        <p:txBody>
          <a:bodyPr wrap="square">
            <a:spAutoFit/>
          </a:bodyPr>
          <a:lstStyle/>
          <a:p>
            <a:r>
              <a:rPr lang="en-US" b="1" dirty="0" err="1" smtClean="0">
                <a:latin typeface="Comic Sans MS" pitchFamily="66" charset="0"/>
              </a:rPr>
              <a:t>Nonmodifiable</a:t>
            </a:r>
            <a:r>
              <a:rPr lang="en-US" b="1" dirty="0" smtClean="0">
                <a:latin typeface="Comic Sans MS" pitchFamily="66" charset="0"/>
              </a:rPr>
              <a:t> risk factors for atherosclerosis include the following:</a:t>
            </a:r>
          </a:p>
          <a:p>
            <a:pPr>
              <a:buFont typeface="Arial" pitchFamily="34" charset="0"/>
              <a:buChar char="•"/>
            </a:pPr>
            <a:r>
              <a:rPr lang="en-US" dirty="0" smtClean="0">
                <a:latin typeface="Comic Sans MS" pitchFamily="66" charset="0"/>
              </a:rPr>
              <a:t>Age</a:t>
            </a:r>
          </a:p>
          <a:p>
            <a:pPr>
              <a:buFont typeface="Arial" pitchFamily="34" charset="0"/>
              <a:buChar char="•"/>
            </a:pPr>
            <a:r>
              <a:rPr lang="en-US" dirty="0" smtClean="0">
                <a:latin typeface="Comic Sans MS" pitchFamily="66" charset="0"/>
              </a:rPr>
              <a:t>Sex</a:t>
            </a:r>
          </a:p>
          <a:p>
            <a:pPr>
              <a:buFont typeface="Arial" pitchFamily="34" charset="0"/>
              <a:buChar char="•"/>
            </a:pPr>
            <a:r>
              <a:rPr lang="en-US" dirty="0" smtClean="0">
                <a:latin typeface="Comic Sans MS" pitchFamily="66" charset="0"/>
              </a:rPr>
              <a:t>Family history of premature coronary heart disease</a:t>
            </a:r>
          </a:p>
          <a:p>
            <a:pPr>
              <a:buFont typeface="Arial" pitchFamily="34" charset="0"/>
              <a:buChar char="•"/>
            </a:pPr>
            <a:r>
              <a:rPr lang="en-US" dirty="0" smtClean="0">
                <a:latin typeface="Comic Sans MS" pitchFamily="66" charset="0"/>
              </a:rPr>
              <a:t>Male-pattern baldness</a:t>
            </a:r>
          </a:p>
          <a:p>
            <a:r>
              <a:rPr lang="en-US" b="1" dirty="0" smtClean="0">
                <a:latin typeface="Comic Sans MS" pitchFamily="66" charset="0"/>
              </a:rPr>
              <a:t>Modifiable risk factors for atherosclerosis include the following</a:t>
            </a:r>
            <a:endParaRPr lang="en-US" dirty="0" smtClean="0">
              <a:latin typeface="Comic Sans MS" pitchFamily="66" charset="0"/>
            </a:endParaRPr>
          </a:p>
          <a:p>
            <a:pPr>
              <a:buFont typeface="Arial" pitchFamily="34" charset="0"/>
              <a:buChar char="•"/>
            </a:pPr>
            <a:r>
              <a:rPr lang="en-US" dirty="0" smtClean="0">
                <a:latin typeface="Comic Sans MS" pitchFamily="66" charset="0"/>
              </a:rPr>
              <a:t>Smoking or other tobacco use</a:t>
            </a:r>
          </a:p>
          <a:p>
            <a:pPr>
              <a:buFont typeface="Arial" pitchFamily="34" charset="0"/>
              <a:buChar char="•"/>
            </a:pPr>
            <a:r>
              <a:rPr lang="en-US" dirty="0" smtClean="0">
                <a:latin typeface="Comic Sans MS" pitchFamily="66" charset="0"/>
              </a:rPr>
              <a:t>Hypercholesterolemia and </a:t>
            </a:r>
            <a:r>
              <a:rPr lang="en-US" dirty="0" err="1" smtClean="0">
                <a:latin typeface="Comic Sans MS" pitchFamily="66" charset="0"/>
              </a:rPr>
              <a:t>hypertriglyceridemia</a:t>
            </a:r>
            <a:r>
              <a:rPr lang="en-US" dirty="0" smtClean="0">
                <a:latin typeface="Comic Sans MS" pitchFamily="66" charset="0"/>
              </a:rPr>
              <a:t>, including inherited lipoprotein disorders</a:t>
            </a:r>
          </a:p>
          <a:p>
            <a:pPr>
              <a:buFont typeface="Arial" pitchFamily="34" charset="0"/>
              <a:buChar char="•"/>
            </a:pPr>
            <a:r>
              <a:rPr lang="en-US" dirty="0" err="1" smtClean="0">
                <a:latin typeface="Comic Sans MS" pitchFamily="66" charset="0"/>
              </a:rPr>
              <a:t>Dyslipidemia</a:t>
            </a:r>
            <a:endParaRPr lang="en-US" dirty="0" smtClean="0">
              <a:latin typeface="Comic Sans MS" pitchFamily="66" charset="0"/>
            </a:endParaRPr>
          </a:p>
          <a:p>
            <a:pPr>
              <a:buFont typeface="Arial" pitchFamily="34" charset="0"/>
              <a:buChar char="•"/>
            </a:pPr>
            <a:r>
              <a:rPr lang="en-US" dirty="0" smtClean="0">
                <a:latin typeface="Comic Sans MS" pitchFamily="66" charset="0"/>
              </a:rPr>
              <a:t>Diabetes mellitus</a:t>
            </a:r>
          </a:p>
          <a:p>
            <a:pPr>
              <a:buFont typeface="Arial" pitchFamily="34" charset="0"/>
              <a:buChar char="•"/>
            </a:pPr>
            <a:r>
              <a:rPr lang="en-US" dirty="0" smtClean="0">
                <a:latin typeface="Comic Sans MS" pitchFamily="66" charset="0"/>
              </a:rPr>
              <a:t>Hypertension</a:t>
            </a:r>
          </a:p>
          <a:p>
            <a:pPr>
              <a:buFont typeface="Arial" pitchFamily="34" charset="0"/>
              <a:buChar char="•"/>
            </a:pPr>
            <a:r>
              <a:rPr lang="en-US" dirty="0" smtClean="0">
                <a:latin typeface="Comic Sans MS" pitchFamily="66" charset="0"/>
              </a:rPr>
              <a:t>Obesity (abdominal obesity)</a:t>
            </a:r>
          </a:p>
          <a:p>
            <a:pPr>
              <a:buFont typeface="Arial" pitchFamily="34" charset="0"/>
              <a:buChar char="•"/>
            </a:pPr>
            <a:r>
              <a:rPr lang="en-US" dirty="0" smtClean="0">
                <a:latin typeface="Comic Sans MS" pitchFamily="66" charset="0"/>
              </a:rPr>
              <a:t>Psychosocial stress</a:t>
            </a:r>
          </a:p>
          <a:p>
            <a:pPr>
              <a:buFont typeface="Arial" pitchFamily="34" charset="0"/>
              <a:buChar char="•"/>
            </a:pPr>
            <a:r>
              <a:rPr lang="en-US" dirty="0" smtClean="0">
                <a:latin typeface="Comic Sans MS" pitchFamily="66" charset="0"/>
              </a:rPr>
              <a:t>Sedentary lifestyle and/or lack of exercise</a:t>
            </a:r>
          </a:p>
          <a:p>
            <a:pPr>
              <a:buFont typeface="Arial" pitchFamily="34" charset="0"/>
              <a:buChar char="•"/>
            </a:pPr>
            <a:r>
              <a:rPr lang="en-US" dirty="0" smtClean="0">
                <a:latin typeface="Comic Sans MS" pitchFamily="66" charset="0"/>
              </a:rPr>
              <a:t>Reduced consumption of fruits and vegetables</a:t>
            </a:r>
          </a:p>
          <a:p>
            <a:pPr>
              <a:buFont typeface="Arial" pitchFamily="34" charset="0"/>
              <a:buChar char="•"/>
            </a:pPr>
            <a:r>
              <a:rPr lang="en-US" dirty="0" smtClean="0">
                <a:latin typeface="Comic Sans MS" pitchFamily="66" charset="0"/>
              </a:rPr>
              <a:t>Poor oral hygiene</a:t>
            </a:r>
          </a:p>
          <a:p>
            <a:pPr>
              <a:buFont typeface="Arial" pitchFamily="34" charset="0"/>
              <a:buChar char="•"/>
            </a:pPr>
            <a:r>
              <a:rPr lang="en-US" dirty="0" smtClean="0">
                <a:latin typeface="Comic Sans MS" pitchFamily="66" charset="0"/>
              </a:rPr>
              <a:t>Type A personality</a:t>
            </a:r>
          </a:p>
          <a:p>
            <a:pPr>
              <a:buFont typeface="Arial" pitchFamily="34" charset="0"/>
              <a:buChar char="•"/>
            </a:pPr>
            <a:r>
              <a:rPr lang="en-US" dirty="0" smtClean="0">
                <a:latin typeface="Comic Sans MS" pitchFamily="66" charset="0"/>
              </a:rPr>
              <a:t>Elevated </a:t>
            </a:r>
            <a:r>
              <a:rPr lang="en-US" dirty="0" err="1" smtClean="0">
                <a:latin typeface="Comic Sans MS" pitchFamily="66" charset="0"/>
              </a:rPr>
              <a:t>homocysteine</a:t>
            </a:r>
            <a:r>
              <a:rPr lang="en-US" dirty="0" smtClean="0">
                <a:latin typeface="Comic Sans MS" pitchFamily="66" charset="0"/>
              </a:rPr>
              <a:t> levels</a:t>
            </a:r>
          </a:p>
          <a:p>
            <a:pPr>
              <a:buFont typeface="Arial" pitchFamily="34" charset="0"/>
              <a:buChar char="•"/>
            </a:pPr>
            <a:r>
              <a:rPr lang="en-US" dirty="0" smtClean="0">
                <a:latin typeface="Comic Sans MS" pitchFamily="66" charset="0"/>
              </a:rPr>
              <a:t>Presence of peripheral vascular disease</a:t>
            </a:r>
            <a:endParaRPr lang="en-US" dirty="0">
              <a:latin typeface="Comic Sans MS" pitchFamily="66" charset="0"/>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3298" name="Picture 2" descr="Classification of Acute Coronary Syndromes (ACS) &amp; Acute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2274" name="Picture 2" descr="Acute Coronary Syndrome: Clinical Assessment | SpringerLink"/>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9106" y="496646"/>
            <a:ext cx="7406005" cy="635000"/>
          </a:xfrm>
          <a:prstGeom prst="rect">
            <a:avLst/>
          </a:prstGeom>
        </p:spPr>
        <p:txBody>
          <a:bodyPr vert="horz" wrap="square" lIns="0" tIns="12065" rIns="0" bIns="0" rtlCol="0">
            <a:spAutoFit/>
          </a:bodyPr>
          <a:lstStyle/>
          <a:p>
            <a:pPr marL="12700">
              <a:lnSpc>
                <a:spcPct val="100000"/>
              </a:lnSpc>
              <a:spcBef>
                <a:spcPts val="95"/>
              </a:spcBef>
            </a:pPr>
            <a:r>
              <a:rPr spc="-20" dirty="0"/>
              <a:t>Investigations:</a:t>
            </a:r>
            <a:r>
              <a:rPr spc="-15" dirty="0"/>
              <a:t> </a:t>
            </a:r>
            <a:r>
              <a:rPr spc="-20" dirty="0"/>
              <a:t>Electrocardiography</a:t>
            </a:r>
          </a:p>
        </p:txBody>
      </p:sp>
      <p:sp>
        <p:nvSpPr>
          <p:cNvPr id="3" name="object 3"/>
          <p:cNvSpPr txBox="1"/>
          <p:nvPr/>
        </p:nvSpPr>
        <p:spPr>
          <a:xfrm>
            <a:off x="535940" y="1308868"/>
            <a:ext cx="7941309" cy="4850046"/>
          </a:xfrm>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Lst>
            </a:pPr>
            <a:r>
              <a:rPr sz="2700" spc="-10" dirty="0">
                <a:latin typeface="Calibri"/>
                <a:cs typeface="Calibri"/>
              </a:rPr>
              <a:t>Confirmatory</a:t>
            </a:r>
            <a:r>
              <a:rPr sz="2700" spc="-40" dirty="0">
                <a:latin typeface="Calibri"/>
                <a:cs typeface="Calibri"/>
              </a:rPr>
              <a:t> </a:t>
            </a:r>
            <a:r>
              <a:rPr sz="2700" spc="-5" dirty="0">
                <a:latin typeface="Calibri"/>
                <a:cs typeface="Calibri"/>
              </a:rPr>
              <a:t>diagnosis</a:t>
            </a:r>
            <a:endParaRPr sz="2700">
              <a:latin typeface="Calibri"/>
              <a:cs typeface="Calibri"/>
            </a:endParaRPr>
          </a:p>
          <a:p>
            <a:pPr marL="355600" marR="5080" indent="-343535">
              <a:lnSpc>
                <a:spcPts val="2590"/>
              </a:lnSpc>
              <a:spcBef>
                <a:spcPts val="630"/>
              </a:spcBef>
              <a:buFont typeface="Arial"/>
              <a:buChar char="•"/>
              <a:tabLst>
                <a:tab pos="355600" algn="l"/>
                <a:tab pos="356235" algn="l"/>
              </a:tabLst>
            </a:pPr>
            <a:r>
              <a:rPr sz="2700" spc="-5" dirty="0">
                <a:latin typeface="Calibri"/>
                <a:cs typeface="Calibri"/>
              </a:rPr>
              <a:t>But </a:t>
            </a:r>
            <a:r>
              <a:rPr sz="2700" b="1" spc="-10" dirty="0">
                <a:latin typeface="Calibri"/>
                <a:cs typeface="Calibri"/>
              </a:rPr>
              <a:t>difficult </a:t>
            </a:r>
            <a:r>
              <a:rPr sz="2700" b="1" spc="-15" dirty="0">
                <a:latin typeface="Calibri"/>
                <a:cs typeface="Calibri"/>
              </a:rPr>
              <a:t>to interpret </a:t>
            </a:r>
            <a:r>
              <a:rPr sz="2700" b="1" dirty="0">
                <a:latin typeface="Calibri"/>
                <a:cs typeface="Calibri"/>
              </a:rPr>
              <a:t>if </a:t>
            </a:r>
            <a:r>
              <a:rPr sz="2700" b="1" spc="-10" dirty="0">
                <a:latin typeface="Calibri"/>
                <a:cs typeface="Calibri"/>
              </a:rPr>
              <a:t>there </a:t>
            </a:r>
            <a:r>
              <a:rPr sz="2700" b="1" dirty="0">
                <a:latin typeface="Calibri"/>
                <a:cs typeface="Calibri"/>
              </a:rPr>
              <a:t>is </a:t>
            </a:r>
            <a:r>
              <a:rPr sz="2700" b="1" spc="-5" dirty="0">
                <a:latin typeface="Calibri"/>
                <a:cs typeface="Calibri"/>
              </a:rPr>
              <a:t>bundle </a:t>
            </a:r>
            <a:r>
              <a:rPr sz="2700" b="1" spc="-15" dirty="0">
                <a:latin typeface="Calibri"/>
                <a:cs typeface="Calibri"/>
              </a:rPr>
              <a:t>branch </a:t>
            </a:r>
            <a:r>
              <a:rPr sz="2700" b="1" spc="-5" dirty="0">
                <a:latin typeface="Calibri"/>
                <a:cs typeface="Calibri"/>
              </a:rPr>
              <a:t>block  </a:t>
            </a:r>
            <a:r>
              <a:rPr sz="2700" spc="-5" dirty="0">
                <a:latin typeface="Calibri"/>
                <a:cs typeface="Calibri"/>
              </a:rPr>
              <a:t>or </a:t>
            </a:r>
            <a:r>
              <a:rPr sz="2700" spc="-10" dirty="0">
                <a:latin typeface="Calibri"/>
                <a:cs typeface="Calibri"/>
              </a:rPr>
              <a:t>previous</a:t>
            </a:r>
            <a:r>
              <a:rPr sz="2700" spc="-45" dirty="0">
                <a:latin typeface="Calibri"/>
                <a:cs typeface="Calibri"/>
              </a:rPr>
              <a:t> </a:t>
            </a:r>
            <a:r>
              <a:rPr sz="2700" dirty="0">
                <a:latin typeface="Calibri"/>
                <a:cs typeface="Calibri"/>
              </a:rPr>
              <a:t>MI.</a:t>
            </a:r>
            <a:endParaRPr sz="2700">
              <a:latin typeface="Calibri"/>
              <a:cs typeface="Calibri"/>
            </a:endParaRPr>
          </a:p>
          <a:p>
            <a:pPr marL="355600" indent="-343535">
              <a:lnSpc>
                <a:spcPts val="2915"/>
              </a:lnSpc>
              <a:spcBef>
                <a:spcPts val="25"/>
              </a:spcBef>
              <a:buFont typeface="Arial"/>
              <a:buChar char="•"/>
              <a:tabLst>
                <a:tab pos="355600" algn="l"/>
                <a:tab pos="356235" algn="l"/>
              </a:tabLst>
            </a:pPr>
            <a:r>
              <a:rPr sz="2700" spc="-15" dirty="0">
                <a:latin typeface="Calibri"/>
                <a:cs typeface="Calibri"/>
              </a:rPr>
              <a:t>Repeated ECGs are </a:t>
            </a:r>
            <a:r>
              <a:rPr sz="2700" spc="-10" dirty="0">
                <a:latin typeface="Calibri"/>
                <a:cs typeface="Calibri"/>
              </a:rPr>
              <a:t>important: </a:t>
            </a:r>
            <a:r>
              <a:rPr sz="2700" dirty="0">
                <a:latin typeface="Calibri"/>
                <a:cs typeface="Calibri"/>
              </a:rPr>
              <a:t>initial </a:t>
            </a:r>
            <a:r>
              <a:rPr sz="2700" spc="-20" dirty="0">
                <a:latin typeface="Calibri"/>
                <a:cs typeface="Calibri"/>
              </a:rPr>
              <a:t>ECG </a:t>
            </a:r>
            <a:r>
              <a:rPr sz="2700" spc="-15" dirty="0">
                <a:latin typeface="Calibri"/>
                <a:cs typeface="Calibri"/>
              </a:rPr>
              <a:t>may</a:t>
            </a:r>
            <a:r>
              <a:rPr sz="2700" spc="-65" dirty="0">
                <a:latin typeface="Calibri"/>
                <a:cs typeface="Calibri"/>
              </a:rPr>
              <a:t> </a:t>
            </a:r>
            <a:r>
              <a:rPr sz="2700" spc="-5" dirty="0">
                <a:latin typeface="Calibri"/>
                <a:cs typeface="Calibri"/>
              </a:rPr>
              <a:t>be</a:t>
            </a:r>
            <a:endParaRPr sz="2700">
              <a:latin typeface="Calibri"/>
              <a:cs typeface="Calibri"/>
            </a:endParaRPr>
          </a:p>
          <a:p>
            <a:pPr marL="355600">
              <a:lnSpc>
                <a:spcPts val="2915"/>
              </a:lnSpc>
            </a:pPr>
            <a:r>
              <a:rPr sz="2700" b="1" dirty="0">
                <a:latin typeface="Calibri"/>
                <a:cs typeface="Calibri"/>
              </a:rPr>
              <a:t>normal </a:t>
            </a:r>
            <a:r>
              <a:rPr sz="2700" spc="-5" dirty="0">
                <a:latin typeface="Calibri"/>
                <a:cs typeface="Calibri"/>
              </a:rPr>
              <a:t>or </a:t>
            </a:r>
            <a:r>
              <a:rPr sz="2700" b="1" spc="-5" dirty="0">
                <a:latin typeface="Calibri"/>
                <a:cs typeface="Calibri"/>
              </a:rPr>
              <a:t>non-diagnostic </a:t>
            </a:r>
            <a:r>
              <a:rPr sz="2700" dirty="0">
                <a:latin typeface="Calibri"/>
                <a:cs typeface="Calibri"/>
              </a:rPr>
              <a:t>in </a:t>
            </a:r>
            <a:r>
              <a:rPr sz="2700" spc="-10" dirty="0">
                <a:latin typeface="Calibri"/>
                <a:cs typeface="Calibri"/>
              </a:rPr>
              <a:t>one-third </a:t>
            </a:r>
            <a:r>
              <a:rPr sz="2700" spc="-5" dirty="0">
                <a:latin typeface="Calibri"/>
                <a:cs typeface="Calibri"/>
              </a:rPr>
              <a:t>of</a:t>
            </a:r>
            <a:r>
              <a:rPr sz="2700" spc="-50" dirty="0">
                <a:latin typeface="Calibri"/>
                <a:cs typeface="Calibri"/>
              </a:rPr>
              <a:t> </a:t>
            </a:r>
            <a:r>
              <a:rPr sz="2700" spc="-5" dirty="0">
                <a:latin typeface="Calibri"/>
                <a:cs typeface="Calibri"/>
              </a:rPr>
              <a:t>cases</a:t>
            </a:r>
            <a:endParaRPr sz="2700">
              <a:latin typeface="Calibri"/>
              <a:cs typeface="Calibri"/>
            </a:endParaRPr>
          </a:p>
          <a:p>
            <a:pPr marL="355600" marR="727710" indent="-343535">
              <a:lnSpc>
                <a:spcPts val="2590"/>
              </a:lnSpc>
              <a:spcBef>
                <a:spcPts val="630"/>
              </a:spcBef>
              <a:buFont typeface="Arial"/>
              <a:buChar char="•"/>
              <a:tabLst>
                <a:tab pos="355600" algn="l"/>
                <a:tab pos="356235" algn="l"/>
              </a:tabLst>
            </a:pPr>
            <a:r>
              <a:rPr sz="2700" spc="-20" dirty="0">
                <a:latin typeface="Calibri"/>
                <a:cs typeface="Calibri"/>
              </a:rPr>
              <a:t>ECG </a:t>
            </a:r>
            <a:r>
              <a:rPr sz="2700" spc="-5" dirty="0">
                <a:latin typeface="Calibri"/>
                <a:cs typeface="Calibri"/>
              </a:rPr>
              <a:t>changes </a:t>
            </a:r>
            <a:r>
              <a:rPr sz="2700" spc="-15" dirty="0">
                <a:latin typeface="Calibri"/>
                <a:cs typeface="Calibri"/>
              </a:rPr>
              <a:t>are best </a:t>
            </a:r>
            <a:r>
              <a:rPr sz="2700" spc="-5" dirty="0">
                <a:latin typeface="Calibri"/>
                <a:cs typeface="Calibri"/>
              </a:rPr>
              <a:t>seen </a:t>
            </a:r>
            <a:r>
              <a:rPr sz="2700" dirty="0">
                <a:latin typeface="Calibri"/>
                <a:cs typeface="Calibri"/>
              </a:rPr>
              <a:t>in the leads </a:t>
            </a:r>
            <a:r>
              <a:rPr sz="2700" spc="-10" dirty="0">
                <a:latin typeface="Calibri"/>
                <a:cs typeface="Calibri"/>
              </a:rPr>
              <a:t>that</a:t>
            </a:r>
            <a:r>
              <a:rPr sz="2700" spc="-130" dirty="0">
                <a:latin typeface="Calibri"/>
                <a:cs typeface="Calibri"/>
              </a:rPr>
              <a:t> </a:t>
            </a:r>
            <a:r>
              <a:rPr sz="2700" spc="-10" dirty="0">
                <a:latin typeface="Calibri"/>
                <a:cs typeface="Calibri"/>
              </a:rPr>
              <a:t>‘face’  </a:t>
            </a:r>
            <a:r>
              <a:rPr sz="2700" dirty="0">
                <a:latin typeface="Calibri"/>
                <a:cs typeface="Calibri"/>
              </a:rPr>
              <a:t>the ischaemic </a:t>
            </a:r>
            <a:r>
              <a:rPr sz="2700" spc="-5" dirty="0">
                <a:latin typeface="Calibri"/>
                <a:cs typeface="Calibri"/>
              </a:rPr>
              <a:t>or </a:t>
            </a:r>
            <a:r>
              <a:rPr sz="2700" spc="-15" dirty="0">
                <a:latin typeface="Calibri"/>
                <a:cs typeface="Calibri"/>
              </a:rPr>
              <a:t>infarcted</a:t>
            </a:r>
            <a:r>
              <a:rPr sz="2700" spc="-100" dirty="0">
                <a:latin typeface="Calibri"/>
                <a:cs typeface="Calibri"/>
              </a:rPr>
              <a:t> </a:t>
            </a:r>
            <a:r>
              <a:rPr sz="2700" spc="-15" dirty="0">
                <a:latin typeface="Calibri"/>
                <a:cs typeface="Calibri"/>
              </a:rPr>
              <a:t>area</a:t>
            </a:r>
            <a:endParaRPr sz="2700">
              <a:latin typeface="Calibri"/>
              <a:cs typeface="Calibri"/>
            </a:endParaRPr>
          </a:p>
          <a:p>
            <a:pPr marL="342900" marR="4505325" indent="-342900" algn="r">
              <a:lnSpc>
                <a:spcPct val="100000"/>
              </a:lnSpc>
              <a:spcBef>
                <a:spcPts val="20"/>
              </a:spcBef>
              <a:buFont typeface="Arial"/>
              <a:buChar char="•"/>
              <a:tabLst>
                <a:tab pos="342900" algn="l"/>
                <a:tab pos="343535" algn="l"/>
              </a:tabLst>
            </a:pPr>
            <a:r>
              <a:rPr sz="2700" b="1" spc="-10" dirty="0">
                <a:latin typeface="Calibri"/>
                <a:cs typeface="Calibri"/>
              </a:rPr>
              <a:t>ST-segment</a:t>
            </a:r>
            <a:r>
              <a:rPr sz="2700" b="1" spc="-30" dirty="0">
                <a:latin typeface="Calibri"/>
                <a:cs typeface="Calibri"/>
              </a:rPr>
              <a:t> </a:t>
            </a:r>
            <a:r>
              <a:rPr sz="2700" b="1" spc="-10" dirty="0">
                <a:latin typeface="Calibri"/>
                <a:cs typeface="Calibri"/>
              </a:rPr>
              <a:t>deviation</a:t>
            </a:r>
            <a:endParaRPr sz="2700">
              <a:latin typeface="Calibri"/>
              <a:cs typeface="Calibri"/>
            </a:endParaRPr>
          </a:p>
          <a:p>
            <a:pPr marL="287020" marR="4518660" lvl="1" indent="-287020" algn="r">
              <a:lnSpc>
                <a:spcPct val="100000"/>
              </a:lnSpc>
              <a:spcBef>
                <a:spcPts val="15"/>
              </a:spcBef>
              <a:buFont typeface="Arial"/>
              <a:buChar char="–"/>
              <a:tabLst>
                <a:tab pos="287020" algn="l"/>
              </a:tabLst>
            </a:pPr>
            <a:r>
              <a:rPr sz="2400" b="1" spc="-10" dirty="0">
                <a:latin typeface="Calibri"/>
                <a:cs typeface="Calibri"/>
              </a:rPr>
              <a:t>ST-segment</a:t>
            </a:r>
            <a:r>
              <a:rPr sz="2400" b="1" spc="-75" dirty="0">
                <a:latin typeface="Calibri"/>
                <a:cs typeface="Calibri"/>
              </a:rPr>
              <a:t> </a:t>
            </a:r>
            <a:r>
              <a:rPr sz="2400" b="1" spc="-10" dirty="0">
                <a:latin typeface="Calibri"/>
                <a:cs typeface="Calibri"/>
              </a:rPr>
              <a:t>elevation</a:t>
            </a:r>
            <a:endParaRPr sz="2400" b="1">
              <a:latin typeface="Calibri"/>
              <a:cs typeface="Calibri"/>
            </a:endParaRPr>
          </a:p>
          <a:p>
            <a:pPr marL="756285" lvl="1" indent="-287020">
              <a:lnSpc>
                <a:spcPct val="100000"/>
              </a:lnSpc>
              <a:buFont typeface="Arial"/>
              <a:buChar char="–"/>
              <a:tabLst>
                <a:tab pos="756920" algn="l"/>
              </a:tabLst>
            </a:pPr>
            <a:r>
              <a:rPr sz="2400" b="1" dirty="0">
                <a:latin typeface="Calibri"/>
                <a:cs typeface="Calibri"/>
              </a:rPr>
              <a:t>T </a:t>
            </a:r>
            <a:r>
              <a:rPr sz="2400" b="1" spc="-25" dirty="0">
                <a:latin typeface="Calibri"/>
                <a:cs typeface="Calibri"/>
              </a:rPr>
              <a:t>wave </a:t>
            </a:r>
            <a:r>
              <a:rPr sz="2400" b="1" spc="-15" dirty="0">
                <a:latin typeface="Calibri"/>
                <a:cs typeface="Calibri"/>
              </a:rPr>
              <a:t>inversion </a:t>
            </a:r>
            <a:r>
              <a:rPr sz="2400" dirty="0">
                <a:latin typeface="Calibri"/>
                <a:cs typeface="Calibri"/>
              </a:rPr>
              <a:t>- </a:t>
            </a:r>
            <a:r>
              <a:rPr sz="2400" spc="-5" dirty="0">
                <a:latin typeface="Calibri"/>
                <a:cs typeface="Calibri"/>
              </a:rPr>
              <a:t>change </a:t>
            </a:r>
            <a:r>
              <a:rPr sz="2400" dirty="0">
                <a:latin typeface="Calibri"/>
                <a:cs typeface="Calibri"/>
              </a:rPr>
              <a:t>in </a:t>
            </a:r>
            <a:r>
              <a:rPr sz="2400" spc="-10" dirty="0">
                <a:latin typeface="Calibri"/>
                <a:cs typeface="Calibri"/>
              </a:rPr>
              <a:t>ventricular</a:t>
            </a:r>
            <a:r>
              <a:rPr sz="2400" spc="5" dirty="0">
                <a:latin typeface="Calibri"/>
                <a:cs typeface="Calibri"/>
              </a:rPr>
              <a:t> </a:t>
            </a:r>
            <a:r>
              <a:rPr sz="2400" spc="-5" dirty="0">
                <a:latin typeface="Calibri"/>
                <a:cs typeface="Calibri"/>
              </a:rPr>
              <a:t>repolarisation</a:t>
            </a:r>
            <a:endParaRPr sz="2400">
              <a:latin typeface="Calibri"/>
              <a:cs typeface="Calibri"/>
            </a:endParaRPr>
          </a:p>
          <a:p>
            <a:pPr marL="756285" lvl="1" indent="-287020">
              <a:lnSpc>
                <a:spcPct val="100000"/>
              </a:lnSpc>
              <a:buFont typeface="Arial"/>
              <a:buChar char="–"/>
              <a:tabLst>
                <a:tab pos="756920" algn="l"/>
              </a:tabLst>
            </a:pPr>
            <a:r>
              <a:rPr sz="2400" b="1" spc="-10" dirty="0">
                <a:latin typeface="Calibri"/>
                <a:cs typeface="Calibri"/>
              </a:rPr>
              <a:t>persists after </a:t>
            </a:r>
            <a:r>
              <a:rPr sz="2400" b="1" dirty="0">
                <a:latin typeface="Calibri"/>
                <a:cs typeface="Calibri"/>
              </a:rPr>
              <a:t>the </a:t>
            </a:r>
            <a:r>
              <a:rPr sz="2400" b="1" spc="-5" dirty="0">
                <a:latin typeface="Calibri"/>
                <a:cs typeface="Calibri"/>
              </a:rPr>
              <a:t>ST segment has </a:t>
            </a:r>
            <a:r>
              <a:rPr sz="2400" b="1" spc="-10" dirty="0">
                <a:latin typeface="Calibri"/>
                <a:cs typeface="Calibri"/>
              </a:rPr>
              <a:t>returned </a:t>
            </a:r>
            <a:r>
              <a:rPr sz="2400" b="1" spc="-15" dirty="0">
                <a:latin typeface="Calibri"/>
                <a:cs typeface="Calibri"/>
              </a:rPr>
              <a:t>to</a:t>
            </a:r>
            <a:r>
              <a:rPr sz="2400" b="1" spc="-55" dirty="0">
                <a:latin typeface="Calibri"/>
                <a:cs typeface="Calibri"/>
              </a:rPr>
              <a:t> </a:t>
            </a:r>
            <a:r>
              <a:rPr sz="2400" b="1" spc="-5" dirty="0">
                <a:latin typeface="Calibri"/>
                <a:cs typeface="Calibri"/>
              </a:rPr>
              <a:t>normal</a:t>
            </a:r>
            <a:r>
              <a:rPr sz="2400" spc="-5" dirty="0">
                <a:latin typeface="Calibri"/>
                <a:cs typeface="Calibri"/>
              </a:rPr>
              <a:t>.</a:t>
            </a:r>
            <a:endParaRPr sz="2400">
              <a:latin typeface="Calibri"/>
              <a:cs typeface="Calibri"/>
            </a:endParaRPr>
          </a:p>
          <a:p>
            <a:pPr marL="756285" lvl="1" indent="-287020">
              <a:lnSpc>
                <a:spcPts val="2590"/>
              </a:lnSpc>
              <a:spcBef>
                <a:spcPts val="5"/>
              </a:spcBef>
              <a:buFont typeface="Arial"/>
              <a:buChar char="–"/>
              <a:tabLst>
                <a:tab pos="756920" algn="l"/>
              </a:tabLst>
            </a:pPr>
            <a:r>
              <a:rPr sz="2400" spc="-5" dirty="0">
                <a:latin typeface="Calibri"/>
                <a:cs typeface="Calibri"/>
              </a:rPr>
              <a:t>reliable </a:t>
            </a:r>
            <a:r>
              <a:rPr sz="2400" spc="-20" dirty="0">
                <a:latin typeface="Calibri"/>
                <a:cs typeface="Calibri"/>
              </a:rPr>
              <a:t>for </a:t>
            </a:r>
            <a:r>
              <a:rPr sz="2400" dirty="0">
                <a:latin typeface="Calibri"/>
                <a:cs typeface="Calibri"/>
              </a:rPr>
              <a:t>the </a:t>
            </a:r>
            <a:r>
              <a:rPr sz="2400" spc="-15" dirty="0">
                <a:latin typeface="Calibri"/>
                <a:cs typeface="Calibri"/>
              </a:rPr>
              <a:t>approximate </a:t>
            </a:r>
            <a:r>
              <a:rPr sz="2400" spc="-10" dirty="0">
                <a:latin typeface="Calibri"/>
                <a:cs typeface="Calibri"/>
              </a:rPr>
              <a:t>age </a:t>
            </a:r>
            <a:r>
              <a:rPr sz="2400" spc="-5" dirty="0">
                <a:latin typeface="Calibri"/>
                <a:cs typeface="Calibri"/>
              </a:rPr>
              <a:t>of </a:t>
            </a:r>
            <a:r>
              <a:rPr sz="2400" dirty="0">
                <a:latin typeface="Calibri"/>
                <a:cs typeface="Calibri"/>
              </a:rPr>
              <a:t>the </a:t>
            </a:r>
            <a:r>
              <a:rPr sz="2400" spc="-15" dirty="0">
                <a:latin typeface="Calibri"/>
                <a:cs typeface="Calibri"/>
              </a:rPr>
              <a:t>infarct to</a:t>
            </a:r>
            <a:r>
              <a:rPr sz="2400" spc="-50" dirty="0">
                <a:latin typeface="Calibri"/>
                <a:cs typeface="Calibri"/>
              </a:rPr>
              <a:t> </a:t>
            </a:r>
            <a:r>
              <a:rPr sz="2400" spc="-5" dirty="0">
                <a:latin typeface="Calibri"/>
                <a:cs typeface="Calibri"/>
              </a:rPr>
              <a:t>be</a:t>
            </a:r>
            <a:endParaRPr sz="2400">
              <a:latin typeface="Calibri"/>
              <a:cs typeface="Calibri"/>
            </a:endParaRPr>
          </a:p>
          <a:p>
            <a:pPr marL="756285">
              <a:lnSpc>
                <a:spcPts val="2590"/>
              </a:lnSpc>
            </a:pPr>
            <a:r>
              <a:rPr sz="2400" spc="-5" dirty="0">
                <a:latin typeface="Calibri"/>
                <a:cs typeface="Calibri"/>
              </a:rPr>
              <a:t>deduced.</a:t>
            </a:r>
            <a:endParaRPr sz="2400">
              <a:latin typeface="Calibri"/>
              <a:cs typeface="Calibri"/>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9106" y="496646"/>
            <a:ext cx="7406005" cy="635000"/>
          </a:xfrm>
          <a:prstGeom prst="rect">
            <a:avLst/>
          </a:prstGeom>
        </p:spPr>
        <p:txBody>
          <a:bodyPr vert="horz" wrap="square" lIns="0" tIns="12065" rIns="0" bIns="0" rtlCol="0">
            <a:spAutoFit/>
          </a:bodyPr>
          <a:lstStyle/>
          <a:p>
            <a:pPr marL="12700">
              <a:lnSpc>
                <a:spcPct val="100000"/>
              </a:lnSpc>
              <a:spcBef>
                <a:spcPts val="95"/>
              </a:spcBef>
            </a:pPr>
            <a:r>
              <a:rPr spc="-20" dirty="0"/>
              <a:t>Investigations:</a:t>
            </a:r>
            <a:r>
              <a:rPr spc="-15" dirty="0"/>
              <a:t> </a:t>
            </a:r>
            <a:r>
              <a:rPr spc="-20" dirty="0"/>
              <a:t>Electrocardiography</a:t>
            </a:r>
          </a:p>
        </p:txBody>
      </p:sp>
      <p:sp>
        <p:nvSpPr>
          <p:cNvPr id="3" name="object 3"/>
          <p:cNvSpPr/>
          <p:nvPr/>
        </p:nvSpPr>
        <p:spPr>
          <a:xfrm>
            <a:off x="304820" y="1447800"/>
            <a:ext cx="4907915" cy="48768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337429" y="2228247"/>
            <a:ext cx="3235960" cy="2782813"/>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Calibri"/>
                <a:cs typeface="Calibri"/>
              </a:rPr>
              <a:t>a </a:t>
            </a:r>
            <a:r>
              <a:rPr sz="1800" dirty="0">
                <a:latin typeface="Calibri"/>
                <a:cs typeface="Calibri"/>
              </a:rPr>
              <a:t>Normal </a:t>
            </a:r>
            <a:r>
              <a:rPr sz="1800" spc="-15" dirty="0">
                <a:latin typeface="Calibri"/>
                <a:cs typeface="Calibri"/>
              </a:rPr>
              <a:t>ECG </a:t>
            </a:r>
            <a:r>
              <a:rPr sz="1800" spc="-10" dirty="0">
                <a:latin typeface="Calibri"/>
                <a:cs typeface="Calibri"/>
              </a:rPr>
              <a:t>complex. </a:t>
            </a:r>
            <a:r>
              <a:rPr sz="1800" b="1" dirty="0">
                <a:latin typeface="Calibri"/>
                <a:cs typeface="Calibri"/>
              </a:rPr>
              <a:t>B </a:t>
            </a:r>
            <a:r>
              <a:rPr sz="1800" spc="-10" dirty="0">
                <a:latin typeface="Calibri"/>
                <a:cs typeface="Calibri"/>
              </a:rPr>
              <a:t>Acute ST  elevation </a:t>
            </a:r>
            <a:r>
              <a:rPr sz="1800" spc="-5" dirty="0">
                <a:latin typeface="Calibri"/>
                <a:cs typeface="Calibri"/>
              </a:rPr>
              <a:t>(‘the </a:t>
            </a:r>
            <a:r>
              <a:rPr sz="1800" spc="-10" dirty="0">
                <a:latin typeface="Calibri"/>
                <a:cs typeface="Calibri"/>
              </a:rPr>
              <a:t>current </a:t>
            </a:r>
            <a:r>
              <a:rPr sz="1800" spc="-5" dirty="0">
                <a:latin typeface="Calibri"/>
                <a:cs typeface="Calibri"/>
              </a:rPr>
              <a:t>of </a:t>
            </a:r>
            <a:r>
              <a:rPr sz="1800" spc="5" dirty="0">
                <a:latin typeface="Calibri"/>
                <a:cs typeface="Calibri"/>
              </a:rPr>
              <a:t>injury’).  </a:t>
            </a:r>
            <a:r>
              <a:rPr sz="1800" b="1" dirty="0">
                <a:latin typeface="Calibri"/>
                <a:cs typeface="Calibri"/>
              </a:rPr>
              <a:t>C </a:t>
            </a:r>
            <a:r>
              <a:rPr sz="1800" spc="-10" dirty="0">
                <a:latin typeface="Calibri"/>
                <a:cs typeface="Calibri"/>
              </a:rPr>
              <a:t>Progressive </a:t>
            </a:r>
            <a:r>
              <a:rPr sz="1800" spc="-5" dirty="0">
                <a:latin typeface="Calibri"/>
                <a:cs typeface="Calibri"/>
              </a:rPr>
              <a:t>loss of </a:t>
            </a:r>
            <a:r>
              <a:rPr sz="1800" dirty="0">
                <a:latin typeface="Calibri"/>
                <a:cs typeface="Calibri"/>
              </a:rPr>
              <a:t>the R </a:t>
            </a:r>
            <a:r>
              <a:rPr sz="1800" spc="-15" dirty="0">
                <a:latin typeface="Calibri"/>
                <a:cs typeface="Calibri"/>
              </a:rPr>
              <a:t>wave,  </a:t>
            </a:r>
            <a:r>
              <a:rPr sz="1800" spc="-5" dirty="0">
                <a:latin typeface="Calibri"/>
                <a:cs typeface="Calibri"/>
              </a:rPr>
              <a:t>developing </a:t>
            </a:r>
            <a:r>
              <a:rPr sz="1800" dirty="0">
                <a:latin typeface="Calibri"/>
                <a:cs typeface="Calibri"/>
              </a:rPr>
              <a:t>Q </a:t>
            </a:r>
            <a:r>
              <a:rPr sz="1800" spc="-15" dirty="0">
                <a:latin typeface="Calibri"/>
                <a:cs typeface="Calibri"/>
              </a:rPr>
              <a:t>wave, </a:t>
            </a:r>
            <a:r>
              <a:rPr sz="1800" spc="-10" dirty="0">
                <a:latin typeface="Calibri"/>
                <a:cs typeface="Calibri"/>
              </a:rPr>
              <a:t>resolution </a:t>
            </a:r>
            <a:r>
              <a:rPr sz="1800" spc="-5" dirty="0">
                <a:latin typeface="Calibri"/>
                <a:cs typeface="Calibri"/>
              </a:rPr>
              <a:t>of  </a:t>
            </a:r>
            <a:r>
              <a:rPr sz="1800" dirty="0">
                <a:latin typeface="Calibri"/>
                <a:cs typeface="Calibri"/>
              </a:rPr>
              <a:t>the</a:t>
            </a:r>
            <a:endParaRPr sz="1800">
              <a:latin typeface="Calibri"/>
              <a:cs typeface="Calibri"/>
            </a:endParaRPr>
          </a:p>
          <a:p>
            <a:pPr marL="12700" marR="154305" algn="just">
              <a:lnSpc>
                <a:spcPct val="100000"/>
              </a:lnSpc>
            </a:pPr>
            <a:r>
              <a:rPr sz="1800" spc="-10" dirty="0">
                <a:latin typeface="Calibri"/>
                <a:cs typeface="Calibri"/>
              </a:rPr>
              <a:t>ST elevation </a:t>
            </a:r>
            <a:r>
              <a:rPr sz="1800" dirty="0">
                <a:latin typeface="Calibri"/>
                <a:cs typeface="Calibri"/>
              </a:rPr>
              <a:t>and </a:t>
            </a:r>
            <a:r>
              <a:rPr sz="1800" spc="-5" dirty="0">
                <a:latin typeface="Calibri"/>
                <a:cs typeface="Calibri"/>
              </a:rPr>
              <a:t>terminal </a:t>
            </a:r>
            <a:r>
              <a:rPr sz="1800" dirty="0">
                <a:latin typeface="Calibri"/>
                <a:cs typeface="Calibri"/>
              </a:rPr>
              <a:t>T </a:t>
            </a:r>
            <a:r>
              <a:rPr sz="1800" spc="-20" dirty="0">
                <a:latin typeface="Calibri"/>
                <a:cs typeface="Calibri"/>
              </a:rPr>
              <a:t>wave  </a:t>
            </a:r>
            <a:r>
              <a:rPr sz="1800" spc="-10" dirty="0">
                <a:latin typeface="Calibri"/>
                <a:cs typeface="Calibri"/>
              </a:rPr>
              <a:t>inversion. </a:t>
            </a:r>
            <a:r>
              <a:rPr sz="1800" b="1" dirty="0">
                <a:latin typeface="Calibri"/>
                <a:cs typeface="Calibri"/>
              </a:rPr>
              <a:t>d </a:t>
            </a:r>
            <a:r>
              <a:rPr sz="1800" spc="-5" dirty="0">
                <a:latin typeface="Calibri"/>
                <a:cs typeface="Calibri"/>
              </a:rPr>
              <a:t>Deep </a:t>
            </a:r>
            <a:r>
              <a:rPr sz="1800" dirty="0">
                <a:latin typeface="Calibri"/>
                <a:cs typeface="Calibri"/>
              </a:rPr>
              <a:t>Q </a:t>
            </a:r>
            <a:r>
              <a:rPr sz="1800" spc="-15" dirty="0">
                <a:latin typeface="Calibri"/>
                <a:cs typeface="Calibri"/>
              </a:rPr>
              <a:t>wave </a:t>
            </a:r>
            <a:r>
              <a:rPr sz="1800" dirty="0">
                <a:latin typeface="Calibri"/>
                <a:cs typeface="Calibri"/>
              </a:rPr>
              <a:t>and T-  </a:t>
            </a:r>
            <a:r>
              <a:rPr sz="1800" spc="-20" dirty="0">
                <a:latin typeface="Calibri"/>
                <a:cs typeface="Calibri"/>
              </a:rPr>
              <a:t>wave</a:t>
            </a:r>
            <a:endParaRPr sz="1800">
              <a:latin typeface="Calibri"/>
              <a:cs typeface="Calibri"/>
            </a:endParaRPr>
          </a:p>
          <a:p>
            <a:pPr marL="12700" marR="419734" algn="just">
              <a:lnSpc>
                <a:spcPct val="100000"/>
              </a:lnSpc>
              <a:spcBef>
                <a:spcPts val="5"/>
              </a:spcBef>
            </a:pPr>
            <a:r>
              <a:rPr sz="1800" spc="-10" dirty="0">
                <a:latin typeface="Calibri"/>
                <a:cs typeface="Calibri"/>
              </a:rPr>
              <a:t>inversion. </a:t>
            </a:r>
            <a:r>
              <a:rPr sz="1800" b="1" dirty="0">
                <a:latin typeface="Calibri"/>
                <a:cs typeface="Calibri"/>
              </a:rPr>
              <a:t>E </a:t>
            </a:r>
            <a:r>
              <a:rPr sz="1800" spc="-5" dirty="0">
                <a:latin typeface="Calibri"/>
                <a:cs typeface="Calibri"/>
              </a:rPr>
              <a:t>Old or </a:t>
            </a:r>
            <a:r>
              <a:rPr sz="1800" spc="-10" dirty="0">
                <a:latin typeface="Calibri"/>
                <a:cs typeface="Calibri"/>
              </a:rPr>
              <a:t>established  </a:t>
            </a:r>
            <a:r>
              <a:rPr sz="1800" spc="-15" dirty="0">
                <a:latin typeface="Calibri"/>
                <a:cs typeface="Calibri"/>
              </a:rPr>
              <a:t>infarct</a:t>
            </a:r>
            <a:r>
              <a:rPr sz="1800" spc="-5" dirty="0">
                <a:latin typeface="Calibri"/>
                <a:cs typeface="Calibri"/>
              </a:rPr>
              <a:t> </a:t>
            </a:r>
            <a:r>
              <a:rPr sz="1800" spc="-15" dirty="0">
                <a:latin typeface="Calibri"/>
                <a:cs typeface="Calibri"/>
              </a:rPr>
              <a:t>pattern</a:t>
            </a:r>
            <a:endParaRPr sz="1800">
              <a:latin typeface="Calibri"/>
              <a:cs typeface="Calibri"/>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9106" y="496646"/>
            <a:ext cx="7406005" cy="635000"/>
          </a:xfrm>
          <a:prstGeom prst="rect">
            <a:avLst/>
          </a:prstGeom>
        </p:spPr>
        <p:txBody>
          <a:bodyPr vert="horz" wrap="square" lIns="0" tIns="12065" rIns="0" bIns="0" rtlCol="0">
            <a:spAutoFit/>
          </a:bodyPr>
          <a:lstStyle/>
          <a:p>
            <a:pPr marL="12700">
              <a:lnSpc>
                <a:spcPct val="100000"/>
              </a:lnSpc>
              <a:spcBef>
                <a:spcPts val="95"/>
              </a:spcBef>
            </a:pPr>
            <a:r>
              <a:rPr spc="-20" dirty="0"/>
              <a:t>Investigations:</a:t>
            </a:r>
            <a:r>
              <a:rPr spc="-15" dirty="0"/>
              <a:t> </a:t>
            </a:r>
            <a:r>
              <a:rPr spc="-20" dirty="0"/>
              <a:t>Electrocardiography</a:t>
            </a:r>
          </a:p>
        </p:txBody>
      </p:sp>
      <p:sp>
        <p:nvSpPr>
          <p:cNvPr id="3" name="object 3"/>
          <p:cNvSpPr txBox="1"/>
          <p:nvPr/>
        </p:nvSpPr>
        <p:spPr>
          <a:xfrm>
            <a:off x="535940" y="1277977"/>
            <a:ext cx="7612380" cy="3872865"/>
          </a:xfrm>
          <a:prstGeom prst="rect">
            <a:avLst/>
          </a:prstGeom>
        </p:spPr>
        <p:txBody>
          <a:bodyPr vert="horz" wrap="square" lIns="0" tIns="114300" rIns="0" bIns="0" rtlCol="0">
            <a:spAutoFit/>
          </a:bodyPr>
          <a:lstStyle/>
          <a:p>
            <a:pPr marL="355600" indent="-343535">
              <a:lnSpc>
                <a:spcPct val="100000"/>
              </a:lnSpc>
              <a:spcBef>
                <a:spcPts val="900"/>
              </a:spcBef>
              <a:buFont typeface="Arial"/>
              <a:buChar char="•"/>
              <a:tabLst>
                <a:tab pos="355600" algn="l"/>
                <a:tab pos="356235" algn="l"/>
              </a:tabLst>
            </a:pPr>
            <a:r>
              <a:rPr sz="3200" b="1" spc="-5" dirty="0">
                <a:latin typeface="Calibri"/>
                <a:cs typeface="Calibri"/>
              </a:rPr>
              <a:t>Non-ST segment </a:t>
            </a:r>
            <a:r>
              <a:rPr sz="3200" b="1" spc="-10" dirty="0">
                <a:latin typeface="Calibri"/>
                <a:cs typeface="Calibri"/>
              </a:rPr>
              <a:t>elevation</a:t>
            </a:r>
            <a:r>
              <a:rPr sz="3200" b="1" spc="-70" dirty="0">
                <a:latin typeface="Calibri"/>
                <a:cs typeface="Calibri"/>
              </a:rPr>
              <a:t> </a:t>
            </a:r>
            <a:r>
              <a:rPr sz="3200" b="1" spc="-15" dirty="0">
                <a:latin typeface="Calibri"/>
                <a:cs typeface="Calibri"/>
              </a:rPr>
              <a:t>ACS</a:t>
            </a:r>
            <a:endParaRPr sz="3200">
              <a:latin typeface="Calibri"/>
              <a:cs typeface="Calibri"/>
            </a:endParaRPr>
          </a:p>
          <a:p>
            <a:pPr marL="756285" marR="5080" lvl="1" indent="-287020">
              <a:lnSpc>
                <a:spcPct val="100000"/>
              </a:lnSpc>
              <a:spcBef>
                <a:spcPts val="690"/>
              </a:spcBef>
              <a:buFont typeface="Arial"/>
              <a:buChar char="–"/>
              <a:tabLst>
                <a:tab pos="756920" algn="l"/>
              </a:tabLst>
            </a:pPr>
            <a:r>
              <a:rPr sz="2800" b="1" spc="-15" dirty="0">
                <a:latin typeface="Calibri"/>
                <a:cs typeface="Calibri"/>
              </a:rPr>
              <a:t>Partial </a:t>
            </a:r>
            <a:r>
              <a:rPr sz="2800" b="1" spc="-5" dirty="0">
                <a:latin typeface="Calibri"/>
                <a:cs typeface="Calibri"/>
              </a:rPr>
              <a:t>occlusion of a major </a:t>
            </a:r>
            <a:r>
              <a:rPr sz="2800" b="1" spc="-10" dirty="0">
                <a:latin typeface="Calibri"/>
                <a:cs typeface="Calibri"/>
              </a:rPr>
              <a:t>vessel </a:t>
            </a:r>
            <a:r>
              <a:rPr sz="2800" b="1" spc="-5" dirty="0">
                <a:latin typeface="Calibri"/>
                <a:cs typeface="Calibri"/>
              </a:rPr>
              <a:t>or </a:t>
            </a:r>
            <a:r>
              <a:rPr sz="2800" b="1" spc="-15" dirty="0">
                <a:latin typeface="Calibri"/>
                <a:cs typeface="Calibri"/>
              </a:rPr>
              <a:t>complete  </a:t>
            </a:r>
            <a:r>
              <a:rPr sz="2800" b="1" spc="-5" dirty="0">
                <a:latin typeface="Calibri"/>
                <a:cs typeface="Calibri"/>
              </a:rPr>
              <a:t>occlusion of a </a:t>
            </a:r>
            <a:r>
              <a:rPr sz="2800" b="1" spc="-10" dirty="0">
                <a:latin typeface="Calibri"/>
                <a:cs typeface="Calibri"/>
              </a:rPr>
              <a:t>minor</a:t>
            </a:r>
            <a:r>
              <a:rPr sz="2800" b="1" spc="5" dirty="0">
                <a:latin typeface="Calibri"/>
                <a:cs typeface="Calibri"/>
              </a:rPr>
              <a:t> </a:t>
            </a:r>
            <a:r>
              <a:rPr sz="2800" b="1" spc="-10" dirty="0">
                <a:latin typeface="Calibri"/>
                <a:cs typeface="Calibri"/>
              </a:rPr>
              <a:t>vessel,</a:t>
            </a:r>
            <a:endParaRPr sz="2800">
              <a:latin typeface="Calibri"/>
              <a:cs typeface="Calibri"/>
            </a:endParaRPr>
          </a:p>
          <a:p>
            <a:pPr marL="756285" marR="1602105" lvl="1" indent="-287020">
              <a:lnSpc>
                <a:spcPct val="100000"/>
              </a:lnSpc>
              <a:spcBef>
                <a:spcPts val="675"/>
              </a:spcBef>
              <a:buFont typeface="Arial"/>
              <a:buChar char="–"/>
              <a:tabLst>
                <a:tab pos="756920" algn="l"/>
              </a:tabLst>
            </a:pPr>
            <a:r>
              <a:rPr sz="2800" b="1" spc="-15" dirty="0">
                <a:latin typeface="Calibri"/>
                <a:cs typeface="Calibri"/>
              </a:rPr>
              <a:t>unstable </a:t>
            </a:r>
            <a:r>
              <a:rPr sz="2800" b="1" spc="-5" dirty="0">
                <a:latin typeface="Calibri"/>
                <a:cs typeface="Calibri"/>
              </a:rPr>
              <a:t>angina or partial thickness  </a:t>
            </a:r>
            <a:r>
              <a:rPr sz="2800" b="1" spc="-10" dirty="0">
                <a:latin typeface="Calibri"/>
                <a:cs typeface="Calibri"/>
              </a:rPr>
              <a:t>(subendocardial)</a:t>
            </a:r>
            <a:r>
              <a:rPr sz="2800" b="1" spc="10" dirty="0">
                <a:latin typeface="Calibri"/>
                <a:cs typeface="Calibri"/>
              </a:rPr>
              <a:t> </a:t>
            </a:r>
            <a:r>
              <a:rPr sz="2800" b="1" spc="-10" dirty="0">
                <a:latin typeface="Calibri"/>
                <a:cs typeface="Calibri"/>
              </a:rPr>
              <a:t>MI.</a:t>
            </a:r>
            <a:endParaRPr sz="2800">
              <a:latin typeface="Calibri"/>
              <a:cs typeface="Calibri"/>
            </a:endParaRPr>
          </a:p>
          <a:p>
            <a:pPr marL="1155700" lvl="2" indent="-229235">
              <a:lnSpc>
                <a:spcPct val="100000"/>
              </a:lnSpc>
              <a:spcBef>
                <a:spcPts val="600"/>
              </a:spcBef>
              <a:buFont typeface="Arial"/>
              <a:buChar char="•"/>
              <a:tabLst>
                <a:tab pos="1156335" algn="l"/>
              </a:tabLst>
            </a:pPr>
            <a:r>
              <a:rPr sz="2400" spc="-10" dirty="0">
                <a:latin typeface="Calibri"/>
                <a:cs typeface="Calibri"/>
              </a:rPr>
              <a:t>ST-segment </a:t>
            </a:r>
            <a:r>
              <a:rPr sz="2400" spc="-5" dirty="0">
                <a:latin typeface="Calibri"/>
                <a:cs typeface="Calibri"/>
              </a:rPr>
              <a:t>depression and </a:t>
            </a:r>
            <a:r>
              <a:rPr sz="2400" spc="-20" dirty="0">
                <a:latin typeface="Calibri"/>
                <a:cs typeface="Calibri"/>
              </a:rPr>
              <a:t>T-wave</a:t>
            </a:r>
            <a:r>
              <a:rPr sz="2400" spc="-10" dirty="0">
                <a:latin typeface="Calibri"/>
                <a:cs typeface="Calibri"/>
              </a:rPr>
              <a:t> </a:t>
            </a:r>
            <a:r>
              <a:rPr sz="2400" spc="-5" dirty="0">
                <a:latin typeface="Calibri"/>
                <a:cs typeface="Calibri"/>
              </a:rPr>
              <a:t>changes.</a:t>
            </a:r>
            <a:endParaRPr sz="2400">
              <a:latin typeface="Calibri"/>
              <a:cs typeface="Calibri"/>
            </a:endParaRPr>
          </a:p>
          <a:p>
            <a:pPr marL="756285" marR="375285" lvl="1" indent="-287020">
              <a:lnSpc>
                <a:spcPct val="100000"/>
              </a:lnSpc>
              <a:spcBef>
                <a:spcPts val="650"/>
              </a:spcBef>
              <a:buFont typeface="Arial"/>
              <a:buChar char="–"/>
              <a:tabLst>
                <a:tab pos="756920" algn="l"/>
              </a:tabLst>
            </a:pPr>
            <a:r>
              <a:rPr sz="2800" b="1" spc="-15" dirty="0">
                <a:latin typeface="Calibri"/>
                <a:cs typeface="Calibri"/>
              </a:rPr>
              <a:t>Presence </a:t>
            </a:r>
            <a:r>
              <a:rPr sz="2800" b="1" spc="-5" dirty="0">
                <a:latin typeface="Calibri"/>
                <a:cs typeface="Calibri"/>
              </a:rPr>
              <a:t>of </a:t>
            </a:r>
            <a:r>
              <a:rPr sz="2800" b="1" spc="-15" dirty="0">
                <a:latin typeface="Calibri"/>
                <a:cs typeface="Calibri"/>
              </a:rPr>
              <a:t>infarction</a:t>
            </a:r>
            <a:r>
              <a:rPr sz="2800" spc="-15" dirty="0">
                <a:latin typeface="Calibri"/>
                <a:cs typeface="Calibri"/>
              </a:rPr>
              <a:t>: </a:t>
            </a:r>
            <a:r>
              <a:rPr sz="2800" spc="-5" dirty="0">
                <a:latin typeface="Calibri"/>
                <a:cs typeface="Calibri"/>
              </a:rPr>
              <a:t>loss of R </a:t>
            </a:r>
            <a:r>
              <a:rPr sz="2800" spc="-25" dirty="0">
                <a:latin typeface="Calibri"/>
                <a:cs typeface="Calibri"/>
              </a:rPr>
              <a:t>waves </a:t>
            </a:r>
            <a:r>
              <a:rPr sz="2800" spc="-5" dirty="0">
                <a:latin typeface="Calibri"/>
                <a:cs typeface="Calibri"/>
              </a:rPr>
              <a:t>in the  </a:t>
            </a:r>
            <a:r>
              <a:rPr sz="2800" spc="-10" dirty="0">
                <a:latin typeface="Calibri"/>
                <a:cs typeface="Calibri"/>
              </a:rPr>
              <a:t>absence </a:t>
            </a:r>
            <a:r>
              <a:rPr sz="2800" spc="-5" dirty="0">
                <a:latin typeface="Calibri"/>
                <a:cs typeface="Calibri"/>
              </a:rPr>
              <a:t>of Q</a:t>
            </a:r>
            <a:r>
              <a:rPr sz="2800" dirty="0">
                <a:latin typeface="Calibri"/>
                <a:cs typeface="Calibri"/>
              </a:rPr>
              <a:t> </a:t>
            </a:r>
            <a:r>
              <a:rPr sz="2800" spc="-25" dirty="0">
                <a:latin typeface="Calibri"/>
                <a:cs typeface="Calibri"/>
              </a:rPr>
              <a:t>waves</a:t>
            </a:r>
            <a:endParaRPr sz="2800">
              <a:latin typeface="Calibri"/>
              <a:cs typeface="Calibri"/>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244" y="152402"/>
            <a:ext cx="6214567" cy="628377"/>
          </a:xfrm>
          <a:prstGeom prst="rect">
            <a:avLst/>
          </a:prstGeom>
        </p:spPr>
        <p:txBody>
          <a:bodyPr vert="horz" wrap="square" lIns="0" tIns="12700" rIns="0" bIns="0" rtlCol="0">
            <a:spAutoFit/>
          </a:bodyPr>
          <a:lstStyle/>
          <a:p>
            <a:pPr marL="12700">
              <a:lnSpc>
                <a:spcPct val="100000"/>
              </a:lnSpc>
              <a:spcBef>
                <a:spcPts val="100"/>
              </a:spcBef>
            </a:pPr>
            <a:r>
              <a:rPr spc="-5" dirty="0"/>
              <a:t>CARDIAC</a:t>
            </a:r>
            <a:r>
              <a:rPr spc="-70" dirty="0"/>
              <a:t> </a:t>
            </a:r>
            <a:r>
              <a:rPr spc="-5" dirty="0"/>
              <a:t>MARKER</a:t>
            </a:r>
          </a:p>
        </p:txBody>
      </p:sp>
      <p:sp>
        <p:nvSpPr>
          <p:cNvPr id="3" name="object 3"/>
          <p:cNvSpPr/>
          <p:nvPr/>
        </p:nvSpPr>
        <p:spPr>
          <a:xfrm>
            <a:off x="785254" y="1286255"/>
            <a:ext cx="7287767" cy="519226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0191" y="191865"/>
            <a:ext cx="7703616" cy="1243289"/>
          </a:xfrm>
          <a:prstGeom prst="rect">
            <a:avLst/>
          </a:prstGeom>
        </p:spPr>
        <p:txBody>
          <a:bodyPr vert="horz" wrap="square" lIns="0" tIns="12065" rIns="0" bIns="0" rtlCol="0">
            <a:spAutoFit/>
          </a:bodyPr>
          <a:lstStyle/>
          <a:p>
            <a:pPr marL="2983865" marR="5080" indent="-2309495">
              <a:lnSpc>
                <a:spcPct val="100000"/>
              </a:lnSpc>
              <a:spcBef>
                <a:spcPts val="95"/>
              </a:spcBef>
            </a:pPr>
            <a:r>
              <a:rPr spc="-20" dirty="0"/>
              <a:t>Investigations: </a:t>
            </a:r>
            <a:r>
              <a:rPr spc="-5" dirty="0"/>
              <a:t>Plasma </a:t>
            </a:r>
            <a:r>
              <a:rPr spc="-15" dirty="0"/>
              <a:t>Cardiac  </a:t>
            </a:r>
            <a:r>
              <a:rPr spc="-30" dirty="0"/>
              <a:t>Markers</a:t>
            </a:r>
          </a:p>
        </p:txBody>
      </p:sp>
      <p:sp>
        <p:nvSpPr>
          <p:cNvPr id="3" name="object 3"/>
          <p:cNvSpPr/>
          <p:nvPr/>
        </p:nvSpPr>
        <p:spPr>
          <a:xfrm>
            <a:off x="228600" y="1524066"/>
            <a:ext cx="5181600" cy="451624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718809" y="2533036"/>
            <a:ext cx="3310254" cy="1951816"/>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Calibri"/>
                <a:cs typeface="Calibri"/>
              </a:rPr>
              <a:t>Creatine </a:t>
            </a:r>
            <a:r>
              <a:rPr sz="1800" spc="-5" dirty="0">
                <a:latin typeface="Calibri"/>
                <a:cs typeface="Calibri"/>
              </a:rPr>
              <a:t>kinase (CK) </a:t>
            </a:r>
            <a:r>
              <a:rPr sz="1800" dirty="0">
                <a:latin typeface="Calibri"/>
                <a:cs typeface="Calibri"/>
              </a:rPr>
              <a:t>and </a:t>
            </a:r>
            <a:r>
              <a:rPr sz="1800" spc="-10" dirty="0">
                <a:latin typeface="Calibri"/>
                <a:cs typeface="Calibri"/>
              </a:rPr>
              <a:t>troponin </a:t>
            </a:r>
            <a:r>
              <a:rPr sz="1800" dirty="0">
                <a:latin typeface="Calibri"/>
                <a:cs typeface="Calibri"/>
              </a:rPr>
              <a:t>T  </a:t>
            </a:r>
            <a:r>
              <a:rPr sz="1800" spc="-25" dirty="0">
                <a:latin typeface="Calibri"/>
                <a:cs typeface="Calibri"/>
              </a:rPr>
              <a:t>(TnT) </a:t>
            </a:r>
            <a:r>
              <a:rPr sz="1800" spc="-10" dirty="0">
                <a:latin typeface="Calibri"/>
                <a:cs typeface="Calibri"/>
              </a:rPr>
              <a:t>are </a:t>
            </a:r>
            <a:r>
              <a:rPr sz="1800" dirty="0">
                <a:latin typeface="Calibri"/>
                <a:cs typeface="Calibri"/>
              </a:rPr>
              <a:t>the </a:t>
            </a:r>
            <a:r>
              <a:rPr sz="1800" spc="-15" dirty="0">
                <a:latin typeface="Calibri"/>
                <a:cs typeface="Calibri"/>
              </a:rPr>
              <a:t>first</a:t>
            </a:r>
            <a:r>
              <a:rPr sz="1800" spc="35" dirty="0">
                <a:latin typeface="Calibri"/>
                <a:cs typeface="Calibri"/>
              </a:rPr>
              <a:t> </a:t>
            </a:r>
            <a:r>
              <a:rPr sz="1800" spc="-10" dirty="0">
                <a:latin typeface="Calibri"/>
                <a:cs typeface="Calibri"/>
              </a:rPr>
              <a:t>to</a:t>
            </a:r>
            <a:endParaRPr sz="1800">
              <a:latin typeface="Calibri"/>
              <a:cs typeface="Calibri"/>
            </a:endParaRPr>
          </a:p>
          <a:p>
            <a:pPr marL="12700" marR="247015">
              <a:lnSpc>
                <a:spcPct val="100000"/>
              </a:lnSpc>
            </a:pPr>
            <a:r>
              <a:rPr sz="1800" spc="-5" dirty="0">
                <a:latin typeface="Calibri"/>
                <a:cs typeface="Calibri"/>
              </a:rPr>
              <a:t>rise, </a:t>
            </a:r>
            <a:r>
              <a:rPr sz="1800" spc="-15" dirty="0">
                <a:latin typeface="Calibri"/>
                <a:cs typeface="Calibri"/>
              </a:rPr>
              <a:t>followed </a:t>
            </a:r>
            <a:r>
              <a:rPr sz="1800" spc="-10" dirty="0">
                <a:latin typeface="Calibri"/>
                <a:cs typeface="Calibri"/>
              </a:rPr>
              <a:t>by aspartate  aminotransferase (AST) </a:t>
            </a:r>
            <a:r>
              <a:rPr sz="1800" dirty="0">
                <a:latin typeface="Calibri"/>
                <a:cs typeface="Calibri"/>
              </a:rPr>
              <a:t>and then  </a:t>
            </a:r>
            <a:r>
              <a:rPr sz="1800" spc="-15" dirty="0">
                <a:latin typeface="Calibri"/>
                <a:cs typeface="Calibri"/>
              </a:rPr>
              <a:t>lactate</a:t>
            </a:r>
            <a:endParaRPr sz="1800">
              <a:latin typeface="Calibri"/>
              <a:cs typeface="Calibri"/>
            </a:endParaRPr>
          </a:p>
          <a:p>
            <a:pPr marL="12700" marR="154305">
              <a:lnSpc>
                <a:spcPct val="100000"/>
              </a:lnSpc>
            </a:pPr>
            <a:r>
              <a:rPr sz="1800" spc="-15" dirty="0">
                <a:latin typeface="Calibri"/>
                <a:cs typeface="Calibri"/>
              </a:rPr>
              <a:t>(hydroxybutyrate) </a:t>
            </a:r>
            <a:r>
              <a:rPr sz="1800" spc="-10" dirty="0">
                <a:latin typeface="Calibri"/>
                <a:cs typeface="Calibri"/>
              </a:rPr>
              <a:t>dehydrogenase  (LDH)</a:t>
            </a:r>
            <a:endParaRPr sz="1800">
              <a:latin typeface="Calibri"/>
              <a:cs typeface="Calibri"/>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54253"/>
            <a:ext cx="6045835" cy="605155"/>
          </a:xfrm>
          <a:prstGeom prst="rect">
            <a:avLst/>
          </a:prstGeom>
        </p:spPr>
        <p:txBody>
          <a:bodyPr vert="horz" wrap="square" lIns="0" tIns="12700" rIns="0" bIns="0" rtlCol="0">
            <a:spAutoFit/>
          </a:bodyPr>
          <a:lstStyle/>
          <a:p>
            <a:pPr marL="12700">
              <a:lnSpc>
                <a:spcPct val="100000"/>
              </a:lnSpc>
              <a:spcBef>
                <a:spcPts val="100"/>
              </a:spcBef>
              <a:tabLst>
                <a:tab pos="2694305" algn="l"/>
              </a:tabLst>
            </a:pPr>
            <a:r>
              <a:rPr spc="-5" dirty="0"/>
              <a:t>Differentials	</a:t>
            </a:r>
            <a:r>
              <a:rPr dirty="0"/>
              <a:t>for</a:t>
            </a:r>
            <a:r>
              <a:rPr spc="-50" dirty="0"/>
              <a:t> </a:t>
            </a:r>
            <a:r>
              <a:rPr spc="-5" dirty="0"/>
              <a:t>ST-Segment</a:t>
            </a:r>
          </a:p>
        </p:txBody>
      </p:sp>
      <p:sp>
        <p:nvSpPr>
          <p:cNvPr id="3" name="object 3"/>
          <p:cNvSpPr txBox="1"/>
          <p:nvPr/>
        </p:nvSpPr>
        <p:spPr>
          <a:xfrm>
            <a:off x="535940" y="990600"/>
            <a:ext cx="6595109" cy="598241"/>
          </a:xfrm>
          <a:prstGeom prst="rect">
            <a:avLst/>
          </a:prstGeom>
        </p:spPr>
        <p:txBody>
          <a:bodyPr vert="horz" wrap="square" lIns="0" tIns="13335" rIns="0" bIns="0" rtlCol="0">
            <a:spAutoFit/>
          </a:bodyPr>
          <a:lstStyle/>
          <a:p>
            <a:pPr marL="12700">
              <a:lnSpc>
                <a:spcPct val="100000"/>
              </a:lnSpc>
              <a:spcBef>
                <a:spcPts val="105"/>
              </a:spcBef>
            </a:pPr>
            <a:r>
              <a:rPr sz="3800" dirty="0">
                <a:solidFill>
                  <a:srgbClr val="002060"/>
                </a:solidFill>
                <a:latin typeface="Myanmar Text"/>
                <a:cs typeface="Myanmar Text"/>
              </a:rPr>
              <a:t>Elevation Myocardial</a:t>
            </a:r>
            <a:r>
              <a:rPr sz="3800" spc="-70" dirty="0">
                <a:solidFill>
                  <a:srgbClr val="002060"/>
                </a:solidFill>
                <a:latin typeface="Myanmar Text"/>
                <a:cs typeface="Myanmar Text"/>
              </a:rPr>
              <a:t> </a:t>
            </a:r>
            <a:r>
              <a:rPr sz="3800" spc="-5" dirty="0">
                <a:solidFill>
                  <a:srgbClr val="002060"/>
                </a:solidFill>
                <a:latin typeface="Myanmar Text"/>
                <a:cs typeface="Myanmar Text"/>
              </a:rPr>
              <a:t>Infarction</a:t>
            </a:r>
            <a:endParaRPr sz="3800">
              <a:solidFill>
                <a:srgbClr val="002060"/>
              </a:solidFill>
              <a:latin typeface="Myanmar Text"/>
              <a:cs typeface="Myanmar Text"/>
            </a:endParaRPr>
          </a:p>
        </p:txBody>
      </p:sp>
      <p:graphicFrame>
        <p:nvGraphicFramePr>
          <p:cNvPr id="4" name="object 4"/>
          <p:cNvGraphicFramePr>
            <a:graphicFrameLocks noGrp="1"/>
          </p:cNvGraphicFramePr>
          <p:nvPr/>
        </p:nvGraphicFramePr>
        <p:xfrm>
          <a:off x="450850" y="1746250"/>
          <a:ext cx="8458200" cy="4425948"/>
        </p:xfrm>
        <a:graphic>
          <a:graphicData uri="http://schemas.openxmlformats.org/drawingml/2006/table">
            <a:tbl>
              <a:tblPr firstRow="1" bandRow="1">
                <a:tableStyleId>{2D5ABB26-0587-4C30-8999-92F81FD0307C}</a:tableStyleId>
              </a:tblPr>
              <a:tblGrid>
                <a:gridCol w="2819400"/>
                <a:gridCol w="2819400"/>
                <a:gridCol w="2819400"/>
              </a:tblGrid>
              <a:tr h="903840">
                <a:tc>
                  <a:txBody>
                    <a:bodyPr/>
                    <a:lstStyle/>
                    <a:p>
                      <a:pPr marL="91440">
                        <a:lnSpc>
                          <a:spcPct val="100000"/>
                        </a:lnSpc>
                        <a:spcBef>
                          <a:spcPts val="300"/>
                        </a:spcBef>
                      </a:pPr>
                      <a:r>
                        <a:rPr sz="1800" b="1" dirty="0">
                          <a:solidFill>
                            <a:srgbClr val="FFFFFF"/>
                          </a:solidFill>
                          <a:latin typeface="Myanmar Text"/>
                          <a:cs typeface="Myanmar Text"/>
                        </a:rPr>
                        <a:t>Comorbid</a:t>
                      </a:r>
                      <a:r>
                        <a:rPr sz="1800" b="1" spc="-25" dirty="0">
                          <a:solidFill>
                            <a:srgbClr val="FFFFFF"/>
                          </a:solidFill>
                          <a:latin typeface="Myanmar Text"/>
                          <a:cs typeface="Myanmar Text"/>
                        </a:rPr>
                        <a:t> </a:t>
                      </a:r>
                      <a:r>
                        <a:rPr sz="1800" b="1" spc="-5" dirty="0">
                          <a:solidFill>
                            <a:srgbClr val="FFFFFF"/>
                          </a:solidFill>
                          <a:latin typeface="Myanmar Text"/>
                          <a:cs typeface="Myanmar Text"/>
                        </a:rPr>
                        <a:t>ischemia</a:t>
                      </a:r>
                      <a:endParaRPr sz="1800">
                        <a:latin typeface="Myanmar Text"/>
                        <a:cs typeface="Myanmar Text"/>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c>
                  <a:txBody>
                    <a:bodyPr/>
                    <a:lstStyle/>
                    <a:p>
                      <a:pPr marL="92075" marR="629920">
                        <a:lnSpc>
                          <a:spcPct val="100000"/>
                        </a:lnSpc>
                        <a:spcBef>
                          <a:spcPts val="300"/>
                        </a:spcBef>
                      </a:pPr>
                      <a:r>
                        <a:rPr sz="1800" b="1" dirty="0">
                          <a:solidFill>
                            <a:srgbClr val="FFFFFF"/>
                          </a:solidFill>
                          <a:latin typeface="Myanmar Text"/>
                          <a:cs typeface="Myanmar Text"/>
                        </a:rPr>
                        <a:t>ST elevation </a:t>
                      </a:r>
                      <a:r>
                        <a:rPr sz="1800" b="1" spc="-5" dirty="0">
                          <a:solidFill>
                            <a:srgbClr val="FFFFFF"/>
                          </a:solidFill>
                          <a:latin typeface="Myanmar Text"/>
                          <a:cs typeface="Myanmar Text"/>
                        </a:rPr>
                        <a:t>but</a:t>
                      </a:r>
                      <a:r>
                        <a:rPr sz="1800" b="1" spc="-105" dirty="0">
                          <a:solidFill>
                            <a:srgbClr val="FFFFFF"/>
                          </a:solidFill>
                          <a:latin typeface="Myanmar Text"/>
                          <a:cs typeface="Myanmar Text"/>
                        </a:rPr>
                        <a:t> </a:t>
                      </a:r>
                      <a:r>
                        <a:rPr sz="1800" b="1" dirty="0">
                          <a:solidFill>
                            <a:srgbClr val="FFFFFF"/>
                          </a:solidFill>
                          <a:latin typeface="Myanmar Text"/>
                          <a:cs typeface="Myanmar Text"/>
                        </a:rPr>
                        <a:t>no  </a:t>
                      </a:r>
                      <a:r>
                        <a:rPr sz="1800" b="1" spc="-5" dirty="0">
                          <a:solidFill>
                            <a:srgbClr val="FFFFFF"/>
                          </a:solidFill>
                          <a:latin typeface="Myanmar Text"/>
                          <a:cs typeface="Myanmar Text"/>
                        </a:rPr>
                        <a:t>ischemia</a:t>
                      </a:r>
                      <a:endParaRPr sz="1800">
                        <a:latin typeface="Myanmar Text"/>
                        <a:cs typeface="Myanmar Text"/>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c>
                  <a:txBody>
                    <a:bodyPr/>
                    <a:lstStyle/>
                    <a:p>
                      <a:pPr marL="92075" marR="822325">
                        <a:lnSpc>
                          <a:spcPct val="100000"/>
                        </a:lnSpc>
                        <a:spcBef>
                          <a:spcPts val="300"/>
                        </a:spcBef>
                      </a:pPr>
                      <a:r>
                        <a:rPr sz="1800" b="1" spc="-5" dirty="0">
                          <a:solidFill>
                            <a:srgbClr val="FFFFFF"/>
                          </a:solidFill>
                          <a:latin typeface="Myanmar Text"/>
                          <a:cs typeface="Myanmar Text"/>
                        </a:rPr>
                        <a:t>Chest pain but</a:t>
                      </a:r>
                      <a:r>
                        <a:rPr sz="1800" b="1" spc="-85" dirty="0">
                          <a:solidFill>
                            <a:srgbClr val="FFFFFF"/>
                          </a:solidFill>
                          <a:latin typeface="Myanmar Text"/>
                          <a:cs typeface="Myanmar Text"/>
                        </a:rPr>
                        <a:t> </a:t>
                      </a:r>
                      <a:r>
                        <a:rPr sz="1800" b="1" dirty="0">
                          <a:solidFill>
                            <a:srgbClr val="FFFFFF"/>
                          </a:solidFill>
                          <a:latin typeface="Myanmar Text"/>
                          <a:cs typeface="Myanmar Text"/>
                        </a:rPr>
                        <a:t>no  </a:t>
                      </a:r>
                      <a:r>
                        <a:rPr sz="1800" b="1" spc="-5" dirty="0">
                          <a:solidFill>
                            <a:srgbClr val="FFFFFF"/>
                          </a:solidFill>
                          <a:latin typeface="Myanmar Text"/>
                          <a:cs typeface="Myanmar Text"/>
                        </a:rPr>
                        <a:t>ischemia</a:t>
                      </a:r>
                      <a:endParaRPr sz="1800">
                        <a:latin typeface="Myanmar Text"/>
                        <a:cs typeface="Myanmar Text"/>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r>
              <a:tr h="523654">
                <a:tc>
                  <a:txBody>
                    <a:bodyPr/>
                    <a:lstStyle/>
                    <a:p>
                      <a:pPr marL="91440">
                        <a:lnSpc>
                          <a:spcPts val="1925"/>
                        </a:lnSpc>
                      </a:pPr>
                      <a:r>
                        <a:rPr sz="1800" spc="-5" dirty="0">
                          <a:latin typeface="Myanmar Text"/>
                          <a:cs typeface="Myanmar Text"/>
                        </a:rPr>
                        <a:t>Aortic dissection</a:t>
                      </a:r>
                      <a:endParaRPr sz="1800">
                        <a:latin typeface="Myanmar Text"/>
                        <a:cs typeface="Myanmar Text"/>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tc>
                  <a:txBody>
                    <a:bodyPr/>
                    <a:lstStyle/>
                    <a:p>
                      <a:pPr marL="92075">
                        <a:lnSpc>
                          <a:spcPts val="1925"/>
                        </a:lnSpc>
                      </a:pPr>
                      <a:r>
                        <a:rPr sz="1800" spc="-5" dirty="0">
                          <a:latin typeface="Myanmar Text"/>
                          <a:cs typeface="Myanmar Text"/>
                        </a:rPr>
                        <a:t>Early repolarization</a:t>
                      </a:r>
                      <a:endParaRPr sz="1800">
                        <a:latin typeface="Myanmar Text"/>
                        <a:cs typeface="Myanmar Text"/>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tc>
                  <a:txBody>
                    <a:bodyPr/>
                    <a:lstStyle/>
                    <a:p>
                      <a:pPr marL="92075">
                        <a:lnSpc>
                          <a:spcPts val="1925"/>
                        </a:lnSpc>
                      </a:pPr>
                      <a:r>
                        <a:rPr sz="1800" spc="-5" dirty="0">
                          <a:latin typeface="Myanmar Text"/>
                          <a:cs typeface="Myanmar Text"/>
                        </a:rPr>
                        <a:t>Aortic dissection</a:t>
                      </a:r>
                      <a:endParaRPr sz="1800">
                        <a:latin typeface="Myanmar Text"/>
                        <a:cs typeface="Myanmar Text"/>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tr>
              <a:tr h="903840">
                <a:tc>
                  <a:txBody>
                    <a:bodyPr/>
                    <a:lstStyle/>
                    <a:p>
                      <a:pPr marL="91440">
                        <a:lnSpc>
                          <a:spcPts val="1925"/>
                        </a:lnSpc>
                      </a:pPr>
                      <a:r>
                        <a:rPr sz="1800" spc="-5" dirty="0">
                          <a:latin typeface="Myanmar Text"/>
                          <a:cs typeface="Myanmar Text"/>
                        </a:rPr>
                        <a:t>Systemic</a:t>
                      </a:r>
                      <a:r>
                        <a:rPr sz="1800" dirty="0">
                          <a:latin typeface="Myanmar Text"/>
                          <a:cs typeface="Myanmar Text"/>
                        </a:rPr>
                        <a:t> </a:t>
                      </a:r>
                      <a:r>
                        <a:rPr sz="1800" spc="-5" dirty="0">
                          <a:latin typeface="Myanmar Text"/>
                          <a:cs typeface="Myanmar Text"/>
                        </a:rPr>
                        <a:t>arterial</a:t>
                      </a:r>
                      <a:endParaRPr sz="1800">
                        <a:latin typeface="Myanmar Text"/>
                        <a:cs typeface="Myanmar Text"/>
                      </a:endParaRPr>
                    </a:p>
                    <a:p>
                      <a:pPr marL="91440">
                        <a:lnSpc>
                          <a:spcPct val="100000"/>
                        </a:lnSpc>
                      </a:pPr>
                      <a:r>
                        <a:rPr sz="1800" spc="-10" dirty="0">
                          <a:latin typeface="Myanmar Text"/>
                          <a:cs typeface="Myanmar Text"/>
                        </a:rPr>
                        <a:t>embolism</a:t>
                      </a:r>
                      <a:endParaRPr sz="1800">
                        <a:latin typeface="Myanmar Text"/>
                        <a:cs typeface="Myanmar Tex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92075">
                        <a:lnSpc>
                          <a:spcPts val="1925"/>
                        </a:lnSpc>
                      </a:pPr>
                      <a:r>
                        <a:rPr sz="1800" dirty="0">
                          <a:latin typeface="Myanmar Text"/>
                          <a:cs typeface="Myanmar Text"/>
                        </a:rPr>
                        <a:t>Left</a:t>
                      </a:r>
                      <a:r>
                        <a:rPr sz="1800" spc="-20" dirty="0">
                          <a:latin typeface="Myanmar Text"/>
                          <a:cs typeface="Myanmar Text"/>
                        </a:rPr>
                        <a:t> </a:t>
                      </a:r>
                      <a:r>
                        <a:rPr sz="1800" spc="-5" dirty="0">
                          <a:latin typeface="Myanmar Text"/>
                          <a:cs typeface="Myanmar Text"/>
                        </a:rPr>
                        <a:t>ventricular</a:t>
                      </a:r>
                      <a:endParaRPr sz="1800">
                        <a:latin typeface="Myanmar Text"/>
                        <a:cs typeface="Myanmar Text"/>
                      </a:endParaRPr>
                    </a:p>
                    <a:p>
                      <a:pPr marL="92075">
                        <a:lnSpc>
                          <a:spcPct val="100000"/>
                        </a:lnSpc>
                      </a:pPr>
                      <a:r>
                        <a:rPr sz="1800" spc="-5" dirty="0">
                          <a:latin typeface="Myanmar Text"/>
                          <a:cs typeface="Myanmar Text"/>
                        </a:rPr>
                        <a:t>hypertrophy</a:t>
                      </a:r>
                      <a:endParaRPr sz="1800">
                        <a:latin typeface="Myanmar Text"/>
                        <a:cs typeface="Myanmar Tex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92075">
                        <a:lnSpc>
                          <a:spcPts val="1925"/>
                        </a:lnSpc>
                      </a:pPr>
                      <a:r>
                        <a:rPr sz="1800" spc="-5" dirty="0">
                          <a:latin typeface="Myanmar Text"/>
                          <a:cs typeface="Myanmar Text"/>
                        </a:rPr>
                        <a:t>Myopericarditis</a:t>
                      </a:r>
                      <a:endParaRPr sz="1800">
                        <a:latin typeface="Myanmar Text"/>
                        <a:cs typeface="Myanmar Tex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523653">
                <a:tc>
                  <a:txBody>
                    <a:bodyPr/>
                    <a:lstStyle/>
                    <a:p>
                      <a:pPr marL="91440">
                        <a:lnSpc>
                          <a:spcPts val="1925"/>
                        </a:lnSpc>
                      </a:pPr>
                      <a:r>
                        <a:rPr sz="1800" spc="-5" dirty="0">
                          <a:latin typeface="Myanmar Text"/>
                          <a:cs typeface="Myanmar Text"/>
                        </a:rPr>
                        <a:t>Hypertensive</a:t>
                      </a:r>
                      <a:r>
                        <a:rPr sz="1800" spc="-25" dirty="0">
                          <a:latin typeface="Myanmar Text"/>
                          <a:cs typeface="Myanmar Text"/>
                        </a:rPr>
                        <a:t> </a:t>
                      </a:r>
                      <a:r>
                        <a:rPr sz="1800" spc="-5" dirty="0">
                          <a:latin typeface="Myanmar Text"/>
                          <a:cs typeface="Myanmar Text"/>
                        </a:rPr>
                        <a:t>crisis</a:t>
                      </a:r>
                      <a:endParaRPr sz="1800">
                        <a:latin typeface="Myanmar Text"/>
                        <a:cs typeface="Myanmar Tex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92075">
                        <a:lnSpc>
                          <a:spcPts val="1925"/>
                        </a:lnSpc>
                      </a:pPr>
                      <a:r>
                        <a:rPr sz="1800" dirty="0">
                          <a:latin typeface="Myanmar Text"/>
                          <a:cs typeface="Myanmar Text"/>
                        </a:rPr>
                        <a:t>Left </a:t>
                      </a:r>
                      <a:r>
                        <a:rPr sz="1800" spc="-5" dirty="0">
                          <a:latin typeface="Myanmar Text"/>
                          <a:cs typeface="Myanmar Text"/>
                        </a:rPr>
                        <a:t>bundle branch</a:t>
                      </a:r>
                      <a:r>
                        <a:rPr sz="1800" spc="-45" dirty="0">
                          <a:latin typeface="Myanmar Text"/>
                          <a:cs typeface="Myanmar Text"/>
                        </a:rPr>
                        <a:t> </a:t>
                      </a:r>
                      <a:r>
                        <a:rPr sz="1800" spc="-5" dirty="0">
                          <a:latin typeface="Myanmar Text"/>
                          <a:cs typeface="Myanmar Text"/>
                        </a:rPr>
                        <a:t>block</a:t>
                      </a:r>
                      <a:endParaRPr sz="1800">
                        <a:latin typeface="Myanmar Text"/>
                        <a:cs typeface="Myanmar Tex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92075">
                        <a:lnSpc>
                          <a:spcPts val="1925"/>
                        </a:lnSpc>
                      </a:pPr>
                      <a:r>
                        <a:rPr sz="1800" spc="-5" dirty="0">
                          <a:latin typeface="Myanmar Text"/>
                          <a:cs typeface="Myanmar Text"/>
                        </a:rPr>
                        <a:t>Pleuritis</a:t>
                      </a:r>
                      <a:endParaRPr sz="1800">
                        <a:latin typeface="Myanmar Text"/>
                        <a:cs typeface="Myanmar Tex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523654">
                <a:tc>
                  <a:txBody>
                    <a:bodyPr/>
                    <a:lstStyle/>
                    <a:p>
                      <a:pPr marL="91440">
                        <a:lnSpc>
                          <a:spcPts val="1925"/>
                        </a:lnSpc>
                      </a:pPr>
                      <a:r>
                        <a:rPr sz="1800" spc="-5" dirty="0">
                          <a:latin typeface="Myanmar Text"/>
                          <a:cs typeface="Myanmar Text"/>
                        </a:rPr>
                        <a:t>Aortic</a:t>
                      </a:r>
                      <a:r>
                        <a:rPr sz="1800" spc="-10" dirty="0">
                          <a:latin typeface="Myanmar Text"/>
                          <a:cs typeface="Myanmar Text"/>
                        </a:rPr>
                        <a:t> </a:t>
                      </a:r>
                      <a:r>
                        <a:rPr sz="1800" spc="-5" dirty="0">
                          <a:latin typeface="Myanmar Text"/>
                          <a:cs typeface="Myanmar Text"/>
                        </a:rPr>
                        <a:t>stenosis</a:t>
                      </a:r>
                      <a:endParaRPr sz="1800">
                        <a:latin typeface="Myanmar Text"/>
                        <a:cs typeface="Myanmar Tex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92075">
                        <a:lnSpc>
                          <a:spcPts val="1925"/>
                        </a:lnSpc>
                      </a:pPr>
                      <a:r>
                        <a:rPr sz="1800" spc="-5" dirty="0">
                          <a:latin typeface="Myanmar Text"/>
                          <a:cs typeface="Myanmar Text"/>
                        </a:rPr>
                        <a:t>Hyperkalemia</a:t>
                      </a:r>
                      <a:endParaRPr sz="1800">
                        <a:latin typeface="Myanmar Text"/>
                        <a:cs typeface="Myanmar Tex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92075">
                        <a:lnSpc>
                          <a:spcPts val="1925"/>
                        </a:lnSpc>
                      </a:pPr>
                      <a:r>
                        <a:rPr sz="1800" spc="-5" dirty="0">
                          <a:latin typeface="Myanmar Text"/>
                          <a:cs typeface="Myanmar Text"/>
                        </a:rPr>
                        <a:t>Pulmonary</a:t>
                      </a:r>
                      <a:r>
                        <a:rPr sz="1800" spc="-20" dirty="0">
                          <a:latin typeface="Myanmar Text"/>
                          <a:cs typeface="Myanmar Text"/>
                        </a:rPr>
                        <a:t> </a:t>
                      </a:r>
                      <a:r>
                        <a:rPr sz="1800" spc="-10" dirty="0">
                          <a:latin typeface="Myanmar Text"/>
                          <a:cs typeface="Myanmar Text"/>
                        </a:rPr>
                        <a:t>embolism</a:t>
                      </a:r>
                      <a:endParaRPr sz="1800">
                        <a:latin typeface="Myanmar Text"/>
                        <a:cs typeface="Myanmar Tex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523653">
                <a:tc>
                  <a:txBody>
                    <a:bodyPr/>
                    <a:lstStyle/>
                    <a:p>
                      <a:pPr marL="91440">
                        <a:lnSpc>
                          <a:spcPts val="1925"/>
                        </a:lnSpc>
                      </a:pPr>
                      <a:r>
                        <a:rPr sz="1800" spc="-5" dirty="0">
                          <a:latin typeface="Myanmar Text"/>
                          <a:cs typeface="Myanmar Text"/>
                        </a:rPr>
                        <a:t>Cocaine</a:t>
                      </a:r>
                      <a:r>
                        <a:rPr sz="1800" spc="-10" dirty="0">
                          <a:latin typeface="Myanmar Text"/>
                          <a:cs typeface="Myanmar Text"/>
                        </a:rPr>
                        <a:t> </a:t>
                      </a:r>
                      <a:r>
                        <a:rPr sz="1800" dirty="0">
                          <a:latin typeface="Myanmar Text"/>
                          <a:cs typeface="Myanmar Text"/>
                        </a:rPr>
                        <a:t>use</a:t>
                      </a:r>
                      <a:endParaRPr sz="1800">
                        <a:latin typeface="Myanmar Text"/>
                        <a:cs typeface="Myanmar Tex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92075">
                        <a:lnSpc>
                          <a:spcPts val="1925"/>
                        </a:lnSpc>
                      </a:pPr>
                      <a:r>
                        <a:rPr sz="1800" spc="-5" dirty="0">
                          <a:latin typeface="Myanmar Text"/>
                          <a:cs typeface="Myanmar Text"/>
                        </a:rPr>
                        <a:t>Brugada</a:t>
                      </a:r>
                      <a:r>
                        <a:rPr sz="1800" dirty="0">
                          <a:latin typeface="Myanmar Text"/>
                          <a:cs typeface="Myanmar Text"/>
                        </a:rPr>
                        <a:t> </a:t>
                      </a:r>
                      <a:r>
                        <a:rPr sz="1800" spc="-5" dirty="0">
                          <a:latin typeface="Myanmar Text"/>
                          <a:cs typeface="Myanmar Text"/>
                        </a:rPr>
                        <a:t>syndrome</a:t>
                      </a:r>
                      <a:endParaRPr sz="1800">
                        <a:latin typeface="Myanmar Text"/>
                        <a:cs typeface="Myanmar Tex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92075">
                        <a:lnSpc>
                          <a:spcPts val="1925"/>
                        </a:lnSpc>
                      </a:pPr>
                      <a:r>
                        <a:rPr sz="1800" spc="-5" dirty="0">
                          <a:latin typeface="Myanmar Text"/>
                          <a:cs typeface="Myanmar Text"/>
                        </a:rPr>
                        <a:t>Costochondritis</a:t>
                      </a:r>
                      <a:endParaRPr sz="1800">
                        <a:latin typeface="Myanmar Text"/>
                        <a:cs typeface="Myanmar Tex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523654">
                <a:tc>
                  <a:txBody>
                    <a:bodyPr/>
                    <a:lstStyle/>
                    <a:p>
                      <a:pPr marL="91440">
                        <a:lnSpc>
                          <a:spcPts val="1930"/>
                        </a:lnSpc>
                      </a:pPr>
                      <a:r>
                        <a:rPr sz="1800" spc="-5" dirty="0">
                          <a:latin typeface="Myanmar Text"/>
                          <a:cs typeface="Myanmar Text"/>
                        </a:rPr>
                        <a:t>Arteritis</a:t>
                      </a:r>
                      <a:endParaRPr sz="1800">
                        <a:latin typeface="Myanmar Text"/>
                        <a:cs typeface="Myanmar Tex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a:lnSpc>
                          <a:spcPct val="100000"/>
                        </a:lnSpc>
                      </a:pP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92075">
                        <a:lnSpc>
                          <a:spcPts val="1930"/>
                        </a:lnSpc>
                      </a:pPr>
                      <a:r>
                        <a:rPr sz="1800" spc="-5" dirty="0">
                          <a:latin typeface="Myanmar Text"/>
                          <a:cs typeface="Myanmar Text"/>
                        </a:rPr>
                        <a:t>Gastrointestinal</a:t>
                      </a:r>
                      <a:r>
                        <a:rPr sz="1800" spc="-45" dirty="0">
                          <a:latin typeface="Myanmar Text"/>
                          <a:cs typeface="Myanmar Text"/>
                        </a:rPr>
                        <a:t> </a:t>
                      </a:r>
                      <a:r>
                        <a:rPr sz="1800" spc="-5" dirty="0">
                          <a:latin typeface="Myanmar Text"/>
                          <a:cs typeface="Myanmar Text"/>
                        </a:rPr>
                        <a:t>disorders</a:t>
                      </a:r>
                      <a:endParaRPr sz="1800">
                        <a:latin typeface="Myanmar Text"/>
                        <a:cs typeface="Myanmar Tex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bl>
          </a:graphicData>
        </a:graphic>
      </p:graphicFrame>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0191" y="191865"/>
            <a:ext cx="7703616" cy="1243289"/>
          </a:xfrm>
          <a:prstGeom prst="rect">
            <a:avLst/>
          </a:prstGeom>
        </p:spPr>
        <p:txBody>
          <a:bodyPr vert="horz" wrap="square" lIns="0" tIns="12065" rIns="0" bIns="0" rtlCol="0">
            <a:spAutoFit/>
          </a:bodyPr>
          <a:lstStyle/>
          <a:p>
            <a:pPr marL="2983865" marR="5080" indent="-2309495">
              <a:lnSpc>
                <a:spcPct val="100000"/>
              </a:lnSpc>
              <a:spcBef>
                <a:spcPts val="95"/>
              </a:spcBef>
            </a:pPr>
            <a:r>
              <a:rPr spc="-20" dirty="0"/>
              <a:t>Investigations: </a:t>
            </a:r>
            <a:r>
              <a:rPr spc="-5" dirty="0"/>
              <a:t>Plasma </a:t>
            </a:r>
            <a:r>
              <a:rPr spc="-15" dirty="0"/>
              <a:t>Cardiac  </a:t>
            </a:r>
            <a:r>
              <a:rPr spc="-30" dirty="0"/>
              <a:t>Markers</a:t>
            </a:r>
          </a:p>
        </p:txBody>
      </p:sp>
      <p:sp>
        <p:nvSpPr>
          <p:cNvPr id="3" name="object 3"/>
          <p:cNvSpPr txBox="1"/>
          <p:nvPr/>
        </p:nvSpPr>
        <p:spPr>
          <a:xfrm>
            <a:off x="535941" y="1526870"/>
            <a:ext cx="8067040" cy="4473018"/>
          </a:xfrm>
          <a:prstGeom prst="rect">
            <a:avLst/>
          </a:prstGeom>
        </p:spPr>
        <p:txBody>
          <a:bodyPr vert="horz" wrap="square" lIns="0" tIns="104139" rIns="0" bIns="0" rtlCol="0">
            <a:spAutoFit/>
          </a:bodyPr>
          <a:lstStyle/>
          <a:p>
            <a:pPr marL="355600" marR="588645" indent="-343535">
              <a:lnSpc>
                <a:spcPct val="80000"/>
              </a:lnSpc>
              <a:spcBef>
                <a:spcPts val="819"/>
              </a:spcBef>
              <a:buFont typeface="Arial"/>
              <a:buChar char="•"/>
              <a:tabLst>
                <a:tab pos="355600" algn="l"/>
                <a:tab pos="356235" algn="l"/>
              </a:tabLst>
            </a:pPr>
            <a:r>
              <a:rPr sz="3000" b="1" spc="-10" dirty="0">
                <a:latin typeface="Calibri"/>
                <a:cs typeface="Calibri"/>
              </a:rPr>
              <a:t>Unstable Angina: </a:t>
            </a:r>
            <a:r>
              <a:rPr sz="3000" spc="-5" dirty="0">
                <a:latin typeface="Calibri"/>
                <a:cs typeface="Calibri"/>
              </a:rPr>
              <a:t>no </a:t>
            </a:r>
            <a:r>
              <a:rPr sz="3000" spc="-10" dirty="0">
                <a:latin typeface="Calibri"/>
                <a:cs typeface="Calibri"/>
              </a:rPr>
              <a:t>detectable </a:t>
            </a:r>
            <a:r>
              <a:rPr sz="3000" spc="-5" dirty="0">
                <a:latin typeface="Calibri"/>
                <a:cs typeface="Calibri"/>
              </a:rPr>
              <a:t>rise </a:t>
            </a:r>
            <a:r>
              <a:rPr sz="3000" dirty="0">
                <a:latin typeface="Calibri"/>
                <a:cs typeface="Calibri"/>
              </a:rPr>
              <a:t>in </a:t>
            </a:r>
            <a:r>
              <a:rPr sz="3000" spc="-15" dirty="0">
                <a:latin typeface="Calibri"/>
                <a:cs typeface="Calibri"/>
              </a:rPr>
              <a:t>cardiac  </a:t>
            </a:r>
            <a:r>
              <a:rPr sz="3000" spc="-25" dirty="0">
                <a:latin typeface="Calibri"/>
                <a:cs typeface="Calibri"/>
              </a:rPr>
              <a:t>markers </a:t>
            </a:r>
            <a:r>
              <a:rPr sz="3000" spc="-5" dirty="0">
                <a:latin typeface="Calibri"/>
                <a:cs typeface="Calibri"/>
              </a:rPr>
              <a:t>or enzymes</a:t>
            </a:r>
            <a:endParaRPr sz="3000">
              <a:latin typeface="Calibri"/>
              <a:cs typeface="Calibri"/>
            </a:endParaRPr>
          </a:p>
          <a:p>
            <a:pPr marL="355600" marR="5080" indent="-343535">
              <a:lnSpc>
                <a:spcPct val="80000"/>
              </a:lnSpc>
              <a:spcBef>
                <a:spcPts val="720"/>
              </a:spcBef>
              <a:buFont typeface="Arial"/>
              <a:buChar char="•"/>
              <a:tabLst>
                <a:tab pos="355600" algn="l"/>
                <a:tab pos="356235" algn="l"/>
              </a:tabLst>
            </a:pPr>
            <a:r>
              <a:rPr sz="3000" b="1" spc="-15" dirty="0">
                <a:latin typeface="Calibri"/>
                <a:cs typeface="Calibri"/>
              </a:rPr>
              <a:t>Myocardial Infarction: </a:t>
            </a:r>
            <a:r>
              <a:rPr sz="3000" spc="-10" dirty="0">
                <a:latin typeface="Calibri"/>
                <a:cs typeface="Calibri"/>
              </a:rPr>
              <a:t>creatine </a:t>
            </a:r>
            <a:r>
              <a:rPr sz="3000" dirty="0">
                <a:latin typeface="Calibri"/>
                <a:cs typeface="Calibri"/>
              </a:rPr>
              <a:t>kinase </a:t>
            </a:r>
            <a:r>
              <a:rPr sz="3000" b="1" dirty="0">
                <a:latin typeface="Calibri"/>
                <a:cs typeface="Calibri"/>
              </a:rPr>
              <a:t>(CK)</a:t>
            </a:r>
            <a:r>
              <a:rPr sz="3000" dirty="0">
                <a:latin typeface="Calibri"/>
                <a:cs typeface="Calibri"/>
              </a:rPr>
              <a:t>, a  </a:t>
            </a:r>
            <a:r>
              <a:rPr sz="3000" spc="-10" dirty="0">
                <a:latin typeface="Calibri"/>
                <a:cs typeface="Calibri"/>
              </a:rPr>
              <a:t>more sensitive </a:t>
            </a:r>
            <a:r>
              <a:rPr sz="3000" dirty="0">
                <a:latin typeface="Calibri"/>
                <a:cs typeface="Calibri"/>
              </a:rPr>
              <a:t>and </a:t>
            </a:r>
            <a:r>
              <a:rPr sz="3000" spc="-10" dirty="0">
                <a:latin typeface="Calibri"/>
                <a:cs typeface="Calibri"/>
              </a:rPr>
              <a:t>cardiospecific isoform </a:t>
            </a:r>
            <a:r>
              <a:rPr sz="3000" spc="-5" dirty="0">
                <a:latin typeface="Calibri"/>
                <a:cs typeface="Calibri"/>
              </a:rPr>
              <a:t>of </a:t>
            </a:r>
            <a:r>
              <a:rPr sz="3000" dirty="0">
                <a:latin typeface="Calibri"/>
                <a:cs typeface="Calibri"/>
              </a:rPr>
              <a:t>this  </a:t>
            </a:r>
            <a:r>
              <a:rPr sz="3000" spc="-10" dirty="0">
                <a:latin typeface="Calibri"/>
                <a:cs typeface="Calibri"/>
              </a:rPr>
              <a:t>enzyme </a:t>
            </a:r>
            <a:r>
              <a:rPr sz="3000" b="1" spc="-5" dirty="0">
                <a:latin typeface="Calibri"/>
                <a:cs typeface="Calibri"/>
              </a:rPr>
              <a:t>(CK-MB), </a:t>
            </a:r>
            <a:r>
              <a:rPr sz="3000" dirty="0">
                <a:latin typeface="Calibri"/>
                <a:cs typeface="Calibri"/>
              </a:rPr>
              <a:t>and the </a:t>
            </a:r>
            <a:r>
              <a:rPr sz="3000" b="1" spc="-5" dirty="0">
                <a:latin typeface="Calibri"/>
                <a:cs typeface="Calibri"/>
              </a:rPr>
              <a:t>cardiospecific </a:t>
            </a:r>
            <a:r>
              <a:rPr sz="3000" b="1" spc="-15" dirty="0">
                <a:latin typeface="Calibri"/>
                <a:cs typeface="Calibri"/>
              </a:rPr>
              <a:t>proteins,  </a:t>
            </a:r>
            <a:r>
              <a:rPr sz="3000" b="1" spc="-10" dirty="0">
                <a:latin typeface="Calibri"/>
                <a:cs typeface="Calibri"/>
              </a:rPr>
              <a:t>troponins </a:t>
            </a:r>
            <a:r>
              <a:rPr sz="3000" b="1" dirty="0">
                <a:latin typeface="Calibri"/>
                <a:cs typeface="Calibri"/>
              </a:rPr>
              <a:t>T </a:t>
            </a:r>
            <a:r>
              <a:rPr sz="3000" b="1" spc="-5" dirty="0">
                <a:latin typeface="Calibri"/>
                <a:cs typeface="Calibri"/>
              </a:rPr>
              <a:t>and</a:t>
            </a:r>
            <a:r>
              <a:rPr sz="3000" b="1" spc="5" dirty="0">
                <a:latin typeface="Calibri"/>
                <a:cs typeface="Calibri"/>
              </a:rPr>
              <a:t> </a:t>
            </a:r>
            <a:r>
              <a:rPr sz="3000" b="1" dirty="0">
                <a:latin typeface="Calibri"/>
                <a:cs typeface="Calibri"/>
              </a:rPr>
              <a:t>I</a:t>
            </a:r>
            <a:endParaRPr sz="3000">
              <a:latin typeface="Calibri"/>
              <a:cs typeface="Calibri"/>
            </a:endParaRPr>
          </a:p>
          <a:p>
            <a:pPr marL="355600" indent="-343535">
              <a:lnSpc>
                <a:spcPct val="100000"/>
              </a:lnSpc>
              <a:buFont typeface="Arial"/>
              <a:buChar char="•"/>
              <a:tabLst>
                <a:tab pos="355600" algn="l"/>
                <a:tab pos="356235" algn="l"/>
              </a:tabLst>
            </a:pPr>
            <a:r>
              <a:rPr sz="3000" dirty="0">
                <a:latin typeface="Calibri"/>
                <a:cs typeface="Calibri"/>
              </a:rPr>
              <a:t>Also </a:t>
            </a:r>
            <a:r>
              <a:rPr sz="3000" spc="-15" dirty="0">
                <a:latin typeface="Calibri"/>
                <a:cs typeface="Calibri"/>
              </a:rPr>
              <a:t>present </a:t>
            </a:r>
            <a:r>
              <a:rPr sz="3000" dirty="0">
                <a:latin typeface="Calibri"/>
                <a:cs typeface="Calibri"/>
              </a:rPr>
              <a:t>in </a:t>
            </a:r>
            <a:r>
              <a:rPr sz="3000" spc="-25" dirty="0">
                <a:latin typeface="Calibri"/>
                <a:cs typeface="Calibri"/>
              </a:rPr>
              <a:t>skeletal </a:t>
            </a:r>
            <a:r>
              <a:rPr sz="3000" dirty="0">
                <a:latin typeface="Calibri"/>
                <a:cs typeface="Calibri"/>
              </a:rPr>
              <a:t>muscle </a:t>
            </a:r>
            <a:r>
              <a:rPr sz="3000" spc="-5" dirty="0">
                <a:latin typeface="Calibri"/>
                <a:cs typeface="Calibri"/>
              </a:rPr>
              <a:t>but not</a:t>
            </a:r>
            <a:r>
              <a:rPr sz="3000" spc="-50" dirty="0">
                <a:latin typeface="Calibri"/>
                <a:cs typeface="Calibri"/>
              </a:rPr>
              <a:t> </a:t>
            </a:r>
            <a:r>
              <a:rPr sz="3000" dirty="0">
                <a:latin typeface="Calibri"/>
                <a:cs typeface="Calibri"/>
              </a:rPr>
              <a:t>CK-MB</a:t>
            </a:r>
            <a:endParaRPr sz="3000">
              <a:latin typeface="Calibri"/>
              <a:cs typeface="Calibri"/>
            </a:endParaRPr>
          </a:p>
          <a:p>
            <a:pPr marL="756285" lvl="1" indent="-287020">
              <a:lnSpc>
                <a:spcPct val="100000"/>
              </a:lnSpc>
              <a:spcBef>
                <a:spcPts val="20"/>
              </a:spcBef>
              <a:buFont typeface="Arial"/>
              <a:buChar char="–"/>
              <a:tabLst>
                <a:tab pos="756920" algn="l"/>
              </a:tabLst>
            </a:pPr>
            <a:r>
              <a:rPr sz="2600" spc="-5" dirty="0">
                <a:latin typeface="Calibri"/>
                <a:cs typeface="Calibri"/>
              </a:rPr>
              <a:t>intramuscular</a:t>
            </a:r>
            <a:r>
              <a:rPr sz="2600" spc="-60" dirty="0">
                <a:latin typeface="Calibri"/>
                <a:cs typeface="Calibri"/>
              </a:rPr>
              <a:t> </a:t>
            </a:r>
            <a:r>
              <a:rPr sz="2600" dirty="0">
                <a:latin typeface="Calibri"/>
                <a:cs typeface="Calibri"/>
              </a:rPr>
              <a:t>injection,</a:t>
            </a:r>
            <a:endParaRPr sz="2600">
              <a:latin typeface="Calibri"/>
              <a:cs typeface="Calibri"/>
            </a:endParaRPr>
          </a:p>
          <a:p>
            <a:pPr marL="756285" lvl="1" indent="-287020">
              <a:lnSpc>
                <a:spcPct val="100000"/>
              </a:lnSpc>
              <a:buFont typeface="Arial"/>
              <a:buChar char="–"/>
              <a:tabLst>
                <a:tab pos="756920" algn="l"/>
              </a:tabLst>
            </a:pPr>
            <a:r>
              <a:rPr sz="2600" spc="-10" dirty="0">
                <a:latin typeface="Calibri"/>
                <a:cs typeface="Calibri"/>
              </a:rPr>
              <a:t>vigorous </a:t>
            </a:r>
            <a:r>
              <a:rPr sz="2600" spc="-15" dirty="0">
                <a:latin typeface="Calibri"/>
                <a:cs typeface="Calibri"/>
              </a:rPr>
              <a:t>physical</a:t>
            </a:r>
            <a:r>
              <a:rPr sz="2600" spc="-50" dirty="0">
                <a:latin typeface="Calibri"/>
                <a:cs typeface="Calibri"/>
              </a:rPr>
              <a:t> </a:t>
            </a:r>
            <a:r>
              <a:rPr sz="2600" spc="-20" dirty="0">
                <a:latin typeface="Calibri"/>
                <a:cs typeface="Calibri"/>
              </a:rPr>
              <a:t>exercise</a:t>
            </a:r>
            <a:endParaRPr sz="2600">
              <a:latin typeface="Calibri"/>
              <a:cs typeface="Calibri"/>
            </a:endParaRPr>
          </a:p>
          <a:p>
            <a:pPr marL="756285" lvl="1" indent="-287020">
              <a:lnSpc>
                <a:spcPct val="100000"/>
              </a:lnSpc>
              <a:buFont typeface="Arial"/>
              <a:buChar char="–"/>
              <a:tabLst>
                <a:tab pos="756920" algn="l"/>
              </a:tabLst>
            </a:pPr>
            <a:r>
              <a:rPr sz="2600" dirty="0">
                <a:latin typeface="Calibri"/>
                <a:cs typeface="Calibri"/>
              </a:rPr>
              <a:t>particularly in </a:t>
            </a:r>
            <a:r>
              <a:rPr sz="2600" spc="-5" dirty="0">
                <a:latin typeface="Calibri"/>
                <a:cs typeface="Calibri"/>
              </a:rPr>
              <a:t>older</a:t>
            </a:r>
            <a:r>
              <a:rPr sz="2600" spc="-45" dirty="0">
                <a:latin typeface="Calibri"/>
                <a:cs typeface="Calibri"/>
              </a:rPr>
              <a:t> </a:t>
            </a:r>
            <a:r>
              <a:rPr sz="2600" spc="-5" dirty="0">
                <a:latin typeface="Calibri"/>
                <a:cs typeface="Calibri"/>
              </a:rPr>
              <a:t>people,</a:t>
            </a:r>
            <a:endParaRPr sz="2600">
              <a:latin typeface="Calibri"/>
              <a:cs typeface="Calibri"/>
            </a:endParaRPr>
          </a:p>
          <a:p>
            <a:pPr marL="756285" lvl="1" indent="-287020">
              <a:lnSpc>
                <a:spcPct val="100000"/>
              </a:lnSpc>
              <a:buFont typeface="Arial"/>
              <a:buChar char="–"/>
              <a:tabLst>
                <a:tab pos="756920" algn="l"/>
              </a:tabLst>
            </a:pPr>
            <a:r>
              <a:rPr sz="2600" dirty="0">
                <a:latin typeface="Calibri"/>
                <a:cs typeface="Calibri"/>
              </a:rPr>
              <a:t>a</a:t>
            </a:r>
            <a:r>
              <a:rPr sz="2600" spc="-20" dirty="0">
                <a:latin typeface="Calibri"/>
                <a:cs typeface="Calibri"/>
              </a:rPr>
              <a:t> </a:t>
            </a:r>
            <a:r>
              <a:rPr sz="2600" spc="-15" dirty="0">
                <a:latin typeface="Calibri"/>
                <a:cs typeface="Calibri"/>
              </a:rPr>
              <a:t>fall</a:t>
            </a:r>
            <a:endParaRPr sz="26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6130" name="Picture 2" descr="Summary&#10; "/>
          <p:cNvPicPr>
            <a:picLocks noChangeAspect="1" noChangeArrowheads="1"/>
          </p:cNvPicPr>
          <p:nvPr/>
        </p:nvPicPr>
        <p:blipFill>
          <a:blip r:embed="rId2"/>
          <a:srcRect/>
          <a:stretch>
            <a:fillRect/>
          </a:stretch>
        </p:blipFill>
        <p:spPr bwMode="auto">
          <a:xfrm>
            <a:off x="1219200" y="1371600"/>
            <a:ext cx="6076950" cy="4562476"/>
          </a:xfrm>
          <a:prstGeom prst="rect">
            <a:avLst/>
          </a:prstGeom>
          <a:noFill/>
        </p:spPr>
      </p:pic>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3836" y="461594"/>
            <a:ext cx="5989955" cy="697230"/>
          </a:xfrm>
          <a:prstGeom prst="rect">
            <a:avLst/>
          </a:prstGeom>
        </p:spPr>
        <p:txBody>
          <a:bodyPr vert="horz" wrap="square" lIns="0" tIns="13335" rIns="0" bIns="0" rtlCol="0">
            <a:spAutoFit/>
          </a:bodyPr>
          <a:lstStyle/>
          <a:p>
            <a:pPr marL="12700">
              <a:lnSpc>
                <a:spcPct val="100000"/>
              </a:lnSpc>
              <a:spcBef>
                <a:spcPts val="105"/>
              </a:spcBef>
            </a:pPr>
            <a:r>
              <a:rPr sz="4400" spc="-5" dirty="0"/>
              <a:t>Advanced</a:t>
            </a:r>
            <a:r>
              <a:rPr sz="4400" spc="-75" dirty="0"/>
              <a:t> </a:t>
            </a:r>
            <a:r>
              <a:rPr sz="4400" spc="-15" dirty="0"/>
              <a:t>Atherosclerosis</a:t>
            </a:r>
            <a:endParaRPr sz="4400"/>
          </a:p>
        </p:txBody>
      </p:sp>
      <p:sp>
        <p:nvSpPr>
          <p:cNvPr id="3" name="object 3"/>
          <p:cNvSpPr/>
          <p:nvPr/>
        </p:nvSpPr>
        <p:spPr>
          <a:xfrm>
            <a:off x="20" y="1905000"/>
            <a:ext cx="9143999" cy="3962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8940" y="461594"/>
            <a:ext cx="6729730" cy="697230"/>
          </a:xfrm>
          <a:prstGeom prst="rect">
            <a:avLst/>
          </a:prstGeom>
        </p:spPr>
        <p:txBody>
          <a:bodyPr vert="horz" wrap="square" lIns="0" tIns="13335" rIns="0" bIns="0" rtlCol="0">
            <a:spAutoFit/>
          </a:bodyPr>
          <a:lstStyle/>
          <a:p>
            <a:pPr marL="12700">
              <a:lnSpc>
                <a:spcPct val="100000"/>
              </a:lnSpc>
              <a:spcBef>
                <a:spcPts val="105"/>
              </a:spcBef>
            </a:pPr>
            <a:r>
              <a:rPr sz="4400" dirty="0"/>
              <a:t>Risk </a:t>
            </a:r>
            <a:r>
              <a:rPr sz="4400" spc="-20" dirty="0"/>
              <a:t>factor </a:t>
            </a:r>
            <a:r>
              <a:rPr sz="4400" spc="-10" dirty="0"/>
              <a:t>of</a:t>
            </a:r>
            <a:r>
              <a:rPr sz="4400" spc="-50" dirty="0"/>
              <a:t> </a:t>
            </a:r>
            <a:r>
              <a:rPr sz="4400" spc="-20" dirty="0"/>
              <a:t>Atherosclerosis</a:t>
            </a:r>
            <a:endParaRPr sz="4400"/>
          </a:p>
        </p:txBody>
      </p:sp>
      <p:sp>
        <p:nvSpPr>
          <p:cNvPr id="3" name="object 3"/>
          <p:cNvSpPr txBox="1"/>
          <p:nvPr/>
        </p:nvSpPr>
        <p:spPr>
          <a:xfrm>
            <a:off x="307341" y="1378965"/>
            <a:ext cx="8314690" cy="4242828"/>
          </a:xfrm>
          <a:prstGeom prst="rect">
            <a:avLst/>
          </a:prstGeom>
        </p:spPr>
        <p:txBody>
          <a:bodyPr vert="horz" wrap="square" lIns="0" tIns="13335" rIns="0" bIns="0" rtlCol="0">
            <a:spAutoFit/>
          </a:bodyPr>
          <a:lstStyle/>
          <a:p>
            <a:pPr marL="355600" indent="-342900">
              <a:lnSpc>
                <a:spcPct val="100000"/>
              </a:lnSpc>
              <a:spcBef>
                <a:spcPts val="105"/>
              </a:spcBef>
              <a:buFont typeface="Arial"/>
              <a:buChar char="•"/>
              <a:tabLst>
                <a:tab pos="354965" algn="l"/>
                <a:tab pos="355600" algn="l"/>
              </a:tabLst>
            </a:pPr>
            <a:r>
              <a:rPr sz="3200" spc="-40" dirty="0">
                <a:latin typeface="Calibri"/>
                <a:cs typeface="Calibri"/>
              </a:rPr>
              <a:t>Effect </a:t>
            </a:r>
            <a:r>
              <a:rPr sz="3200" spc="-5" dirty="0">
                <a:latin typeface="Calibri"/>
                <a:cs typeface="Calibri"/>
              </a:rPr>
              <a:t>of risk </a:t>
            </a:r>
            <a:r>
              <a:rPr sz="3200" spc="-25" dirty="0">
                <a:latin typeface="Calibri"/>
                <a:cs typeface="Calibri"/>
              </a:rPr>
              <a:t>factors </a:t>
            </a:r>
            <a:r>
              <a:rPr sz="3200" dirty="0">
                <a:latin typeface="Calibri"/>
                <a:cs typeface="Calibri"/>
              </a:rPr>
              <a:t>is </a:t>
            </a:r>
            <a:r>
              <a:rPr sz="3200" b="1" spc="-10" dirty="0">
                <a:latin typeface="Calibri"/>
                <a:cs typeface="Calibri"/>
              </a:rPr>
              <a:t>multiplicative </a:t>
            </a:r>
            <a:r>
              <a:rPr sz="3200" spc="-15" dirty="0">
                <a:latin typeface="Calibri"/>
                <a:cs typeface="Calibri"/>
              </a:rPr>
              <a:t>rather</a:t>
            </a:r>
            <a:r>
              <a:rPr sz="3200" spc="30" dirty="0">
                <a:latin typeface="Calibri"/>
                <a:cs typeface="Calibri"/>
              </a:rPr>
              <a:t> </a:t>
            </a:r>
            <a:r>
              <a:rPr sz="3200" dirty="0">
                <a:latin typeface="Calibri"/>
                <a:cs typeface="Calibri"/>
              </a:rPr>
              <a:t>than</a:t>
            </a:r>
            <a:endParaRPr sz="3200">
              <a:latin typeface="Calibri"/>
              <a:cs typeface="Calibri"/>
            </a:endParaRPr>
          </a:p>
          <a:p>
            <a:pPr marL="355600">
              <a:lnSpc>
                <a:spcPct val="100000"/>
              </a:lnSpc>
            </a:pPr>
            <a:r>
              <a:rPr sz="3200" b="1" spc="-5" dirty="0">
                <a:latin typeface="Calibri"/>
                <a:cs typeface="Calibri"/>
              </a:rPr>
              <a:t>additive</a:t>
            </a:r>
            <a:r>
              <a:rPr sz="3200" spc="-5" dirty="0">
                <a:latin typeface="Calibri"/>
                <a:cs typeface="Calibri"/>
              </a:rPr>
              <a:t>.</a:t>
            </a:r>
            <a:endParaRPr sz="3200">
              <a:latin typeface="Calibri"/>
              <a:cs typeface="Calibri"/>
            </a:endParaRPr>
          </a:p>
          <a:p>
            <a:pPr marL="355600" marR="382270" indent="-342900">
              <a:lnSpc>
                <a:spcPct val="100000"/>
              </a:lnSpc>
              <a:spcBef>
                <a:spcPts val="770"/>
              </a:spcBef>
              <a:buFont typeface="Arial"/>
              <a:buChar char="•"/>
              <a:tabLst>
                <a:tab pos="354965" algn="l"/>
                <a:tab pos="355600" algn="l"/>
              </a:tabLst>
            </a:pPr>
            <a:r>
              <a:rPr sz="3200" dirty="0">
                <a:latin typeface="Calibri"/>
                <a:cs typeface="Calibri"/>
              </a:rPr>
              <a:t>It is </a:t>
            </a:r>
            <a:r>
              <a:rPr sz="3200" spc="-10" dirty="0">
                <a:latin typeface="Calibri"/>
                <a:cs typeface="Calibri"/>
              </a:rPr>
              <a:t>important </a:t>
            </a:r>
            <a:r>
              <a:rPr sz="3200" spc="-25" dirty="0">
                <a:latin typeface="Calibri"/>
                <a:cs typeface="Calibri"/>
              </a:rPr>
              <a:t>to </a:t>
            </a:r>
            <a:r>
              <a:rPr sz="3200" spc="-10" dirty="0">
                <a:latin typeface="Calibri"/>
                <a:cs typeface="Calibri"/>
              </a:rPr>
              <a:t>distinguish between </a:t>
            </a:r>
            <a:r>
              <a:rPr sz="3200" b="1" spc="-10" dirty="0">
                <a:latin typeface="Calibri"/>
                <a:cs typeface="Calibri"/>
              </a:rPr>
              <a:t>relative  </a:t>
            </a:r>
            <a:r>
              <a:rPr sz="3200" b="1" spc="-5" dirty="0">
                <a:latin typeface="Calibri"/>
                <a:cs typeface="Calibri"/>
              </a:rPr>
              <a:t>risk </a:t>
            </a:r>
            <a:r>
              <a:rPr sz="3200" dirty="0">
                <a:latin typeface="Calibri"/>
                <a:cs typeface="Calibri"/>
              </a:rPr>
              <a:t>and </a:t>
            </a:r>
            <a:r>
              <a:rPr sz="3200" b="1" spc="-5" dirty="0">
                <a:latin typeface="Calibri"/>
                <a:cs typeface="Calibri"/>
              </a:rPr>
              <a:t>absolute</a:t>
            </a:r>
            <a:r>
              <a:rPr sz="3200" b="1" spc="-50" dirty="0">
                <a:latin typeface="Calibri"/>
                <a:cs typeface="Calibri"/>
              </a:rPr>
              <a:t> </a:t>
            </a:r>
            <a:r>
              <a:rPr sz="3200" b="1" dirty="0">
                <a:latin typeface="Calibri"/>
                <a:cs typeface="Calibri"/>
              </a:rPr>
              <a:t>risk</a:t>
            </a:r>
            <a:r>
              <a:rPr sz="3200" dirty="0">
                <a:latin typeface="Calibri"/>
                <a:cs typeface="Calibri"/>
              </a:rPr>
              <a:t>.</a:t>
            </a:r>
            <a:endParaRPr sz="3200">
              <a:latin typeface="Calibri"/>
              <a:cs typeface="Calibri"/>
            </a:endParaRPr>
          </a:p>
          <a:p>
            <a:pPr marL="355600" indent="-342900">
              <a:lnSpc>
                <a:spcPct val="100000"/>
              </a:lnSpc>
              <a:spcBef>
                <a:spcPts val="770"/>
              </a:spcBef>
              <a:buFont typeface="Arial"/>
              <a:buChar char="•"/>
              <a:tabLst>
                <a:tab pos="354965" algn="l"/>
                <a:tab pos="355600" algn="l"/>
              </a:tabLst>
            </a:pPr>
            <a:r>
              <a:rPr sz="3200" b="1" spc="-5" dirty="0">
                <a:latin typeface="Calibri"/>
                <a:cs typeface="Calibri"/>
              </a:rPr>
              <a:t>Absolute</a:t>
            </a:r>
            <a:r>
              <a:rPr sz="3200" b="1" spc="-65" dirty="0">
                <a:latin typeface="Calibri"/>
                <a:cs typeface="Calibri"/>
              </a:rPr>
              <a:t> </a:t>
            </a:r>
            <a:r>
              <a:rPr sz="3200" b="1" dirty="0">
                <a:latin typeface="Calibri"/>
                <a:cs typeface="Calibri"/>
              </a:rPr>
              <a:t>Risk</a:t>
            </a:r>
            <a:endParaRPr sz="3200">
              <a:latin typeface="Calibri"/>
              <a:cs typeface="Calibri"/>
            </a:endParaRPr>
          </a:p>
          <a:p>
            <a:pPr marL="756285" lvl="1" indent="-287020">
              <a:lnSpc>
                <a:spcPct val="100000"/>
              </a:lnSpc>
              <a:spcBef>
                <a:spcPts val="690"/>
              </a:spcBef>
              <a:buFont typeface="Arial"/>
              <a:buChar char="–"/>
              <a:tabLst>
                <a:tab pos="756920" algn="l"/>
              </a:tabLst>
            </a:pPr>
            <a:r>
              <a:rPr sz="2800" spc="-10" dirty="0">
                <a:latin typeface="Calibri"/>
                <a:cs typeface="Calibri"/>
              </a:rPr>
              <a:t>Age</a:t>
            </a:r>
            <a:endParaRPr sz="2800">
              <a:latin typeface="Calibri"/>
              <a:cs typeface="Calibri"/>
            </a:endParaRPr>
          </a:p>
          <a:p>
            <a:pPr marL="756285" lvl="1" indent="-287020">
              <a:lnSpc>
                <a:spcPct val="100000"/>
              </a:lnSpc>
              <a:spcBef>
                <a:spcPts val="670"/>
              </a:spcBef>
              <a:buFont typeface="Arial"/>
              <a:buChar char="–"/>
              <a:tabLst>
                <a:tab pos="756920" algn="l"/>
              </a:tabLst>
            </a:pPr>
            <a:r>
              <a:rPr sz="2800" spc="-5" dirty="0">
                <a:latin typeface="Calibri"/>
                <a:cs typeface="Calibri"/>
              </a:rPr>
              <a:t>Male</a:t>
            </a:r>
            <a:r>
              <a:rPr sz="2800" spc="-20" dirty="0">
                <a:latin typeface="Calibri"/>
                <a:cs typeface="Calibri"/>
              </a:rPr>
              <a:t> </a:t>
            </a:r>
            <a:r>
              <a:rPr sz="2800" spc="-25" dirty="0">
                <a:latin typeface="Calibri"/>
                <a:cs typeface="Calibri"/>
              </a:rPr>
              <a:t>sex</a:t>
            </a:r>
            <a:endParaRPr sz="2800">
              <a:latin typeface="Calibri"/>
              <a:cs typeface="Calibri"/>
            </a:endParaRPr>
          </a:p>
          <a:p>
            <a:pPr marL="756285" lvl="1" indent="-287020">
              <a:lnSpc>
                <a:spcPct val="100000"/>
              </a:lnSpc>
              <a:spcBef>
                <a:spcPts val="675"/>
              </a:spcBef>
              <a:buFont typeface="Arial"/>
              <a:buChar char="–"/>
              <a:tabLst>
                <a:tab pos="756920" algn="l"/>
              </a:tabLst>
            </a:pPr>
            <a:r>
              <a:rPr sz="2800" spc="-20" dirty="0">
                <a:latin typeface="Calibri"/>
                <a:cs typeface="Calibri"/>
              </a:rPr>
              <a:t>Positive </a:t>
            </a:r>
            <a:r>
              <a:rPr sz="2800" spc="-15" dirty="0">
                <a:latin typeface="Calibri"/>
                <a:cs typeface="Calibri"/>
              </a:rPr>
              <a:t>family</a:t>
            </a:r>
            <a:r>
              <a:rPr sz="2800" spc="35" dirty="0">
                <a:latin typeface="Calibri"/>
                <a:cs typeface="Calibri"/>
              </a:rPr>
              <a:t> </a:t>
            </a:r>
            <a:r>
              <a:rPr sz="2800" spc="-15" dirty="0">
                <a:latin typeface="Calibri"/>
                <a:cs typeface="Calibri"/>
              </a:rPr>
              <a:t>history</a:t>
            </a:r>
            <a:endParaRPr sz="28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8940" y="461594"/>
            <a:ext cx="6729730" cy="697230"/>
          </a:xfrm>
          <a:prstGeom prst="rect">
            <a:avLst/>
          </a:prstGeom>
        </p:spPr>
        <p:txBody>
          <a:bodyPr vert="horz" wrap="square" lIns="0" tIns="13335" rIns="0" bIns="0" rtlCol="0">
            <a:spAutoFit/>
          </a:bodyPr>
          <a:lstStyle/>
          <a:p>
            <a:pPr marL="12700">
              <a:lnSpc>
                <a:spcPct val="100000"/>
              </a:lnSpc>
              <a:spcBef>
                <a:spcPts val="105"/>
              </a:spcBef>
            </a:pPr>
            <a:r>
              <a:rPr sz="4400" dirty="0"/>
              <a:t>Risk </a:t>
            </a:r>
            <a:r>
              <a:rPr sz="4400" spc="-20" dirty="0"/>
              <a:t>factor </a:t>
            </a:r>
            <a:r>
              <a:rPr sz="4400" spc="-10" dirty="0"/>
              <a:t>of</a:t>
            </a:r>
            <a:r>
              <a:rPr sz="4400" spc="-50" dirty="0"/>
              <a:t> </a:t>
            </a:r>
            <a:r>
              <a:rPr sz="4400" spc="-20" dirty="0"/>
              <a:t>Atherosclerosis</a:t>
            </a:r>
            <a:endParaRPr sz="4400"/>
          </a:p>
        </p:txBody>
      </p:sp>
      <p:sp>
        <p:nvSpPr>
          <p:cNvPr id="3" name="object 3"/>
          <p:cNvSpPr txBox="1"/>
          <p:nvPr/>
        </p:nvSpPr>
        <p:spPr>
          <a:xfrm>
            <a:off x="535940" y="1526870"/>
            <a:ext cx="5560059" cy="4475584"/>
          </a:xfrm>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Lst>
            </a:pPr>
            <a:r>
              <a:rPr sz="3000" b="1" spc="-20" dirty="0">
                <a:latin typeface="Calibri"/>
                <a:cs typeface="Calibri"/>
              </a:rPr>
              <a:t>Relative</a:t>
            </a:r>
            <a:r>
              <a:rPr sz="3000" b="1" spc="-10" dirty="0">
                <a:latin typeface="Calibri"/>
                <a:cs typeface="Calibri"/>
              </a:rPr>
              <a:t> </a:t>
            </a:r>
            <a:r>
              <a:rPr sz="3000" b="1" spc="-5" dirty="0">
                <a:latin typeface="Calibri"/>
                <a:cs typeface="Calibri"/>
              </a:rPr>
              <a:t>Risk</a:t>
            </a:r>
            <a:endParaRPr sz="3000">
              <a:latin typeface="Calibri"/>
              <a:cs typeface="Calibri"/>
            </a:endParaRPr>
          </a:p>
          <a:p>
            <a:pPr marL="756285" lvl="1" indent="-287020">
              <a:lnSpc>
                <a:spcPct val="100000"/>
              </a:lnSpc>
              <a:spcBef>
                <a:spcPts val="15"/>
              </a:spcBef>
              <a:buFont typeface="Arial"/>
              <a:buChar char="–"/>
              <a:tabLst>
                <a:tab pos="756920" algn="l"/>
              </a:tabLst>
            </a:pPr>
            <a:r>
              <a:rPr sz="2600" b="1" spc="-5" dirty="0">
                <a:latin typeface="Calibri"/>
                <a:cs typeface="Calibri"/>
              </a:rPr>
              <a:t>Smoking</a:t>
            </a:r>
            <a:endParaRPr sz="2600" b="1">
              <a:latin typeface="Calibri"/>
              <a:cs typeface="Calibri"/>
            </a:endParaRPr>
          </a:p>
          <a:p>
            <a:pPr marL="756285" lvl="1" indent="-287020">
              <a:lnSpc>
                <a:spcPct val="100000"/>
              </a:lnSpc>
              <a:buFont typeface="Arial"/>
              <a:buChar char="–"/>
              <a:tabLst>
                <a:tab pos="756920" algn="l"/>
              </a:tabLst>
            </a:pPr>
            <a:r>
              <a:rPr sz="2600" b="1" spc="-5" dirty="0">
                <a:latin typeface="Calibri"/>
                <a:cs typeface="Calibri"/>
              </a:rPr>
              <a:t>Hypertension</a:t>
            </a:r>
            <a:endParaRPr sz="2600" b="1">
              <a:latin typeface="Calibri"/>
              <a:cs typeface="Calibri"/>
            </a:endParaRPr>
          </a:p>
          <a:p>
            <a:pPr marL="756285" lvl="1" indent="-287020">
              <a:lnSpc>
                <a:spcPct val="100000"/>
              </a:lnSpc>
              <a:buFont typeface="Arial"/>
              <a:buChar char="–"/>
              <a:tabLst>
                <a:tab pos="756920" algn="l"/>
              </a:tabLst>
            </a:pPr>
            <a:r>
              <a:rPr sz="2600" b="1" spc="-10" dirty="0">
                <a:latin typeface="Calibri"/>
                <a:cs typeface="Calibri"/>
              </a:rPr>
              <a:t>Diabetes</a:t>
            </a:r>
            <a:r>
              <a:rPr sz="2600" b="1" spc="-70" dirty="0">
                <a:latin typeface="Calibri"/>
                <a:cs typeface="Calibri"/>
              </a:rPr>
              <a:t> </a:t>
            </a:r>
            <a:r>
              <a:rPr sz="2600" b="1" dirty="0">
                <a:latin typeface="Calibri"/>
                <a:cs typeface="Calibri"/>
              </a:rPr>
              <a:t>mellitus</a:t>
            </a:r>
            <a:endParaRPr sz="2600" b="1">
              <a:latin typeface="Calibri"/>
              <a:cs typeface="Calibri"/>
            </a:endParaRPr>
          </a:p>
          <a:p>
            <a:pPr marL="756285" lvl="1" indent="-287020">
              <a:lnSpc>
                <a:spcPct val="100000"/>
              </a:lnSpc>
              <a:spcBef>
                <a:spcPts val="5"/>
              </a:spcBef>
              <a:buFont typeface="Arial"/>
              <a:buChar char="–"/>
              <a:tabLst>
                <a:tab pos="756920" algn="l"/>
              </a:tabLst>
            </a:pPr>
            <a:r>
              <a:rPr sz="2600" b="1" spc="-10" dirty="0">
                <a:latin typeface="Calibri"/>
                <a:cs typeface="Calibri"/>
              </a:rPr>
              <a:t>Haemostatic</a:t>
            </a:r>
            <a:r>
              <a:rPr sz="2600" b="1" spc="-80" dirty="0">
                <a:latin typeface="Calibri"/>
                <a:cs typeface="Calibri"/>
              </a:rPr>
              <a:t> </a:t>
            </a:r>
            <a:r>
              <a:rPr sz="2600" b="1" spc="-20" dirty="0">
                <a:latin typeface="Calibri"/>
                <a:cs typeface="Calibri"/>
              </a:rPr>
              <a:t>factors.</a:t>
            </a:r>
            <a:endParaRPr sz="2600" b="1">
              <a:latin typeface="Calibri"/>
              <a:cs typeface="Calibri"/>
            </a:endParaRPr>
          </a:p>
          <a:p>
            <a:pPr marL="756285" lvl="1" indent="-287020">
              <a:lnSpc>
                <a:spcPct val="100000"/>
              </a:lnSpc>
              <a:buFont typeface="Arial"/>
              <a:buChar char="–"/>
              <a:tabLst>
                <a:tab pos="756920" algn="l"/>
              </a:tabLst>
            </a:pPr>
            <a:r>
              <a:rPr sz="2600" b="1" spc="-15" dirty="0">
                <a:latin typeface="Calibri"/>
                <a:cs typeface="Calibri"/>
              </a:rPr>
              <a:t>Physical</a:t>
            </a:r>
            <a:r>
              <a:rPr sz="2600" b="1" spc="-100" dirty="0">
                <a:latin typeface="Calibri"/>
                <a:cs typeface="Calibri"/>
              </a:rPr>
              <a:t> </a:t>
            </a:r>
            <a:r>
              <a:rPr sz="2600" b="1" dirty="0">
                <a:latin typeface="Calibri"/>
                <a:cs typeface="Calibri"/>
              </a:rPr>
              <a:t>activity</a:t>
            </a:r>
            <a:endParaRPr sz="2600" b="1">
              <a:latin typeface="Calibri"/>
              <a:cs typeface="Calibri"/>
            </a:endParaRPr>
          </a:p>
          <a:p>
            <a:pPr marL="756285" lvl="1" indent="-287020">
              <a:lnSpc>
                <a:spcPct val="100000"/>
              </a:lnSpc>
              <a:buFont typeface="Arial"/>
              <a:buChar char="–"/>
              <a:tabLst>
                <a:tab pos="756920" algn="l"/>
              </a:tabLst>
            </a:pPr>
            <a:r>
              <a:rPr sz="2600" b="1" spc="-5" dirty="0">
                <a:latin typeface="Calibri"/>
                <a:cs typeface="Calibri"/>
              </a:rPr>
              <a:t>Obesity</a:t>
            </a:r>
            <a:endParaRPr sz="2600" b="1">
              <a:latin typeface="Calibri"/>
              <a:cs typeface="Calibri"/>
            </a:endParaRPr>
          </a:p>
          <a:p>
            <a:pPr marL="756285" lvl="1" indent="-287020">
              <a:lnSpc>
                <a:spcPct val="100000"/>
              </a:lnSpc>
              <a:buFont typeface="Arial"/>
              <a:buChar char="–"/>
              <a:tabLst>
                <a:tab pos="756920" algn="l"/>
              </a:tabLst>
            </a:pPr>
            <a:r>
              <a:rPr sz="2600" b="1" spc="-5" dirty="0">
                <a:latin typeface="Calibri"/>
                <a:cs typeface="Calibri"/>
              </a:rPr>
              <a:t>Alcohol</a:t>
            </a:r>
            <a:endParaRPr sz="2600" b="1">
              <a:latin typeface="Calibri"/>
              <a:cs typeface="Calibri"/>
            </a:endParaRPr>
          </a:p>
          <a:p>
            <a:pPr marL="756285" lvl="1" indent="-287020">
              <a:lnSpc>
                <a:spcPct val="100000"/>
              </a:lnSpc>
              <a:buFont typeface="Arial"/>
              <a:buChar char="–"/>
              <a:tabLst>
                <a:tab pos="756920" algn="l"/>
              </a:tabLst>
            </a:pPr>
            <a:r>
              <a:rPr sz="2600" b="1" spc="-5" dirty="0">
                <a:latin typeface="Calibri"/>
                <a:cs typeface="Calibri"/>
              </a:rPr>
              <a:t>Other </a:t>
            </a:r>
            <a:r>
              <a:rPr sz="2600" b="1" spc="-10" dirty="0">
                <a:latin typeface="Calibri"/>
                <a:cs typeface="Calibri"/>
              </a:rPr>
              <a:t>dietary</a:t>
            </a:r>
            <a:r>
              <a:rPr sz="2600" b="1" spc="-70" dirty="0">
                <a:latin typeface="Calibri"/>
                <a:cs typeface="Calibri"/>
              </a:rPr>
              <a:t> </a:t>
            </a:r>
            <a:r>
              <a:rPr sz="2600" b="1" spc="-20" dirty="0">
                <a:latin typeface="Calibri"/>
                <a:cs typeface="Calibri"/>
              </a:rPr>
              <a:t>factors</a:t>
            </a:r>
            <a:endParaRPr sz="2600" b="1">
              <a:latin typeface="Calibri"/>
              <a:cs typeface="Calibri"/>
            </a:endParaRPr>
          </a:p>
          <a:p>
            <a:pPr marL="756285" lvl="1" indent="-287020">
              <a:lnSpc>
                <a:spcPct val="100000"/>
              </a:lnSpc>
              <a:buFont typeface="Arial"/>
              <a:buChar char="–"/>
              <a:tabLst>
                <a:tab pos="756920" algn="l"/>
              </a:tabLst>
            </a:pPr>
            <a:r>
              <a:rPr sz="2600" b="1" spc="-15" dirty="0">
                <a:latin typeface="Calibri"/>
                <a:cs typeface="Calibri"/>
              </a:rPr>
              <a:t>Personality</a:t>
            </a:r>
            <a:endParaRPr sz="2600" b="1">
              <a:latin typeface="Calibri"/>
              <a:cs typeface="Calibri"/>
            </a:endParaRPr>
          </a:p>
          <a:p>
            <a:pPr marL="756285" lvl="1" indent="-287020">
              <a:lnSpc>
                <a:spcPct val="100000"/>
              </a:lnSpc>
              <a:spcBef>
                <a:spcPts val="5"/>
              </a:spcBef>
              <a:buFont typeface="Arial"/>
              <a:buChar char="–"/>
              <a:tabLst>
                <a:tab pos="756920" algn="l"/>
              </a:tabLst>
            </a:pPr>
            <a:r>
              <a:rPr sz="2600" b="1" spc="-5" dirty="0">
                <a:latin typeface="Calibri"/>
                <a:cs typeface="Calibri"/>
              </a:rPr>
              <a:t>Social</a:t>
            </a:r>
            <a:r>
              <a:rPr sz="2600" b="1" spc="-25" dirty="0">
                <a:latin typeface="Calibri"/>
                <a:cs typeface="Calibri"/>
              </a:rPr>
              <a:t> </a:t>
            </a:r>
            <a:r>
              <a:rPr sz="2600" b="1" spc="-10" dirty="0">
                <a:latin typeface="Calibri"/>
                <a:cs typeface="Calibri"/>
              </a:rPr>
              <a:t>deprivation</a:t>
            </a:r>
            <a:endParaRPr sz="2600" b="1">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7157" y="461594"/>
            <a:ext cx="5878830" cy="697230"/>
          </a:xfrm>
          <a:prstGeom prst="rect">
            <a:avLst/>
          </a:prstGeom>
        </p:spPr>
        <p:txBody>
          <a:bodyPr vert="horz" wrap="square" lIns="0" tIns="13335" rIns="0" bIns="0" rtlCol="0">
            <a:spAutoFit/>
          </a:bodyPr>
          <a:lstStyle/>
          <a:p>
            <a:pPr marL="12700">
              <a:lnSpc>
                <a:spcPct val="100000"/>
              </a:lnSpc>
              <a:spcBef>
                <a:spcPts val="105"/>
              </a:spcBef>
            </a:pPr>
            <a:r>
              <a:rPr sz="4400" dirty="0"/>
              <a:t>Risk </a:t>
            </a:r>
            <a:r>
              <a:rPr sz="4400" spc="-15" dirty="0"/>
              <a:t>factor: </a:t>
            </a:r>
            <a:r>
              <a:rPr sz="4400" spc="-10" dirty="0"/>
              <a:t>Absolute</a:t>
            </a:r>
            <a:r>
              <a:rPr sz="4400" spc="-85" dirty="0"/>
              <a:t> </a:t>
            </a:r>
            <a:r>
              <a:rPr sz="4400" dirty="0"/>
              <a:t>Risk</a:t>
            </a:r>
            <a:endParaRPr sz="4400"/>
          </a:p>
        </p:txBody>
      </p:sp>
      <p:sp>
        <p:nvSpPr>
          <p:cNvPr id="3" name="object 3"/>
          <p:cNvSpPr txBox="1"/>
          <p:nvPr/>
        </p:nvSpPr>
        <p:spPr>
          <a:xfrm>
            <a:off x="535940" y="1430844"/>
            <a:ext cx="7755255" cy="4577534"/>
          </a:xfrm>
          <a:prstGeom prst="rect">
            <a:avLst/>
          </a:prstGeom>
        </p:spPr>
        <p:txBody>
          <a:bodyPr vert="horz" wrap="square" lIns="0" tIns="113664" rIns="0" bIns="0" rtlCol="0">
            <a:spAutoFit/>
          </a:bodyPr>
          <a:lstStyle/>
          <a:p>
            <a:pPr marL="355600" indent="-343535">
              <a:lnSpc>
                <a:spcPct val="100000"/>
              </a:lnSpc>
              <a:spcBef>
                <a:spcPts val="894"/>
              </a:spcBef>
              <a:buFont typeface="Arial"/>
              <a:buChar char="•"/>
              <a:tabLst>
                <a:tab pos="355600" algn="l"/>
                <a:tab pos="356235" algn="l"/>
              </a:tabLst>
            </a:pPr>
            <a:r>
              <a:rPr sz="3200" b="1" spc="-10" dirty="0">
                <a:latin typeface="Calibri"/>
                <a:cs typeface="Calibri"/>
              </a:rPr>
              <a:t>Age </a:t>
            </a:r>
            <a:r>
              <a:rPr sz="3200" b="1" dirty="0">
                <a:latin typeface="Calibri"/>
                <a:cs typeface="Calibri"/>
              </a:rPr>
              <a:t>&amp;</a:t>
            </a:r>
            <a:r>
              <a:rPr sz="3200" b="1" spc="-30" dirty="0">
                <a:latin typeface="Calibri"/>
                <a:cs typeface="Calibri"/>
              </a:rPr>
              <a:t> </a:t>
            </a:r>
            <a:r>
              <a:rPr sz="3200" b="1" spc="-25" dirty="0">
                <a:latin typeface="Calibri"/>
                <a:cs typeface="Calibri"/>
              </a:rPr>
              <a:t>Sex</a:t>
            </a:r>
            <a:endParaRPr sz="3200">
              <a:latin typeface="Calibri"/>
              <a:cs typeface="Calibri"/>
            </a:endParaRPr>
          </a:p>
          <a:p>
            <a:pPr marL="756285" marR="657225" lvl="1" indent="-287020">
              <a:lnSpc>
                <a:spcPct val="100000"/>
              </a:lnSpc>
              <a:spcBef>
                <a:spcPts val="690"/>
              </a:spcBef>
              <a:buFont typeface="Arial"/>
              <a:buChar char="–"/>
              <a:tabLst>
                <a:tab pos="756920" algn="l"/>
              </a:tabLst>
            </a:pPr>
            <a:r>
              <a:rPr sz="2800" b="1" spc="-10" dirty="0">
                <a:latin typeface="Calibri"/>
                <a:cs typeface="Calibri"/>
              </a:rPr>
              <a:t>Premenopausal </a:t>
            </a:r>
            <a:r>
              <a:rPr sz="2800" spc="-10" dirty="0">
                <a:latin typeface="Calibri"/>
                <a:cs typeface="Calibri"/>
              </a:rPr>
              <a:t>women </a:t>
            </a:r>
            <a:r>
              <a:rPr sz="2800" spc="-25" dirty="0">
                <a:latin typeface="Calibri"/>
                <a:cs typeface="Calibri"/>
              </a:rPr>
              <a:t>have </a:t>
            </a:r>
            <a:r>
              <a:rPr sz="2800" b="1" spc="-10" dirty="0">
                <a:latin typeface="Calibri"/>
                <a:cs typeface="Calibri"/>
              </a:rPr>
              <a:t>lower </a:t>
            </a:r>
            <a:r>
              <a:rPr sz="2800" spc="-25" dirty="0">
                <a:latin typeface="Calibri"/>
                <a:cs typeface="Calibri"/>
              </a:rPr>
              <a:t>rates </a:t>
            </a:r>
            <a:r>
              <a:rPr sz="2800" spc="-10" dirty="0">
                <a:latin typeface="Calibri"/>
                <a:cs typeface="Calibri"/>
              </a:rPr>
              <a:t>of  disease </a:t>
            </a:r>
            <a:r>
              <a:rPr sz="2800" spc="-5" dirty="0">
                <a:latin typeface="Calibri"/>
                <a:cs typeface="Calibri"/>
              </a:rPr>
              <a:t>than</a:t>
            </a:r>
            <a:r>
              <a:rPr sz="2800" spc="35" dirty="0">
                <a:latin typeface="Calibri"/>
                <a:cs typeface="Calibri"/>
              </a:rPr>
              <a:t> </a:t>
            </a:r>
            <a:r>
              <a:rPr sz="2800" b="1" spc="-10" dirty="0">
                <a:latin typeface="Calibri"/>
                <a:cs typeface="Calibri"/>
              </a:rPr>
              <a:t>men</a:t>
            </a:r>
            <a:endParaRPr sz="2800">
              <a:latin typeface="Calibri"/>
              <a:cs typeface="Calibri"/>
            </a:endParaRPr>
          </a:p>
          <a:p>
            <a:pPr marL="756285" lvl="1" indent="-287020">
              <a:lnSpc>
                <a:spcPct val="100000"/>
              </a:lnSpc>
              <a:spcBef>
                <a:spcPts val="675"/>
              </a:spcBef>
              <a:buFont typeface="Arial"/>
              <a:buChar char="–"/>
              <a:tabLst>
                <a:tab pos="756920" algn="l"/>
              </a:tabLst>
            </a:pPr>
            <a:r>
              <a:rPr sz="2800" spc="-5" dirty="0">
                <a:latin typeface="Calibri"/>
                <a:cs typeface="Calibri"/>
              </a:rPr>
              <a:t>Although this </a:t>
            </a:r>
            <a:r>
              <a:rPr sz="2800" spc="-25" dirty="0">
                <a:latin typeface="Calibri"/>
                <a:cs typeface="Calibri"/>
              </a:rPr>
              <a:t>sex </a:t>
            </a:r>
            <a:r>
              <a:rPr sz="2800" spc="-20" dirty="0">
                <a:latin typeface="Calibri"/>
                <a:cs typeface="Calibri"/>
              </a:rPr>
              <a:t>difference </a:t>
            </a:r>
            <a:r>
              <a:rPr sz="2800" spc="-15" dirty="0">
                <a:latin typeface="Calibri"/>
                <a:cs typeface="Calibri"/>
              </a:rPr>
              <a:t>disappears </a:t>
            </a:r>
            <a:r>
              <a:rPr sz="2800" spc="-10" dirty="0">
                <a:latin typeface="Calibri"/>
                <a:cs typeface="Calibri"/>
              </a:rPr>
              <a:t>after</a:t>
            </a:r>
            <a:r>
              <a:rPr sz="2800" spc="130" dirty="0">
                <a:latin typeface="Calibri"/>
                <a:cs typeface="Calibri"/>
              </a:rPr>
              <a:t> </a:t>
            </a:r>
            <a:r>
              <a:rPr sz="2800" spc="-5" dirty="0">
                <a:latin typeface="Calibri"/>
                <a:cs typeface="Calibri"/>
              </a:rPr>
              <a:t>the</a:t>
            </a:r>
            <a:endParaRPr sz="2800">
              <a:latin typeface="Calibri"/>
              <a:cs typeface="Calibri"/>
            </a:endParaRPr>
          </a:p>
          <a:p>
            <a:pPr marL="756285">
              <a:lnSpc>
                <a:spcPct val="100000"/>
              </a:lnSpc>
            </a:pPr>
            <a:r>
              <a:rPr sz="2800" b="1" spc="-10" dirty="0">
                <a:latin typeface="Calibri"/>
                <a:cs typeface="Calibri"/>
              </a:rPr>
              <a:t>menopause</a:t>
            </a:r>
            <a:endParaRPr sz="2800">
              <a:latin typeface="Calibri"/>
              <a:cs typeface="Calibri"/>
            </a:endParaRPr>
          </a:p>
          <a:p>
            <a:pPr marL="355600" indent="-343535">
              <a:lnSpc>
                <a:spcPct val="100000"/>
              </a:lnSpc>
              <a:spcBef>
                <a:spcPts val="750"/>
              </a:spcBef>
              <a:buFont typeface="Arial"/>
              <a:buChar char="•"/>
              <a:tabLst>
                <a:tab pos="355600" algn="l"/>
                <a:tab pos="356235" algn="l"/>
              </a:tabLst>
            </a:pPr>
            <a:r>
              <a:rPr sz="3200" b="1" spc="-10" dirty="0">
                <a:latin typeface="Calibri"/>
                <a:cs typeface="Calibri"/>
              </a:rPr>
              <a:t>Positive family</a:t>
            </a:r>
            <a:r>
              <a:rPr sz="3200" b="1" spc="-80" dirty="0">
                <a:latin typeface="Calibri"/>
                <a:cs typeface="Calibri"/>
              </a:rPr>
              <a:t> </a:t>
            </a:r>
            <a:r>
              <a:rPr sz="3200" b="1" spc="-10" dirty="0">
                <a:latin typeface="Calibri"/>
                <a:cs typeface="Calibri"/>
              </a:rPr>
              <a:t>history</a:t>
            </a:r>
            <a:endParaRPr sz="3200">
              <a:latin typeface="Calibri"/>
              <a:cs typeface="Calibri"/>
            </a:endParaRPr>
          </a:p>
          <a:p>
            <a:pPr marL="756285" lvl="1" indent="-287020">
              <a:lnSpc>
                <a:spcPct val="100000"/>
              </a:lnSpc>
              <a:spcBef>
                <a:spcPts val="690"/>
              </a:spcBef>
              <a:buFont typeface="Arial"/>
              <a:buChar char="–"/>
              <a:tabLst>
                <a:tab pos="756920" algn="l"/>
              </a:tabLst>
            </a:pPr>
            <a:r>
              <a:rPr sz="2800" spc="-5" dirty="0">
                <a:latin typeface="Calibri"/>
                <a:cs typeface="Calibri"/>
              </a:rPr>
              <a:t>Runs in</a:t>
            </a:r>
            <a:r>
              <a:rPr sz="2800" spc="20" dirty="0">
                <a:latin typeface="Calibri"/>
                <a:cs typeface="Calibri"/>
              </a:rPr>
              <a:t> </a:t>
            </a:r>
            <a:r>
              <a:rPr sz="2800" spc="-15" dirty="0">
                <a:latin typeface="Calibri"/>
                <a:cs typeface="Calibri"/>
              </a:rPr>
              <a:t>families,</a:t>
            </a:r>
            <a:endParaRPr sz="2800">
              <a:latin typeface="Calibri"/>
              <a:cs typeface="Calibri"/>
            </a:endParaRPr>
          </a:p>
          <a:p>
            <a:pPr marL="756285" marR="1217930" lvl="1" indent="-287020">
              <a:lnSpc>
                <a:spcPct val="100000"/>
              </a:lnSpc>
              <a:spcBef>
                <a:spcPts val="675"/>
              </a:spcBef>
              <a:buFont typeface="Arial"/>
              <a:buChar char="–"/>
              <a:tabLst>
                <a:tab pos="756920" algn="l"/>
              </a:tabLst>
            </a:pPr>
            <a:r>
              <a:rPr sz="2800" spc="-10" dirty="0">
                <a:latin typeface="Calibri"/>
                <a:cs typeface="Calibri"/>
              </a:rPr>
              <a:t>Due </a:t>
            </a:r>
            <a:r>
              <a:rPr sz="2800" spc="-20" dirty="0">
                <a:latin typeface="Calibri"/>
                <a:cs typeface="Calibri"/>
              </a:rPr>
              <a:t>to </a:t>
            </a:r>
            <a:r>
              <a:rPr sz="2800" spc="-5" dirty="0">
                <a:latin typeface="Calibri"/>
                <a:cs typeface="Calibri"/>
              </a:rPr>
              <a:t>a </a:t>
            </a:r>
            <a:r>
              <a:rPr sz="2800" spc="-10" dirty="0">
                <a:latin typeface="Calibri"/>
                <a:cs typeface="Calibri"/>
              </a:rPr>
              <a:t>combination </a:t>
            </a:r>
            <a:r>
              <a:rPr sz="2800" spc="-5" dirty="0">
                <a:latin typeface="Calibri"/>
                <a:cs typeface="Calibri"/>
              </a:rPr>
              <a:t>of </a:t>
            </a:r>
            <a:r>
              <a:rPr sz="2800" spc="-15" dirty="0">
                <a:latin typeface="Calibri"/>
                <a:cs typeface="Calibri"/>
              </a:rPr>
              <a:t>shared </a:t>
            </a:r>
            <a:r>
              <a:rPr sz="2800" spc="-10" dirty="0">
                <a:latin typeface="Calibri"/>
                <a:cs typeface="Calibri"/>
              </a:rPr>
              <a:t>genetic,  </a:t>
            </a:r>
            <a:r>
              <a:rPr sz="2800" spc="-20" dirty="0">
                <a:latin typeface="Calibri"/>
                <a:cs typeface="Calibri"/>
              </a:rPr>
              <a:t>environmental </a:t>
            </a:r>
            <a:r>
              <a:rPr sz="2800" spc="-5" dirty="0">
                <a:latin typeface="Calibri"/>
                <a:cs typeface="Calibri"/>
              </a:rPr>
              <a:t>and </a:t>
            </a:r>
            <a:r>
              <a:rPr sz="2800" spc="-20" dirty="0">
                <a:latin typeface="Calibri"/>
                <a:cs typeface="Calibri"/>
              </a:rPr>
              <a:t>lifestyle</a:t>
            </a:r>
            <a:r>
              <a:rPr sz="2800" spc="50" dirty="0">
                <a:latin typeface="Calibri"/>
                <a:cs typeface="Calibri"/>
              </a:rPr>
              <a:t> </a:t>
            </a:r>
            <a:r>
              <a:rPr sz="2800" spc="-20" dirty="0">
                <a:latin typeface="Calibri"/>
                <a:cs typeface="Calibri"/>
              </a:rPr>
              <a:t>factors.</a:t>
            </a:r>
            <a:endParaRPr sz="28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4692" y="461594"/>
            <a:ext cx="5674995" cy="697230"/>
          </a:xfrm>
          <a:prstGeom prst="rect">
            <a:avLst/>
          </a:prstGeom>
        </p:spPr>
        <p:txBody>
          <a:bodyPr vert="horz" wrap="square" lIns="0" tIns="13335" rIns="0" bIns="0" rtlCol="0">
            <a:spAutoFit/>
          </a:bodyPr>
          <a:lstStyle/>
          <a:p>
            <a:pPr marL="12700">
              <a:lnSpc>
                <a:spcPct val="100000"/>
              </a:lnSpc>
              <a:spcBef>
                <a:spcPts val="105"/>
              </a:spcBef>
            </a:pPr>
            <a:r>
              <a:rPr sz="4400" dirty="0"/>
              <a:t>Risk </a:t>
            </a:r>
            <a:r>
              <a:rPr sz="4400" spc="-20" dirty="0"/>
              <a:t>factor: Relative</a:t>
            </a:r>
            <a:r>
              <a:rPr sz="4400" spc="-90" dirty="0"/>
              <a:t> </a:t>
            </a:r>
            <a:r>
              <a:rPr sz="4400" dirty="0"/>
              <a:t>Risk</a:t>
            </a:r>
            <a:endParaRPr sz="4400"/>
          </a:p>
        </p:txBody>
      </p:sp>
      <p:sp>
        <p:nvSpPr>
          <p:cNvPr id="3" name="object 3"/>
          <p:cNvSpPr txBox="1"/>
          <p:nvPr/>
        </p:nvSpPr>
        <p:spPr>
          <a:xfrm>
            <a:off x="535942" y="1308881"/>
            <a:ext cx="8052434" cy="4698722"/>
          </a:xfrm>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Lst>
            </a:pPr>
            <a:r>
              <a:rPr sz="2700" b="1" spc="-5" dirty="0">
                <a:latin typeface="Calibri"/>
                <a:cs typeface="Calibri"/>
              </a:rPr>
              <a:t>Smoking</a:t>
            </a:r>
            <a:endParaRPr sz="2700">
              <a:latin typeface="Calibri"/>
              <a:cs typeface="Calibri"/>
            </a:endParaRPr>
          </a:p>
          <a:p>
            <a:pPr marL="756285" lvl="1" indent="-287020">
              <a:lnSpc>
                <a:spcPct val="100000"/>
              </a:lnSpc>
              <a:spcBef>
                <a:spcPts val="15"/>
              </a:spcBef>
              <a:buFont typeface="Arial"/>
              <a:buChar char="–"/>
              <a:tabLst>
                <a:tab pos="756920" algn="l"/>
              </a:tabLst>
            </a:pPr>
            <a:r>
              <a:rPr sz="2400" spc="-15" dirty="0">
                <a:latin typeface="Calibri"/>
                <a:cs typeface="Calibri"/>
              </a:rPr>
              <a:t>strong</a:t>
            </a:r>
            <a:r>
              <a:rPr sz="2400" spc="-35" dirty="0">
                <a:latin typeface="Calibri"/>
                <a:cs typeface="Calibri"/>
              </a:rPr>
              <a:t> </a:t>
            </a:r>
            <a:r>
              <a:rPr sz="2400" spc="-15" dirty="0">
                <a:latin typeface="Calibri"/>
                <a:cs typeface="Calibri"/>
              </a:rPr>
              <a:t>consistent</a:t>
            </a:r>
            <a:endParaRPr sz="2400">
              <a:latin typeface="Calibri"/>
              <a:cs typeface="Calibri"/>
            </a:endParaRPr>
          </a:p>
          <a:p>
            <a:pPr marL="756285" marR="374650" lvl="1" indent="-287020">
              <a:lnSpc>
                <a:spcPts val="2300"/>
              </a:lnSpc>
              <a:spcBef>
                <a:spcPts val="560"/>
              </a:spcBef>
              <a:buFont typeface="Arial"/>
              <a:buChar char="–"/>
              <a:tabLst>
                <a:tab pos="756920" algn="l"/>
              </a:tabLst>
            </a:pPr>
            <a:r>
              <a:rPr sz="2400" spc="-5" dirty="0">
                <a:latin typeface="Calibri"/>
                <a:cs typeface="Calibri"/>
              </a:rPr>
              <a:t>Dose </a:t>
            </a:r>
            <a:r>
              <a:rPr sz="2400" spc="-15" dirty="0">
                <a:latin typeface="Calibri"/>
                <a:cs typeface="Calibri"/>
              </a:rPr>
              <a:t>linked </a:t>
            </a:r>
            <a:r>
              <a:rPr sz="2400" spc="-5" dirty="0">
                <a:latin typeface="Calibri"/>
                <a:cs typeface="Calibri"/>
              </a:rPr>
              <a:t>relationship between </a:t>
            </a:r>
            <a:r>
              <a:rPr sz="2400" spc="-20" dirty="0">
                <a:latin typeface="Calibri"/>
                <a:cs typeface="Calibri"/>
              </a:rPr>
              <a:t>cigarette </a:t>
            </a:r>
            <a:r>
              <a:rPr sz="2400" spc="-5" dirty="0">
                <a:latin typeface="Calibri"/>
                <a:cs typeface="Calibri"/>
              </a:rPr>
              <a:t>smoking </a:t>
            </a:r>
            <a:r>
              <a:rPr sz="2400" dirty="0">
                <a:latin typeface="Calibri"/>
                <a:cs typeface="Calibri"/>
              </a:rPr>
              <a:t>and  </a:t>
            </a:r>
            <a:r>
              <a:rPr sz="2400" spc="-15" dirty="0">
                <a:latin typeface="Calibri"/>
                <a:cs typeface="Calibri"/>
              </a:rPr>
              <a:t>IHD, </a:t>
            </a:r>
            <a:r>
              <a:rPr sz="2400" dirty="0">
                <a:latin typeface="Calibri"/>
                <a:cs typeface="Calibri"/>
              </a:rPr>
              <a:t>especially in </a:t>
            </a:r>
            <a:r>
              <a:rPr sz="2400" spc="-15" dirty="0">
                <a:latin typeface="Calibri"/>
                <a:cs typeface="Calibri"/>
              </a:rPr>
              <a:t>younger </a:t>
            </a:r>
            <a:r>
              <a:rPr sz="2400" spc="-5" dirty="0">
                <a:latin typeface="Calibri"/>
                <a:cs typeface="Calibri"/>
              </a:rPr>
              <a:t>(&lt; </a:t>
            </a:r>
            <a:r>
              <a:rPr sz="2400" dirty="0">
                <a:latin typeface="Calibri"/>
                <a:cs typeface="Calibri"/>
              </a:rPr>
              <a:t>70 </a:t>
            </a:r>
            <a:r>
              <a:rPr sz="2400" spc="-10" dirty="0">
                <a:latin typeface="Calibri"/>
                <a:cs typeface="Calibri"/>
              </a:rPr>
              <a:t>years)</a:t>
            </a:r>
            <a:r>
              <a:rPr sz="2400" spc="-75" dirty="0">
                <a:latin typeface="Calibri"/>
                <a:cs typeface="Calibri"/>
              </a:rPr>
              <a:t> </a:t>
            </a:r>
            <a:r>
              <a:rPr sz="2400" dirty="0">
                <a:latin typeface="Calibri"/>
                <a:cs typeface="Calibri"/>
              </a:rPr>
              <a:t>individuals</a:t>
            </a:r>
            <a:endParaRPr sz="2400">
              <a:latin typeface="Calibri"/>
              <a:cs typeface="Calibri"/>
            </a:endParaRPr>
          </a:p>
          <a:p>
            <a:pPr marL="355600" indent="-343535">
              <a:lnSpc>
                <a:spcPct val="100000"/>
              </a:lnSpc>
              <a:spcBef>
                <a:spcPts val="10"/>
              </a:spcBef>
              <a:buFont typeface="Arial"/>
              <a:buChar char="•"/>
              <a:tabLst>
                <a:tab pos="355600" algn="l"/>
                <a:tab pos="356235" algn="l"/>
              </a:tabLst>
            </a:pPr>
            <a:r>
              <a:rPr sz="2700" b="1" spc="-5" dirty="0">
                <a:latin typeface="Calibri"/>
                <a:cs typeface="Calibri"/>
              </a:rPr>
              <a:t>Hypertension: </a:t>
            </a:r>
            <a:r>
              <a:rPr sz="2700" spc="-10" dirty="0">
                <a:latin typeface="Calibri"/>
                <a:cs typeface="Calibri"/>
              </a:rPr>
              <a:t>directly</a:t>
            </a:r>
            <a:r>
              <a:rPr sz="2700" spc="5" dirty="0">
                <a:latin typeface="Calibri"/>
                <a:cs typeface="Calibri"/>
              </a:rPr>
              <a:t> </a:t>
            </a:r>
            <a:r>
              <a:rPr sz="2700" spc="-10" dirty="0">
                <a:latin typeface="Calibri"/>
                <a:cs typeface="Calibri"/>
              </a:rPr>
              <a:t>proportional</a:t>
            </a:r>
            <a:endParaRPr sz="2700">
              <a:latin typeface="Calibri"/>
              <a:cs typeface="Calibri"/>
            </a:endParaRPr>
          </a:p>
          <a:p>
            <a:pPr marL="355600" marR="5080" indent="-343535">
              <a:lnSpc>
                <a:spcPts val="2590"/>
              </a:lnSpc>
              <a:spcBef>
                <a:spcPts val="630"/>
              </a:spcBef>
              <a:buFont typeface="Arial"/>
              <a:buChar char="•"/>
              <a:tabLst>
                <a:tab pos="355600" algn="l"/>
                <a:tab pos="356235" algn="l"/>
              </a:tabLst>
            </a:pPr>
            <a:r>
              <a:rPr sz="2700" b="1" spc="-10" dirty="0">
                <a:latin typeface="Calibri"/>
                <a:cs typeface="Calibri"/>
              </a:rPr>
              <a:t>Hypercholesterolaemia: </a:t>
            </a:r>
            <a:r>
              <a:rPr sz="2700" spc="-10" dirty="0">
                <a:latin typeface="Calibri"/>
                <a:cs typeface="Calibri"/>
              </a:rPr>
              <a:t>directly proportional </a:t>
            </a:r>
            <a:r>
              <a:rPr sz="2700" spc="-15" dirty="0">
                <a:latin typeface="Calibri"/>
                <a:cs typeface="Calibri"/>
              </a:rPr>
              <a:t>to </a:t>
            </a:r>
            <a:r>
              <a:rPr sz="2700" b="1" dirty="0">
                <a:latin typeface="Calibri"/>
                <a:cs typeface="Calibri"/>
              </a:rPr>
              <a:t>serum  </a:t>
            </a:r>
            <a:r>
              <a:rPr sz="2700" b="1" spc="-15" dirty="0">
                <a:latin typeface="Calibri"/>
                <a:cs typeface="Calibri"/>
              </a:rPr>
              <a:t>cholesterol </a:t>
            </a:r>
            <a:r>
              <a:rPr sz="2700" b="1" spc="-10" dirty="0">
                <a:latin typeface="Calibri"/>
                <a:cs typeface="Calibri"/>
              </a:rPr>
              <a:t>concentrations</a:t>
            </a:r>
            <a:r>
              <a:rPr sz="2700" b="1" spc="5" dirty="0">
                <a:latin typeface="Calibri"/>
                <a:cs typeface="Calibri"/>
              </a:rPr>
              <a:t> </a:t>
            </a:r>
            <a:r>
              <a:rPr sz="2700" b="1" dirty="0">
                <a:latin typeface="Calibri"/>
                <a:cs typeface="Calibri"/>
              </a:rPr>
              <a:t>(LDL)</a:t>
            </a:r>
            <a:endParaRPr sz="2700">
              <a:latin typeface="Calibri"/>
              <a:cs typeface="Calibri"/>
            </a:endParaRPr>
          </a:p>
          <a:p>
            <a:pPr marL="355600" marR="532765" indent="-343535">
              <a:lnSpc>
                <a:spcPts val="2600"/>
              </a:lnSpc>
              <a:spcBef>
                <a:spcPts val="645"/>
              </a:spcBef>
              <a:buFont typeface="Arial"/>
              <a:buChar char="•"/>
              <a:tabLst>
                <a:tab pos="355600" algn="l"/>
                <a:tab pos="356235" algn="l"/>
              </a:tabLst>
            </a:pPr>
            <a:r>
              <a:rPr sz="2700" b="1" spc="-15" dirty="0">
                <a:latin typeface="Calibri"/>
                <a:cs typeface="Calibri"/>
              </a:rPr>
              <a:t>Diabetes </a:t>
            </a:r>
            <a:r>
              <a:rPr sz="2700" b="1" spc="-5" dirty="0">
                <a:latin typeface="Calibri"/>
                <a:cs typeface="Calibri"/>
              </a:rPr>
              <a:t>mellitus: </a:t>
            </a:r>
            <a:r>
              <a:rPr sz="2700" spc="-15" dirty="0">
                <a:latin typeface="Calibri"/>
                <a:cs typeface="Calibri"/>
              </a:rPr>
              <a:t>potent </a:t>
            </a:r>
            <a:r>
              <a:rPr sz="2700" dirty="0">
                <a:latin typeface="Calibri"/>
                <a:cs typeface="Calibri"/>
              </a:rPr>
              <a:t>risk </a:t>
            </a:r>
            <a:r>
              <a:rPr sz="2700" spc="-15" dirty="0">
                <a:latin typeface="Calibri"/>
                <a:cs typeface="Calibri"/>
              </a:rPr>
              <a:t>factor </a:t>
            </a:r>
            <a:r>
              <a:rPr sz="2700" spc="-25" dirty="0">
                <a:latin typeface="Calibri"/>
                <a:cs typeface="Calibri"/>
              </a:rPr>
              <a:t>for </a:t>
            </a:r>
            <a:r>
              <a:rPr sz="2700" dirty="0">
                <a:latin typeface="Calibri"/>
                <a:cs typeface="Calibri"/>
              </a:rPr>
              <a:t>all </a:t>
            </a:r>
            <a:r>
              <a:rPr sz="2700" spc="-15" dirty="0">
                <a:latin typeface="Calibri"/>
                <a:cs typeface="Calibri"/>
              </a:rPr>
              <a:t>forms </a:t>
            </a:r>
            <a:r>
              <a:rPr sz="2700" dirty="0">
                <a:latin typeface="Calibri"/>
                <a:cs typeface="Calibri"/>
              </a:rPr>
              <a:t>of  </a:t>
            </a:r>
            <a:r>
              <a:rPr sz="2700" spc="-15" dirty="0">
                <a:latin typeface="Calibri"/>
                <a:cs typeface="Calibri"/>
              </a:rPr>
              <a:t>atherosclerosis</a:t>
            </a:r>
            <a:endParaRPr sz="2700">
              <a:latin typeface="Calibri"/>
              <a:cs typeface="Calibri"/>
            </a:endParaRPr>
          </a:p>
          <a:p>
            <a:pPr marL="756285" marR="887094" lvl="1" indent="-287020">
              <a:lnSpc>
                <a:spcPts val="2300"/>
              </a:lnSpc>
              <a:spcBef>
                <a:spcPts val="585"/>
              </a:spcBef>
              <a:buFont typeface="Arial"/>
              <a:buChar char="–"/>
              <a:tabLst>
                <a:tab pos="756920" algn="l"/>
              </a:tabLst>
            </a:pPr>
            <a:r>
              <a:rPr sz="2400" b="1" spc="-5" dirty="0">
                <a:latin typeface="Calibri"/>
                <a:cs typeface="Calibri"/>
              </a:rPr>
              <a:t>Men with </a:t>
            </a:r>
            <a:r>
              <a:rPr sz="2400" b="1" dirty="0">
                <a:latin typeface="Calibri"/>
                <a:cs typeface="Calibri"/>
              </a:rPr>
              <a:t>type 2 </a:t>
            </a:r>
            <a:r>
              <a:rPr sz="2400" b="1" spc="-5" dirty="0">
                <a:latin typeface="Calibri"/>
                <a:cs typeface="Calibri"/>
              </a:rPr>
              <a:t>diabetes</a:t>
            </a:r>
            <a:r>
              <a:rPr sz="2400" spc="-5" dirty="0">
                <a:latin typeface="Calibri"/>
                <a:cs typeface="Calibri"/>
              </a:rPr>
              <a:t>: </a:t>
            </a:r>
            <a:r>
              <a:rPr sz="2400" spc="-10" dirty="0">
                <a:latin typeface="Calibri"/>
                <a:cs typeface="Calibri"/>
              </a:rPr>
              <a:t>two- </a:t>
            </a:r>
            <a:r>
              <a:rPr sz="2400" spc="-15" dirty="0">
                <a:latin typeface="Calibri"/>
                <a:cs typeface="Calibri"/>
              </a:rPr>
              <a:t>to four-fold greater  </a:t>
            </a:r>
            <a:r>
              <a:rPr sz="2400" dirty="0">
                <a:latin typeface="Calibri"/>
                <a:cs typeface="Calibri"/>
              </a:rPr>
              <a:t>annual</a:t>
            </a:r>
            <a:r>
              <a:rPr sz="2400" spc="-15" dirty="0">
                <a:latin typeface="Calibri"/>
                <a:cs typeface="Calibri"/>
              </a:rPr>
              <a:t> </a:t>
            </a:r>
            <a:r>
              <a:rPr sz="2400" dirty="0">
                <a:latin typeface="Calibri"/>
                <a:cs typeface="Calibri"/>
              </a:rPr>
              <a:t>risk</a:t>
            </a:r>
            <a:endParaRPr sz="2400">
              <a:latin typeface="Calibri"/>
              <a:cs typeface="Calibri"/>
            </a:endParaRPr>
          </a:p>
          <a:p>
            <a:pPr marL="756285">
              <a:lnSpc>
                <a:spcPts val="2330"/>
              </a:lnSpc>
            </a:pPr>
            <a:r>
              <a:rPr sz="2400" spc="-5" dirty="0">
                <a:latin typeface="Calibri"/>
                <a:cs typeface="Calibri"/>
              </a:rPr>
              <a:t>of</a:t>
            </a:r>
            <a:r>
              <a:rPr sz="2400" spc="-30" dirty="0">
                <a:latin typeface="Calibri"/>
                <a:cs typeface="Calibri"/>
              </a:rPr>
              <a:t> </a:t>
            </a:r>
            <a:r>
              <a:rPr sz="2400" spc="-20" dirty="0">
                <a:latin typeface="Calibri"/>
                <a:cs typeface="Calibri"/>
              </a:rPr>
              <a:t>CAD,</a:t>
            </a:r>
            <a:endParaRPr sz="2400">
              <a:latin typeface="Calibri"/>
              <a:cs typeface="Calibri"/>
            </a:endParaRPr>
          </a:p>
          <a:p>
            <a:pPr marL="756285" lvl="1" indent="-287020">
              <a:lnSpc>
                <a:spcPct val="100000"/>
              </a:lnSpc>
              <a:spcBef>
                <a:spcPts val="5"/>
              </a:spcBef>
              <a:buFont typeface="Arial"/>
              <a:buChar char="–"/>
              <a:tabLst>
                <a:tab pos="756920" algn="l"/>
              </a:tabLst>
            </a:pPr>
            <a:r>
              <a:rPr sz="2400" b="1" spc="-20" dirty="0">
                <a:latin typeface="Calibri"/>
                <a:cs typeface="Calibri"/>
              </a:rPr>
              <a:t>Women </a:t>
            </a:r>
            <a:r>
              <a:rPr sz="2400" b="1" spc="-5" dirty="0">
                <a:latin typeface="Calibri"/>
                <a:cs typeface="Calibri"/>
              </a:rPr>
              <a:t>with type </a:t>
            </a:r>
            <a:r>
              <a:rPr sz="2400" b="1" dirty="0">
                <a:latin typeface="Calibri"/>
                <a:cs typeface="Calibri"/>
              </a:rPr>
              <a:t>2 </a:t>
            </a:r>
            <a:r>
              <a:rPr sz="2400" b="1" spc="-10" dirty="0">
                <a:latin typeface="Calibri"/>
                <a:cs typeface="Calibri"/>
              </a:rPr>
              <a:t>diabetes: </a:t>
            </a:r>
            <a:r>
              <a:rPr sz="2400" spc="-10" dirty="0">
                <a:latin typeface="Calibri"/>
                <a:cs typeface="Calibri"/>
              </a:rPr>
              <a:t>(3–5-fold)</a:t>
            </a:r>
            <a:r>
              <a:rPr sz="2400" dirty="0">
                <a:latin typeface="Calibri"/>
                <a:cs typeface="Calibri"/>
              </a:rPr>
              <a:t> risk</a:t>
            </a:r>
            <a:endParaRPr sz="24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4692" y="461594"/>
            <a:ext cx="5674995" cy="697230"/>
          </a:xfrm>
          <a:prstGeom prst="rect">
            <a:avLst/>
          </a:prstGeom>
        </p:spPr>
        <p:txBody>
          <a:bodyPr vert="horz" wrap="square" lIns="0" tIns="13335" rIns="0" bIns="0" rtlCol="0">
            <a:spAutoFit/>
          </a:bodyPr>
          <a:lstStyle/>
          <a:p>
            <a:pPr marL="12700">
              <a:lnSpc>
                <a:spcPct val="100000"/>
              </a:lnSpc>
              <a:spcBef>
                <a:spcPts val="105"/>
              </a:spcBef>
            </a:pPr>
            <a:r>
              <a:rPr sz="4400" dirty="0"/>
              <a:t>Risk </a:t>
            </a:r>
            <a:r>
              <a:rPr sz="4400" spc="-20" dirty="0"/>
              <a:t>factor: Relative</a:t>
            </a:r>
            <a:r>
              <a:rPr sz="4400" spc="-90" dirty="0"/>
              <a:t> </a:t>
            </a:r>
            <a:r>
              <a:rPr sz="4400" dirty="0"/>
              <a:t>Risk</a:t>
            </a:r>
            <a:endParaRPr sz="4400"/>
          </a:p>
        </p:txBody>
      </p:sp>
      <p:sp>
        <p:nvSpPr>
          <p:cNvPr id="3" name="object 3"/>
          <p:cNvSpPr txBox="1"/>
          <p:nvPr/>
        </p:nvSpPr>
        <p:spPr>
          <a:xfrm>
            <a:off x="535940" y="1354244"/>
            <a:ext cx="7639050" cy="4690745"/>
          </a:xfrm>
          <a:prstGeom prst="rect">
            <a:avLst/>
          </a:prstGeom>
        </p:spPr>
        <p:txBody>
          <a:bodyPr vert="horz" wrap="square" lIns="0" tIns="69215" rIns="0" bIns="0" rtlCol="0">
            <a:spAutoFit/>
          </a:bodyPr>
          <a:lstStyle/>
          <a:p>
            <a:pPr marL="355600" indent="-343535">
              <a:lnSpc>
                <a:spcPct val="100000"/>
              </a:lnSpc>
              <a:spcBef>
                <a:spcPts val="545"/>
              </a:spcBef>
              <a:buFont typeface="Arial"/>
              <a:buChar char="•"/>
              <a:tabLst>
                <a:tab pos="355600" algn="l"/>
                <a:tab pos="356235" algn="l"/>
              </a:tabLst>
            </a:pPr>
            <a:r>
              <a:rPr sz="3000" b="1" spc="-10" dirty="0">
                <a:latin typeface="Calibri"/>
                <a:cs typeface="Calibri"/>
              </a:rPr>
              <a:t>Haemostatic</a:t>
            </a:r>
            <a:r>
              <a:rPr sz="3000" b="1" spc="-45" dirty="0">
                <a:latin typeface="Calibri"/>
                <a:cs typeface="Calibri"/>
              </a:rPr>
              <a:t> </a:t>
            </a:r>
            <a:r>
              <a:rPr sz="3000" b="1" spc="-20" dirty="0">
                <a:latin typeface="Calibri"/>
                <a:cs typeface="Calibri"/>
              </a:rPr>
              <a:t>factors</a:t>
            </a:r>
            <a:endParaRPr sz="3000">
              <a:latin typeface="Calibri"/>
              <a:cs typeface="Calibri"/>
            </a:endParaRPr>
          </a:p>
          <a:p>
            <a:pPr marL="756285" lvl="1" indent="-343535">
              <a:lnSpc>
                <a:spcPct val="100000"/>
              </a:lnSpc>
              <a:spcBef>
                <a:spcPts val="325"/>
              </a:spcBef>
              <a:buFont typeface="Arial"/>
              <a:buChar char="•"/>
              <a:tabLst>
                <a:tab pos="756285" algn="l"/>
                <a:tab pos="756920" algn="l"/>
              </a:tabLst>
            </a:pPr>
            <a:r>
              <a:rPr sz="2200" b="1" spc="-15" dirty="0">
                <a:latin typeface="Calibri"/>
                <a:cs typeface="Calibri"/>
              </a:rPr>
              <a:t>Platelet </a:t>
            </a:r>
            <a:r>
              <a:rPr sz="2200" b="1" spc="-10" dirty="0">
                <a:latin typeface="Calibri"/>
                <a:cs typeface="Calibri"/>
              </a:rPr>
              <a:t>activation </a:t>
            </a:r>
            <a:r>
              <a:rPr sz="2200" spc="-5" dirty="0">
                <a:latin typeface="Calibri"/>
                <a:cs typeface="Calibri"/>
              </a:rPr>
              <a:t>and </a:t>
            </a:r>
            <a:r>
              <a:rPr sz="2200" spc="-10" dirty="0">
                <a:latin typeface="Calibri"/>
                <a:cs typeface="Calibri"/>
              </a:rPr>
              <a:t>high levels </a:t>
            </a:r>
            <a:r>
              <a:rPr sz="2200" spc="-5" dirty="0">
                <a:latin typeface="Calibri"/>
                <a:cs typeface="Calibri"/>
              </a:rPr>
              <a:t>of</a:t>
            </a:r>
            <a:r>
              <a:rPr sz="2200" spc="100" dirty="0">
                <a:latin typeface="Calibri"/>
                <a:cs typeface="Calibri"/>
              </a:rPr>
              <a:t> </a:t>
            </a:r>
            <a:r>
              <a:rPr sz="2200" spc="-10" dirty="0">
                <a:latin typeface="Calibri"/>
                <a:cs typeface="Calibri"/>
              </a:rPr>
              <a:t>fibrinogen</a:t>
            </a:r>
            <a:endParaRPr sz="2200">
              <a:latin typeface="Calibri"/>
              <a:cs typeface="Calibri"/>
            </a:endParaRPr>
          </a:p>
          <a:p>
            <a:pPr marL="756285" lvl="1" indent="-343535">
              <a:lnSpc>
                <a:spcPct val="100000"/>
              </a:lnSpc>
              <a:spcBef>
                <a:spcPts val="260"/>
              </a:spcBef>
              <a:buFont typeface="Arial"/>
              <a:buChar char="•"/>
              <a:tabLst>
                <a:tab pos="756285" algn="l"/>
                <a:tab pos="756920" algn="l"/>
              </a:tabLst>
            </a:pPr>
            <a:r>
              <a:rPr sz="2200" b="1" spc="-10" dirty="0">
                <a:latin typeface="Calibri"/>
                <a:cs typeface="Calibri"/>
              </a:rPr>
              <a:t>Antiphospholipid antibodies </a:t>
            </a:r>
            <a:r>
              <a:rPr sz="2200" spc="-5" dirty="0">
                <a:latin typeface="Calibri"/>
                <a:cs typeface="Calibri"/>
              </a:rPr>
              <a:t>- </a:t>
            </a:r>
            <a:r>
              <a:rPr sz="2200" spc="-15" dirty="0">
                <a:latin typeface="Calibri"/>
                <a:cs typeface="Calibri"/>
              </a:rPr>
              <a:t>recurrent </a:t>
            </a:r>
            <a:r>
              <a:rPr sz="2200" spc="-5" dirty="0">
                <a:latin typeface="Calibri"/>
                <a:cs typeface="Calibri"/>
              </a:rPr>
              <a:t>arterial</a:t>
            </a:r>
            <a:r>
              <a:rPr sz="2200" spc="125" dirty="0">
                <a:latin typeface="Calibri"/>
                <a:cs typeface="Calibri"/>
              </a:rPr>
              <a:t> </a:t>
            </a:r>
            <a:r>
              <a:rPr sz="2200" spc="-10" dirty="0">
                <a:latin typeface="Calibri"/>
                <a:cs typeface="Calibri"/>
              </a:rPr>
              <a:t>thromboses</a:t>
            </a:r>
            <a:endParaRPr sz="2200">
              <a:latin typeface="Calibri"/>
              <a:cs typeface="Calibri"/>
            </a:endParaRPr>
          </a:p>
          <a:p>
            <a:pPr marL="355600" indent="-343535">
              <a:lnSpc>
                <a:spcPct val="100000"/>
              </a:lnSpc>
              <a:spcBef>
                <a:spcPts val="305"/>
              </a:spcBef>
              <a:buFont typeface="Arial"/>
              <a:buChar char="•"/>
              <a:tabLst>
                <a:tab pos="355600" algn="l"/>
                <a:tab pos="356235" algn="l"/>
              </a:tabLst>
            </a:pPr>
            <a:r>
              <a:rPr sz="3000" b="1" spc="-15" dirty="0">
                <a:latin typeface="Calibri"/>
                <a:cs typeface="Calibri"/>
              </a:rPr>
              <a:t>Physical</a:t>
            </a:r>
            <a:r>
              <a:rPr sz="3000" b="1" spc="-20" dirty="0">
                <a:latin typeface="Calibri"/>
                <a:cs typeface="Calibri"/>
              </a:rPr>
              <a:t> </a:t>
            </a:r>
            <a:r>
              <a:rPr sz="3000" b="1" spc="-5" dirty="0">
                <a:latin typeface="Calibri"/>
                <a:cs typeface="Calibri"/>
              </a:rPr>
              <a:t>activity</a:t>
            </a:r>
            <a:endParaRPr sz="3000">
              <a:latin typeface="Calibri"/>
              <a:cs typeface="Calibri"/>
            </a:endParaRPr>
          </a:p>
          <a:p>
            <a:pPr marL="756285" lvl="1" indent="-343535">
              <a:lnSpc>
                <a:spcPts val="2510"/>
              </a:lnSpc>
              <a:spcBef>
                <a:spcPts val="325"/>
              </a:spcBef>
              <a:buFont typeface="Arial"/>
              <a:buChar char="•"/>
              <a:tabLst>
                <a:tab pos="756285" algn="l"/>
                <a:tab pos="756920" algn="l"/>
              </a:tabLst>
            </a:pPr>
            <a:r>
              <a:rPr sz="2200" spc="-15" dirty="0">
                <a:latin typeface="Calibri"/>
                <a:cs typeface="Calibri"/>
              </a:rPr>
              <a:t>Physical </a:t>
            </a:r>
            <a:r>
              <a:rPr sz="2200" b="1" spc="-10" dirty="0">
                <a:latin typeface="Calibri"/>
                <a:cs typeface="Calibri"/>
              </a:rPr>
              <a:t>inactivity </a:t>
            </a:r>
            <a:r>
              <a:rPr sz="2200" spc="-10" dirty="0">
                <a:latin typeface="Calibri"/>
                <a:cs typeface="Calibri"/>
              </a:rPr>
              <a:t>roughly </a:t>
            </a:r>
            <a:r>
              <a:rPr sz="2200" b="1" spc="-5" dirty="0">
                <a:latin typeface="Calibri"/>
                <a:cs typeface="Calibri"/>
              </a:rPr>
              <a:t>doubles </a:t>
            </a:r>
            <a:r>
              <a:rPr sz="2200" spc="-5" dirty="0">
                <a:latin typeface="Calibri"/>
                <a:cs typeface="Calibri"/>
              </a:rPr>
              <a:t>the risk of </a:t>
            </a:r>
            <a:r>
              <a:rPr sz="2200" spc="-15" dirty="0">
                <a:latin typeface="Calibri"/>
                <a:cs typeface="Calibri"/>
              </a:rPr>
              <a:t>coronary</a:t>
            </a:r>
            <a:r>
              <a:rPr sz="2200" spc="105" dirty="0">
                <a:latin typeface="Calibri"/>
                <a:cs typeface="Calibri"/>
              </a:rPr>
              <a:t> </a:t>
            </a:r>
            <a:r>
              <a:rPr sz="2200" spc="-5" dirty="0">
                <a:latin typeface="Calibri"/>
                <a:cs typeface="Calibri"/>
              </a:rPr>
              <a:t>heart</a:t>
            </a:r>
            <a:endParaRPr sz="2200">
              <a:latin typeface="Calibri"/>
              <a:cs typeface="Calibri"/>
            </a:endParaRPr>
          </a:p>
          <a:p>
            <a:pPr marL="756285">
              <a:lnSpc>
                <a:spcPts val="2510"/>
              </a:lnSpc>
            </a:pPr>
            <a:r>
              <a:rPr sz="2200" spc="-5" dirty="0">
                <a:latin typeface="Calibri"/>
                <a:cs typeface="Calibri"/>
              </a:rPr>
              <a:t>disease</a:t>
            </a:r>
            <a:endParaRPr sz="2200">
              <a:latin typeface="Calibri"/>
              <a:cs typeface="Calibri"/>
            </a:endParaRPr>
          </a:p>
          <a:p>
            <a:pPr marL="756285" lvl="1" indent="-343535">
              <a:lnSpc>
                <a:spcPct val="100000"/>
              </a:lnSpc>
              <a:spcBef>
                <a:spcPts val="260"/>
              </a:spcBef>
              <a:buFont typeface="Arial"/>
              <a:buChar char="•"/>
              <a:tabLst>
                <a:tab pos="756285" algn="l"/>
                <a:tab pos="756920" algn="l"/>
              </a:tabLst>
            </a:pPr>
            <a:r>
              <a:rPr sz="2200" spc="-10" dirty="0">
                <a:latin typeface="Calibri"/>
                <a:cs typeface="Calibri"/>
              </a:rPr>
              <a:t>Regular</a:t>
            </a:r>
            <a:r>
              <a:rPr sz="2200" spc="-5" dirty="0">
                <a:latin typeface="Calibri"/>
                <a:cs typeface="Calibri"/>
              </a:rPr>
              <a:t> </a:t>
            </a:r>
            <a:r>
              <a:rPr sz="2200" spc="-20" dirty="0">
                <a:latin typeface="Calibri"/>
                <a:cs typeface="Calibri"/>
              </a:rPr>
              <a:t>exercise</a:t>
            </a:r>
            <a:endParaRPr sz="2200">
              <a:latin typeface="Calibri"/>
              <a:cs typeface="Calibri"/>
            </a:endParaRPr>
          </a:p>
          <a:p>
            <a:pPr marL="1213485" lvl="2" indent="-343535">
              <a:lnSpc>
                <a:spcPct val="100000"/>
              </a:lnSpc>
              <a:spcBef>
                <a:spcPts val="240"/>
              </a:spcBef>
              <a:buFont typeface="Arial"/>
              <a:buChar char="–"/>
              <a:tabLst>
                <a:tab pos="1213485" algn="l"/>
                <a:tab pos="1214120" algn="l"/>
              </a:tabLst>
            </a:pPr>
            <a:r>
              <a:rPr sz="1900" spc="-5" dirty="0">
                <a:latin typeface="Calibri"/>
                <a:cs typeface="Calibri"/>
              </a:rPr>
              <a:t>Increased serum </a:t>
            </a:r>
            <a:r>
              <a:rPr sz="1900" spc="-10" dirty="0">
                <a:latin typeface="Calibri"/>
                <a:cs typeface="Calibri"/>
              </a:rPr>
              <a:t>HDL cholesterol</a:t>
            </a:r>
            <a:r>
              <a:rPr sz="1900" spc="15" dirty="0">
                <a:latin typeface="Calibri"/>
                <a:cs typeface="Calibri"/>
              </a:rPr>
              <a:t> </a:t>
            </a:r>
            <a:r>
              <a:rPr sz="1900" spc="-10" dirty="0">
                <a:latin typeface="Calibri"/>
                <a:cs typeface="Calibri"/>
              </a:rPr>
              <a:t>concentrations,</a:t>
            </a:r>
            <a:endParaRPr sz="1900">
              <a:latin typeface="Calibri"/>
              <a:cs typeface="Calibri"/>
            </a:endParaRPr>
          </a:p>
          <a:p>
            <a:pPr marL="1213485" lvl="2" indent="-343535">
              <a:lnSpc>
                <a:spcPct val="100000"/>
              </a:lnSpc>
              <a:spcBef>
                <a:spcPts val="234"/>
              </a:spcBef>
              <a:buFont typeface="Arial"/>
              <a:buChar char="–"/>
              <a:tabLst>
                <a:tab pos="1213485" algn="l"/>
                <a:tab pos="1214120" algn="l"/>
              </a:tabLst>
            </a:pPr>
            <a:r>
              <a:rPr sz="1900" spc="-10" dirty="0">
                <a:latin typeface="Calibri"/>
                <a:cs typeface="Calibri"/>
              </a:rPr>
              <a:t>Lower</a:t>
            </a:r>
            <a:r>
              <a:rPr sz="1900" spc="-5" dirty="0">
                <a:latin typeface="Calibri"/>
                <a:cs typeface="Calibri"/>
              </a:rPr>
              <a:t> </a:t>
            </a:r>
            <a:r>
              <a:rPr sz="1900" spc="-85" dirty="0">
                <a:latin typeface="Calibri"/>
                <a:cs typeface="Calibri"/>
              </a:rPr>
              <a:t>BP,</a:t>
            </a:r>
            <a:endParaRPr sz="1900">
              <a:latin typeface="Calibri"/>
              <a:cs typeface="Calibri"/>
            </a:endParaRPr>
          </a:p>
          <a:p>
            <a:pPr marL="1213485" lvl="2" indent="-343535">
              <a:lnSpc>
                <a:spcPct val="100000"/>
              </a:lnSpc>
              <a:spcBef>
                <a:spcPts val="225"/>
              </a:spcBef>
              <a:buFont typeface="Arial"/>
              <a:buChar char="–"/>
              <a:tabLst>
                <a:tab pos="1213485" algn="l"/>
                <a:tab pos="1214120" algn="l"/>
              </a:tabLst>
            </a:pPr>
            <a:r>
              <a:rPr sz="1900" spc="-15" dirty="0">
                <a:latin typeface="Calibri"/>
                <a:cs typeface="Calibri"/>
              </a:rPr>
              <a:t>Collateral </a:t>
            </a:r>
            <a:r>
              <a:rPr sz="1900" spc="-10" dirty="0">
                <a:latin typeface="Calibri"/>
                <a:cs typeface="Calibri"/>
              </a:rPr>
              <a:t>vessel</a:t>
            </a:r>
            <a:r>
              <a:rPr sz="1900" spc="20" dirty="0">
                <a:latin typeface="Calibri"/>
                <a:cs typeface="Calibri"/>
              </a:rPr>
              <a:t> </a:t>
            </a:r>
            <a:r>
              <a:rPr sz="1900" spc="-10" dirty="0">
                <a:latin typeface="Calibri"/>
                <a:cs typeface="Calibri"/>
              </a:rPr>
              <a:t>development</a:t>
            </a:r>
            <a:endParaRPr sz="1900">
              <a:latin typeface="Calibri"/>
              <a:cs typeface="Calibri"/>
            </a:endParaRPr>
          </a:p>
          <a:p>
            <a:pPr marL="355600" marR="1139825" indent="-343535">
              <a:lnSpc>
                <a:spcPts val="3240"/>
              </a:lnSpc>
              <a:spcBef>
                <a:spcPts val="700"/>
              </a:spcBef>
              <a:buFont typeface="Arial"/>
              <a:buChar char="•"/>
              <a:tabLst>
                <a:tab pos="355600" algn="l"/>
                <a:tab pos="356235" algn="l"/>
              </a:tabLst>
            </a:pPr>
            <a:r>
              <a:rPr sz="3000" b="1" spc="-5" dirty="0">
                <a:latin typeface="Calibri"/>
                <a:cs typeface="Calibri"/>
              </a:rPr>
              <a:t>Obesity: </a:t>
            </a:r>
            <a:r>
              <a:rPr sz="3000" spc="-10" dirty="0">
                <a:latin typeface="Calibri"/>
                <a:cs typeface="Calibri"/>
              </a:rPr>
              <a:t>often associated </a:t>
            </a:r>
            <a:r>
              <a:rPr sz="3000" dirty="0">
                <a:latin typeface="Calibri"/>
                <a:cs typeface="Calibri"/>
              </a:rPr>
              <a:t>with HTN</a:t>
            </a:r>
            <a:r>
              <a:rPr sz="3000" spc="-75" dirty="0">
                <a:latin typeface="Calibri"/>
                <a:cs typeface="Calibri"/>
              </a:rPr>
              <a:t> </a:t>
            </a:r>
            <a:r>
              <a:rPr sz="3000" dirty="0">
                <a:latin typeface="Calibri"/>
                <a:cs typeface="Calibri"/>
              </a:rPr>
              <a:t>and  </a:t>
            </a:r>
            <a:r>
              <a:rPr sz="3000" spc="-10" dirty="0">
                <a:latin typeface="Calibri"/>
                <a:cs typeface="Calibri"/>
              </a:rPr>
              <a:t>cardiovascular</a:t>
            </a:r>
            <a:r>
              <a:rPr sz="3000" spc="-30" dirty="0">
                <a:latin typeface="Calibri"/>
                <a:cs typeface="Calibri"/>
              </a:rPr>
              <a:t> </a:t>
            </a:r>
            <a:r>
              <a:rPr sz="3000" spc="-10" dirty="0">
                <a:latin typeface="Calibri"/>
                <a:cs typeface="Calibri"/>
              </a:rPr>
              <a:t>disease</a:t>
            </a:r>
            <a:endParaRPr sz="30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schemic Heart Disease&#10;• Heart Disease due to ischemia due to any cause&#10;• Coronary artery disease&#10;• Hypertensive heart dis..."/>
          <p:cNvPicPr>
            <a:picLocks noChangeAspect="1" noChangeArrowheads="1"/>
          </p:cNvPicPr>
          <p:nvPr/>
        </p:nvPicPr>
        <p:blipFill>
          <a:blip r:embed="rId2"/>
          <a:srcRect/>
          <a:stretch>
            <a:fillRect/>
          </a:stretch>
        </p:blipFill>
        <p:spPr bwMode="auto">
          <a:xfrm>
            <a:off x="0" y="0"/>
            <a:ext cx="9144000" cy="70104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4692" y="461594"/>
            <a:ext cx="5674995" cy="697230"/>
          </a:xfrm>
          <a:prstGeom prst="rect">
            <a:avLst/>
          </a:prstGeom>
        </p:spPr>
        <p:txBody>
          <a:bodyPr vert="horz" wrap="square" lIns="0" tIns="13335" rIns="0" bIns="0" rtlCol="0">
            <a:spAutoFit/>
          </a:bodyPr>
          <a:lstStyle/>
          <a:p>
            <a:pPr marL="12700">
              <a:lnSpc>
                <a:spcPct val="100000"/>
              </a:lnSpc>
              <a:spcBef>
                <a:spcPts val="105"/>
              </a:spcBef>
            </a:pPr>
            <a:r>
              <a:rPr sz="4400" dirty="0"/>
              <a:t>Risk </a:t>
            </a:r>
            <a:r>
              <a:rPr sz="4400" spc="-20" dirty="0"/>
              <a:t>factor: Relative</a:t>
            </a:r>
            <a:r>
              <a:rPr sz="4400" spc="-90" dirty="0"/>
              <a:t> </a:t>
            </a:r>
            <a:r>
              <a:rPr sz="4400" dirty="0"/>
              <a:t>Risk</a:t>
            </a:r>
            <a:endParaRPr sz="4400"/>
          </a:p>
        </p:txBody>
      </p:sp>
      <p:sp>
        <p:nvSpPr>
          <p:cNvPr id="3" name="object 3"/>
          <p:cNvSpPr txBox="1"/>
          <p:nvPr/>
        </p:nvSpPr>
        <p:spPr>
          <a:xfrm>
            <a:off x="535960" y="1357575"/>
            <a:ext cx="7852409" cy="4176783"/>
          </a:xfrm>
          <a:prstGeom prst="rect">
            <a:avLst/>
          </a:prstGeom>
        </p:spPr>
        <p:txBody>
          <a:bodyPr vert="horz" wrap="square" lIns="0" tIns="110489" rIns="0" bIns="0" rtlCol="0">
            <a:spAutoFit/>
          </a:bodyPr>
          <a:lstStyle/>
          <a:p>
            <a:pPr marL="355600" indent="-343535">
              <a:lnSpc>
                <a:spcPct val="100000"/>
              </a:lnSpc>
              <a:spcBef>
                <a:spcPts val="869"/>
              </a:spcBef>
              <a:buFont typeface="Arial"/>
              <a:buChar char="•"/>
              <a:tabLst>
                <a:tab pos="355600" algn="l"/>
                <a:tab pos="356235" algn="l"/>
              </a:tabLst>
            </a:pPr>
            <a:r>
              <a:rPr sz="3200" b="1" dirty="0">
                <a:latin typeface="Calibri"/>
                <a:cs typeface="Calibri"/>
              </a:rPr>
              <a:t>Alcohol: </a:t>
            </a:r>
            <a:r>
              <a:rPr sz="3200" spc="-20" dirty="0">
                <a:latin typeface="Calibri"/>
                <a:cs typeface="Calibri"/>
              </a:rPr>
              <a:t>excess</a:t>
            </a:r>
            <a:r>
              <a:rPr sz="3200" spc="-85" dirty="0">
                <a:latin typeface="Calibri"/>
                <a:cs typeface="Calibri"/>
              </a:rPr>
              <a:t> </a:t>
            </a:r>
            <a:r>
              <a:rPr sz="3200" spc="-10" dirty="0">
                <a:latin typeface="Calibri"/>
                <a:cs typeface="Calibri"/>
              </a:rPr>
              <a:t>consumption</a:t>
            </a:r>
            <a:endParaRPr sz="3200">
              <a:latin typeface="Calibri"/>
              <a:cs typeface="Calibri"/>
            </a:endParaRPr>
          </a:p>
          <a:p>
            <a:pPr marL="355600" indent="-343535">
              <a:lnSpc>
                <a:spcPct val="100000"/>
              </a:lnSpc>
              <a:spcBef>
                <a:spcPts val="770"/>
              </a:spcBef>
              <a:buFont typeface="Arial"/>
              <a:buChar char="•"/>
              <a:tabLst>
                <a:tab pos="355600" algn="l"/>
                <a:tab pos="356235" algn="l"/>
              </a:tabLst>
            </a:pPr>
            <a:r>
              <a:rPr sz="3200" b="1" dirty="0">
                <a:latin typeface="Calibri"/>
                <a:cs typeface="Calibri"/>
              </a:rPr>
              <a:t>Other </a:t>
            </a:r>
            <a:r>
              <a:rPr sz="3200" b="1" spc="-10" dirty="0">
                <a:latin typeface="Calibri"/>
                <a:cs typeface="Calibri"/>
              </a:rPr>
              <a:t>dietary</a:t>
            </a:r>
            <a:r>
              <a:rPr sz="3200" b="1" spc="-50" dirty="0">
                <a:latin typeface="Calibri"/>
                <a:cs typeface="Calibri"/>
              </a:rPr>
              <a:t> </a:t>
            </a:r>
            <a:r>
              <a:rPr sz="3200" b="1" spc="-15" dirty="0">
                <a:latin typeface="Calibri"/>
                <a:cs typeface="Calibri"/>
              </a:rPr>
              <a:t>factors</a:t>
            </a:r>
            <a:endParaRPr sz="3200">
              <a:latin typeface="Calibri"/>
              <a:cs typeface="Calibri"/>
            </a:endParaRPr>
          </a:p>
          <a:p>
            <a:pPr marL="756285" lvl="1" indent="-343535">
              <a:lnSpc>
                <a:spcPct val="100000"/>
              </a:lnSpc>
              <a:spcBef>
                <a:spcPts val="620"/>
              </a:spcBef>
              <a:buFont typeface="Arial"/>
              <a:buChar char="•"/>
              <a:tabLst>
                <a:tab pos="756285" algn="l"/>
                <a:tab pos="756920" algn="l"/>
              </a:tabLst>
            </a:pPr>
            <a:r>
              <a:rPr sz="2400" spc="-5" dirty="0">
                <a:latin typeface="Calibri"/>
                <a:cs typeface="Calibri"/>
              </a:rPr>
              <a:t>Diets </a:t>
            </a:r>
            <a:r>
              <a:rPr sz="2400" spc="-10" dirty="0">
                <a:latin typeface="Calibri"/>
                <a:cs typeface="Calibri"/>
              </a:rPr>
              <a:t>deficient </a:t>
            </a:r>
            <a:r>
              <a:rPr sz="2400" dirty="0">
                <a:latin typeface="Calibri"/>
                <a:cs typeface="Calibri"/>
              </a:rPr>
              <a:t>in </a:t>
            </a:r>
            <a:r>
              <a:rPr sz="2400" spc="-10" dirty="0">
                <a:latin typeface="Calibri"/>
                <a:cs typeface="Calibri"/>
              </a:rPr>
              <a:t>fresh </a:t>
            </a:r>
            <a:r>
              <a:rPr sz="2400" b="1" spc="-10" dirty="0">
                <a:latin typeface="Calibri"/>
                <a:cs typeface="Calibri"/>
              </a:rPr>
              <a:t>fruit</a:t>
            </a:r>
            <a:r>
              <a:rPr sz="2400" spc="-10" dirty="0">
                <a:latin typeface="Calibri"/>
                <a:cs typeface="Calibri"/>
              </a:rPr>
              <a:t>, </a:t>
            </a:r>
            <a:r>
              <a:rPr sz="2400" b="1" spc="-10" dirty="0">
                <a:latin typeface="Calibri"/>
                <a:cs typeface="Calibri"/>
              </a:rPr>
              <a:t>vegetables</a:t>
            </a:r>
            <a:r>
              <a:rPr sz="2400" b="1" spc="20" dirty="0">
                <a:latin typeface="Calibri"/>
                <a:cs typeface="Calibri"/>
              </a:rPr>
              <a:t> </a:t>
            </a:r>
            <a:r>
              <a:rPr sz="2400" dirty="0">
                <a:latin typeface="Calibri"/>
                <a:cs typeface="Calibri"/>
              </a:rPr>
              <a:t>and</a:t>
            </a:r>
            <a:endParaRPr sz="2400">
              <a:latin typeface="Calibri"/>
              <a:cs typeface="Calibri"/>
            </a:endParaRPr>
          </a:p>
          <a:p>
            <a:pPr marL="756285">
              <a:lnSpc>
                <a:spcPct val="100000"/>
              </a:lnSpc>
              <a:spcBef>
                <a:spcPts val="5"/>
              </a:spcBef>
            </a:pPr>
            <a:r>
              <a:rPr sz="2400" b="1" spc="-10" dirty="0">
                <a:latin typeface="Calibri"/>
                <a:cs typeface="Calibri"/>
              </a:rPr>
              <a:t>polyunsaturated </a:t>
            </a:r>
            <a:r>
              <a:rPr sz="2400" b="1" spc="-25" dirty="0">
                <a:latin typeface="Calibri"/>
                <a:cs typeface="Calibri"/>
              </a:rPr>
              <a:t>fatty </a:t>
            </a:r>
            <a:r>
              <a:rPr sz="2400" b="1" dirty="0">
                <a:latin typeface="Calibri"/>
                <a:cs typeface="Calibri"/>
              </a:rPr>
              <a:t>acids</a:t>
            </a:r>
            <a:r>
              <a:rPr sz="2400" b="1" spc="25" dirty="0">
                <a:latin typeface="Calibri"/>
                <a:cs typeface="Calibri"/>
              </a:rPr>
              <a:t> </a:t>
            </a:r>
            <a:r>
              <a:rPr sz="2400" b="1" spc="-25" dirty="0">
                <a:latin typeface="Calibri"/>
                <a:cs typeface="Calibri"/>
              </a:rPr>
              <a:t>(PUFA)</a:t>
            </a:r>
            <a:endParaRPr sz="2400">
              <a:latin typeface="Calibri"/>
              <a:cs typeface="Calibri"/>
            </a:endParaRPr>
          </a:p>
          <a:p>
            <a:pPr marL="355600" marR="5080" indent="-343535">
              <a:lnSpc>
                <a:spcPct val="100000"/>
              </a:lnSpc>
              <a:spcBef>
                <a:spcPts val="725"/>
              </a:spcBef>
              <a:buFont typeface="Arial"/>
              <a:buChar char="•"/>
              <a:tabLst>
                <a:tab pos="355600" algn="l"/>
                <a:tab pos="356235" algn="l"/>
              </a:tabLst>
            </a:pPr>
            <a:r>
              <a:rPr sz="3200" b="1" spc="-10" dirty="0">
                <a:latin typeface="Calibri"/>
                <a:cs typeface="Calibri"/>
              </a:rPr>
              <a:t>Personality: </a:t>
            </a:r>
            <a:r>
              <a:rPr sz="3200" spc="-15" dirty="0">
                <a:latin typeface="Calibri"/>
                <a:cs typeface="Calibri"/>
              </a:rPr>
              <a:t>little </a:t>
            </a:r>
            <a:r>
              <a:rPr sz="3200" spc="-5" dirty="0">
                <a:latin typeface="Calibri"/>
                <a:cs typeface="Calibri"/>
              </a:rPr>
              <a:t>or no </a:t>
            </a:r>
            <a:r>
              <a:rPr sz="3200" dirty="0">
                <a:latin typeface="Calibri"/>
                <a:cs typeface="Calibri"/>
              </a:rPr>
              <a:t>evidence </a:t>
            </a:r>
            <a:r>
              <a:rPr sz="3200" spc="-25" dirty="0">
                <a:latin typeface="Calibri"/>
                <a:cs typeface="Calibri"/>
              </a:rPr>
              <a:t>to </a:t>
            </a:r>
            <a:r>
              <a:rPr sz="3200" spc="-5" dirty="0">
                <a:latin typeface="Calibri"/>
                <a:cs typeface="Calibri"/>
              </a:rPr>
              <a:t>support  </a:t>
            </a:r>
            <a:r>
              <a:rPr sz="3200" dirty="0">
                <a:latin typeface="Calibri"/>
                <a:cs typeface="Calibri"/>
              </a:rPr>
              <a:t>the </a:t>
            </a:r>
            <a:r>
              <a:rPr sz="3200" spc="-5" dirty="0">
                <a:latin typeface="Calibri"/>
                <a:cs typeface="Calibri"/>
              </a:rPr>
              <a:t>popular </a:t>
            </a:r>
            <a:r>
              <a:rPr sz="3200" spc="-10" dirty="0">
                <a:latin typeface="Calibri"/>
                <a:cs typeface="Calibri"/>
              </a:rPr>
              <a:t>belief that </a:t>
            </a:r>
            <a:r>
              <a:rPr sz="3200" spc="-15" dirty="0">
                <a:latin typeface="Calibri"/>
                <a:cs typeface="Calibri"/>
              </a:rPr>
              <a:t>stress </a:t>
            </a:r>
            <a:r>
              <a:rPr sz="3200" dirty="0">
                <a:latin typeface="Calibri"/>
                <a:cs typeface="Calibri"/>
              </a:rPr>
              <a:t>is a major </a:t>
            </a:r>
            <a:r>
              <a:rPr sz="3200" spc="-5" dirty="0">
                <a:latin typeface="Calibri"/>
                <a:cs typeface="Calibri"/>
              </a:rPr>
              <a:t>cause  of</a:t>
            </a:r>
            <a:r>
              <a:rPr sz="3200" spc="-30" dirty="0">
                <a:latin typeface="Calibri"/>
                <a:cs typeface="Calibri"/>
              </a:rPr>
              <a:t> </a:t>
            </a:r>
            <a:r>
              <a:rPr sz="3200" spc="-5" dirty="0">
                <a:latin typeface="Calibri"/>
                <a:cs typeface="Calibri"/>
              </a:rPr>
              <a:t>CAD</a:t>
            </a:r>
            <a:endParaRPr sz="3200">
              <a:latin typeface="Calibri"/>
              <a:cs typeface="Calibri"/>
            </a:endParaRPr>
          </a:p>
          <a:p>
            <a:pPr marL="355600" indent="-343535">
              <a:lnSpc>
                <a:spcPct val="100000"/>
              </a:lnSpc>
              <a:spcBef>
                <a:spcPts val="770"/>
              </a:spcBef>
              <a:buFont typeface="Arial"/>
              <a:buChar char="•"/>
              <a:tabLst>
                <a:tab pos="355600" algn="l"/>
                <a:tab pos="356235" algn="l"/>
              </a:tabLst>
            </a:pPr>
            <a:r>
              <a:rPr sz="3200" b="1" dirty="0">
                <a:latin typeface="Calibri"/>
                <a:cs typeface="Calibri"/>
              </a:rPr>
              <a:t>Social</a:t>
            </a:r>
            <a:r>
              <a:rPr sz="3200" b="1" spc="-40" dirty="0">
                <a:latin typeface="Calibri"/>
                <a:cs typeface="Calibri"/>
              </a:rPr>
              <a:t> </a:t>
            </a:r>
            <a:r>
              <a:rPr sz="3200" b="1" spc="-10" dirty="0">
                <a:latin typeface="Calibri"/>
                <a:cs typeface="Calibri"/>
              </a:rPr>
              <a:t>deprivation</a:t>
            </a:r>
            <a:endParaRPr sz="32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4214" y="461594"/>
            <a:ext cx="4514215" cy="697230"/>
          </a:xfrm>
          <a:prstGeom prst="rect">
            <a:avLst/>
          </a:prstGeom>
        </p:spPr>
        <p:txBody>
          <a:bodyPr vert="horz" wrap="square" lIns="0" tIns="13335" rIns="0" bIns="0" rtlCol="0">
            <a:spAutoFit/>
          </a:bodyPr>
          <a:lstStyle/>
          <a:p>
            <a:pPr marL="12700">
              <a:lnSpc>
                <a:spcPct val="100000"/>
              </a:lnSpc>
              <a:spcBef>
                <a:spcPts val="105"/>
              </a:spcBef>
            </a:pPr>
            <a:r>
              <a:rPr sz="4400" spc="-5" dirty="0"/>
              <a:t>Primary</a:t>
            </a:r>
            <a:r>
              <a:rPr sz="4400" spc="-55" dirty="0"/>
              <a:t> </a:t>
            </a:r>
            <a:r>
              <a:rPr sz="4400" spc="-20" dirty="0"/>
              <a:t>Prevention</a:t>
            </a:r>
            <a:endParaRPr sz="4400"/>
          </a:p>
        </p:txBody>
      </p:sp>
      <p:sp>
        <p:nvSpPr>
          <p:cNvPr id="3" name="object 3"/>
          <p:cNvSpPr txBox="1"/>
          <p:nvPr/>
        </p:nvSpPr>
        <p:spPr>
          <a:xfrm>
            <a:off x="535941" y="1334799"/>
            <a:ext cx="7773034" cy="4896853"/>
          </a:xfrm>
          <a:prstGeom prst="rect">
            <a:avLst/>
          </a:prstGeom>
        </p:spPr>
        <p:txBody>
          <a:bodyPr vert="horz" wrap="square" lIns="0" tIns="64135" rIns="0" bIns="0" rtlCol="0">
            <a:spAutoFit/>
          </a:bodyPr>
          <a:lstStyle/>
          <a:p>
            <a:pPr marL="355600" marR="140335" indent="-343535">
              <a:lnSpc>
                <a:spcPts val="3240"/>
              </a:lnSpc>
              <a:spcBef>
                <a:spcPts val="505"/>
              </a:spcBef>
              <a:buFont typeface="Arial"/>
              <a:buChar char="•"/>
              <a:tabLst>
                <a:tab pos="355600" algn="l"/>
                <a:tab pos="356235" algn="l"/>
              </a:tabLst>
            </a:pPr>
            <a:r>
              <a:rPr sz="3000" spc="-15" dirty="0">
                <a:latin typeface="Calibri"/>
                <a:cs typeface="Calibri"/>
              </a:rPr>
              <a:t>Strategies </a:t>
            </a:r>
            <a:r>
              <a:rPr sz="3000" spc="-25" dirty="0">
                <a:latin typeface="Calibri"/>
                <a:cs typeface="Calibri"/>
              </a:rPr>
              <a:t>taken before </a:t>
            </a:r>
            <a:r>
              <a:rPr sz="3000" spc="-10" dirty="0">
                <a:latin typeface="Calibri"/>
                <a:cs typeface="Calibri"/>
              </a:rPr>
              <a:t>onset </a:t>
            </a:r>
            <a:r>
              <a:rPr sz="3000" spc="-5" dirty="0">
                <a:latin typeface="Calibri"/>
                <a:cs typeface="Calibri"/>
              </a:rPr>
              <a:t>of </a:t>
            </a:r>
            <a:r>
              <a:rPr sz="3000" spc="-10" dirty="0">
                <a:latin typeface="Calibri"/>
                <a:cs typeface="Calibri"/>
              </a:rPr>
              <a:t>disease </a:t>
            </a:r>
            <a:r>
              <a:rPr sz="3000" dirty="0">
                <a:latin typeface="Calibri"/>
                <a:cs typeface="Calibri"/>
              </a:rPr>
              <a:t>in </a:t>
            </a:r>
            <a:r>
              <a:rPr sz="3000" spc="-5" dirty="0">
                <a:latin typeface="Calibri"/>
                <a:cs typeface="Calibri"/>
              </a:rPr>
              <a:t>high  risk</a:t>
            </a:r>
            <a:r>
              <a:rPr sz="3000" spc="-25" dirty="0">
                <a:latin typeface="Calibri"/>
                <a:cs typeface="Calibri"/>
              </a:rPr>
              <a:t> </a:t>
            </a:r>
            <a:r>
              <a:rPr sz="3000" spc="-10" dirty="0">
                <a:latin typeface="Calibri"/>
                <a:cs typeface="Calibri"/>
              </a:rPr>
              <a:t>individual.</a:t>
            </a:r>
            <a:endParaRPr sz="3000">
              <a:latin typeface="Calibri"/>
              <a:cs typeface="Calibri"/>
            </a:endParaRPr>
          </a:p>
          <a:p>
            <a:pPr marL="355600" indent="-343535">
              <a:lnSpc>
                <a:spcPct val="100000"/>
              </a:lnSpc>
              <a:spcBef>
                <a:spcPts val="195"/>
              </a:spcBef>
              <a:buFont typeface="Arial"/>
              <a:buChar char="•"/>
              <a:tabLst>
                <a:tab pos="355600" algn="l"/>
                <a:tab pos="356235" algn="l"/>
              </a:tabLst>
            </a:pPr>
            <a:r>
              <a:rPr sz="3000" spc="-50" dirty="0">
                <a:latin typeface="Calibri"/>
                <a:cs typeface="Calibri"/>
              </a:rPr>
              <a:t>Two </a:t>
            </a:r>
            <a:r>
              <a:rPr sz="3000" spc="-10" dirty="0">
                <a:latin typeface="Calibri"/>
                <a:cs typeface="Calibri"/>
              </a:rPr>
              <a:t>complementary</a:t>
            </a:r>
            <a:r>
              <a:rPr sz="3000" spc="15" dirty="0">
                <a:latin typeface="Calibri"/>
                <a:cs typeface="Calibri"/>
              </a:rPr>
              <a:t> </a:t>
            </a:r>
            <a:r>
              <a:rPr sz="3000" spc="-20" dirty="0">
                <a:latin typeface="Calibri"/>
                <a:cs typeface="Calibri"/>
              </a:rPr>
              <a:t>strategies</a:t>
            </a:r>
            <a:endParaRPr sz="3000">
              <a:latin typeface="Calibri"/>
              <a:cs typeface="Calibri"/>
            </a:endParaRPr>
          </a:p>
          <a:p>
            <a:pPr marL="355600" indent="-343535">
              <a:lnSpc>
                <a:spcPct val="100000"/>
              </a:lnSpc>
              <a:spcBef>
                <a:spcPts val="240"/>
              </a:spcBef>
              <a:buFont typeface="Arial"/>
              <a:buChar char="•"/>
              <a:tabLst>
                <a:tab pos="355600" algn="l"/>
                <a:tab pos="356235" algn="l"/>
              </a:tabLst>
            </a:pPr>
            <a:r>
              <a:rPr sz="3000" b="1" spc="-15" dirty="0">
                <a:latin typeface="Calibri"/>
                <a:cs typeface="Calibri"/>
              </a:rPr>
              <a:t>Population</a:t>
            </a:r>
            <a:r>
              <a:rPr sz="3000" b="1" spc="-5" dirty="0">
                <a:latin typeface="Calibri"/>
                <a:cs typeface="Calibri"/>
              </a:rPr>
              <a:t> </a:t>
            </a:r>
            <a:r>
              <a:rPr sz="3000" b="1" spc="-20" dirty="0">
                <a:latin typeface="Calibri"/>
                <a:cs typeface="Calibri"/>
              </a:rPr>
              <a:t>strategies</a:t>
            </a:r>
            <a:endParaRPr sz="3000">
              <a:latin typeface="Calibri"/>
              <a:cs typeface="Calibri"/>
            </a:endParaRPr>
          </a:p>
          <a:p>
            <a:pPr marL="756285" lvl="1" indent="-287020">
              <a:lnSpc>
                <a:spcPct val="100000"/>
              </a:lnSpc>
              <a:spcBef>
                <a:spcPts val="320"/>
              </a:spcBef>
              <a:buFont typeface="Arial"/>
              <a:buChar char="–"/>
              <a:tabLst>
                <a:tab pos="756920" algn="l"/>
              </a:tabLst>
            </a:pPr>
            <a:r>
              <a:rPr sz="2600" spc="-5" dirty="0">
                <a:latin typeface="Calibri"/>
                <a:cs typeface="Calibri"/>
              </a:rPr>
              <a:t>modify </a:t>
            </a:r>
            <a:r>
              <a:rPr sz="2600" dirty="0">
                <a:latin typeface="Calibri"/>
                <a:cs typeface="Calibri"/>
              </a:rPr>
              <a:t>the risk </a:t>
            </a:r>
            <a:r>
              <a:rPr sz="2600" spc="-20" dirty="0">
                <a:latin typeface="Calibri"/>
                <a:cs typeface="Calibri"/>
              </a:rPr>
              <a:t>factors </a:t>
            </a:r>
            <a:r>
              <a:rPr sz="2600" spc="-5" dirty="0">
                <a:latin typeface="Calibri"/>
                <a:cs typeface="Calibri"/>
              </a:rPr>
              <a:t>of </a:t>
            </a:r>
            <a:r>
              <a:rPr sz="2600" dirty="0">
                <a:latin typeface="Calibri"/>
                <a:cs typeface="Calibri"/>
              </a:rPr>
              <a:t>the whole</a:t>
            </a:r>
            <a:r>
              <a:rPr sz="2600" spc="-50" dirty="0">
                <a:latin typeface="Calibri"/>
                <a:cs typeface="Calibri"/>
              </a:rPr>
              <a:t> </a:t>
            </a:r>
            <a:r>
              <a:rPr sz="2600" b="1" spc="-5" dirty="0">
                <a:latin typeface="Calibri"/>
                <a:cs typeface="Calibri"/>
              </a:rPr>
              <a:t>population</a:t>
            </a:r>
            <a:endParaRPr sz="2600">
              <a:latin typeface="Calibri"/>
              <a:cs typeface="Calibri"/>
            </a:endParaRPr>
          </a:p>
          <a:p>
            <a:pPr marL="756285" lvl="1" indent="-287020">
              <a:lnSpc>
                <a:spcPct val="100000"/>
              </a:lnSpc>
              <a:spcBef>
                <a:spcPts val="285"/>
              </a:spcBef>
              <a:buFont typeface="Arial"/>
              <a:buChar char="–"/>
              <a:tabLst>
                <a:tab pos="756920" algn="l"/>
              </a:tabLst>
            </a:pPr>
            <a:r>
              <a:rPr sz="2600" spc="-5" dirty="0">
                <a:latin typeface="Calibri"/>
                <a:cs typeface="Calibri"/>
              </a:rPr>
              <a:t>through diet </a:t>
            </a:r>
            <a:r>
              <a:rPr sz="2600" dirty="0">
                <a:latin typeface="Calibri"/>
                <a:cs typeface="Calibri"/>
              </a:rPr>
              <a:t>and </a:t>
            </a:r>
            <a:r>
              <a:rPr sz="2600" spc="-10" dirty="0">
                <a:latin typeface="Calibri"/>
                <a:cs typeface="Calibri"/>
              </a:rPr>
              <a:t>lifestyle</a:t>
            </a:r>
            <a:r>
              <a:rPr sz="2600" spc="-100" dirty="0">
                <a:latin typeface="Calibri"/>
                <a:cs typeface="Calibri"/>
              </a:rPr>
              <a:t> </a:t>
            </a:r>
            <a:r>
              <a:rPr sz="2600" dirty="0">
                <a:latin typeface="Calibri"/>
                <a:cs typeface="Calibri"/>
              </a:rPr>
              <a:t>advice</a:t>
            </a:r>
            <a:endParaRPr sz="2600">
              <a:latin typeface="Calibri"/>
              <a:cs typeface="Calibri"/>
            </a:endParaRPr>
          </a:p>
          <a:p>
            <a:pPr marL="756285" lvl="1" indent="-287020">
              <a:lnSpc>
                <a:spcPct val="100000"/>
              </a:lnSpc>
              <a:spcBef>
                <a:spcPts val="290"/>
              </a:spcBef>
              <a:buFont typeface="Arial"/>
              <a:buChar char="–"/>
              <a:tabLst>
                <a:tab pos="756920" algn="l"/>
              </a:tabLst>
            </a:pPr>
            <a:r>
              <a:rPr sz="2600" spc="-15" dirty="0">
                <a:latin typeface="Calibri"/>
                <a:cs typeface="Calibri"/>
              </a:rPr>
              <a:t>For ex: </a:t>
            </a:r>
            <a:r>
              <a:rPr sz="2600" dirty="0">
                <a:latin typeface="Calibri"/>
                <a:cs typeface="Calibri"/>
              </a:rPr>
              <a:t>Public </a:t>
            </a:r>
            <a:r>
              <a:rPr sz="2600" spc="-5" dirty="0">
                <a:latin typeface="Calibri"/>
                <a:cs typeface="Calibri"/>
              </a:rPr>
              <a:t>restricting of</a:t>
            </a:r>
            <a:r>
              <a:rPr sz="2600" spc="-55" dirty="0">
                <a:latin typeface="Calibri"/>
                <a:cs typeface="Calibri"/>
              </a:rPr>
              <a:t> </a:t>
            </a:r>
            <a:r>
              <a:rPr sz="2600" spc="-5" dirty="0">
                <a:latin typeface="Calibri"/>
                <a:cs typeface="Calibri"/>
              </a:rPr>
              <a:t>smoking</a:t>
            </a:r>
            <a:endParaRPr sz="2600">
              <a:latin typeface="Calibri"/>
              <a:cs typeface="Calibri"/>
            </a:endParaRPr>
          </a:p>
          <a:p>
            <a:pPr marL="355600" indent="-343535">
              <a:lnSpc>
                <a:spcPct val="100000"/>
              </a:lnSpc>
              <a:spcBef>
                <a:spcPts val="215"/>
              </a:spcBef>
              <a:buFont typeface="Arial"/>
              <a:buChar char="•"/>
              <a:tabLst>
                <a:tab pos="355600" algn="l"/>
                <a:tab pos="356235" algn="l"/>
              </a:tabLst>
            </a:pPr>
            <a:r>
              <a:rPr sz="3000" b="1" spc="-50" dirty="0">
                <a:latin typeface="Calibri"/>
                <a:cs typeface="Calibri"/>
              </a:rPr>
              <a:t>Targeted</a:t>
            </a:r>
            <a:r>
              <a:rPr sz="3000" b="1" spc="-30" dirty="0">
                <a:latin typeface="Calibri"/>
                <a:cs typeface="Calibri"/>
              </a:rPr>
              <a:t> </a:t>
            </a:r>
            <a:r>
              <a:rPr sz="3000" b="1" spc="-20" dirty="0">
                <a:latin typeface="Calibri"/>
                <a:cs typeface="Calibri"/>
              </a:rPr>
              <a:t>strategies</a:t>
            </a:r>
            <a:endParaRPr sz="3000">
              <a:latin typeface="Calibri"/>
              <a:cs typeface="Calibri"/>
            </a:endParaRPr>
          </a:p>
          <a:p>
            <a:pPr marL="756285" marR="252095" lvl="1" indent="-287020">
              <a:lnSpc>
                <a:spcPts val="2810"/>
              </a:lnSpc>
              <a:spcBef>
                <a:spcPts val="670"/>
              </a:spcBef>
              <a:buFont typeface="Arial"/>
              <a:buChar char="–"/>
              <a:tabLst>
                <a:tab pos="756920" algn="l"/>
              </a:tabLst>
            </a:pPr>
            <a:r>
              <a:rPr sz="2600" dirty="0">
                <a:latin typeface="Calibri"/>
                <a:cs typeface="Calibri"/>
              </a:rPr>
              <a:t>identify and </a:t>
            </a:r>
            <a:r>
              <a:rPr sz="2600" spc="-10" dirty="0">
                <a:latin typeface="Calibri"/>
                <a:cs typeface="Calibri"/>
              </a:rPr>
              <a:t>treat </a:t>
            </a:r>
            <a:r>
              <a:rPr sz="2600" spc="-5" dirty="0">
                <a:latin typeface="Calibri"/>
                <a:cs typeface="Calibri"/>
              </a:rPr>
              <a:t>high </a:t>
            </a:r>
            <a:r>
              <a:rPr sz="2600" dirty="0">
                <a:latin typeface="Calibri"/>
                <a:cs typeface="Calibri"/>
              </a:rPr>
              <a:t>risk </a:t>
            </a:r>
            <a:r>
              <a:rPr sz="2600" b="1" spc="-5" dirty="0">
                <a:latin typeface="Calibri"/>
                <a:cs typeface="Calibri"/>
              </a:rPr>
              <a:t>individuals </a:t>
            </a:r>
            <a:r>
              <a:rPr sz="2600" dirty="0">
                <a:latin typeface="Calibri"/>
                <a:cs typeface="Calibri"/>
              </a:rPr>
              <a:t>who </a:t>
            </a:r>
            <a:r>
              <a:rPr sz="2600" spc="-5" dirty="0">
                <a:latin typeface="Calibri"/>
                <a:cs typeface="Calibri"/>
              </a:rPr>
              <a:t>usually  </a:t>
            </a:r>
            <a:r>
              <a:rPr sz="2600" spc="-20" dirty="0">
                <a:latin typeface="Calibri"/>
                <a:cs typeface="Calibri"/>
              </a:rPr>
              <a:t>have </a:t>
            </a:r>
            <a:r>
              <a:rPr sz="2600" dirty="0">
                <a:latin typeface="Calibri"/>
                <a:cs typeface="Calibri"/>
              </a:rPr>
              <a:t>a </a:t>
            </a:r>
            <a:r>
              <a:rPr sz="2600" b="1" spc="-5" dirty="0">
                <a:latin typeface="Calibri"/>
                <a:cs typeface="Calibri"/>
              </a:rPr>
              <a:t>combination </a:t>
            </a:r>
            <a:r>
              <a:rPr sz="2600" b="1" dirty="0">
                <a:latin typeface="Calibri"/>
                <a:cs typeface="Calibri"/>
              </a:rPr>
              <a:t>of </a:t>
            </a:r>
            <a:r>
              <a:rPr sz="2600" b="1" spc="-5" dirty="0">
                <a:latin typeface="Calibri"/>
                <a:cs typeface="Calibri"/>
              </a:rPr>
              <a:t>risk</a:t>
            </a:r>
            <a:r>
              <a:rPr sz="2600" b="1" spc="-25" dirty="0">
                <a:latin typeface="Calibri"/>
                <a:cs typeface="Calibri"/>
              </a:rPr>
              <a:t> </a:t>
            </a:r>
            <a:r>
              <a:rPr sz="2600" b="1" spc="-15" dirty="0">
                <a:latin typeface="Calibri"/>
                <a:cs typeface="Calibri"/>
              </a:rPr>
              <a:t>factors</a:t>
            </a:r>
            <a:endParaRPr sz="2600">
              <a:latin typeface="Calibri"/>
              <a:cs typeface="Calibri"/>
            </a:endParaRPr>
          </a:p>
          <a:p>
            <a:pPr marL="756285" lvl="1" indent="-287020">
              <a:lnSpc>
                <a:spcPct val="100000"/>
              </a:lnSpc>
              <a:spcBef>
                <a:spcPts val="245"/>
              </a:spcBef>
              <a:buFont typeface="Arial"/>
              <a:buChar char="–"/>
              <a:tabLst>
                <a:tab pos="756920" algn="l"/>
              </a:tabLst>
            </a:pPr>
            <a:r>
              <a:rPr sz="2600" spc="-10" dirty="0">
                <a:latin typeface="Calibri"/>
                <a:cs typeface="Calibri"/>
              </a:rPr>
              <a:t>can </a:t>
            </a:r>
            <a:r>
              <a:rPr sz="2600" spc="-5" dirty="0">
                <a:latin typeface="Calibri"/>
                <a:cs typeface="Calibri"/>
              </a:rPr>
              <a:t>be identified </a:t>
            </a:r>
            <a:r>
              <a:rPr sz="2600" spc="-10" dirty="0">
                <a:latin typeface="Calibri"/>
                <a:cs typeface="Calibri"/>
              </a:rPr>
              <a:t>by </a:t>
            </a:r>
            <a:r>
              <a:rPr sz="2600" spc="-5" dirty="0">
                <a:latin typeface="Calibri"/>
                <a:cs typeface="Calibri"/>
              </a:rPr>
              <a:t>using </a:t>
            </a:r>
            <a:r>
              <a:rPr sz="2600" b="1" spc="-5" dirty="0">
                <a:latin typeface="Calibri"/>
                <a:cs typeface="Calibri"/>
              </a:rPr>
              <a:t>composite scoring</a:t>
            </a:r>
            <a:r>
              <a:rPr sz="2600" b="1" spc="-15" dirty="0">
                <a:latin typeface="Calibri"/>
                <a:cs typeface="Calibri"/>
              </a:rPr>
              <a:t> </a:t>
            </a:r>
            <a:r>
              <a:rPr sz="2600" b="1" spc="-20" dirty="0">
                <a:latin typeface="Calibri"/>
                <a:cs typeface="Calibri"/>
              </a:rPr>
              <a:t>system</a:t>
            </a:r>
            <a:endParaRPr sz="26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8177" y="461594"/>
            <a:ext cx="5106035" cy="697230"/>
          </a:xfrm>
          <a:prstGeom prst="rect">
            <a:avLst/>
          </a:prstGeom>
        </p:spPr>
        <p:txBody>
          <a:bodyPr vert="horz" wrap="square" lIns="0" tIns="13335" rIns="0" bIns="0" rtlCol="0">
            <a:spAutoFit/>
          </a:bodyPr>
          <a:lstStyle/>
          <a:p>
            <a:pPr marL="12700">
              <a:lnSpc>
                <a:spcPct val="100000"/>
              </a:lnSpc>
              <a:spcBef>
                <a:spcPts val="105"/>
              </a:spcBef>
            </a:pPr>
            <a:r>
              <a:rPr sz="4400" spc="-5" dirty="0"/>
              <a:t>Secondary</a:t>
            </a:r>
            <a:r>
              <a:rPr sz="4400" spc="-50" dirty="0"/>
              <a:t> </a:t>
            </a:r>
            <a:r>
              <a:rPr sz="4400" spc="-20" dirty="0"/>
              <a:t>Prevention</a:t>
            </a:r>
            <a:endParaRPr sz="4400"/>
          </a:p>
        </p:txBody>
      </p:sp>
      <p:sp>
        <p:nvSpPr>
          <p:cNvPr id="3" name="object 3"/>
          <p:cNvSpPr txBox="1"/>
          <p:nvPr/>
        </p:nvSpPr>
        <p:spPr>
          <a:xfrm>
            <a:off x="307360" y="1374402"/>
            <a:ext cx="7936865" cy="5002908"/>
          </a:xfrm>
          <a:prstGeom prst="rect">
            <a:avLst/>
          </a:prstGeom>
        </p:spPr>
        <p:txBody>
          <a:bodyPr vert="horz" wrap="square" lIns="0" tIns="104140" rIns="0" bIns="0" rtlCol="0">
            <a:spAutoFit/>
          </a:bodyPr>
          <a:lstStyle/>
          <a:p>
            <a:pPr marL="355600" marR="5080" indent="-342900">
              <a:lnSpc>
                <a:spcPct val="80000"/>
              </a:lnSpc>
              <a:spcBef>
                <a:spcPts val="820"/>
              </a:spcBef>
              <a:buFont typeface="Arial"/>
              <a:buChar char="•"/>
              <a:tabLst>
                <a:tab pos="354965" algn="l"/>
                <a:tab pos="355600" algn="l"/>
              </a:tabLst>
            </a:pPr>
            <a:r>
              <a:rPr sz="3000" spc="-10" dirty="0">
                <a:latin typeface="Calibri"/>
                <a:cs typeface="Calibri"/>
              </a:rPr>
              <a:t>Already </a:t>
            </a:r>
            <a:r>
              <a:rPr sz="3000" spc="-20" dirty="0">
                <a:latin typeface="Calibri"/>
                <a:cs typeface="Calibri"/>
              </a:rPr>
              <a:t>have </a:t>
            </a:r>
            <a:r>
              <a:rPr sz="3000" spc="-5" dirty="0">
                <a:latin typeface="Calibri"/>
                <a:cs typeface="Calibri"/>
              </a:rPr>
              <a:t>evidence of </a:t>
            </a:r>
            <a:r>
              <a:rPr sz="3000" b="1" spc="-15" dirty="0">
                <a:latin typeface="Calibri"/>
                <a:cs typeface="Calibri"/>
              </a:rPr>
              <a:t>atheromatous </a:t>
            </a:r>
            <a:r>
              <a:rPr sz="3000" b="1" spc="-10" dirty="0">
                <a:latin typeface="Calibri"/>
                <a:cs typeface="Calibri"/>
              </a:rPr>
              <a:t>vascular  </a:t>
            </a:r>
            <a:r>
              <a:rPr sz="3000" b="1" spc="-5" dirty="0">
                <a:latin typeface="Calibri"/>
                <a:cs typeface="Calibri"/>
              </a:rPr>
              <a:t>disease </a:t>
            </a:r>
            <a:r>
              <a:rPr sz="3000" spc="-15" dirty="0">
                <a:latin typeface="Calibri"/>
                <a:cs typeface="Calibri"/>
              </a:rPr>
              <a:t>are at </a:t>
            </a:r>
            <a:r>
              <a:rPr sz="3000" b="1" spc="-5" dirty="0">
                <a:latin typeface="Calibri"/>
                <a:cs typeface="Calibri"/>
              </a:rPr>
              <a:t>high risk </a:t>
            </a:r>
            <a:r>
              <a:rPr sz="3000" spc="-5" dirty="0">
                <a:latin typeface="Calibri"/>
                <a:cs typeface="Calibri"/>
              </a:rPr>
              <a:t>of </a:t>
            </a:r>
            <a:r>
              <a:rPr sz="3000" spc="-15" dirty="0">
                <a:latin typeface="Calibri"/>
                <a:cs typeface="Calibri"/>
              </a:rPr>
              <a:t>future </a:t>
            </a:r>
            <a:r>
              <a:rPr sz="3000" spc="-10" dirty="0">
                <a:latin typeface="Calibri"/>
                <a:cs typeface="Calibri"/>
              </a:rPr>
              <a:t>cardiovascular  </a:t>
            </a:r>
            <a:r>
              <a:rPr sz="3000" spc="-15" dirty="0">
                <a:latin typeface="Calibri"/>
                <a:cs typeface="Calibri"/>
              </a:rPr>
              <a:t>events.</a:t>
            </a:r>
            <a:endParaRPr sz="3000">
              <a:latin typeface="Calibri"/>
              <a:cs typeface="Calibri"/>
            </a:endParaRPr>
          </a:p>
          <a:p>
            <a:pPr marL="355600" indent="-342900">
              <a:lnSpc>
                <a:spcPct val="100000"/>
              </a:lnSpc>
              <a:buFont typeface="Arial"/>
              <a:buChar char="•"/>
              <a:tabLst>
                <a:tab pos="354965" algn="l"/>
                <a:tab pos="355600" algn="l"/>
              </a:tabLst>
            </a:pPr>
            <a:r>
              <a:rPr sz="3000" spc="-25" dirty="0">
                <a:latin typeface="Calibri"/>
                <a:cs typeface="Calibri"/>
              </a:rPr>
              <a:t>Various </a:t>
            </a:r>
            <a:r>
              <a:rPr sz="3000" spc="-10" dirty="0">
                <a:latin typeface="Calibri"/>
                <a:cs typeface="Calibri"/>
              </a:rPr>
              <a:t>secondary </a:t>
            </a:r>
            <a:r>
              <a:rPr sz="3000" spc="-5" dirty="0">
                <a:latin typeface="Calibri"/>
                <a:cs typeface="Calibri"/>
              </a:rPr>
              <a:t>measures </a:t>
            </a:r>
            <a:r>
              <a:rPr sz="3000" dirty="0">
                <a:latin typeface="Calibri"/>
                <a:cs typeface="Calibri"/>
              </a:rPr>
              <a:t>in this</a:t>
            </a:r>
            <a:r>
              <a:rPr sz="3000" spc="-5" dirty="0">
                <a:latin typeface="Calibri"/>
                <a:cs typeface="Calibri"/>
              </a:rPr>
              <a:t> </a:t>
            </a:r>
            <a:r>
              <a:rPr sz="3000" spc="-10" dirty="0">
                <a:latin typeface="Calibri"/>
                <a:cs typeface="Calibri"/>
              </a:rPr>
              <a:t>case</a:t>
            </a:r>
            <a:endParaRPr sz="3000">
              <a:latin typeface="Calibri"/>
              <a:cs typeface="Calibri"/>
            </a:endParaRPr>
          </a:p>
          <a:p>
            <a:pPr marL="756285" lvl="1" indent="-287020">
              <a:lnSpc>
                <a:spcPct val="100000"/>
              </a:lnSpc>
              <a:spcBef>
                <a:spcPts val="15"/>
              </a:spcBef>
              <a:buFont typeface="Arial"/>
              <a:buChar char="–"/>
              <a:tabLst>
                <a:tab pos="756920" algn="l"/>
              </a:tabLst>
            </a:pPr>
            <a:r>
              <a:rPr sz="2600" spc="-10" dirty="0">
                <a:latin typeface="Calibri"/>
                <a:cs typeface="Calibri"/>
              </a:rPr>
              <a:t>energetic </a:t>
            </a:r>
            <a:r>
              <a:rPr sz="2600" spc="-5" dirty="0">
                <a:latin typeface="Calibri"/>
                <a:cs typeface="Calibri"/>
              </a:rPr>
              <a:t>correction of modifiable </a:t>
            </a:r>
            <a:r>
              <a:rPr sz="2600" dirty="0">
                <a:latin typeface="Calibri"/>
                <a:cs typeface="Calibri"/>
              </a:rPr>
              <a:t>risk</a:t>
            </a:r>
            <a:r>
              <a:rPr sz="2600" spc="-35" dirty="0">
                <a:latin typeface="Calibri"/>
                <a:cs typeface="Calibri"/>
              </a:rPr>
              <a:t> </a:t>
            </a:r>
            <a:r>
              <a:rPr sz="2600" spc="-20" dirty="0">
                <a:latin typeface="Calibri"/>
                <a:cs typeface="Calibri"/>
              </a:rPr>
              <a:t>factors,</a:t>
            </a:r>
            <a:endParaRPr sz="2600">
              <a:latin typeface="Calibri"/>
              <a:cs typeface="Calibri"/>
            </a:endParaRPr>
          </a:p>
          <a:p>
            <a:pPr marL="1155700" lvl="2" indent="-229235">
              <a:lnSpc>
                <a:spcPct val="100000"/>
              </a:lnSpc>
              <a:spcBef>
                <a:spcPts val="15"/>
              </a:spcBef>
              <a:buFont typeface="Arial"/>
              <a:buChar char="•"/>
              <a:tabLst>
                <a:tab pos="1155700" algn="l"/>
                <a:tab pos="1156335" algn="l"/>
              </a:tabLst>
            </a:pPr>
            <a:r>
              <a:rPr sz="2200" spc="-10" dirty="0">
                <a:latin typeface="Calibri"/>
                <a:cs typeface="Calibri"/>
              </a:rPr>
              <a:t>Smoking</a:t>
            </a:r>
            <a:endParaRPr sz="2200">
              <a:latin typeface="Calibri"/>
              <a:cs typeface="Calibri"/>
            </a:endParaRPr>
          </a:p>
          <a:p>
            <a:pPr marL="1155700" lvl="2" indent="-229235">
              <a:lnSpc>
                <a:spcPct val="100000"/>
              </a:lnSpc>
              <a:buFont typeface="Arial"/>
              <a:buChar char="•"/>
              <a:tabLst>
                <a:tab pos="1155700" algn="l"/>
                <a:tab pos="1156335" algn="l"/>
              </a:tabLst>
            </a:pPr>
            <a:r>
              <a:rPr sz="2200" spc="-10" dirty="0">
                <a:latin typeface="Calibri"/>
                <a:cs typeface="Calibri"/>
              </a:rPr>
              <a:t>Hypertension</a:t>
            </a:r>
            <a:endParaRPr sz="2200">
              <a:latin typeface="Calibri"/>
              <a:cs typeface="Calibri"/>
            </a:endParaRPr>
          </a:p>
          <a:p>
            <a:pPr marL="1155700" lvl="2" indent="-229235">
              <a:lnSpc>
                <a:spcPts val="2635"/>
              </a:lnSpc>
              <a:buFont typeface="Arial"/>
              <a:buChar char="•"/>
              <a:tabLst>
                <a:tab pos="1155700" algn="l"/>
                <a:tab pos="1156335" algn="l"/>
              </a:tabLst>
            </a:pPr>
            <a:r>
              <a:rPr sz="2200" spc="-10" dirty="0">
                <a:latin typeface="Calibri"/>
                <a:cs typeface="Calibri"/>
              </a:rPr>
              <a:t>Hypercholesterolaemia,</a:t>
            </a:r>
            <a:endParaRPr sz="2200">
              <a:latin typeface="Calibri"/>
              <a:cs typeface="Calibri"/>
            </a:endParaRPr>
          </a:p>
          <a:p>
            <a:pPr marL="756285" marR="42545" lvl="1" indent="-287020">
              <a:lnSpc>
                <a:spcPct val="80000"/>
              </a:lnSpc>
              <a:spcBef>
                <a:spcPts val="620"/>
              </a:spcBef>
              <a:buFont typeface="Arial"/>
              <a:buChar char="–"/>
              <a:tabLst>
                <a:tab pos="756920" algn="l"/>
              </a:tabLst>
            </a:pPr>
            <a:r>
              <a:rPr sz="2600" b="1" spc="-10" dirty="0">
                <a:latin typeface="Calibri"/>
                <a:cs typeface="Calibri"/>
              </a:rPr>
              <a:t>Statin </a:t>
            </a:r>
            <a:r>
              <a:rPr sz="2600" b="1" spc="-15" dirty="0">
                <a:latin typeface="Calibri"/>
                <a:cs typeface="Calibri"/>
              </a:rPr>
              <a:t>therapy </a:t>
            </a:r>
            <a:r>
              <a:rPr sz="2600" spc="-5" dirty="0">
                <a:latin typeface="Calibri"/>
                <a:cs typeface="Calibri"/>
              </a:rPr>
              <a:t>irrespective of </a:t>
            </a:r>
            <a:r>
              <a:rPr sz="2600" dirty="0">
                <a:latin typeface="Calibri"/>
                <a:cs typeface="Calibri"/>
              </a:rPr>
              <a:t>their </a:t>
            </a:r>
            <a:r>
              <a:rPr sz="2600" spc="-5" dirty="0">
                <a:latin typeface="Calibri"/>
                <a:cs typeface="Calibri"/>
              </a:rPr>
              <a:t>serum </a:t>
            </a:r>
            <a:r>
              <a:rPr sz="2600" spc="-10" dirty="0">
                <a:latin typeface="Calibri"/>
                <a:cs typeface="Calibri"/>
              </a:rPr>
              <a:t>cholesterol  concentration</a:t>
            </a:r>
            <a:endParaRPr sz="2600">
              <a:latin typeface="Calibri"/>
              <a:cs typeface="Calibri"/>
            </a:endParaRPr>
          </a:p>
          <a:p>
            <a:pPr marL="756285" lvl="1" indent="-287020">
              <a:lnSpc>
                <a:spcPct val="100000"/>
              </a:lnSpc>
              <a:buFont typeface="Arial"/>
              <a:buChar char="–"/>
              <a:tabLst>
                <a:tab pos="756920" algn="l"/>
              </a:tabLst>
            </a:pPr>
            <a:r>
              <a:rPr sz="2600" spc="-50" dirty="0">
                <a:latin typeface="Calibri"/>
                <a:cs typeface="Calibri"/>
              </a:rPr>
              <a:t>Target </a:t>
            </a:r>
            <a:r>
              <a:rPr sz="2600" dirty="0">
                <a:latin typeface="Calibri"/>
                <a:cs typeface="Calibri"/>
              </a:rPr>
              <a:t>BP </a:t>
            </a:r>
            <a:r>
              <a:rPr sz="2600" spc="-5" dirty="0">
                <a:latin typeface="Calibri"/>
                <a:cs typeface="Calibri"/>
              </a:rPr>
              <a:t>of </a:t>
            </a:r>
            <a:r>
              <a:rPr sz="2600" dirty="0">
                <a:latin typeface="Calibri"/>
                <a:cs typeface="Calibri"/>
              </a:rPr>
              <a:t>≤ 140/85</a:t>
            </a:r>
            <a:r>
              <a:rPr sz="2600" spc="-35" dirty="0">
                <a:latin typeface="Calibri"/>
                <a:cs typeface="Calibri"/>
              </a:rPr>
              <a:t> </a:t>
            </a:r>
            <a:r>
              <a:rPr sz="2600" spc="-5" dirty="0">
                <a:latin typeface="Calibri"/>
                <a:cs typeface="Calibri"/>
              </a:rPr>
              <a:t>mmHg</a:t>
            </a:r>
            <a:endParaRPr sz="2600">
              <a:latin typeface="Calibri"/>
              <a:cs typeface="Calibri"/>
            </a:endParaRPr>
          </a:p>
          <a:p>
            <a:pPr marL="756285" lvl="1" indent="-287020">
              <a:lnSpc>
                <a:spcPct val="100000"/>
              </a:lnSpc>
              <a:buFont typeface="Arial"/>
              <a:buChar char="–"/>
              <a:tabLst>
                <a:tab pos="756920" algn="l"/>
              </a:tabLst>
            </a:pPr>
            <a:r>
              <a:rPr sz="2600" b="1" spc="-5" dirty="0">
                <a:latin typeface="Calibri"/>
                <a:cs typeface="Calibri"/>
              </a:rPr>
              <a:t>Aspirin </a:t>
            </a:r>
            <a:r>
              <a:rPr sz="2600" spc="-5" dirty="0">
                <a:latin typeface="Calibri"/>
                <a:cs typeface="Calibri"/>
              </a:rPr>
              <a:t>and </a:t>
            </a:r>
            <a:r>
              <a:rPr sz="2600" b="1" spc="-10" dirty="0">
                <a:latin typeface="Calibri"/>
                <a:cs typeface="Calibri"/>
              </a:rPr>
              <a:t>ACE</a:t>
            </a:r>
            <a:r>
              <a:rPr sz="2600" b="1" spc="-40" dirty="0">
                <a:latin typeface="Calibri"/>
                <a:cs typeface="Calibri"/>
              </a:rPr>
              <a:t> </a:t>
            </a:r>
            <a:r>
              <a:rPr sz="2600" b="1" spc="-10" dirty="0">
                <a:latin typeface="Calibri"/>
                <a:cs typeface="Calibri"/>
              </a:rPr>
              <a:t>inhibitors</a:t>
            </a:r>
            <a:endParaRPr sz="2600">
              <a:latin typeface="Calibri"/>
              <a:cs typeface="Calibri"/>
            </a:endParaRPr>
          </a:p>
          <a:p>
            <a:pPr marL="756285" lvl="1" indent="-287020">
              <a:lnSpc>
                <a:spcPct val="100000"/>
              </a:lnSpc>
              <a:buFont typeface="Arial"/>
              <a:buChar char="–"/>
              <a:tabLst>
                <a:tab pos="756920" algn="l"/>
              </a:tabLst>
            </a:pPr>
            <a:r>
              <a:rPr sz="2600" b="1" spc="-15" dirty="0">
                <a:latin typeface="Calibri"/>
                <a:cs typeface="Calibri"/>
              </a:rPr>
              <a:t>Beta-blockers</a:t>
            </a:r>
            <a:r>
              <a:rPr sz="2600" spc="-15" dirty="0">
                <a:latin typeface="Calibri"/>
                <a:cs typeface="Calibri"/>
              </a:rPr>
              <a:t>: </a:t>
            </a:r>
            <a:r>
              <a:rPr sz="2600" spc="-20" dirty="0">
                <a:latin typeface="Calibri"/>
                <a:cs typeface="Calibri"/>
              </a:rPr>
              <a:t>h/o </a:t>
            </a:r>
            <a:r>
              <a:rPr sz="2600" dirty="0">
                <a:latin typeface="Calibri"/>
                <a:cs typeface="Calibri"/>
              </a:rPr>
              <a:t>MI </a:t>
            </a:r>
            <a:r>
              <a:rPr sz="2600" spc="-5" dirty="0">
                <a:latin typeface="Calibri"/>
                <a:cs typeface="Calibri"/>
              </a:rPr>
              <a:t>or heart</a:t>
            </a:r>
            <a:r>
              <a:rPr sz="2600" spc="10" dirty="0">
                <a:latin typeface="Calibri"/>
                <a:cs typeface="Calibri"/>
              </a:rPr>
              <a:t> </a:t>
            </a:r>
            <a:r>
              <a:rPr sz="2600" spc="-10" dirty="0">
                <a:latin typeface="Calibri"/>
                <a:cs typeface="Calibri"/>
              </a:rPr>
              <a:t>failure.</a:t>
            </a:r>
            <a:endParaRPr sz="26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9746" name="Picture 2" descr="Angina Pectoris&#10;• Imbalance of oxygen supply and demand&#10;• Decreased blood flow to myocardium&#10;• Results in chest pain&#10;– Sw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0770" name="Picture 2" descr="Typical Angina&#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1794" name="Picture 2" descr="Typical Angina&#10;• Retrosternal chest pain&#10;– Dull&#10;– Pressing&#10;• Aggravated by exertion&#10;• Relieved by GTN or by rest&#10;• Associ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2818" name="Picture 2" descr="Stable angina&#10;• Initiated by known amount of activity&#10;• Same activity tends to produce same symptoms&#10;• Produced by&#10;– phys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720191" y="1"/>
            <a:ext cx="7703616" cy="191846"/>
          </a:xfrm>
        </p:spPr>
        <p:txBody>
          <a:bodyPr/>
          <a:lstStyle/>
          <a:p>
            <a:endParaRPr lang="en-US" dirty="0"/>
          </a:p>
        </p:txBody>
      </p:sp>
      <p:pic>
        <p:nvPicPr>
          <p:cNvPr id="163842" name="Picture 2" descr="Presentation of coronary heart&#10;disease&#10;Asymptomatic Chronic stable&#10;angina&#10;Acute coronary&#10;syndrome (ACS) Death&#10;(MI = Myocar..."/>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4866" name="Picture 2" descr="Acute coronary syndrome&#10;Acute&#10;Coronary&#10;Syndrome&#10;Unstable&#10;angina&#10;Non-ST&#10;Elevation&#10;Myocardial&#10;Infarct&#10;Acute&#10;Myocardial&#10;infar..."/>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5890" name="Picture 2" descr="ATHEROMATOUS PLAQUE&#10;PLAQUE RUPTURE&#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1959" y="461594"/>
            <a:ext cx="5271135" cy="697230"/>
          </a:xfrm>
          <a:prstGeom prst="rect">
            <a:avLst/>
          </a:prstGeom>
        </p:spPr>
        <p:txBody>
          <a:bodyPr vert="horz" wrap="square" lIns="0" tIns="13335" rIns="0" bIns="0" rtlCol="0">
            <a:spAutoFit/>
          </a:bodyPr>
          <a:lstStyle/>
          <a:p>
            <a:pPr marL="12700">
              <a:lnSpc>
                <a:spcPct val="100000"/>
              </a:lnSpc>
              <a:spcBef>
                <a:spcPts val="105"/>
              </a:spcBef>
            </a:pPr>
            <a:r>
              <a:rPr sz="4400" dirty="0"/>
              <a:t>Ischemic heart</a:t>
            </a:r>
            <a:r>
              <a:rPr sz="4400" spc="-75" dirty="0"/>
              <a:t> </a:t>
            </a:r>
            <a:r>
              <a:rPr sz="4400" dirty="0"/>
              <a:t>disease</a:t>
            </a:r>
            <a:endParaRPr sz="4400"/>
          </a:p>
        </p:txBody>
      </p:sp>
      <p:sp>
        <p:nvSpPr>
          <p:cNvPr id="3" name="object 3"/>
          <p:cNvSpPr txBox="1"/>
          <p:nvPr/>
        </p:nvSpPr>
        <p:spPr>
          <a:xfrm>
            <a:off x="535942" y="1298202"/>
            <a:ext cx="8052434" cy="4596130"/>
          </a:xfrm>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Lst>
            </a:pPr>
            <a:r>
              <a:rPr sz="3000" dirty="0">
                <a:latin typeface="Calibri"/>
                <a:cs typeface="Calibri"/>
              </a:rPr>
              <a:t>Also </a:t>
            </a:r>
            <a:r>
              <a:rPr sz="3000" spc="-5" dirty="0">
                <a:latin typeface="Calibri"/>
                <a:cs typeface="Calibri"/>
              </a:rPr>
              <a:t>known </a:t>
            </a:r>
            <a:r>
              <a:rPr sz="3000" dirty="0">
                <a:latin typeface="Calibri"/>
                <a:cs typeface="Calibri"/>
              </a:rPr>
              <a:t>as </a:t>
            </a:r>
            <a:r>
              <a:rPr sz="3000" b="1" spc="-10" dirty="0">
                <a:latin typeface="Calibri"/>
                <a:cs typeface="Calibri"/>
              </a:rPr>
              <a:t>Coronary Artery </a:t>
            </a:r>
            <a:r>
              <a:rPr sz="3000" b="1" spc="-5" dirty="0">
                <a:latin typeface="Calibri"/>
                <a:cs typeface="Calibri"/>
              </a:rPr>
              <a:t>Disease</a:t>
            </a:r>
            <a:r>
              <a:rPr sz="3000" b="1" spc="-35" dirty="0">
                <a:latin typeface="Calibri"/>
                <a:cs typeface="Calibri"/>
              </a:rPr>
              <a:t> </a:t>
            </a:r>
            <a:r>
              <a:rPr sz="3000" b="1" dirty="0">
                <a:latin typeface="Calibri"/>
                <a:cs typeface="Calibri"/>
              </a:rPr>
              <a:t>(CAD)</a:t>
            </a:r>
            <a:endParaRPr sz="3000">
              <a:latin typeface="Calibri"/>
              <a:cs typeface="Calibri"/>
            </a:endParaRPr>
          </a:p>
          <a:p>
            <a:pPr marL="355600" marR="5080" indent="-343535">
              <a:lnSpc>
                <a:spcPts val="2880"/>
              </a:lnSpc>
              <a:spcBef>
                <a:spcPts val="695"/>
              </a:spcBef>
              <a:buFont typeface="Arial"/>
              <a:buChar char="•"/>
              <a:tabLst>
                <a:tab pos="355600" algn="l"/>
                <a:tab pos="356235" algn="l"/>
              </a:tabLst>
            </a:pPr>
            <a:r>
              <a:rPr sz="3000" b="1" spc="-5" dirty="0">
                <a:latin typeface="Calibri"/>
                <a:cs typeface="Calibri"/>
              </a:rPr>
              <a:t>Ischemic heart disease </a:t>
            </a:r>
            <a:r>
              <a:rPr sz="3000" b="1" dirty="0">
                <a:latin typeface="Calibri"/>
                <a:cs typeface="Calibri"/>
              </a:rPr>
              <a:t>(IHD) </a:t>
            </a:r>
            <a:r>
              <a:rPr sz="3000" dirty="0">
                <a:latin typeface="Calibri"/>
                <a:cs typeface="Calibri"/>
              </a:rPr>
              <a:t>is a </a:t>
            </a:r>
            <a:r>
              <a:rPr sz="3000" spc="-10" dirty="0">
                <a:latin typeface="Calibri"/>
                <a:cs typeface="Calibri"/>
              </a:rPr>
              <a:t>condition </a:t>
            </a:r>
            <a:r>
              <a:rPr sz="3000" dirty="0">
                <a:latin typeface="Calibri"/>
                <a:cs typeface="Calibri"/>
              </a:rPr>
              <a:t>in  which </a:t>
            </a:r>
            <a:r>
              <a:rPr sz="3000" spc="-10" dirty="0">
                <a:latin typeface="Calibri"/>
                <a:cs typeface="Calibri"/>
              </a:rPr>
              <a:t>there </a:t>
            </a:r>
            <a:r>
              <a:rPr sz="3000" dirty="0">
                <a:latin typeface="Calibri"/>
                <a:cs typeface="Calibri"/>
              </a:rPr>
              <a:t>is an </a:t>
            </a:r>
            <a:r>
              <a:rPr sz="3000" b="1" spc="-15" dirty="0">
                <a:latin typeface="Calibri"/>
                <a:cs typeface="Calibri"/>
              </a:rPr>
              <a:t>inadequate </a:t>
            </a:r>
            <a:r>
              <a:rPr sz="3000" b="1" spc="-5" dirty="0">
                <a:latin typeface="Calibri"/>
                <a:cs typeface="Calibri"/>
              </a:rPr>
              <a:t>supply </a:t>
            </a:r>
            <a:r>
              <a:rPr sz="3000" spc="-5" dirty="0">
                <a:latin typeface="Calibri"/>
                <a:cs typeface="Calibri"/>
              </a:rPr>
              <a:t>of blood and  </a:t>
            </a:r>
            <a:r>
              <a:rPr sz="3000" spc="-25" dirty="0">
                <a:latin typeface="Calibri"/>
                <a:cs typeface="Calibri"/>
              </a:rPr>
              <a:t>oxygen </a:t>
            </a:r>
            <a:r>
              <a:rPr sz="3000" spc="-15" dirty="0">
                <a:latin typeface="Calibri"/>
                <a:cs typeface="Calibri"/>
              </a:rPr>
              <a:t>to </a:t>
            </a:r>
            <a:r>
              <a:rPr sz="3000" dirty="0">
                <a:latin typeface="Calibri"/>
                <a:cs typeface="Calibri"/>
              </a:rPr>
              <a:t>a </a:t>
            </a:r>
            <a:r>
              <a:rPr sz="3000" spc="-10" dirty="0">
                <a:latin typeface="Calibri"/>
                <a:cs typeface="Calibri"/>
              </a:rPr>
              <a:t>portion </a:t>
            </a:r>
            <a:r>
              <a:rPr sz="3000" dirty="0">
                <a:latin typeface="Calibri"/>
                <a:cs typeface="Calibri"/>
              </a:rPr>
              <a:t>of the</a:t>
            </a:r>
            <a:r>
              <a:rPr sz="3000" spc="15" dirty="0">
                <a:latin typeface="Calibri"/>
                <a:cs typeface="Calibri"/>
              </a:rPr>
              <a:t> </a:t>
            </a:r>
            <a:r>
              <a:rPr sz="3000" spc="-25" dirty="0">
                <a:latin typeface="Calibri"/>
                <a:cs typeface="Calibri"/>
              </a:rPr>
              <a:t>myocardium</a:t>
            </a:r>
            <a:endParaRPr sz="3000">
              <a:latin typeface="Calibri"/>
              <a:cs typeface="Calibri"/>
            </a:endParaRPr>
          </a:p>
          <a:p>
            <a:pPr marL="355600" indent="-343535">
              <a:lnSpc>
                <a:spcPts val="3240"/>
              </a:lnSpc>
              <a:spcBef>
                <a:spcPts val="30"/>
              </a:spcBef>
              <a:buFont typeface="Arial"/>
              <a:buChar char="•"/>
              <a:tabLst>
                <a:tab pos="355600" algn="l"/>
                <a:tab pos="356235" algn="l"/>
              </a:tabLst>
            </a:pPr>
            <a:r>
              <a:rPr sz="3000" spc="-5" dirty="0">
                <a:latin typeface="Calibri"/>
                <a:cs typeface="Calibri"/>
              </a:rPr>
              <a:t>Imbalance </a:t>
            </a:r>
            <a:r>
              <a:rPr sz="3000" spc="-10" dirty="0">
                <a:latin typeface="Calibri"/>
                <a:cs typeface="Calibri"/>
              </a:rPr>
              <a:t>between </a:t>
            </a:r>
            <a:r>
              <a:rPr sz="3000" b="1" spc="-20" dirty="0">
                <a:latin typeface="Calibri"/>
                <a:cs typeface="Calibri"/>
              </a:rPr>
              <a:t>myocardial </a:t>
            </a:r>
            <a:r>
              <a:rPr sz="3000" b="1" spc="-25" dirty="0">
                <a:latin typeface="Calibri"/>
                <a:cs typeface="Calibri"/>
              </a:rPr>
              <a:t>oxygen </a:t>
            </a:r>
            <a:r>
              <a:rPr sz="3000" b="1" spc="-5" dirty="0">
                <a:latin typeface="Calibri"/>
                <a:cs typeface="Calibri"/>
              </a:rPr>
              <a:t>supply</a:t>
            </a:r>
            <a:endParaRPr sz="3000">
              <a:latin typeface="Calibri"/>
              <a:cs typeface="Calibri"/>
            </a:endParaRPr>
          </a:p>
          <a:p>
            <a:pPr marL="355600">
              <a:lnSpc>
                <a:spcPts val="3240"/>
              </a:lnSpc>
            </a:pPr>
            <a:r>
              <a:rPr sz="3000" dirty="0">
                <a:latin typeface="Calibri"/>
                <a:cs typeface="Calibri"/>
              </a:rPr>
              <a:t>and</a:t>
            </a:r>
            <a:r>
              <a:rPr sz="3000" spc="-20" dirty="0">
                <a:latin typeface="Calibri"/>
                <a:cs typeface="Calibri"/>
              </a:rPr>
              <a:t> </a:t>
            </a:r>
            <a:r>
              <a:rPr sz="3000" b="1" spc="-5" dirty="0">
                <a:latin typeface="Calibri"/>
                <a:cs typeface="Calibri"/>
              </a:rPr>
              <a:t>demand</a:t>
            </a:r>
            <a:r>
              <a:rPr sz="3000" spc="-5" dirty="0">
                <a:latin typeface="Calibri"/>
                <a:cs typeface="Calibri"/>
              </a:rPr>
              <a:t>.</a:t>
            </a:r>
            <a:endParaRPr sz="3000">
              <a:latin typeface="Calibri"/>
              <a:cs typeface="Calibri"/>
            </a:endParaRPr>
          </a:p>
          <a:p>
            <a:pPr marL="355600" marR="541655" indent="-343535">
              <a:lnSpc>
                <a:spcPts val="2880"/>
              </a:lnSpc>
              <a:spcBef>
                <a:spcPts val="695"/>
              </a:spcBef>
              <a:buFont typeface="Arial"/>
              <a:buChar char="•"/>
              <a:tabLst>
                <a:tab pos="355600" algn="l"/>
                <a:tab pos="356235" algn="l"/>
              </a:tabLst>
            </a:pPr>
            <a:r>
              <a:rPr sz="3000" spc="-5" dirty="0">
                <a:latin typeface="Calibri"/>
                <a:cs typeface="Calibri"/>
              </a:rPr>
              <a:t>Caused mainly </a:t>
            </a:r>
            <a:r>
              <a:rPr sz="3000" spc="-10" dirty="0">
                <a:latin typeface="Calibri"/>
                <a:cs typeface="Calibri"/>
              </a:rPr>
              <a:t>by </a:t>
            </a:r>
            <a:r>
              <a:rPr sz="3000" b="1" spc="-15" dirty="0">
                <a:latin typeface="Calibri"/>
                <a:cs typeface="Calibri"/>
              </a:rPr>
              <a:t>Atherosclerosis </a:t>
            </a:r>
            <a:r>
              <a:rPr sz="3000" b="1" spc="-5" dirty="0">
                <a:latin typeface="Calibri"/>
                <a:cs typeface="Calibri"/>
              </a:rPr>
              <a:t>of </a:t>
            </a:r>
            <a:r>
              <a:rPr sz="3000" b="1" spc="-10" dirty="0">
                <a:latin typeface="Calibri"/>
                <a:cs typeface="Calibri"/>
              </a:rPr>
              <a:t>Coronary  </a:t>
            </a:r>
            <a:r>
              <a:rPr sz="3000" b="1" spc="-5" dirty="0">
                <a:latin typeface="Calibri"/>
                <a:cs typeface="Calibri"/>
              </a:rPr>
              <a:t>Artery</a:t>
            </a:r>
            <a:endParaRPr sz="3000">
              <a:latin typeface="Calibri"/>
              <a:cs typeface="Calibri"/>
            </a:endParaRPr>
          </a:p>
          <a:p>
            <a:pPr marL="355600" indent="-343535">
              <a:lnSpc>
                <a:spcPct val="100000"/>
              </a:lnSpc>
              <a:spcBef>
                <a:spcPts val="25"/>
              </a:spcBef>
              <a:buFont typeface="Arial"/>
              <a:buChar char="•"/>
              <a:tabLst>
                <a:tab pos="355600" algn="l"/>
                <a:tab pos="356235" algn="l"/>
              </a:tabLst>
            </a:pPr>
            <a:r>
              <a:rPr sz="3000" dirty="0">
                <a:latin typeface="Calibri"/>
                <a:cs typeface="Calibri"/>
              </a:rPr>
              <a:t>It</a:t>
            </a:r>
            <a:r>
              <a:rPr sz="3000" spc="-35" dirty="0">
                <a:latin typeface="Calibri"/>
                <a:cs typeface="Calibri"/>
              </a:rPr>
              <a:t> </a:t>
            </a:r>
            <a:r>
              <a:rPr sz="3000" spc="-5" dirty="0">
                <a:latin typeface="Calibri"/>
                <a:cs typeface="Calibri"/>
              </a:rPr>
              <a:t>includes</a:t>
            </a:r>
            <a:endParaRPr sz="3000">
              <a:latin typeface="Calibri"/>
              <a:cs typeface="Calibri"/>
            </a:endParaRPr>
          </a:p>
          <a:p>
            <a:pPr marL="756285" lvl="1" indent="-287020">
              <a:lnSpc>
                <a:spcPct val="100000"/>
              </a:lnSpc>
              <a:spcBef>
                <a:spcPts val="15"/>
              </a:spcBef>
              <a:buFont typeface="Arial"/>
              <a:buChar char="–"/>
              <a:tabLst>
                <a:tab pos="756920" algn="l"/>
              </a:tabLst>
            </a:pPr>
            <a:r>
              <a:rPr sz="2600" b="1" spc="-5" dirty="0">
                <a:latin typeface="Calibri"/>
                <a:cs typeface="Calibri"/>
              </a:rPr>
              <a:t>Angina: Stable </a:t>
            </a:r>
            <a:r>
              <a:rPr sz="2600" dirty="0">
                <a:latin typeface="Calibri"/>
                <a:cs typeface="Calibri"/>
              </a:rPr>
              <a:t>&amp;</a:t>
            </a:r>
            <a:r>
              <a:rPr sz="2600" spc="-5" dirty="0">
                <a:latin typeface="Calibri"/>
                <a:cs typeface="Calibri"/>
              </a:rPr>
              <a:t> </a:t>
            </a:r>
            <a:r>
              <a:rPr sz="2600" b="1" spc="-10" dirty="0">
                <a:latin typeface="Calibri"/>
                <a:cs typeface="Calibri"/>
              </a:rPr>
              <a:t>Unstable</a:t>
            </a:r>
            <a:endParaRPr sz="2600">
              <a:latin typeface="Calibri"/>
              <a:cs typeface="Calibri"/>
            </a:endParaRPr>
          </a:p>
          <a:p>
            <a:pPr marL="756285" lvl="1" indent="-287020">
              <a:lnSpc>
                <a:spcPct val="100000"/>
              </a:lnSpc>
              <a:buFont typeface="Arial"/>
              <a:buChar char="–"/>
              <a:tabLst>
                <a:tab pos="756920" algn="l"/>
              </a:tabLst>
            </a:pPr>
            <a:r>
              <a:rPr sz="2600" b="1" spc="-10">
                <a:latin typeface="Calibri"/>
                <a:cs typeface="Calibri"/>
              </a:rPr>
              <a:t>Myocardial</a:t>
            </a:r>
            <a:r>
              <a:rPr sz="2600" b="1" spc="-25">
                <a:latin typeface="Calibri"/>
                <a:cs typeface="Calibri"/>
              </a:rPr>
              <a:t> </a:t>
            </a:r>
            <a:r>
              <a:rPr sz="2600" b="1" spc="-15" smtClean="0">
                <a:latin typeface="Calibri"/>
                <a:cs typeface="Calibri"/>
              </a:rPr>
              <a:t>infarction</a:t>
            </a:r>
            <a:r>
              <a:rPr lang="en-US" sz="2600" b="1" spc="-15" dirty="0" smtClean="0">
                <a:latin typeface="Calibri"/>
                <a:cs typeface="Calibri"/>
              </a:rPr>
              <a:t>, STEMI, NSTEMI</a:t>
            </a:r>
            <a:endParaRPr sz="26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6914" name="Picture 2" descr="Anterior myocardial infarct&#10; "/>
          <p:cNvPicPr>
            <a:picLocks noChangeAspect="1" noChangeArrowheads="1"/>
          </p:cNvPicPr>
          <p:nvPr/>
        </p:nvPicPr>
        <p:blipFill>
          <a:blip r:embed="rId2"/>
          <a:srcRect/>
          <a:stretch>
            <a:fillRect/>
          </a:stretch>
        </p:blipFill>
        <p:spPr bwMode="auto">
          <a:xfrm>
            <a:off x="0" y="0"/>
            <a:ext cx="9144000" cy="70104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0"/>
            <a:ext cx="8305800" cy="689932"/>
          </a:xfrm>
          <a:prstGeom prst="rect">
            <a:avLst/>
          </a:prstGeom>
        </p:spPr>
        <p:txBody>
          <a:bodyPr vert="horz" wrap="square" lIns="0" tIns="12700" rIns="0" bIns="0" rtlCol="0">
            <a:spAutoFit/>
          </a:bodyPr>
          <a:lstStyle/>
          <a:p>
            <a:pPr marL="12700">
              <a:lnSpc>
                <a:spcPct val="100000"/>
              </a:lnSpc>
              <a:spcBef>
                <a:spcPts val="100"/>
              </a:spcBef>
            </a:pPr>
            <a:r>
              <a:rPr lang="en-US" sz="3600" spc="-10" dirty="0" smtClean="0">
                <a:solidFill>
                  <a:srgbClr val="EB3C9F"/>
                </a:solidFill>
                <a:latin typeface="Trebuchet MS"/>
                <a:cs typeface="Trebuchet MS"/>
              </a:rPr>
              <a:t>                    </a:t>
            </a:r>
            <a:r>
              <a:rPr sz="4400" spc="-10" smtClean="0">
                <a:solidFill>
                  <a:srgbClr val="EB3C9F"/>
                </a:solidFill>
                <a:latin typeface="Trebuchet MS"/>
                <a:cs typeface="Trebuchet MS"/>
              </a:rPr>
              <a:t>INTRODUCTION</a:t>
            </a:r>
            <a:endParaRPr sz="4400">
              <a:latin typeface="Trebuchet MS"/>
              <a:cs typeface="Trebuchet MS"/>
            </a:endParaRPr>
          </a:p>
        </p:txBody>
      </p:sp>
      <p:grpSp>
        <p:nvGrpSpPr>
          <p:cNvPr id="3" name="object 3"/>
          <p:cNvGrpSpPr/>
          <p:nvPr/>
        </p:nvGrpSpPr>
        <p:grpSpPr>
          <a:xfrm>
            <a:off x="2776156" y="1535977"/>
            <a:ext cx="3283268" cy="2576195"/>
            <a:chOff x="3701541" y="1535938"/>
            <a:chExt cx="4377690" cy="2576195"/>
          </a:xfrm>
        </p:grpSpPr>
        <p:sp>
          <p:nvSpPr>
            <p:cNvPr id="4" name="object 4"/>
            <p:cNvSpPr/>
            <p:nvPr/>
          </p:nvSpPr>
          <p:spPr>
            <a:xfrm>
              <a:off x="3711701" y="3345942"/>
              <a:ext cx="4357370" cy="756285"/>
            </a:xfrm>
            <a:custGeom>
              <a:avLst/>
              <a:gdLst/>
              <a:ahLst/>
              <a:cxnLst/>
              <a:rect l="l" t="t" r="r" b="b"/>
              <a:pathLst>
                <a:path w="4357370" h="756285">
                  <a:moveTo>
                    <a:pt x="2179320" y="0"/>
                  </a:moveTo>
                  <a:lnTo>
                    <a:pt x="2179320" y="377952"/>
                  </a:lnTo>
                  <a:lnTo>
                    <a:pt x="4357370" y="377952"/>
                  </a:lnTo>
                  <a:lnTo>
                    <a:pt x="4357370" y="756031"/>
                  </a:lnTo>
                </a:path>
                <a:path w="4357370" h="756285">
                  <a:moveTo>
                    <a:pt x="2178050" y="0"/>
                  </a:moveTo>
                  <a:lnTo>
                    <a:pt x="2178050" y="377952"/>
                  </a:lnTo>
                  <a:lnTo>
                    <a:pt x="0" y="377952"/>
                  </a:lnTo>
                  <a:lnTo>
                    <a:pt x="0" y="756031"/>
                  </a:lnTo>
                </a:path>
              </a:pathLst>
            </a:custGeom>
            <a:ln w="19812">
              <a:solidFill>
                <a:srgbClr val="C377A0"/>
              </a:solidFill>
            </a:ln>
          </p:spPr>
          <p:txBody>
            <a:bodyPr wrap="square" lIns="0" tIns="0" rIns="0" bIns="0" rtlCol="0"/>
            <a:lstStyle/>
            <a:p>
              <a:endParaRPr/>
            </a:p>
          </p:txBody>
        </p:sp>
        <p:sp>
          <p:nvSpPr>
            <p:cNvPr id="5" name="object 5"/>
            <p:cNvSpPr/>
            <p:nvPr/>
          </p:nvSpPr>
          <p:spPr>
            <a:xfrm>
              <a:off x="4091177" y="1546098"/>
              <a:ext cx="3599815" cy="1800225"/>
            </a:xfrm>
            <a:custGeom>
              <a:avLst/>
              <a:gdLst/>
              <a:ahLst/>
              <a:cxnLst/>
              <a:rect l="l" t="t" r="r" b="b"/>
              <a:pathLst>
                <a:path w="3599815" h="1800225">
                  <a:moveTo>
                    <a:pt x="3599687" y="0"/>
                  </a:moveTo>
                  <a:lnTo>
                    <a:pt x="0" y="0"/>
                  </a:lnTo>
                  <a:lnTo>
                    <a:pt x="0" y="1799843"/>
                  </a:lnTo>
                  <a:lnTo>
                    <a:pt x="3599687" y="1799843"/>
                  </a:lnTo>
                  <a:lnTo>
                    <a:pt x="3599687" y="0"/>
                  </a:lnTo>
                  <a:close/>
                </a:path>
              </a:pathLst>
            </a:custGeom>
            <a:solidFill>
              <a:srgbClr val="F495CA"/>
            </a:solidFill>
          </p:spPr>
          <p:txBody>
            <a:bodyPr wrap="square" lIns="0" tIns="0" rIns="0" bIns="0" rtlCol="0"/>
            <a:lstStyle/>
            <a:p>
              <a:endParaRPr/>
            </a:p>
          </p:txBody>
        </p:sp>
        <p:sp>
          <p:nvSpPr>
            <p:cNvPr id="6" name="object 6"/>
            <p:cNvSpPr/>
            <p:nvPr/>
          </p:nvSpPr>
          <p:spPr>
            <a:xfrm>
              <a:off x="4091177" y="1546098"/>
              <a:ext cx="3599815" cy="1800225"/>
            </a:xfrm>
            <a:custGeom>
              <a:avLst/>
              <a:gdLst/>
              <a:ahLst/>
              <a:cxnLst/>
              <a:rect l="l" t="t" r="r" b="b"/>
              <a:pathLst>
                <a:path w="3599815" h="1800225">
                  <a:moveTo>
                    <a:pt x="0" y="1799843"/>
                  </a:moveTo>
                  <a:lnTo>
                    <a:pt x="3599687" y="1799843"/>
                  </a:lnTo>
                  <a:lnTo>
                    <a:pt x="3599687" y="0"/>
                  </a:lnTo>
                  <a:lnTo>
                    <a:pt x="0" y="0"/>
                  </a:lnTo>
                  <a:lnTo>
                    <a:pt x="0" y="1799843"/>
                  </a:lnTo>
                  <a:close/>
                </a:path>
              </a:pathLst>
            </a:custGeom>
            <a:ln w="19811">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3124219" y="1600200"/>
            <a:ext cx="2666999" cy="1824474"/>
          </a:xfrm>
          <a:prstGeom prst="rect">
            <a:avLst/>
          </a:prstGeom>
        </p:spPr>
        <p:txBody>
          <a:bodyPr vert="horz" wrap="square" lIns="0" tIns="96520" rIns="0" bIns="0" rtlCol="0">
            <a:spAutoFit/>
          </a:bodyPr>
          <a:lstStyle/>
          <a:p>
            <a:pPr marL="12700" marR="5080" algn="ctr">
              <a:lnSpc>
                <a:spcPct val="87100"/>
              </a:lnSpc>
              <a:spcBef>
                <a:spcPts val="760"/>
              </a:spcBef>
            </a:pPr>
            <a:r>
              <a:rPr sz="4300" b="1" spc="-10" dirty="0">
                <a:solidFill>
                  <a:srgbClr val="FFFFFF"/>
                </a:solidFill>
                <a:latin typeface="Trebuchet MS"/>
                <a:cs typeface="Trebuchet MS"/>
              </a:rPr>
              <a:t>ISCHE</a:t>
            </a:r>
            <a:r>
              <a:rPr sz="4300" b="1" dirty="0">
                <a:solidFill>
                  <a:srgbClr val="FFFFFF"/>
                </a:solidFill>
                <a:latin typeface="Trebuchet MS"/>
                <a:cs typeface="Trebuchet MS"/>
              </a:rPr>
              <a:t>M</a:t>
            </a:r>
            <a:r>
              <a:rPr sz="4300" b="1" spc="-10" dirty="0">
                <a:solidFill>
                  <a:srgbClr val="FFFFFF"/>
                </a:solidFill>
                <a:latin typeface="Trebuchet MS"/>
                <a:cs typeface="Trebuchet MS"/>
              </a:rPr>
              <a:t>IC  </a:t>
            </a:r>
            <a:r>
              <a:rPr sz="4300" b="1" spc="-40" dirty="0">
                <a:solidFill>
                  <a:srgbClr val="FFFFFF"/>
                </a:solidFill>
                <a:latin typeface="Trebuchet MS"/>
                <a:cs typeface="Trebuchet MS"/>
              </a:rPr>
              <a:t>HEART  </a:t>
            </a:r>
            <a:r>
              <a:rPr sz="4300" b="1" spc="-5" dirty="0">
                <a:solidFill>
                  <a:srgbClr val="FFFFFF"/>
                </a:solidFill>
                <a:latin typeface="Trebuchet MS"/>
                <a:cs typeface="Trebuchet MS"/>
              </a:rPr>
              <a:t>DISEASES</a:t>
            </a:r>
            <a:endParaRPr sz="4300">
              <a:latin typeface="Trebuchet MS"/>
              <a:cs typeface="Trebuchet MS"/>
            </a:endParaRPr>
          </a:p>
        </p:txBody>
      </p:sp>
      <p:grpSp>
        <p:nvGrpSpPr>
          <p:cNvPr id="8" name="object 8"/>
          <p:cNvGrpSpPr/>
          <p:nvPr/>
        </p:nvGrpSpPr>
        <p:grpSpPr>
          <a:xfrm>
            <a:off x="1426274" y="4091685"/>
            <a:ext cx="2716530" cy="1821814"/>
            <a:chOff x="1901698" y="4091685"/>
            <a:chExt cx="3622040" cy="1821814"/>
          </a:xfrm>
        </p:grpSpPr>
        <p:sp>
          <p:nvSpPr>
            <p:cNvPr id="9" name="object 9"/>
            <p:cNvSpPr/>
            <p:nvPr/>
          </p:nvSpPr>
          <p:spPr>
            <a:xfrm>
              <a:off x="1911858" y="4101845"/>
              <a:ext cx="3601720" cy="1801495"/>
            </a:xfrm>
            <a:custGeom>
              <a:avLst/>
              <a:gdLst/>
              <a:ahLst/>
              <a:cxnLst/>
              <a:rect l="l" t="t" r="r" b="b"/>
              <a:pathLst>
                <a:path w="3601720" h="1801495">
                  <a:moveTo>
                    <a:pt x="3601212" y="0"/>
                  </a:moveTo>
                  <a:lnTo>
                    <a:pt x="0" y="0"/>
                  </a:lnTo>
                  <a:lnTo>
                    <a:pt x="0" y="1801367"/>
                  </a:lnTo>
                  <a:lnTo>
                    <a:pt x="3601212" y="1801367"/>
                  </a:lnTo>
                  <a:lnTo>
                    <a:pt x="3601212" y="0"/>
                  </a:lnTo>
                  <a:close/>
                </a:path>
              </a:pathLst>
            </a:custGeom>
            <a:solidFill>
              <a:srgbClr val="F495CA"/>
            </a:solidFill>
          </p:spPr>
          <p:txBody>
            <a:bodyPr wrap="square" lIns="0" tIns="0" rIns="0" bIns="0" rtlCol="0"/>
            <a:lstStyle/>
            <a:p>
              <a:endParaRPr/>
            </a:p>
          </p:txBody>
        </p:sp>
        <p:sp>
          <p:nvSpPr>
            <p:cNvPr id="10" name="object 10"/>
            <p:cNvSpPr/>
            <p:nvPr/>
          </p:nvSpPr>
          <p:spPr>
            <a:xfrm>
              <a:off x="1911858" y="4101845"/>
              <a:ext cx="3601720" cy="1801495"/>
            </a:xfrm>
            <a:custGeom>
              <a:avLst/>
              <a:gdLst/>
              <a:ahLst/>
              <a:cxnLst/>
              <a:rect l="l" t="t" r="r" b="b"/>
              <a:pathLst>
                <a:path w="3601720" h="1801495">
                  <a:moveTo>
                    <a:pt x="0" y="1801367"/>
                  </a:moveTo>
                  <a:lnTo>
                    <a:pt x="3601212" y="1801367"/>
                  </a:lnTo>
                  <a:lnTo>
                    <a:pt x="3601212" y="0"/>
                  </a:lnTo>
                  <a:lnTo>
                    <a:pt x="0" y="0"/>
                  </a:lnTo>
                  <a:lnTo>
                    <a:pt x="0" y="1801367"/>
                  </a:lnTo>
                  <a:close/>
                </a:path>
              </a:pathLst>
            </a:custGeom>
            <a:ln w="19812">
              <a:solidFill>
                <a:srgbClr val="FFFFFF"/>
              </a:solidFill>
            </a:ln>
          </p:spPr>
          <p:txBody>
            <a:bodyPr wrap="square" lIns="0" tIns="0" rIns="0" bIns="0" rtlCol="0"/>
            <a:lstStyle/>
            <a:p>
              <a:endParaRPr/>
            </a:p>
          </p:txBody>
        </p:sp>
      </p:grpSp>
      <p:sp>
        <p:nvSpPr>
          <p:cNvPr id="11" name="object 11"/>
          <p:cNvSpPr txBox="1"/>
          <p:nvPr/>
        </p:nvSpPr>
        <p:spPr>
          <a:xfrm>
            <a:off x="1371600" y="4038091"/>
            <a:ext cx="2743200" cy="1824474"/>
          </a:xfrm>
          <a:prstGeom prst="rect">
            <a:avLst/>
          </a:prstGeom>
        </p:spPr>
        <p:txBody>
          <a:bodyPr vert="horz" wrap="square" lIns="0" tIns="96520" rIns="0" bIns="0" rtlCol="0">
            <a:spAutoFit/>
          </a:bodyPr>
          <a:lstStyle/>
          <a:p>
            <a:pPr marL="12700" marR="5080" algn="ctr">
              <a:lnSpc>
                <a:spcPct val="87100"/>
              </a:lnSpc>
              <a:spcBef>
                <a:spcPts val="760"/>
              </a:spcBef>
            </a:pPr>
            <a:r>
              <a:rPr sz="4300" spc="-10" dirty="0">
                <a:solidFill>
                  <a:srgbClr val="FFFFFF"/>
                </a:solidFill>
                <a:latin typeface="Trebuchet MS"/>
                <a:cs typeface="Trebuchet MS"/>
              </a:rPr>
              <a:t>CHRO</a:t>
            </a:r>
            <a:r>
              <a:rPr sz="4300" spc="-25" dirty="0">
                <a:solidFill>
                  <a:srgbClr val="FFFFFF"/>
                </a:solidFill>
                <a:latin typeface="Trebuchet MS"/>
                <a:cs typeface="Trebuchet MS"/>
              </a:rPr>
              <a:t>N</a:t>
            </a:r>
            <a:r>
              <a:rPr sz="4300" spc="-10" dirty="0">
                <a:solidFill>
                  <a:srgbClr val="FFFFFF"/>
                </a:solidFill>
                <a:latin typeface="Trebuchet MS"/>
                <a:cs typeface="Trebuchet MS"/>
              </a:rPr>
              <a:t>IC  </a:t>
            </a:r>
            <a:r>
              <a:rPr sz="4300" spc="-80" dirty="0">
                <a:solidFill>
                  <a:srgbClr val="FFFFFF"/>
                </a:solidFill>
                <a:latin typeface="Trebuchet MS"/>
                <a:cs typeface="Trebuchet MS"/>
              </a:rPr>
              <a:t>ARTERY  </a:t>
            </a:r>
            <a:r>
              <a:rPr sz="4300" spc="-10" dirty="0">
                <a:solidFill>
                  <a:srgbClr val="FFFFFF"/>
                </a:solidFill>
                <a:latin typeface="Trebuchet MS"/>
                <a:cs typeface="Trebuchet MS"/>
              </a:rPr>
              <a:t>DISEASES</a:t>
            </a:r>
            <a:endParaRPr sz="4300">
              <a:latin typeface="Trebuchet MS"/>
              <a:cs typeface="Trebuchet MS"/>
            </a:endParaRPr>
          </a:p>
        </p:txBody>
      </p:sp>
      <p:grpSp>
        <p:nvGrpSpPr>
          <p:cNvPr id="12" name="object 12"/>
          <p:cNvGrpSpPr/>
          <p:nvPr/>
        </p:nvGrpSpPr>
        <p:grpSpPr>
          <a:xfrm>
            <a:off x="4666887" y="3910584"/>
            <a:ext cx="2768441" cy="2330450"/>
            <a:chOff x="6222491" y="3910584"/>
            <a:chExt cx="3691254" cy="2330450"/>
          </a:xfrm>
        </p:grpSpPr>
        <p:sp>
          <p:nvSpPr>
            <p:cNvPr id="13" name="object 13"/>
            <p:cNvSpPr/>
            <p:nvPr/>
          </p:nvSpPr>
          <p:spPr>
            <a:xfrm>
              <a:off x="6222491" y="4081272"/>
              <a:ext cx="3691127" cy="1892808"/>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6396227" y="3910584"/>
              <a:ext cx="3512820" cy="2330196"/>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6268211" y="4101084"/>
              <a:ext cx="3599688" cy="1801367"/>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6268211" y="4101084"/>
              <a:ext cx="3599815" cy="1801495"/>
            </a:xfrm>
            <a:custGeom>
              <a:avLst/>
              <a:gdLst/>
              <a:ahLst/>
              <a:cxnLst/>
              <a:rect l="l" t="t" r="r" b="b"/>
              <a:pathLst>
                <a:path w="3599815" h="1801495">
                  <a:moveTo>
                    <a:pt x="0" y="1801367"/>
                  </a:moveTo>
                  <a:lnTo>
                    <a:pt x="3599688" y="1801367"/>
                  </a:lnTo>
                  <a:lnTo>
                    <a:pt x="3599688" y="0"/>
                  </a:lnTo>
                  <a:lnTo>
                    <a:pt x="0" y="0"/>
                  </a:lnTo>
                  <a:lnTo>
                    <a:pt x="0" y="1801367"/>
                  </a:lnTo>
                  <a:close/>
                </a:path>
              </a:pathLst>
            </a:custGeom>
            <a:ln w="12192">
              <a:solidFill>
                <a:srgbClr val="F1AC18"/>
              </a:solidFill>
            </a:ln>
          </p:spPr>
          <p:txBody>
            <a:bodyPr wrap="square" lIns="0" tIns="0" rIns="0" bIns="0" rtlCol="0"/>
            <a:lstStyle/>
            <a:p>
              <a:endParaRPr/>
            </a:p>
          </p:txBody>
        </p:sp>
      </p:grpSp>
      <p:sp>
        <p:nvSpPr>
          <p:cNvPr id="17" name="object 17"/>
          <p:cNvSpPr txBox="1"/>
          <p:nvPr/>
        </p:nvSpPr>
        <p:spPr>
          <a:xfrm>
            <a:off x="4724400" y="4038090"/>
            <a:ext cx="3581400" cy="1824474"/>
          </a:xfrm>
          <a:prstGeom prst="rect">
            <a:avLst/>
          </a:prstGeom>
        </p:spPr>
        <p:txBody>
          <a:bodyPr vert="horz" wrap="square" lIns="0" tIns="96520" rIns="0" bIns="0" rtlCol="0">
            <a:spAutoFit/>
          </a:bodyPr>
          <a:lstStyle/>
          <a:p>
            <a:pPr marL="12700" marR="5080" indent="508634">
              <a:lnSpc>
                <a:spcPct val="87100"/>
              </a:lnSpc>
              <a:spcBef>
                <a:spcPts val="760"/>
              </a:spcBef>
            </a:pPr>
            <a:r>
              <a:rPr sz="4300" spc="-5" dirty="0">
                <a:latin typeface="Trebuchet MS"/>
                <a:cs typeface="Trebuchet MS"/>
              </a:rPr>
              <a:t>ACUTE  </a:t>
            </a:r>
            <a:r>
              <a:rPr sz="4300" spc="-10" dirty="0">
                <a:latin typeface="Trebuchet MS"/>
                <a:cs typeface="Trebuchet MS"/>
              </a:rPr>
              <a:t>CORO</a:t>
            </a:r>
            <a:r>
              <a:rPr sz="4300" spc="-25" dirty="0">
                <a:latin typeface="Trebuchet MS"/>
                <a:cs typeface="Trebuchet MS"/>
              </a:rPr>
              <a:t>N</a:t>
            </a:r>
            <a:r>
              <a:rPr sz="4300" spc="-5" dirty="0">
                <a:latin typeface="Trebuchet MS"/>
                <a:cs typeface="Trebuchet MS"/>
              </a:rPr>
              <a:t>A</a:t>
            </a:r>
            <a:r>
              <a:rPr sz="4300" spc="-290" dirty="0">
                <a:latin typeface="Trebuchet MS"/>
                <a:cs typeface="Trebuchet MS"/>
              </a:rPr>
              <a:t>R</a:t>
            </a:r>
            <a:r>
              <a:rPr sz="4300" spc="-5" dirty="0">
                <a:latin typeface="Trebuchet MS"/>
                <a:cs typeface="Trebuchet MS"/>
              </a:rPr>
              <a:t>Y  SYNDROME</a:t>
            </a:r>
            <a:endParaRPr sz="4300">
              <a:latin typeface="Trebuchet MS"/>
              <a:cs typeface="Trebuchet M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915400" cy="6858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286510"/>
            <a:ext cx="8153400" cy="64541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233" y="629158"/>
            <a:ext cx="8348167" cy="628377"/>
          </a:xfrm>
          <a:prstGeom prst="rect">
            <a:avLst/>
          </a:prstGeom>
        </p:spPr>
        <p:txBody>
          <a:bodyPr vert="horz" wrap="square" lIns="0" tIns="12700" rIns="0" bIns="0" rtlCol="0">
            <a:spAutoFit/>
          </a:bodyPr>
          <a:lstStyle/>
          <a:p>
            <a:pPr marL="12700">
              <a:lnSpc>
                <a:spcPct val="100000"/>
              </a:lnSpc>
              <a:spcBef>
                <a:spcPts val="100"/>
              </a:spcBef>
            </a:pPr>
            <a:r>
              <a:rPr spc="-70" dirty="0"/>
              <a:t>HISTORY </a:t>
            </a:r>
            <a:r>
              <a:rPr dirty="0"/>
              <a:t>AND </a:t>
            </a:r>
            <a:r>
              <a:rPr spc="-5" dirty="0"/>
              <a:t>PHYSICAL</a:t>
            </a:r>
            <a:r>
              <a:rPr spc="-335" dirty="0"/>
              <a:t> </a:t>
            </a:r>
            <a:r>
              <a:rPr spc="-35" dirty="0"/>
              <a:t>EXAMINATION</a:t>
            </a:r>
          </a:p>
        </p:txBody>
      </p:sp>
      <p:sp>
        <p:nvSpPr>
          <p:cNvPr id="3" name="object 3"/>
          <p:cNvSpPr txBox="1"/>
          <p:nvPr/>
        </p:nvSpPr>
        <p:spPr>
          <a:xfrm>
            <a:off x="500634" y="1892807"/>
            <a:ext cx="2782253" cy="723916"/>
          </a:xfrm>
          <a:prstGeom prst="rect">
            <a:avLst/>
          </a:prstGeom>
          <a:solidFill>
            <a:srgbClr val="F495CA"/>
          </a:solidFill>
        </p:spPr>
        <p:txBody>
          <a:bodyPr vert="horz" wrap="square" lIns="0" tIns="168275" rIns="0" bIns="0" rtlCol="0">
            <a:spAutoFit/>
          </a:bodyPr>
          <a:lstStyle/>
          <a:p>
            <a:pPr marL="761365">
              <a:lnSpc>
                <a:spcPct val="100000"/>
              </a:lnSpc>
              <a:spcBef>
                <a:spcPts val="1325"/>
              </a:spcBef>
            </a:pPr>
            <a:r>
              <a:rPr sz="1800" b="1" spc="-5" dirty="0">
                <a:latin typeface="Trebuchet MS"/>
                <a:cs typeface="Trebuchet MS"/>
              </a:rPr>
              <a:t>CHEST</a:t>
            </a:r>
            <a:r>
              <a:rPr sz="1800" b="1" spc="-45" dirty="0">
                <a:latin typeface="Trebuchet MS"/>
                <a:cs typeface="Trebuchet MS"/>
              </a:rPr>
              <a:t> </a:t>
            </a:r>
            <a:r>
              <a:rPr sz="1800" b="1" spc="-5" dirty="0">
                <a:latin typeface="Trebuchet MS"/>
                <a:cs typeface="Trebuchet MS"/>
              </a:rPr>
              <a:t>DISCOMFORMT</a:t>
            </a:r>
            <a:endParaRPr sz="1800" b="1">
              <a:latin typeface="Trebuchet MS"/>
              <a:cs typeface="Trebuchet MS"/>
            </a:endParaRPr>
          </a:p>
        </p:txBody>
      </p:sp>
      <p:sp>
        <p:nvSpPr>
          <p:cNvPr id="4" name="object 4"/>
          <p:cNvSpPr txBox="1"/>
          <p:nvPr/>
        </p:nvSpPr>
        <p:spPr>
          <a:xfrm>
            <a:off x="500634" y="2583180"/>
            <a:ext cx="2782253" cy="3447739"/>
          </a:xfrm>
          <a:prstGeom prst="rect">
            <a:avLst/>
          </a:prstGeom>
          <a:solidFill>
            <a:srgbClr val="FADDEB">
              <a:alpha val="90194"/>
            </a:srgbClr>
          </a:solidFill>
        </p:spPr>
        <p:txBody>
          <a:bodyPr vert="horz" wrap="square" lIns="0" tIns="102235" rIns="0" bIns="0" rtlCol="0">
            <a:spAutoFit/>
          </a:bodyPr>
          <a:lstStyle/>
          <a:p>
            <a:pPr marL="278130" marR="700405" indent="-172720">
              <a:lnSpc>
                <a:spcPts val="1880"/>
              </a:lnSpc>
              <a:spcBef>
                <a:spcPts val="805"/>
              </a:spcBef>
              <a:buChar char="•"/>
              <a:tabLst>
                <a:tab pos="278765" algn="l"/>
              </a:tabLst>
            </a:pPr>
            <a:r>
              <a:rPr sz="1800" spc="-5" dirty="0">
                <a:latin typeface="Trebuchet MS"/>
                <a:cs typeface="Trebuchet MS"/>
              </a:rPr>
              <a:t>Often severe enough to </a:t>
            </a:r>
            <a:r>
              <a:rPr sz="1800" dirty="0">
                <a:latin typeface="Trebuchet MS"/>
                <a:cs typeface="Trebuchet MS"/>
              </a:rPr>
              <a:t>be  </a:t>
            </a:r>
            <a:r>
              <a:rPr sz="1800" spc="-5" dirty="0">
                <a:latin typeface="Trebuchet MS"/>
                <a:cs typeface="Trebuchet MS"/>
              </a:rPr>
              <a:t>describe as frank</a:t>
            </a:r>
            <a:r>
              <a:rPr sz="1800" spc="-25" dirty="0">
                <a:latin typeface="Trebuchet MS"/>
                <a:cs typeface="Trebuchet MS"/>
              </a:rPr>
              <a:t> </a:t>
            </a:r>
            <a:r>
              <a:rPr sz="1800" dirty="0">
                <a:latin typeface="Trebuchet MS"/>
                <a:cs typeface="Trebuchet MS"/>
              </a:rPr>
              <a:t>pain</a:t>
            </a:r>
            <a:endParaRPr sz="1800">
              <a:latin typeface="Trebuchet MS"/>
              <a:cs typeface="Trebuchet MS"/>
            </a:endParaRPr>
          </a:p>
          <a:p>
            <a:pPr marL="278130" indent="-172720">
              <a:lnSpc>
                <a:spcPct val="100000"/>
              </a:lnSpc>
              <a:spcBef>
                <a:spcPts val="25"/>
              </a:spcBef>
              <a:buChar char="•"/>
              <a:tabLst>
                <a:tab pos="278765" algn="l"/>
              </a:tabLst>
            </a:pPr>
            <a:r>
              <a:rPr sz="1800" spc="-5" dirty="0">
                <a:latin typeface="Trebuchet MS"/>
                <a:cs typeface="Trebuchet MS"/>
              </a:rPr>
              <a:t>Located </a:t>
            </a:r>
            <a:r>
              <a:rPr sz="1800" dirty="0">
                <a:latin typeface="Trebuchet MS"/>
                <a:cs typeface="Trebuchet MS"/>
              </a:rPr>
              <a:t>substernal </a:t>
            </a:r>
            <a:r>
              <a:rPr sz="1800" spc="-5" dirty="0">
                <a:latin typeface="Trebuchet MS"/>
                <a:cs typeface="Trebuchet MS"/>
              </a:rPr>
              <a:t>or</a:t>
            </a:r>
            <a:r>
              <a:rPr sz="1800" spc="-50" dirty="0">
                <a:latin typeface="Trebuchet MS"/>
                <a:cs typeface="Trebuchet MS"/>
              </a:rPr>
              <a:t> </a:t>
            </a:r>
            <a:r>
              <a:rPr sz="1800" spc="-5" dirty="0">
                <a:latin typeface="Trebuchet MS"/>
                <a:cs typeface="Trebuchet MS"/>
              </a:rPr>
              <a:t>epigastric</a:t>
            </a:r>
            <a:endParaRPr sz="1800">
              <a:latin typeface="Trebuchet MS"/>
              <a:cs typeface="Trebuchet MS"/>
            </a:endParaRPr>
          </a:p>
          <a:p>
            <a:pPr marL="278130" indent="-172720">
              <a:lnSpc>
                <a:spcPts val="2025"/>
              </a:lnSpc>
              <a:spcBef>
                <a:spcPts val="35"/>
              </a:spcBef>
              <a:buChar char="•"/>
              <a:tabLst>
                <a:tab pos="278765" algn="l"/>
              </a:tabLst>
            </a:pPr>
            <a:r>
              <a:rPr sz="1800" spc="-5" dirty="0">
                <a:latin typeface="Trebuchet MS"/>
                <a:cs typeface="Trebuchet MS"/>
              </a:rPr>
              <a:t>Radiates to left arm, </a:t>
            </a:r>
            <a:r>
              <a:rPr sz="1800" spc="-10" dirty="0">
                <a:latin typeface="Trebuchet MS"/>
                <a:cs typeface="Trebuchet MS"/>
              </a:rPr>
              <a:t>left</a:t>
            </a:r>
            <a:endParaRPr sz="1800">
              <a:latin typeface="Trebuchet MS"/>
              <a:cs typeface="Trebuchet MS"/>
            </a:endParaRPr>
          </a:p>
          <a:p>
            <a:pPr marL="278130">
              <a:lnSpc>
                <a:spcPts val="2025"/>
              </a:lnSpc>
            </a:pPr>
            <a:r>
              <a:rPr sz="1800" spc="-30" dirty="0">
                <a:latin typeface="Trebuchet MS"/>
                <a:cs typeface="Trebuchet MS"/>
              </a:rPr>
              <a:t>shoulder, </a:t>
            </a:r>
            <a:r>
              <a:rPr sz="1800" spc="-5" dirty="0">
                <a:latin typeface="Trebuchet MS"/>
                <a:cs typeface="Trebuchet MS"/>
              </a:rPr>
              <a:t>and</a:t>
            </a:r>
            <a:r>
              <a:rPr sz="1800" dirty="0">
                <a:latin typeface="Trebuchet MS"/>
                <a:cs typeface="Trebuchet MS"/>
              </a:rPr>
              <a:t> </a:t>
            </a:r>
            <a:r>
              <a:rPr sz="1800" spc="-5" dirty="0">
                <a:latin typeface="Trebuchet MS"/>
                <a:cs typeface="Trebuchet MS"/>
              </a:rPr>
              <a:t>neck</a:t>
            </a:r>
            <a:endParaRPr sz="1800">
              <a:latin typeface="Trebuchet MS"/>
              <a:cs typeface="Trebuchet MS"/>
            </a:endParaRPr>
          </a:p>
          <a:p>
            <a:pPr marL="278130" marR="250825" indent="-172720">
              <a:lnSpc>
                <a:spcPts val="1870"/>
              </a:lnSpc>
              <a:spcBef>
                <a:spcPts val="340"/>
              </a:spcBef>
              <a:buChar char="•"/>
              <a:tabLst>
                <a:tab pos="278765" algn="l"/>
              </a:tabLst>
            </a:pPr>
            <a:r>
              <a:rPr sz="1800" spc="-5" dirty="0">
                <a:latin typeface="Trebuchet MS"/>
                <a:cs typeface="Trebuchet MS"/>
              </a:rPr>
              <a:t>Anginal equivalence may occur  instead chest</a:t>
            </a:r>
            <a:r>
              <a:rPr sz="1800" spc="-15" dirty="0">
                <a:latin typeface="Trebuchet MS"/>
                <a:cs typeface="Trebuchet MS"/>
              </a:rPr>
              <a:t> </a:t>
            </a:r>
            <a:r>
              <a:rPr sz="1800" spc="-5" dirty="0">
                <a:latin typeface="Trebuchet MS"/>
                <a:cs typeface="Trebuchet MS"/>
              </a:rPr>
              <a:t>discomform</a:t>
            </a:r>
            <a:endParaRPr sz="1800">
              <a:latin typeface="Trebuchet MS"/>
              <a:cs typeface="Trebuchet MS"/>
            </a:endParaRPr>
          </a:p>
          <a:p>
            <a:pPr marL="278130" indent="-172720">
              <a:lnSpc>
                <a:spcPct val="100000"/>
              </a:lnSpc>
              <a:spcBef>
                <a:spcPts val="20"/>
              </a:spcBef>
              <a:buFont typeface="Trebuchet MS"/>
              <a:buChar char="•"/>
              <a:tabLst>
                <a:tab pos="278765" algn="l"/>
              </a:tabLst>
            </a:pPr>
            <a:r>
              <a:rPr sz="1800" b="1" spc="-5" dirty="0">
                <a:latin typeface="Trebuchet MS"/>
                <a:cs typeface="Trebuchet MS"/>
              </a:rPr>
              <a:t>Resemble stable</a:t>
            </a:r>
            <a:r>
              <a:rPr sz="1800" b="1" dirty="0">
                <a:latin typeface="Trebuchet MS"/>
                <a:cs typeface="Trebuchet MS"/>
              </a:rPr>
              <a:t> angina</a:t>
            </a:r>
            <a:endParaRPr sz="1800">
              <a:latin typeface="Trebuchet MS"/>
              <a:cs typeface="Trebuchet MS"/>
            </a:endParaRPr>
          </a:p>
        </p:txBody>
      </p:sp>
      <p:sp>
        <p:nvSpPr>
          <p:cNvPr id="5" name="object 5"/>
          <p:cNvSpPr txBox="1"/>
          <p:nvPr/>
        </p:nvSpPr>
        <p:spPr>
          <a:xfrm>
            <a:off x="3655314" y="1892808"/>
            <a:ext cx="2781300" cy="818814"/>
          </a:xfrm>
          <a:prstGeom prst="rect">
            <a:avLst/>
          </a:prstGeom>
          <a:solidFill>
            <a:srgbClr val="F495CA"/>
          </a:solidFill>
        </p:spPr>
        <p:txBody>
          <a:bodyPr vert="horz" wrap="square" lIns="0" tIns="48895" rIns="0" bIns="0" rtlCol="0">
            <a:spAutoFit/>
          </a:bodyPr>
          <a:lstStyle/>
          <a:p>
            <a:pPr algn="ctr">
              <a:lnSpc>
                <a:spcPts val="2025"/>
              </a:lnSpc>
              <a:spcBef>
                <a:spcPts val="385"/>
              </a:spcBef>
            </a:pPr>
            <a:r>
              <a:rPr sz="1800" spc="-5" dirty="0">
                <a:latin typeface="Trebuchet MS"/>
                <a:cs typeface="Trebuchet MS"/>
              </a:rPr>
              <a:t>IF </a:t>
            </a:r>
            <a:r>
              <a:rPr sz="1800" spc="-10" dirty="0">
                <a:latin typeface="Trebuchet MS"/>
                <a:cs typeface="Trebuchet MS"/>
              </a:rPr>
              <a:t>LARGE AREA </a:t>
            </a:r>
            <a:r>
              <a:rPr sz="1800" spc="-5" dirty="0">
                <a:latin typeface="Trebuchet MS"/>
                <a:cs typeface="Trebuchet MS"/>
              </a:rPr>
              <a:t>ISCHEMIA</a:t>
            </a:r>
            <a:r>
              <a:rPr sz="1800" spc="-380" dirty="0">
                <a:latin typeface="Trebuchet MS"/>
                <a:cs typeface="Trebuchet MS"/>
              </a:rPr>
              <a:t> </a:t>
            </a:r>
            <a:r>
              <a:rPr sz="1800" spc="-10" dirty="0">
                <a:latin typeface="Trebuchet MS"/>
                <a:cs typeface="Trebuchet MS"/>
              </a:rPr>
              <a:t>AND</a:t>
            </a:r>
            <a:endParaRPr sz="1800">
              <a:latin typeface="Trebuchet MS"/>
              <a:cs typeface="Trebuchet MS"/>
            </a:endParaRPr>
          </a:p>
          <a:p>
            <a:pPr algn="ctr">
              <a:lnSpc>
                <a:spcPts val="2025"/>
              </a:lnSpc>
            </a:pPr>
            <a:r>
              <a:rPr sz="1800" spc="-5" dirty="0">
                <a:latin typeface="Trebuchet MS"/>
                <a:cs typeface="Trebuchet MS"/>
              </a:rPr>
              <a:t>LARGE NSTEMI</a:t>
            </a:r>
            <a:endParaRPr sz="1800">
              <a:latin typeface="Trebuchet MS"/>
              <a:cs typeface="Trebuchet MS"/>
            </a:endParaRPr>
          </a:p>
        </p:txBody>
      </p:sp>
      <p:sp>
        <p:nvSpPr>
          <p:cNvPr id="6" name="object 6"/>
          <p:cNvSpPr txBox="1"/>
          <p:nvPr/>
        </p:nvSpPr>
        <p:spPr>
          <a:xfrm>
            <a:off x="3655314" y="2743200"/>
            <a:ext cx="2781300" cy="2260875"/>
          </a:xfrm>
          <a:prstGeom prst="rect">
            <a:avLst/>
          </a:prstGeom>
          <a:solidFill>
            <a:srgbClr val="FADDEB">
              <a:alpha val="90194"/>
            </a:srgbClr>
          </a:solidFill>
        </p:spPr>
        <p:txBody>
          <a:bodyPr vert="horz" wrap="square" lIns="0" tIns="44450" rIns="0" bIns="0" rtlCol="0">
            <a:spAutoFit/>
          </a:bodyPr>
          <a:lstStyle/>
          <a:p>
            <a:pPr marL="276860" indent="-172720">
              <a:lnSpc>
                <a:spcPct val="100000"/>
              </a:lnSpc>
              <a:spcBef>
                <a:spcPts val="350"/>
              </a:spcBef>
              <a:buChar char="•"/>
              <a:tabLst>
                <a:tab pos="277495" algn="l"/>
              </a:tabLst>
            </a:pPr>
            <a:r>
              <a:rPr sz="1800" spc="-5" dirty="0">
                <a:latin typeface="Trebuchet MS"/>
                <a:cs typeface="Trebuchet MS"/>
              </a:rPr>
              <a:t>Diaphoresis</a:t>
            </a:r>
            <a:endParaRPr sz="1800">
              <a:latin typeface="Trebuchet MS"/>
              <a:cs typeface="Trebuchet MS"/>
            </a:endParaRPr>
          </a:p>
          <a:p>
            <a:pPr marL="276860" indent="-172720">
              <a:lnSpc>
                <a:spcPct val="100000"/>
              </a:lnSpc>
              <a:spcBef>
                <a:spcPts val="35"/>
              </a:spcBef>
              <a:buChar char="•"/>
              <a:tabLst>
                <a:tab pos="277495" algn="l"/>
              </a:tabLst>
            </a:pPr>
            <a:r>
              <a:rPr sz="1800" spc="-25" dirty="0">
                <a:latin typeface="Trebuchet MS"/>
                <a:cs typeface="Trebuchet MS"/>
              </a:rPr>
              <a:t>Pale</a:t>
            </a:r>
            <a:endParaRPr sz="1800">
              <a:latin typeface="Trebuchet MS"/>
              <a:cs typeface="Trebuchet MS"/>
            </a:endParaRPr>
          </a:p>
          <a:p>
            <a:pPr marL="276860" indent="-172720">
              <a:lnSpc>
                <a:spcPct val="100000"/>
              </a:lnSpc>
              <a:spcBef>
                <a:spcPts val="40"/>
              </a:spcBef>
              <a:buChar char="•"/>
              <a:tabLst>
                <a:tab pos="277495" algn="l"/>
              </a:tabLst>
            </a:pPr>
            <a:r>
              <a:rPr sz="1800" spc="-5" dirty="0">
                <a:latin typeface="Trebuchet MS"/>
                <a:cs typeface="Trebuchet MS"/>
              </a:rPr>
              <a:t>Cool</a:t>
            </a:r>
            <a:r>
              <a:rPr sz="1800" dirty="0">
                <a:latin typeface="Trebuchet MS"/>
                <a:cs typeface="Trebuchet MS"/>
              </a:rPr>
              <a:t> </a:t>
            </a:r>
            <a:r>
              <a:rPr sz="1800" spc="-5" dirty="0">
                <a:latin typeface="Trebuchet MS"/>
                <a:cs typeface="Trebuchet MS"/>
              </a:rPr>
              <a:t>skin</a:t>
            </a:r>
            <a:endParaRPr sz="1800">
              <a:latin typeface="Trebuchet MS"/>
              <a:cs typeface="Trebuchet MS"/>
            </a:endParaRPr>
          </a:p>
          <a:p>
            <a:pPr marL="276860" indent="-172720">
              <a:lnSpc>
                <a:spcPct val="100000"/>
              </a:lnSpc>
              <a:spcBef>
                <a:spcPts val="35"/>
              </a:spcBef>
              <a:buChar char="•"/>
              <a:tabLst>
                <a:tab pos="277495" algn="l"/>
              </a:tabLst>
            </a:pPr>
            <a:r>
              <a:rPr sz="1800" dirty="0">
                <a:latin typeface="Trebuchet MS"/>
                <a:cs typeface="Trebuchet MS"/>
              </a:rPr>
              <a:t>Sinus </a:t>
            </a:r>
            <a:r>
              <a:rPr sz="1800" spc="-5" dirty="0">
                <a:latin typeface="Trebuchet MS"/>
                <a:cs typeface="Trebuchet MS"/>
              </a:rPr>
              <a:t>tachycardia</a:t>
            </a:r>
            <a:endParaRPr sz="1800">
              <a:latin typeface="Trebuchet MS"/>
              <a:cs typeface="Trebuchet MS"/>
            </a:endParaRPr>
          </a:p>
          <a:p>
            <a:pPr marL="276860" indent="-172720">
              <a:lnSpc>
                <a:spcPct val="100000"/>
              </a:lnSpc>
              <a:spcBef>
                <a:spcPts val="40"/>
              </a:spcBef>
              <a:buChar char="•"/>
              <a:tabLst>
                <a:tab pos="277495" algn="l"/>
              </a:tabLst>
            </a:pPr>
            <a:r>
              <a:rPr sz="1800" dirty="0">
                <a:latin typeface="Trebuchet MS"/>
                <a:cs typeface="Trebuchet MS"/>
              </a:rPr>
              <a:t>Third or </a:t>
            </a:r>
            <a:r>
              <a:rPr sz="1800" spc="-10" dirty="0">
                <a:latin typeface="Trebuchet MS"/>
                <a:cs typeface="Trebuchet MS"/>
              </a:rPr>
              <a:t>fourth </a:t>
            </a:r>
            <a:r>
              <a:rPr sz="1800" spc="-5" dirty="0">
                <a:latin typeface="Trebuchet MS"/>
                <a:cs typeface="Trebuchet MS"/>
              </a:rPr>
              <a:t>heart sound</a:t>
            </a:r>
            <a:endParaRPr sz="1800">
              <a:latin typeface="Trebuchet MS"/>
              <a:cs typeface="Trebuchet MS"/>
            </a:endParaRPr>
          </a:p>
          <a:p>
            <a:pPr marL="276860" indent="-172720">
              <a:lnSpc>
                <a:spcPct val="100000"/>
              </a:lnSpc>
              <a:spcBef>
                <a:spcPts val="35"/>
              </a:spcBef>
              <a:buChar char="•"/>
              <a:tabLst>
                <a:tab pos="277495" algn="l"/>
              </a:tabLst>
            </a:pPr>
            <a:r>
              <a:rPr sz="1800" spc="-5" dirty="0">
                <a:latin typeface="Trebuchet MS"/>
                <a:cs typeface="Trebuchet MS"/>
              </a:rPr>
              <a:t>Rales</a:t>
            </a:r>
            <a:endParaRPr sz="1800">
              <a:latin typeface="Trebuchet MS"/>
              <a:cs typeface="Trebuchet MS"/>
            </a:endParaRPr>
          </a:p>
          <a:p>
            <a:pPr marL="276860" indent="-172720">
              <a:lnSpc>
                <a:spcPct val="100000"/>
              </a:lnSpc>
              <a:spcBef>
                <a:spcPts val="35"/>
              </a:spcBef>
              <a:buChar char="•"/>
              <a:tabLst>
                <a:tab pos="277495" algn="l"/>
              </a:tabLst>
            </a:pPr>
            <a:r>
              <a:rPr sz="1800" spc="-5" dirty="0">
                <a:latin typeface="Trebuchet MS"/>
                <a:cs typeface="Trebuchet MS"/>
              </a:rPr>
              <a:t>Hyotension</a:t>
            </a:r>
            <a:endParaRPr sz="1800">
              <a:latin typeface="Trebuchet MS"/>
              <a:cs typeface="Trebuchet MS"/>
            </a:endParaRPr>
          </a:p>
        </p:txBody>
      </p:sp>
      <p:sp>
        <p:nvSpPr>
          <p:cNvPr id="7" name="object 7"/>
          <p:cNvSpPr/>
          <p:nvPr/>
        </p:nvSpPr>
        <p:spPr>
          <a:xfrm>
            <a:off x="6668263" y="2360676"/>
            <a:ext cx="2475737" cy="237286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ltGray">
          <a:xfrm>
            <a:off x="0" y="0"/>
            <a:ext cx="9144000" cy="307777"/>
          </a:xfrm>
          <a:prstGeom prst="rect">
            <a:avLst/>
          </a:prstGeom>
          <a:solidFill>
            <a:srgbClr val="C00000"/>
          </a:solidFill>
          <a:ln>
            <a:solidFill>
              <a:schemeClr val="accent3">
                <a:lumMod val="60000"/>
                <a:lumOff val="40000"/>
              </a:schemeClr>
            </a:solidFill>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endParaRPr lang="en-US" sz="1400" dirty="0">
              <a:solidFill>
                <a:srgbClr val="FFFF00"/>
              </a:solidFill>
              <a:latin typeface="Times New Roman" pitchFamily="18" charset="0"/>
            </a:endParaRPr>
          </a:p>
        </p:txBody>
      </p:sp>
      <p:sp>
        <p:nvSpPr>
          <p:cNvPr id="28677" name="Text Box 5"/>
          <p:cNvSpPr txBox="1">
            <a:spLocks noChangeArrowheads="1"/>
          </p:cNvSpPr>
          <p:nvPr/>
        </p:nvSpPr>
        <p:spPr bwMode="ltGray">
          <a:xfrm>
            <a:off x="152400" y="5534561"/>
            <a:ext cx="8763000" cy="1323439"/>
          </a:xfrm>
          <a:prstGeom prst="rect">
            <a:avLst/>
          </a:prstGeom>
          <a:solidFill>
            <a:srgbClr val="0066CC"/>
          </a:solidFill>
          <a:ln w="3175">
            <a:solidFill>
              <a:srgbClr val="FFFFFF"/>
            </a:solidFill>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defRPr/>
            </a:pPr>
            <a:r>
              <a:rPr lang="en-US" sz="2400" b="1" dirty="0">
                <a:solidFill>
                  <a:srgbClr val="FFFF66"/>
                </a:solidFill>
                <a:latin typeface="+mj-lt"/>
              </a:rPr>
              <a:t>DR.  SANDEEP  RAI</a:t>
            </a:r>
          </a:p>
          <a:p>
            <a:pPr algn="ctr">
              <a:defRPr/>
            </a:pPr>
            <a:r>
              <a:rPr lang="en-US" sz="1400" b="1" dirty="0">
                <a:solidFill>
                  <a:srgbClr val="FFFF00"/>
                </a:solidFill>
                <a:latin typeface="Arial Narrow" pitchFamily="34" charset="0"/>
              </a:rPr>
              <a:t>PROFESSOR &amp; UNIT HEAD</a:t>
            </a:r>
          </a:p>
          <a:p>
            <a:pPr algn="ctr">
              <a:defRPr/>
            </a:pPr>
            <a:r>
              <a:rPr lang="en-US" sz="1400" b="1" dirty="0">
                <a:solidFill>
                  <a:srgbClr val="FFFF00"/>
                </a:solidFill>
                <a:latin typeface="Arial Narrow" pitchFamily="34" charset="0"/>
              </a:rPr>
              <a:t>POST GRADUATE DEPARTMENT OF MEDICINE</a:t>
            </a:r>
          </a:p>
          <a:p>
            <a:pPr algn="ctr">
              <a:defRPr/>
            </a:pPr>
            <a:r>
              <a:rPr lang="en-US" sz="1400" b="1" dirty="0">
                <a:solidFill>
                  <a:srgbClr val="FFFF00"/>
                </a:solidFill>
                <a:latin typeface="Arial Narrow" pitchFamily="34" charset="0"/>
              </a:rPr>
              <a:t>MGM INSTITUTE OF HEALTH SCIENCES</a:t>
            </a:r>
          </a:p>
          <a:p>
            <a:pPr algn="ctr">
              <a:defRPr/>
            </a:pPr>
            <a:r>
              <a:rPr lang="en-US" sz="1400" b="1" dirty="0">
                <a:solidFill>
                  <a:srgbClr val="FFFF00"/>
                </a:solidFill>
                <a:latin typeface="Arial Narrow" pitchFamily="34" charset="0"/>
              </a:rPr>
              <a:t>NAVI MUMBAI</a:t>
            </a:r>
          </a:p>
        </p:txBody>
      </p:sp>
      <p:pic>
        <p:nvPicPr>
          <p:cNvPr id="7172" name="Picture 9" descr="RisingKundaliniBlueSmallLetters"/>
          <p:cNvPicPr>
            <a:picLocks noChangeAspect="1" noChangeArrowheads="1" noCrop="1"/>
          </p:cNvPicPr>
          <p:nvPr/>
        </p:nvPicPr>
        <p:blipFill>
          <a:blip r:embed="rId3"/>
          <a:srcRect/>
          <a:stretch>
            <a:fillRect/>
          </a:stretch>
        </p:blipFill>
        <p:spPr bwMode="auto">
          <a:xfrm>
            <a:off x="0" y="2743200"/>
            <a:ext cx="2057400" cy="2362200"/>
          </a:xfrm>
          <a:prstGeom prst="rect">
            <a:avLst/>
          </a:prstGeom>
          <a:noFill/>
          <a:ln w="9525">
            <a:noFill/>
            <a:miter lim="800000"/>
            <a:headEnd/>
            <a:tailEnd/>
          </a:ln>
        </p:spPr>
      </p:pic>
      <p:pic>
        <p:nvPicPr>
          <p:cNvPr id="7173" name="Picture 7"/>
          <p:cNvPicPr>
            <a:picLocks noChangeAspect="1" noChangeArrowheads="1"/>
          </p:cNvPicPr>
          <p:nvPr/>
        </p:nvPicPr>
        <p:blipFill>
          <a:blip r:embed="rId4"/>
          <a:srcRect/>
          <a:stretch>
            <a:fillRect/>
          </a:stretch>
        </p:blipFill>
        <p:spPr bwMode="ltGray">
          <a:xfrm>
            <a:off x="2514600" y="1219200"/>
            <a:ext cx="6400800" cy="4038600"/>
          </a:xfrm>
          <a:prstGeom prst="rect">
            <a:avLst/>
          </a:prstGeom>
          <a:noFill/>
          <a:ln w="12700">
            <a:noFill/>
            <a:miter lim="800000"/>
            <a:headEnd type="none" w="sm" len="sm"/>
            <a:tailEnd type="none" w="sm" len="sm"/>
          </a:ln>
        </p:spPr>
      </p:pic>
      <p:sp>
        <p:nvSpPr>
          <p:cNvPr id="67586" name="AutoShape 2" descr="Who Is Shri Mataji - Sahaja Yoga Meditation"/>
          <p:cNvSpPr>
            <a:spLocks noChangeAspect="1" noChangeArrowheads="1"/>
          </p:cNvSpPr>
          <p:nvPr/>
        </p:nvSpPr>
        <p:spPr bwMode="auto">
          <a:xfrm>
            <a:off x="155575" y="-990600"/>
            <a:ext cx="1381125" cy="20764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67588" name="AutoShape 4" descr="Who Is Shri Mataji - Sahaja Yoga Meditation"/>
          <p:cNvSpPr>
            <a:spLocks noChangeAspect="1" noChangeArrowheads="1"/>
          </p:cNvSpPr>
          <p:nvPr/>
        </p:nvSpPr>
        <p:spPr bwMode="auto">
          <a:xfrm>
            <a:off x="155575" y="-990600"/>
            <a:ext cx="1381125" cy="20764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67590" name="AutoShape 6" descr="Who Is Shri Mataji - Sahaja Yoga Meditation"/>
          <p:cNvSpPr>
            <a:spLocks noChangeAspect="1" noChangeArrowheads="1"/>
          </p:cNvSpPr>
          <p:nvPr/>
        </p:nvSpPr>
        <p:spPr bwMode="auto">
          <a:xfrm>
            <a:off x="155575" y="-990600"/>
            <a:ext cx="1381125" cy="20764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67592" name="AutoShape 8" descr="Who Is Shri Mataji - Sahaja Yoga Meditation"/>
          <p:cNvSpPr>
            <a:spLocks noChangeAspect="1" noChangeArrowheads="1"/>
          </p:cNvSpPr>
          <p:nvPr/>
        </p:nvSpPr>
        <p:spPr bwMode="auto">
          <a:xfrm>
            <a:off x="155575" y="-990600"/>
            <a:ext cx="1381125" cy="20764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67593" name="Picture 9" descr="C:\Users\acer\Desktop\SHRI MATAJI.jpg"/>
          <p:cNvPicPr>
            <a:picLocks noChangeAspect="1" noChangeArrowheads="1"/>
          </p:cNvPicPr>
          <p:nvPr/>
        </p:nvPicPr>
        <p:blipFill>
          <a:blip r:embed="rId5"/>
          <a:srcRect/>
          <a:stretch>
            <a:fillRect/>
          </a:stretch>
        </p:blipFill>
        <p:spPr bwMode="auto">
          <a:xfrm>
            <a:off x="0" y="0"/>
            <a:ext cx="2057400" cy="2286000"/>
          </a:xfrm>
          <a:prstGeom prst="rect">
            <a:avLst/>
          </a:prstGeom>
          <a:noFill/>
        </p:spPr>
      </p:pic>
      <p:sp>
        <p:nvSpPr>
          <p:cNvPr id="12" name="Rectangle 11"/>
          <p:cNvSpPr/>
          <p:nvPr/>
        </p:nvSpPr>
        <p:spPr>
          <a:xfrm>
            <a:off x="2286000" y="304800"/>
            <a:ext cx="4572000" cy="1015663"/>
          </a:xfrm>
          <a:prstGeom prst="rect">
            <a:avLst/>
          </a:prstGeom>
        </p:spPr>
        <p:txBody>
          <a:bodyPr wrap="square">
            <a:spAutoFit/>
          </a:bodyPr>
          <a:lstStyle/>
          <a:p>
            <a:pPr algn="ctr">
              <a:defRPr/>
            </a:pPr>
            <a:r>
              <a:rPr lang="en-US" sz="6000" b="1" dirty="0" smtClean="0">
                <a:solidFill>
                  <a:srgbClr val="FF0000"/>
                </a:solidFill>
                <a:latin typeface="Arial Narrow" pitchFamily="34" charset="0"/>
              </a:rPr>
              <a:t>Acute MI</a:t>
            </a:r>
            <a:endParaRPr lang="en-US" sz="6000" b="1" dirty="0">
              <a:solidFill>
                <a:srgbClr val="FF0000"/>
              </a:solidFill>
              <a:latin typeface="Arial Narrow"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ppt_x"/>
                                          </p:val>
                                        </p:tav>
                                        <p:tav tm="100000">
                                          <p:val>
                                            <p:strVal val="#ppt_x"/>
                                          </p:val>
                                        </p:tav>
                                      </p:tavLst>
                                    </p:anim>
                                    <p:anim calcmode="lin" valueType="num">
                                      <p:cBhvr additive="base">
                                        <p:cTn id="8" dur="500" fill="hold"/>
                                        <p:tgtEl>
                                          <p:spTgt spid="2867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8677">
                                            <p:bg/>
                                          </p:spTgt>
                                        </p:tgtEl>
                                        <p:attrNameLst>
                                          <p:attrName>style.visibility</p:attrName>
                                        </p:attrNameLst>
                                      </p:cBhvr>
                                      <p:to>
                                        <p:strVal val="visible"/>
                                      </p:to>
                                    </p:set>
                                    <p:anim calcmode="lin" valueType="num">
                                      <p:cBhvr additive="base">
                                        <p:cTn id="12" dur="500" fill="hold"/>
                                        <p:tgtEl>
                                          <p:spTgt spid="28677">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28677">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8677">
                                            <p:txEl>
                                              <p:pRg st="0" end="0"/>
                                            </p:txEl>
                                          </p:spTgt>
                                        </p:tgtEl>
                                        <p:attrNameLst>
                                          <p:attrName>style.visibility</p:attrName>
                                        </p:attrNameLst>
                                      </p:cBhvr>
                                      <p:to>
                                        <p:strVal val="visible"/>
                                      </p:to>
                                    </p:set>
                                    <p:anim calcmode="lin" valueType="num">
                                      <p:cBhvr additive="base">
                                        <p:cTn id="16" dur="500" fill="hold"/>
                                        <p:tgtEl>
                                          <p:spTgt spid="28677">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8677">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8677">
                                            <p:txEl>
                                              <p:pRg st="1" end="1"/>
                                            </p:txEl>
                                          </p:spTgt>
                                        </p:tgtEl>
                                        <p:attrNameLst>
                                          <p:attrName>style.visibility</p:attrName>
                                        </p:attrNameLst>
                                      </p:cBhvr>
                                      <p:to>
                                        <p:strVal val="visible"/>
                                      </p:to>
                                    </p:set>
                                    <p:anim calcmode="lin" valueType="num">
                                      <p:cBhvr additive="base">
                                        <p:cTn id="20" dur="500" fill="hold"/>
                                        <p:tgtEl>
                                          <p:spTgt spid="2867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8677">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8677">
                                            <p:txEl>
                                              <p:pRg st="2" end="2"/>
                                            </p:txEl>
                                          </p:spTgt>
                                        </p:tgtEl>
                                        <p:attrNameLst>
                                          <p:attrName>style.visibility</p:attrName>
                                        </p:attrNameLst>
                                      </p:cBhvr>
                                      <p:to>
                                        <p:strVal val="visible"/>
                                      </p:to>
                                    </p:set>
                                    <p:anim calcmode="lin" valueType="num">
                                      <p:cBhvr additive="base">
                                        <p:cTn id="24" dur="500" fill="hold"/>
                                        <p:tgtEl>
                                          <p:spTgt spid="2867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8677">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8677">
                                            <p:txEl>
                                              <p:pRg st="3" end="3"/>
                                            </p:txEl>
                                          </p:spTgt>
                                        </p:tgtEl>
                                        <p:attrNameLst>
                                          <p:attrName>style.visibility</p:attrName>
                                        </p:attrNameLst>
                                      </p:cBhvr>
                                      <p:to>
                                        <p:strVal val="visible"/>
                                      </p:to>
                                    </p:set>
                                    <p:anim calcmode="lin" valueType="num">
                                      <p:cBhvr additive="base">
                                        <p:cTn id="28" dur="500" fill="hold"/>
                                        <p:tgtEl>
                                          <p:spTgt spid="28677">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8677">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8677">
                                            <p:txEl>
                                              <p:pRg st="4" end="4"/>
                                            </p:txEl>
                                          </p:spTgt>
                                        </p:tgtEl>
                                        <p:attrNameLst>
                                          <p:attrName>style.visibility</p:attrName>
                                        </p:attrNameLst>
                                      </p:cBhvr>
                                      <p:to>
                                        <p:strVal val="visible"/>
                                      </p:to>
                                    </p:set>
                                    <p:anim calcmode="lin" valueType="num">
                                      <p:cBhvr additive="base">
                                        <p:cTn id="32" dur="500" fill="hold"/>
                                        <p:tgtEl>
                                          <p:spTgt spid="2867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8677">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5" presetClass="entr" presetSubtype="10" fill="hold" nodeType="afterEffect">
                                  <p:stCondLst>
                                    <p:cond delay="0"/>
                                  </p:stCondLst>
                                  <p:childTnLst>
                                    <p:set>
                                      <p:cBhvr>
                                        <p:cTn id="36" dur="1" fill="hold">
                                          <p:stCondLst>
                                            <p:cond delay="0"/>
                                          </p:stCondLst>
                                        </p:cTn>
                                        <p:tgtEl>
                                          <p:spTgt spid="28677">
                                            <p:txEl>
                                              <p:pRg st="0" end="0"/>
                                            </p:txEl>
                                          </p:spTgt>
                                        </p:tgtEl>
                                        <p:attrNameLst>
                                          <p:attrName>style.visibility</p:attrName>
                                        </p:attrNameLst>
                                      </p:cBhvr>
                                      <p:to>
                                        <p:strVal val="visible"/>
                                      </p:to>
                                    </p:set>
                                    <p:animEffect transition="in" filter="checkerboard(across)">
                                      <p:cBhvr>
                                        <p:cTn id="37" dur="500"/>
                                        <p:tgtEl>
                                          <p:spTgt spid="28677">
                                            <p:txEl>
                                              <p:pRg st="0" end="0"/>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28677">
                                            <p:txEl>
                                              <p:pRg st="1" end="1"/>
                                            </p:txEl>
                                          </p:spTgt>
                                        </p:tgtEl>
                                        <p:attrNameLst>
                                          <p:attrName>style.visibility</p:attrName>
                                        </p:attrNameLst>
                                      </p:cBhvr>
                                      <p:to>
                                        <p:strVal val="visible"/>
                                      </p:to>
                                    </p:set>
                                    <p:animEffect transition="in" filter="checkerboard(across)">
                                      <p:cBhvr>
                                        <p:cTn id="40" dur="500"/>
                                        <p:tgtEl>
                                          <p:spTgt spid="28677">
                                            <p:txEl>
                                              <p:pRg st="1" end="1"/>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28677">
                                            <p:txEl>
                                              <p:pRg st="2" end="2"/>
                                            </p:txEl>
                                          </p:spTgt>
                                        </p:tgtEl>
                                        <p:attrNameLst>
                                          <p:attrName>style.visibility</p:attrName>
                                        </p:attrNameLst>
                                      </p:cBhvr>
                                      <p:to>
                                        <p:strVal val="visible"/>
                                      </p:to>
                                    </p:set>
                                    <p:animEffect transition="in" filter="checkerboard(across)">
                                      <p:cBhvr>
                                        <p:cTn id="43" dur="500"/>
                                        <p:tgtEl>
                                          <p:spTgt spid="28677">
                                            <p:txEl>
                                              <p:pRg st="2" end="2"/>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28677">
                                            <p:txEl>
                                              <p:pRg st="3" end="3"/>
                                            </p:txEl>
                                          </p:spTgt>
                                        </p:tgtEl>
                                        <p:attrNameLst>
                                          <p:attrName>style.visibility</p:attrName>
                                        </p:attrNameLst>
                                      </p:cBhvr>
                                      <p:to>
                                        <p:strVal val="visible"/>
                                      </p:to>
                                    </p:set>
                                    <p:animEffect transition="in" filter="checkerboard(across)">
                                      <p:cBhvr>
                                        <p:cTn id="46" dur="500"/>
                                        <p:tgtEl>
                                          <p:spTgt spid="28677">
                                            <p:txEl>
                                              <p:pRg st="3" end="3"/>
                                            </p:txEl>
                                          </p:spTgt>
                                        </p:tgtEl>
                                      </p:cBhvr>
                                    </p:animEffect>
                                  </p:childTnLst>
                                </p:cTn>
                              </p:par>
                              <p:par>
                                <p:cTn id="47" presetID="5" presetClass="entr" presetSubtype="10" fill="hold" nodeType="withEffect">
                                  <p:stCondLst>
                                    <p:cond delay="0"/>
                                  </p:stCondLst>
                                  <p:childTnLst>
                                    <p:set>
                                      <p:cBhvr>
                                        <p:cTn id="48" dur="1" fill="hold">
                                          <p:stCondLst>
                                            <p:cond delay="0"/>
                                          </p:stCondLst>
                                        </p:cTn>
                                        <p:tgtEl>
                                          <p:spTgt spid="28677">
                                            <p:txEl>
                                              <p:pRg st="4" end="4"/>
                                            </p:txEl>
                                          </p:spTgt>
                                        </p:tgtEl>
                                        <p:attrNameLst>
                                          <p:attrName>style.visibility</p:attrName>
                                        </p:attrNameLst>
                                      </p:cBhvr>
                                      <p:to>
                                        <p:strVal val="visible"/>
                                      </p:to>
                                    </p:set>
                                    <p:animEffect transition="in" filter="checkerboard(across)">
                                      <p:cBhvr>
                                        <p:cTn id="49" dur="500"/>
                                        <p:tgtEl>
                                          <p:spTgt spid="286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677" grpId="0" build="allAtOnce"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2857" y="461594"/>
            <a:ext cx="6098540" cy="697230"/>
          </a:xfrm>
          <a:prstGeom prst="rect">
            <a:avLst/>
          </a:prstGeom>
        </p:spPr>
        <p:txBody>
          <a:bodyPr vert="horz" wrap="square" lIns="0" tIns="13335" rIns="0" bIns="0" rtlCol="0">
            <a:spAutoFit/>
          </a:bodyPr>
          <a:lstStyle/>
          <a:p>
            <a:pPr marL="12700">
              <a:lnSpc>
                <a:spcPct val="100000"/>
              </a:lnSpc>
              <a:spcBef>
                <a:spcPts val="105"/>
              </a:spcBef>
            </a:pPr>
            <a:r>
              <a:rPr sz="4400" spc="-10" dirty="0"/>
              <a:t>Acute Coronary</a:t>
            </a:r>
            <a:r>
              <a:rPr sz="4400" spc="-75" dirty="0"/>
              <a:t> </a:t>
            </a:r>
            <a:r>
              <a:rPr sz="4400" spc="-15" dirty="0"/>
              <a:t>Syndrome</a:t>
            </a:r>
            <a:endParaRPr sz="4400"/>
          </a:p>
        </p:txBody>
      </p:sp>
      <p:sp>
        <p:nvSpPr>
          <p:cNvPr id="3" name="object 3"/>
          <p:cNvSpPr txBox="1"/>
          <p:nvPr/>
        </p:nvSpPr>
        <p:spPr>
          <a:xfrm>
            <a:off x="535940" y="1563446"/>
            <a:ext cx="7922895" cy="4438394"/>
          </a:xfrm>
          <a:prstGeom prst="rect">
            <a:avLst/>
          </a:prstGeom>
        </p:spPr>
        <p:txBody>
          <a:bodyPr vert="horz" wrap="square" lIns="0" tIns="64769" rIns="0" bIns="0" rtlCol="0">
            <a:spAutoFit/>
          </a:bodyPr>
          <a:lstStyle/>
          <a:p>
            <a:pPr marL="355600" marR="910590" indent="-343535">
              <a:lnSpc>
                <a:spcPts val="3240"/>
              </a:lnSpc>
              <a:spcBef>
                <a:spcPts val="509"/>
              </a:spcBef>
              <a:buFont typeface="Arial"/>
              <a:buChar char="•"/>
              <a:tabLst>
                <a:tab pos="355600" algn="l"/>
                <a:tab pos="356235" algn="l"/>
              </a:tabLst>
            </a:pPr>
            <a:r>
              <a:rPr sz="3000" spc="-15" dirty="0">
                <a:latin typeface="Calibri"/>
                <a:cs typeface="Calibri"/>
              </a:rPr>
              <a:t>Present </a:t>
            </a:r>
            <a:r>
              <a:rPr sz="3000" dirty="0">
                <a:latin typeface="Calibri"/>
                <a:cs typeface="Calibri"/>
              </a:rPr>
              <a:t>as a </a:t>
            </a:r>
            <a:r>
              <a:rPr sz="3000" b="1" spc="-15" dirty="0">
                <a:latin typeface="Calibri"/>
                <a:cs typeface="Calibri"/>
              </a:rPr>
              <a:t>new </a:t>
            </a:r>
            <a:r>
              <a:rPr sz="3000" b="1" spc="-10" dirty="0">
                <a:latin typeface="Calibri"/>
                <a:cs typeface="Calibri"/>
              </a:rPr>
              <a:t>phenomenon </a:t>
            </a:r>
            <a:r>
              <a:rPr sz="3000" spc="-5" dirty="0">
                <a:latin typeface="Calibri"/>
                <a:cs typeface="Calibri"/>
              </a:rPr>
              <a:t>or </a:t>
            </a:r>
            <a:r>
              <a:rPr sz="3000" spc="-15" dirty="0">
                <a:latin typeface="Calibri"/>
                <a:cs typeface="Calibri"/>
              </a:rPr>
              <a:t>against </a:t>
            </a:r>
            <a:r>
              <a:rPr sz="3000" dirty="0">
                <a:latin typeface="Calibri"/>
                <a:cs typeface="Calibri"/>
              </a:rPr>
              <a:t>a  </a:t>
            </a:r>
            <a:r>
              <a:rPr sz="3000" spc="-10" dirty="0">
                <a:latin typeface="Calibri"/>
                <a:cs typeface="Calibri"/>
              </a:rPr>
              <a:t>background </a:t>
            </a:r>
            <a:r>
              <a:rPr sz="3000" spc="-5" dirty="0">
                <a:latin typeface="Calibri"/>
                <a:cs typeface="Calibri"/>
              </a:rPr>
              <a:t>of </a:t>
            </a:r>
            <a:r>
              <a:rPr sz="3000" spc="-15" dirty="0">
                <a:latin typeface="Calibri"/>
                <a:cs typeface="Calibri"/>
              </a:rPr>
              <a:t>chronic stable</a:t>
            </a:r>
            <a:r>
              <a:rPr sz="3000" spc="-35" dirty="0">
                <a:latin typeface="Calibri"/>
                <a:cs typeface="Calibri"/>
              </a:rPr>
              <a:t> </a:t>
            </a:r>
            <a:r>
              <a:rPr sz="3000" spc="-5" dirty="0">
                <a:latin typeface="Calibri"/>
                <a:cs typeface="Calibri"/>
              </a:rPr>
              <a:t>angina.</a:t>
            </a:r>
            <a:endParaRPr sz="3000">
              <a:latin typeface="Calibri"/>
              <a:cs typeface="Calibri"/>
            </a:endParaRPr>
          </a:p>
          <a:p>
            <a:pPr marL="355600" marR="5080" indent="-343535">
              <a:lnSpc>
                <a:spcPts val="3240"/>
              </a:lnSpc>
              <a:spcBef>
                <a:spcPts val="720"/>
              </a:spcBef>
              <a:buFont typeface="Arial"/>
              <a:buChar char="•"/>
              <a:tabLst>
                <a:tab pos="355600" algn="l"/>
                <a:tab pos="356235" algn="l"/>
              </a:tabLst>
            </a:pPr>
            <a:r>
              <a:rPr sz="3000" spc="-15" dirty="0">
                <a:latin typeface="Calibri"/>
                <a:cs typeface="Calibri"/>
              </a:rPr>
              <a:t>Complex </a:t>
            </a:r>
            <a:r>
              <a:rPr sz="3000" b="1" spc="-15" dirty="0">
                <a:latin typeface="Calibri"/>
                <a:cs typeface="Calibri"/>
              </a:rPr>
              <a:t>ulcerated </a:t>
            </a:r>
            <a:r>
              <a:rPr sz="3000" b="1" dirty="0">
                <a:latin typeface="Calibri"/>
                <a:cs typeface="Calibri"/>
              </a:rPr>
              <a:t>or </a:t>
            </a:r>
            <a:r>
              <a:rPr sz="3000" b="1" spc="-10" dirty="0">
                <a:latin typeface="Calibri"/>
                <a:cs typeface="Calibri"/>
              </a:rPr>
              <a:t>fissured </a:t>
            </a:r>
            <a:r>
              <a:rPr sz="3000" b="1" spc="-15" dirty="0">
                <a:latin typeface="Calibri"/>
                <a:cs typeface="Calibri"/>
              </a:rPr>
              <a:t>atheromatous  </a:t>
            </a:r>
            <a:r>
              <a:rPr sz="3000" b="1" spc="-5" dirty="0">
                <a:latin typeface="Calibri"/>
                <a:cs typeface="Calibri"/>
              </a:rPr>
              <a:t>plaque </a:t>
            </a:r>
            <a:r>
              <a:rPr sz="3000" dirty="0">
                <a:latin typeface="Calibri"/>
                <a:cs typeface="Calibri"/>
              </a:rPr>
              <a:t>with </a:t>
            </a:r>
            <a:r>
              <a:rPr sz="3000" spc="-15" dirty="0">
                <a:latin typeface="Calibri"/>
                <a:cs typeface="Calibri"/>
              </a:rPr>
              <a:t>adherent platelet </a:t>
            </a:r>
            <a:r>
              <a:rPr sz="3000" spc="-5" dirty="0">
                <a:latin typeface="Calibri"/>
                <a:cs typeface="Calibri"/>
              </a:rPr>
              <a:t>rich </a:t>
            </a:r>
            <a:r>
              <a:rPr sz="3000" spc="-10" dirty="0">
                <a:latin typeface="Calibri"/>
                <a:cs typeface="Calibri"/>
              </a:rPr>
              <a:t>thrombus </a:t>
            </a:r>
            <a:r>
              <a:rPr sz="3000" dirty="0">
                <a:latin typeface="Calibri"/>
                <a:cs typeface="Calibri"/>
              </a:rPr>
              <a:t>and  </a:t>
            </a:r>
            <a:r>
              <a:rPr sz="3000" spc="-5" dirty="0">
                <a:latin typeface="Calibri"/>
                <a:cs typeface="Calibri"/>
              </a:rPr>
              <a:t>local </a:t>
            </a:r>
            <a:r>
              <a:rPr sz="3000" spc="-15" dirty="0">
                <a:latin typeface="Calibri"/>
                <a:cs typeface="Calibri"/>
              </a:rPr>
              <a:t>coronary </a:t>
            </a:r>
            <a:r>
              <a:rPr sz="3000" spc="-10" dirty="0">
                <a:latin typeface="Calibri"/>
                <a:cs typeface="Calibri"/>
              </a:rPr>
              <a:t>artery</a:t>
            </a:r>
            <a:r>
              <a:rPr sz="3000" dirty="0">
                <a:latin typeface="Calibri"/>
                <a:cs typeface="Calibri"/>
              </a:rPr>
              <a:t> </a:t>
            </a:r>
            <a:r>
              <a:rPr sz="3000" spc="-5" dirty="0">
                <a:latin typeface="Calibri"/>
                <a:cs typeface="Calibri"/>
              </a:rPr>
              <a:t>spasm.</a:t>
            </a:r>
            <a:endParaRPr sz="3000">
              <a:latin typeface="Calibri"/>
              <a:cs typeface="Calibri"/>
            </a:endParaRPr>
          </a:p>
          <a:p>
            <a:pPr marL="355600" marR="633095" indent="-343535">
              <a:lnSpc>
                <a:spcPts val="3240"/>
              </a:lnSpc>
              <a:spcBef>
                <a:spcPts val="720"/>
              </a:spcBef>
              <a:buFont typeface="Arial"/>
              <a:buChar char="•"/>
              <a:tabLst>
                <a:tab pos="355600" algn="l"/>
                <a:tab pos="356235" algn="l"/>
              </a:tabLst>
            </a:pPr>
            <a:r>
              <a:rPr sz="3000" b="1" spc="-10" dirty="0">
                <a:latin typeface="Calibri"/>
                <a:cs typeface="Calibri"/>
              </a:rPr>
              <a:t>Dynamic </a:t>
            </a:r>
            <a:r>
              <a:rPr sz="3000" b="1" spc="-5" dirty="0">
                <a:latin typeface="Calibri"/>
                <a:cs typeface="Calibri"/>
              </a:rPr>
              <a:t>process</a:t>
            </a:r>
            <a:r>
              <a:rPr sz="3000" spc="-5" dirty="0">
                <a:latin typeface="Calibri"/>
                <a:cs typeface="Calibri"/>
              </a:rPr>
              <a:t>: </a:t>
            </a:r>
            <a:r>
              <a:rPr sz="3000" spc="-10" dirty="0">
                <a:latin typeface="Calibri"/>
                <a:cs typeface="Calibri"/>
              </a:rPr>
              <a:t>degree </a:t>
            </a:r>
            <a:r>
              <a:rPr sz="3000" spc="-5" dirty="0">
                <a:latin typeface="Calibri"/>
                <a:cs typeface="Calibri"/>
              </a:rPr>
              <a:t>of obstruction </a:t>
            </a:r>
            <a:r>
              <a:rPr sz="3000" spc="-20" dirty="0">
                <a:latin typeface="Calibri"/>
                <a:cs typeface="Calibri"/>
              </a:rPr>
              <a:t>may  </a:t>
            </a:r>
            <a:r>
              <a:rPr sz="3000" spc="-5" dirty="0">
                <a:latin typeface="Calibri"/>
                <a:cs typeface="Calibri"/>
              </a:rPr>
              <a:t>either </a:t>
            </a:r>
            <a:r>
              <a:rPr sz="3000" spc="-10" dirty="0">
                <a:latin typeface="Calibri"/>
                <a:cs typeface="Calibri"/>
              </a:rPr>
              <a:t>increase </a:t>
            </a:r>
            <a:r>
              <a:rPr sz="3000" spc="-5" dirty="0">
                <a:latin typeface="Calibri"/>
                <a:cs typeface="Calibri"/>
              </a:rPr>
              <a:t>or</a:t>
            </a:r>
            <a:r>
              <a:rPr sz="3000" spc="-35" dirty="0">
                <a:latin typeface="Calibri"/>
                <a:cs typeface="Calibri"/>
              </a:rPr>
              <a:t> </a:t>
            </a:r>
            <a:r>
              <a:rPr sz="3000" spc="-15" dirty="0">
                <a:latin typeface="Calibri"/>
                <a:cs typeface="Calibri"/>
              </a:rPr>
              <a:t>regress</a:t>
            </a:r>
            <a:endParaRPr sz="3000">
              <a:latin typeface="Calibri"/>
              <a:cs typeface="Calibri"/>
            </a:endParaRPr>
          </a:p>
          <a:p>
            <a:pPr marL="355600" marR="618490" indent="-343535" algn="just">
              <a:lnSpc>
                <a:spcPts val="3240"/>
              </a:lnSpc>
              <a:spcBef>
                <a:spcPts val="725"/>
              </a:spcBef>
              <a:buFont typeface="Arial"/>
              <a:buChar char="•"/>
              <a:tabLst>
                <a:tab pos="356235" algn="l"/>
              </a:tabLst>
            </a:pPr>
            <a:r>
              <a:rPr sz="3000" spc="-5" dirty="0">
                <a:latin typeface="Calibri"/>
                <a:cs typeface="Calibri"/>
              </a:rPr>
              <a:t>Without </a:t>
            </a:r>
            <a:r>
              <a:rPr sz="3000" spc="-10" dirty="0">
                <a:latin typeface="Calibri"/>
                <a:cs typeface="Calibri"/>
              </a:rPr>
              <a:t>treatment, </a:t>
            </a:r>
            <a:r>
              <a:rPr sz="3000" dirty="0">
                <a:latin typeface="Calibri"/>
                <a:cs typeface="Calibri"/>
              </a:rPr>
              <a:t>the </a:t>
            </a:r>
            <a:r>
              <a:rPr sz="3000" spc="-20" dirty="0">
                <a:latin typeface="Calibri"/>
                <a:cs typeface="Calibri"/>
              </a:rPr>
              <a:t>infarct-related </a:t>
            </a:r>
            <a:r>
              <a:rPr sz="3000" spc="-10" dirty="0">
                <a:latin typeface="Calibri"/>
                <a:cs typeface="Calibri"/>
              </a:rPr>
              <a:t>artery  remains </a:t>
            </a:r>
            <a:r>
              <a:rPr sz="3000" spc="-5" dirty="0">
                <a:latin typeface="Calibri"/>
                <a:cs typeface="Calibri"/>
              </a:rPr>
              <a:t>permanently occluded </a:t>
            </a:r>
            <a:r>
              <a:rPr sz="3000" spc="-10" dirty="0">
                <a:latin typeface="Calibri"/>
                <a:cs typeface="Calibri"/>
              </a:rPr>
              <a:t>in </a:t>
            </a:r>
            <a:r>
              <a:rPr sz="3000" dirty="0">
                <a:latin typeface="Calibri"/>
                <a:cs typeface="Calibri"/>
              </a:rPr>
              <a:t>20–30% </a:t>
            </a:r>
            <a:r>
              <a:rPr sz="3000" spc="-5" dirty="0">
                <a:latin typeface="Calibri"/>
                <a:cs typeface="Calibri"/>
              </a:rPr>
              <a:t>of  </a:t>
            </a:r>
            <a:r>
              <a:rPr sz="3000" spc="-10" dirty="0">
                <a:latin typeface="Calibri"/>
                <a:cs typeface="Calibri"/>
              </a:rPr>
              <a:t>patients</a:t>
            </a:r>
            <a:endParaRPr sz="300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2857" y="644400"/>
            <a:ext cx="6099810" cy="696595"/>
          </a:xfrm>
          <a:prstGeom prst="rect">
            <a:avLst/>
          </a:prstGeom>
        </p:spPr>
        <p:txBody>
          <a:bodyPr vert="horz" wrap="square" lIns="0" tIns="13335" rIns="0" bIns="0" rtlCol="0">
            <a:spAutoFit/>
          </a:bodyPr>
          <a:lstStyle/>
          <a:p>
            <a:pPr marL="12700">
              <a:lnSpc>
                <a:spcPct val="100000"/>
              </a:lnSpc>
              <a:spcBef>
                <a:spcPts val="105"/>
              </a:spcBef>
            </a:pPr>
            <a:r>
              <a:rPr sz="4400" spc="-10" dirty="0"/>
              <a:t>Acute Coronary</a:t>
            </a:r>
            <a:r>
              <a:rPr sz="4400" spc="-70" dirty="0"/>
              <a:t> </a:t>
            </a:r>
            <a:r>
              <a:rPr sz="4400" spc="-15" dirty="0"/>
              <a:t>Syndrome</a:t>
            </a:r>
            <a:endParaRPr sz="4400"/>
          </a:p>
        </p:txBody>
      </p:sp>
      <p:sp>
        <p:nvSpPr>
          <p:cNvPr id="3" name="object 3"/>
          <p:cNvSpPr txBox="1"/>
          <p:nvPr/>
        </p:nvSpPr>
        <p:spPr>
          <a:xfrm>
            <a:off x="383542" y="1558878"/>
            <a:ext cx="8148320" cy="4373633"/>
          </a:xfrm>
          <a:prstGeom prst="rect">
            <a:avLst/>
          </a:prstGeom>
        </p:spPr>
        <p:txBody>
          <a:bodyPr vert="horz" wrap="square" lIns="0" tIns="13335" rIns="0" bIns="0" rtlCol="0">
            <a:spAutoFit/>
          </a:bodyPr>
          <a:lstStyle/>
          <a:p>
            <a:pPr marL="355600" indent="-342900">
              <a:lnSpc>
                <a:spcPts val="3679"/>
              </a:lnSpc>
              <a:spcBef>
                <a:spcPts val="105"/>
              </a:spcBef>
              <a:buFont typeface="Arial"/>
              <a:buChar char="•"/>
              <a:tabLst>
                <a:tab pos="354965" algn="l"/>
                <a:tab pos="355600" algn="l"/>
              </a:tabLst>
            </a:pPr>
            <a:r>
              <a:rPr sz="3200" dirty="0">
                <a:latin typeface="Calibri"/>
                <a:cs typeface="Calibri"/>
              </a:rPr>
              <a:t>It </a:t>
            </a:r>
            <a:r>
              <a:rPr sz="3200" spc="-15" dirty="0">
                <a:latin typeface="Calibri"/>
                <a:cs typeface="Calibri"/>
              </a:rPr>
              <a:t>consist </a:t>
            </a:r>
            <a:r>
              <a:rPr sz="3200" spc="-5" dirty="0">
                <a:latin typeface="Calibri"/>
                <a:cs typeface="Calibri"/>
              </a:rPr>
              <a:t>of</a:t>
            </a:r>
            <a:endParaRPr sz="3200">
              <a:latin typeface="Calibri"/>
              <a:cs typeface="Calibri"/>
            </a:endParaRPr>
          </a:p>
          <a:p>
            <a:pPr marL="756285" marR="5080" lvl="1" indent="-287020">
              <a:lnSpc>
                <a:spcPts val="3020"/>
              </a:lnSpc>
              <a:spcBef>
                <a:spcPts val="225"/>
              </a:spcBef>
              <a:buFont typeface="Arial"/>
              <a:buChar char="–"/>
              <a:tabLst>
                <a:tab pos="756920" algn="l"/>
              </a:tabLst>
            </a:pPr>
            <a:r>
              <a:rPr sz="2800" b="1" spc="-10" dirty="0">
                <a:latin typeface="Calibri"/>
                <a:cs typeface="Calibri"/>
              </a:rPr>
              <a:t>Myocardial </a:t>
            </a:r>
            <a:r>
              <a:rPr sz="2800" b="1" spc="-15" dirty="0">
                <a:latin typeface="Calibri"/>
                <a:cs typeface="Calibri"/>
              </a:rPr>
              <a:t>Infarction: ST-elevation myocardial  infarction </a:t>
            </a:r>
            <a:r>
              <a:rPr sz="2800" b="1" spc="-10" dirty="0">
                <a:latin typeface="Calibri"/>
                <a:cs typeface="Calibri"/>
              </a:rPr>
              <a:t>(STEMI) </a:t>
            </a:r>
            <a:r>
              <a:rPr sz="2800" b="1" spc="-5" dirty="0">
                <a:latin typeface="Calibri"/>
                <a:cs typeface="Calibri"/>
              </a:rPr>
              <a:t>or </a:t>
            </a:r>
            <a:r>
              <a:rPr sz="2800" b="1" spc="-10" dirty="0">
                <a:latin typeface="Calibri"/>
                <a:cs typeface="Calibri"/>
              </a:rPr>
              <a:t>Non-ST-elevation </a:t>
            </a:r>
            <a:r>
              <a:rPr sz="2800" b="1" spc="-15" dirty="0">
                <a:latin typeface="Calibri"/>
                <a:cs typeface="Calibri"/>
              </a:rPr>
              <a:t>myocardial  infarction</a:t>
            </a:r>
            <a:r>
              <a:rPr sz="2800" b="1" spc="-10" dirty="0">
                <a:latin typeface="Calibri"/>
                <a:cs typeface="Calibri"/>
              </a:rPr>
              <a:t> </a:t>
            </a:r>
            <a:r>
              <a:rPr sz="2800" b="1" spc="-10">
                <a:latin typeface="Calibri"/>
                <a:cs typeface="Calibri"/>
              </a:rPr>
              <a:t>(</a:t>
            </a:r>
            <a:r>
              <a:rPr sz="2800" b="1" spc="-10" smtClean="0">
                <a:latin typeface="Calibri"/>
                <a:cs typeface="Calibri"/>
              </a:rPr>
              <a:t>NSTE</a:t>
            </a:r>
            <a:r>
              <a:rPr lang="en-US" sz="2800" b="1" spc="-10" dirty="0" smtClean="0">
                <a:latin typeface="Calibri"/>
                <a:cs typeface="Calibri"/>
              </a:rPr>
              <a:t> </a:t>
            </a:r>
            <a:r>
              <a:rPr sz="2800" b="1" spc="-10" smtClean="0">
                <a:latin typeface="Calibri"/>
                <a:cs typeface="Calibri"/>
              </a:rPr>
              <a:t>MI</a:t>
            </a:r>
            <a:r>
              <a:rPr sz="2800" b="1" spc="-10" smtClean="0">
                <a:solidFill>
                  <a:srgbClr val="FF0000"/>
                </a:solidFill>
                <a:latin typeface="Calibri"/>
                <a:cs typeface="Calibri"/>
              </a:rPr>
              <a:t>)</a:t>
            </a:r>
            <a:r>
              <a:rPr lang="en-US" sz="2800" b="1" spc="-10" dirty="0" smtClean="0">
                <a:solidFill>
                  <a:srgbClr val="FF0000"/>
                </a:solidFill>
                <a:latin typeface="Calibri"/>
                <a:cs typeface="Calibri"/>
              </a:rPr>
              <a:t> NSTE ACS</a:t>
            </a:r>
            <a:endParaRPr sz="2800">
              <a:solidFill>
                <a:srgbClr val="FF0000"/>
              </a:solidFill>
              <a:latin typeface="Calibri"/>
              <a:cs typeface="Calibri"/>
            </a:endParaRPr>
          </a:p>
          <a:p>
            <a:pPr marL="1155700" lvl="2" indent="-229235">
              <a:lnSpc>
                <a:spcPts val="2440"/>
              </a:lnSpc>
              <a:buFont typeface="Arial"/>
              <a:buChar char="•"/>
              <a:tabLst>
                <a:tab pos="1156335" algn="l"/>
              </a:tabLst>
            </a:pPr>
            <a:r>
              <a:rPr sz="2400" spc="-15" dirty="0">
                <a:latin typeface="Calibri"/>
                <a:cs typeface="Calibri"/>
              </a:rPr>
              <a:t>symptoms </a:t>
            </a:r>
            <a:r>
              <a:rPr sz="2400" spc="-5" dirty="0">
                <a:latin typeface="Calibri"/>
                <a:cs typeface="Calibri"/>
              </a:rPr>
              <a:t>occur </a:t>
            </a:r>
            <a:r>
              <a:rPr sz="2400" spc="-15" dirty="0">
                <a:latin typeface="Calibri"/>
                <a:cs typeface="Calibri"/>
              </a:rPr>
              <a:t>at</a:t>
            </a:r>
            <a:r>
              <a:rPr sz="2400" spc="-50" dirty="0">
                <a:latin typeface="Calibri"/>
                <a:cs typeface="Calibri"/>
              </a:rPr>
              <a:t> </a:t>
            </a:r>
            <a:r>
              <a:rPr sz="2400" spc="-15" dirty="0">
                <a:latin typeface="Calibri"/>
                <a:cs typeface="Calibri"/>
              </a:rPr>
              <a:t>rest</a:t>
            </a:r>
            <a:endParaRPr sz="2400">
              <a:latin typeface="Calibri"/>
              <a:cs typeface="Calibri"/>
            </a:endParaRPr>
          </a:p>
          <a:p>
            <a:pPr marL="1155700" marR="659130" lvl="2" indent="-228600">
              <a:lnSpc>
                <a:spcPts val="2590"/>
              </a:lnSpc>
              <a:spcBef>
                <a:spcPts val="185"/>
              </a:spcBef>
              <a:buFont typeface="Arial"/>
              <a:buChar char="•"/>
              <a:tabLst>
                <a:tab pos="1156335" algn="l"/>
              </a:tabLst>
            </a:pPr>
            <a:r>
              <a:rPr sz="2400" spc="-5" dirty="0">
                <a:latin typeface="Calibri"/>
                <a:cs typeface="Calibri"/>
              </a:rPr>
              <a:t>evidence of </a:t>
            </a:r>
            <a:r>
              <a:rPr sz="2400" spc="-15" dirty="0">
                <a:latin typeface="Calibri"/>
                <a:cs typeface="Calibri"/>
              </a:rPr>
              <a:t>myocardial </a:t>
            </a:r>
            <a:r>
              <a:rPr sz="2400" spc="-10" dirty="0">
                <a:latin typeface="Calibri"/>
                <a:cs typeface="Calibri"/>
              </a:rPr>
              <a:t>necrosis </a:t>
            </a:r>
            <a:r>
              <a:rPr sz="2400" dirty="0">
                <a:latin typeface="Calibri"/>
                <a:cs typeface="Calibri"/>
              </a:rPr>
              <a:t>- </a:t>
            </a:r>
            <a:r>
              <a:rPr sz="2400" spc="-5" dirty="0">
                <a:latin typeface="Calibri"/>
                <a:cs typeface="Calibri"/>
              </a:rPr>
              <a:t>increased </a:t>
            </a:r>
            <a:r>
              <a:rPr sz="2400" b="1" spc="-5" dirty="0">
                <a:latin typeface="Calibri"/>
                <a:cs typeface="Calibri"/>
              </a:rPr>
              <a:t>cardiac  troponin </a:t>
            </a:r>
            <a:r>
              <a:rPr sz="2400" spc="-5" dirty="0">
                <a:latin typeface="Calibri"/>
                <a:cs typeface="Calibri"/>
              </a:rPr>
              <a:t>or </a:t>
            </a:r>
            <a:r>
              <a:rPr sz="2400" b="1" spc="-10" dirty="0">
                <a:latin typeface="Calibri"/>
                <a:cs typeface="Calibri"/>
              </a:rPr>
              <a:t>Creatine </a:t>
            </a:r>
            <a:r>
              <a:rPr sz="2400" b="1" spc="-5" dirty="0">
                <a:latin typeface="Calibri"/>
                <a:cs typeface="Calibri"/>
              </a:rPr>
              <a:t>kinase-MB </a:t>
            </a:r>
            <a:r>
              <a:rPr sz="2400" spc="-5" dirty="0">
                <a:latin typeface="Calibri"/>
                <a:cs typeface="Calibri"/>
              </a:rPr>
              <a:t>isoenzyme</a:t>
            </a:r>
            <a:endParaRPr sz="2400">
              <a:latin typeface="Calibri"/>
              <a:cs typeface="Calibri"/>
            </a:endParaRPr>
          </a:p>
          <a:p>
            <a:pPr marL="756285" lvl="1" indent="-287020">
              <a:lnSpc>
                <a:spcPts val="2835"/>
              </a:lnSpc>
              <a:buFont typeface="Arial"/>
              <a:buChar char="–"/>
              <a:tabLst>
                <a:tab pos="756920" algn="l"/>
              </a:tabLst>
            </a:pPr>
            <a:r>
              <a:rPr sz="2800" b="1" spc="-15" dirty="0">
                <a:latin typeface="Calibri"/>
                <a:cs typeface="Calibri"/>
              </a:rPr>
              <a:t>Unstable </a:t>
            </a:r>
            <a:r>
              <a:rPr sz="2800" b="1" spc="-5" dirty="0">
                <a:latin typeface="Calibri"/>
                <a:cs typeface="Calibri"/>
              </a:rPr>
              <a:t>angina</a:t>
            </a:r>
            <a:r>
              <a:rPr sz="2800" b="1" spc="30" dirty="0">
                <a:latin typeface="Calibri"/>
                <a:cs typeface="Calibri"/>
              </a:rPr>
              <a:t> </a:t>
            </a:r>
            <a:r>
              <a:rPr sz="2800" b="1" spc="-20" dirty="0">
                <a:latin typeface="Calibri"/>
                <a:cs typeface="Calibri"/>
              </a:rPr>
              <a:t>(UA).</a:t>
            </a:r>
            <a:endParaRPr sz="2800">
              <a:latin typeface="Calibri"/>
              <a:cs typeface="Calibri"/>
            </a:endParaRPr>
          </a:p>
          <a:p>
            <a:pPr marL="1155700" marR="755650" lvl="2" indent="-228600">
              <a:lnSpc>
                <a:spcPts val="2590"/>
              </a:lnSpc>
              <a:spcBef>
                <a:spcPts val="195"/>
              </a:spcBef>
              <a:buFont typeface="Arial"/>
              <a:buChar char="•"/>
              <a:tabLst>
                <a:tab pos="1156335" algn="l"/>
              </a:tabLst>
            </a:pPr>
            <a:r>
              <a:rPr sz="2400" spc="-5" dirty="0">
                <a:latin typeface="Calibri"/>
                <a:cs typeface="Calibri"/>
              </a:rPr>
              <a:t>new-onset or </a:t>
            </a:r>
            <a:r>
              <a:rPr sz="2400" spc="-10" dirty="0">
                <a:latin typeface="Calibri"/>
                <a:cs typeface="Calibri"/>
              </a:rPr>
              <a:t>rapidly </a:t>
            </a:r>
            <a:r>
              <a:rPr sz="2400" spc="-15" dirty="0">
                <a:latin typeface="Calibri"/>
                <a:cs typeface="Calibri"/>
              </a:rPr>
              <a:t>worsening </a:t>
            </a:r>
            <a:r>
              <a:rPr sz="2400" dirty="0">
                <a:latin typeface="Calibri"/>
                <a:cs typeface="Calibri"/>
              </a:rPr>
              <a:t>angina </a:t>
            </a:r>
            <a:r>
              <a:rPr sz="2400" spc="-5" dirty="0">
                <a:latin typeface="Calibri"/>
                <a:cs typeface="Calibri"/>
              </a:rPr>
              <a:t>(crescendo  </a:t>
            </a:r>
            <a:r>
              <a:rPr sz="2400" dirty="0">
                <a:latin typeface="Calibri"/>
                <a:cs typeface="Calibri"/>
              </a:rPr>
              <a:t>angina),</a:t>
            </a:r>
            <a:endParaRPr sz="2400">
              <a:latin typeface="Calibri"/>
              <a:cs typeface="Calibri"/>
            </a:endParaRPr>
          </a:p>
          <a:p>
            <a:pPr marL="1155700" lvl="2" indent="-229235">
              <a:lnSpc>
                <a:spcPts val="2415"/>
              </a:lnSpc>
              <a:buFont typeface="Arial"/>
              <a:buChar char="•"/>
              <a:tabLst>
                <a:tab pos="1156335" algn="l"/>
              </a:tabLst>
            </a:pPr>
            <a:r>
              <a:rPr sz="2400" dirty="0">
                <a:latin typeface="Calibri"/>
                <a:cs typeface="Calibri"/>
              </a:rPr>
              <a:t>angina </a:t>
            </a:r>
            <a:r>
              <a:rPr sz="2400" spc="-5" dirty="0">
                <a:latin typeface="Calibri"/>
                <a:cs typeface="Calibri"/>
              </a:rPr>
              <a:t>on </a:t>
            </a:r>
            <a:r>
              <a:rPr sz="2400" dirty="0">
                <a:latin typeface="Calibri"/>
                <a:cs typeface="Calibri"/>
              </a:rPr>
              <a:t>minimal</a:t>
            </a:r>
            <a:r>
              <a:rPr sz="2400" spc="-50" dirty="0">
                <a:latin typeface="Calibri"/>
                <a:cs typeface="Calibri"/>
              </a:rPr>
              <a:t> </a:t>
            </a:r>
            <a:r>
              <a:rPr sz="2400" spc="-15" dirty="0">
                <a:latin typeface="Calibri"/>
                <a:cs typeface="Calibri"/>
              </a:rPr>
              <a:t>exertion</a:t>
            </a:r>
            <a:endParaRPr sz="2400">
              <a:latin typeface="Calibri"/>
              <a:cs typeface="Calibri"/>
            </a:endParaRPr>
          </a:p>
          <a:p>
            <a:pPr marL="1155700" lvl="2" indent="-229235">
              <a:lnSpc>
                <a:spcPts val="2735"/>
              </a:lnSpc>
              <a:buFont typeface="Arial"/>
              <a:buChar char="•"/>
              <a:tabLst>
                <a:tab pos="1156335" algn="l"/>
              </a:tabLst>
            </a:pPr>
            <a:r>
              <a:rPr sz="2400" spc="-5" dirty="0">
                <a:latin typeface="Calibri"/>
                <a:cs typeface="Calibri"/>
              </a:rPr>
              <a:t>or </a:t>
            </a:r>
            <a:r>
              <a:rPr sz="2400" dirty="0">
                <a:latin typeface="Calibri"/>
                <a:cs typeface="Calibri"/>
              </a:rPr>
              <a:t>angina </a:t>
            </a:r>
            <a:r>
              <a:rPr sz="2400" spc="-15" dirty="0">
                <a:latin typeface="Calibri"/>
                <a:cs typeface="Calibri"/>
              </a:rPr>
              <a:t>at </a:t>
            </a:r>
            <a:r>
              <a:rPr sz="2400" spc="-20" dirty="0">
                <a:latin typeface="Calibri"/>
                <a:cs typeface="Calibri"/>
              </a:rPr>
              <a:t>rest </a:t>
            </a:r>
            <a:r>
              <a:rPr sz="2400" dirty="0">
                <a:latin typeface="Calibri"/>
                <a:cs typeface="Calibri"/>
              </a:rPr>
              <a:t>in the </a:t>
            </a:r>
            <a:r>
              <a:rPr sz="2400" spc="-5" dirty="0">
                <a:latin typeface="Calibri"/>
                <a:cs typeface="Calibri"/>
              </a:rPr>
              <a:t>absence of </a:t>
            </a:r>
            <a:r>
              <a:rPr sz="2400" spc="-15" dirty="0">
                <a:latin typeface="Calibri"/>
                <a:cs typeface="Calibri"/>
              </a:rPr>
              <a:t>myocardial</a:t>
            </a:r>
            <a:r>
              <a:rPr sz="2400" spc="-80" dirty="0">
                <a:latin typeface="Calibri"/>
                <a:cs typeface="Calibri"/>
              </a:rPr>
              <a:t> </a:t>
            </a:r>
            <a:r>
              <a:rPr sz="2400" spc="-10" dirty="0">
                <a:latin typeface="Calibri"/>
                <a:cs typeface="Calibri"/>
              </a:rPr>
              <a:t>damage</a:t>
            </a:r>
            <a:endParaRPr sz="240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descr="Acute Myocardial Infarction | NEJ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cidence&#10; "/>
          <p:cNvPicPr>
            <a:picLocks noChangeAspect="1" noChangeArrowheads="1"/>
          </p:cNvPicPr>
          <p:nvPr/>
        </p:nvPicPr>
        <p:blipFill>
          <a:blip r:embed="rId2"/>
          <a:srcRect/>
          <a:stretch>
            <a:fillRect/>
          </a:stretch>
        </p:blipFill>
        <p:spPr bwMode="auto">
          <a:xfrm>
            <a:off x="0" y="-152400"/>
            <a:ext cx="9144000" cy="7239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191" y="191846"/>
            <a:ext cx="7703616" cy="1846659"/>
          </a:xfrm>
        </p:spPr>
        <p:txBody>
          <a:bodyPr/>
          <a:lstStyle/>
          <a:p>
            <a:r>
              <a:rPr lang="en-IN" dirty="0" smtClean="0">
                <a:latin typeface="Comic Sans MS" pitchFamily="66" charset="0"/>
              </a:rPr>
              <a:t>              </a:t>
            </a:r>
            <a:r>
              <a:rPr lang="en-IN" dirty="0" err="1" smtClean="0">
                <a:latin typeface="Comic Sans MS" pitchFamily="66" charset="0"/>
              </a:rPr>
              <a:t>Etiology</a:t>
            </a:r>
            <a:r>
              <a:rPr lang="en-IN" dirty="0" smtClean="0">
                <a:latin typeface="Comic Sans MS" pitchFamily="66" charset="0"/>
              </a:rPr>
              <a:t/>
            </a:r>
            <a:br>
              <a:rPr lang="en-IN" dirty="0" smtClean="0">
                <a:latin typeface="Comic Sans MS" pitchFamily="66" charset="0"/>
              </a:rPr>
            </a:br>
            <a:r>
              <a:rPr lang="en-IN" dirty="0" smtClean="0">
                <a:latin typeface="Comic Sans MS" pitchFamily="66" charset="0"/>
              </a:rPr>
              <a:t/>
            </a:r>
            <a:br>
              <a:rPr lang="en-IN" dirty="0" smtClean="0">
                <a:latin typeface="Comic Sans MS" pitchFamily="66" charset="0"/>
              </a:rPr>
            </a:br>
            <a:endParaRPr lang="en-US" dirty="0"/>
          </a:p>
        </p:txBody>
      </p:sp>
      <p:sp>
        <p:nvSpPr>
          <p:cNvPr id="3" name="Rectangle 2"/>
          <p:cNvSpPr/>
          <p:nvPr/>
        </p:nvSpPr>
        <p:spPr>
          <a:xfrm>
            <a:off x="533400" y="1066799"/>
            <a:ext cx="8229600" cy="5016758"/>
          </a:xfrm>
          <a:prstGeom prst="rect">
            <a:avLst/>
          </a:prstGeom>
          <a:solidFill>
            <a:schemeClr val="accent2"/>
          </a:solidFill>
        </p:spPr>
        <p:txBody>
          <a:bodyPr wrap="square">
            <a:spAutoFit/>
          </a:bodyPr>
          <a:lstStyle/>
          <a:p>
            <a:r>
              <a:rPr lang="en-IN" sz="2000" dirty="0" smtClean="0">
                <a:solidFill>
                  <a:srgbClr val="FFFF00"/>
                </a:solidFill>
                <a:latin typeface="Comic Sans MS" pitchFamily="66" charset="0"/>
                <a:hlinkClick r:id="rId2"/>
              </a:rPr>
              <a:t>Atherosclerosis</a:t>
            </a:r>
            <a:r>
              <a:rPr lang="en-IN" sz="2000" dirty="0" smtClean="0">
                <a:solidFill>
                  <a:srgbClr val="FFFF00"/>
                </a:solidFill>
                <a:latin typeface="Comic Sans MS" pitchFamily="66" charset="0"/>
              </a:rPr>
              <a:t> is the disease primarily responsible for most acute coronary syndrome (ACS) cases. </a:t>
            </a:r>
          </a:p>
          <a:p>
            <a:endParaRPr lang="en-IN" sz="2000" dirty="0" smtClean="0">
              <a:solidFill>
                <a:srgbClr val="FFFF00"/>
              </a:solidFill>
              <a:latin typeface="Comic Sans MS" pitchFamily="66" charset="0"/>
            </a:endParaRPr>
          </a:p>
          <a:p>
            <a:endParaRPr lang="en-IN" sz="2000" dirty="0" smtClean="0">
              <a:solidFill>
                <a:srgbClr val="FFFF00"/>
              </a:solidFill>
              <a:latin typeface="Comic Sans MS" pitchFamily="66" charset="0"/>
            </a:endParaRPr>
          </a:p>
          <a:p>
            <a:pPr>
              <a:buFont typeface="Arial" pitchFamily="34" charset="0"/>
              <a:buChar char="•"/>
            </a:pPr>
            <a:r>
              <a:rPr lang="en-IN" sz="2000" b="1" dirty="0" smtClean="0">
                <a:solidFill>
                  <a:srgbClr val="FFFF00"/>
                </a:solidFill>
                <a:latin typeface="Comic Sans MS" pitchFamily="66" charset="0"/>
              </a:rPr>
              <a:t>Approximately 90% of myocardial infarctions (MIs) result from an acute thrombus that obstructs an atherosclerotic coronary artery.</a:t>
            </a:r>
          </a:p>
          <a:p>
            <a:endParaRPr lang="en-IN" sz="2000" b="1" dirty="0" smtClean="0">
              <a:solidFill>
                <a:srgbClr val="FFFF00"/>
              </a:solidFill>
              <a:latin typeface="Comic Sans MS" pitchFamily="66" charset="0"/>
            </a:endParaRPr>
          </a:p>
          <a:p>
            <a:pPr>
              <a:buFont typeface="Arial" pitchFamily="34" charset="0"/>
              <a:buChar char="•"/>
            </a:pPr>
            <a:r>
              <a:rPr lang="en-IN" sz="2000" b="1" dirty="0" smtClean="0">
                <a:solidFill>
                  <a:srgbClr val="FFFF00"/>
                </a:solidFill>
                <a:latin typeface="Comic Sans MS" pitchFamily="66" charset="0"/>
              </a:rPr>
              <a:t> Plaque rupture and erosion are considered to be the major triggers for coronary thrombosis.</a:t>
            </a:r>
          </a:p>
          <a:p>
            <a:endParaRPr lang="en-IN" sz="2000" dirty="0" smtClean="0">
              <a:solidFill>
                <a:srgbClr val="FFFF00"/>
              </a:solidFill>
              <a:latin typeface="Comic Sans MS" pitchFamily="66" charset="0"/>
            </a:endParaRPr>
          </a:p>
          <a:p>
            <a:endParaRPr lang="en-IN" sz="2000" dirty="0" smtClean="0">
              <a:solidFill>
                <a:srgbClr val="FFFF00"/>
              </a:solidFill>
              <a:latin typeface="Comic Sans MS" pitchFamily="66" charset="0"/>
            </a:endParaRPr>
          </a:p>
          <a:p>
            <a:pPr>
              <a:buFont typeface="Arial" pitchFamily="34" charset="0"/>
              <a:buChar char="•"/>
            </a:pPr>
            <a:r>
              <a:rPr lang="en-IN" sz="2000" dirty="0" smtClean="0">
                <a:solidFill>
                  <a:srgbClr val="FFFF00"/>
                </a:solidFill>
                <a:latin typeface="Comic Sans MS" pitchFamily="66" charset="0"/>
              </a:rPr>
              <a:t> </a:t>
            </a:r>
            <a:r>
              <a:rPr lang="en-IN" sz="2000" b="1" dirty="0" smtClean="0">
                <a:solidFill>
                  <a:srgbClr val="FFFF00"/>
                </a:solidFill>
                <a:latin typeface="Comic Sans MS" pitchFamily="66" charset="0"/>
              </a:rPr>
              <a:t>Following plaque erosion or rupture, platelet activation and aggregation, coagulation pathway activation, and endothelial vasoconstriction occur, leading to coronary thrombosis and occlusion.</a:t>
            </a:r>
            <a:endParaRPr lang="en-IN" sz="2000" b="1" dirty="0">
              <a:solidFill>
                <a:srgbClr val="FFFF00"/>
              </a:solidFill>
              <a:latin typeface="Comic Sans MS" pitchFamily="66"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Sign and symptoms&#10; Chest pain&#10; most common symptom&#10; described as a sensation of tightness,&#10;pressure, or squeezing.&#10; no..."/>
          <p:cNvPicPr>
            <a:picLocks noChangeAspect="1" noChangeArrowheads="1"/>
          </p:cNvPicPr>
          <p:nvPr/>
        </p:nvPicPr>
        <p:blipFill>
          <a:blip r:embed="rId2"/>
          <a:srcRect/>
          <a:stretch>
            <a:fillRect/>
          </a:stretch>
        </p:blipFill>
        <p:spPr bwMode="auto">
          <a:xfrm>
            <a:off x="0" y="0"/>
            <a:ext cx="8915400" cy="6858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descr="Sign and symptoms&#10; Nausea and Vomiting&#10; Vomiting results as a reflex from severe pain.&#10; Vasovagal reflexes initiated fr..."/>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4277" y="461594"/>
            <a:ext cx="6563995" cy="697230"/>
          </a:xfrm>
          <a:prstGeom prst="rect">
            <a:avLst/>
          </a:prstGeom>
        </p:spPr>
        <p:txBody>
          <a:bodyPr vert="horz" wrap="square" lIns="0" tIns="13335" rIns="0" bIns="0" rtlCol="0">
            <a:spAutoFit/>
          </a:bodyPr>
          <a:lstStyle/>
          <a:p>
            <a:pPr marL="12700">
              <a:lnSpc>
                <a:spcPct val="100000"/>
              </a:lnSpc>
              <a:spcBef>
                <a:spcPts val="105"/>
              </a:spcBef>
            </a:pPr>
            <a:r>
              <a:rPr sz="4400" spc="-5" dirty="0"/>
              <a:t>Clinical </a:t>
            </a:r>
            <a:r>
              <a:rPr sz="4400" spc="-20" dirty="0"/>
              <a:t>features </a:t>
            </a:r>
            <a:r>
              <a:rPr sz="4400" dirty="0"/>
              <a:t>:</a:t>
            </a:r>
            <a:r>
              <a:rPr sz="4400" spc="-90" dirty="0"/>
              <a:t> </a:t>
            </a:r>
            <a:r>
              <a:rPr sz="4400" spc="-15" dirty="0"/>
              <a:t>Symptoms</a:t>
            </a:r>
            <a:endParaRPr sz="4400"/>
          </a:p>
        </p:txBody>
      </p:sp>
      <p:sp>
        <p:nvSpPr>
          <p:cNvPr id="3" name="object 3"/>
          <p:cNvSpPr txBox="1"/>
          <p:nvPr/>
        </p:nvSpPr>
        <p:spPr>
          <a:xfrm>
            <a:off x="535940" y="1510703"/>
            <a:ext cx="7541895" cy="4071627"/>
          </a:xfrm>
          <a:prstGeom prst="rect">
            <a:avLst/>
          </a:prstGeom>
        </p:spPr>
        <p:txBody>
          <a:bodyPr vert="horz" wrap="square" lIns="0" tIns="110490" rIns="0" bIns="0" rtlCol="0">
            <a:spAutoFit/>
          </a:bodyPr>
          <a:lstStyle/>
          <a:p>
            <a:pPr marL="355600" indent="-343535">
              <a:lnSpc>
                <a:spcPct val="100000"/>
              </a:lnSpc>
              <a:spcBef>
                <a:spcPts val="870"/>
              </a:spcBef>
              <a:buFont typeface="Arial"/>
              <a:buChar char="•"/>
              <a:tabLst>
                <a:tab pos="355600" algn="l"/>
                <a:tab pos="356235" algn="l"/>
              </a:tabLst>
            </a:pPr>
            <a:r>
              <a:rPr sz="3200" b="1" spc="-20" dirty="0">
                <a:latin typeface="Calibri"/>
                <a:cs typeface="Calibri"/>
              </a:rPr>
              <a:t>Pain </a:t>
            </a:r>
            <a:r>
              <a:rPr sz="3200" b="1" dirty="0">
                <a:latin typeface="Calibri"/>
                <a:cs typeface="Calibri"/>
              </a:rPr>
              <a:t>is the </a:t>
            </a:r>
            <a:r>
              <a:rPr sz="3200" b="1" spc="-10" dirty="0">
                <a:latin typeface="Calibri"/>
                <a:cs typeface="Calibri"/>
              </a:rPr>
              <a:t>cardinal</a:t>
            </a:r>
            <a:r>
              <a:rPr sz="3200" b="1" spc="5" dirty="0">
                <a:latin typeface="Calibri"/>
                <a:cs typeface="Calibri"/>
              </a:rPr>
              <a:t> </a:t>
            </a:r>
            <a:r>
              <a:rPr sz="3200" b="1" spc="-20" dirty="0">
                <a:latin typeface="Calibri"/>
                <a:cs typeface="Calibri"/>
              </a:rPr>
              <a:t>symptom</a:t>
            </a:r>
            <a:endParaRPr sz="3200" b="1">
              <a:latin typeface="Calibri"/>
              <a:cs typeface="Calibri"/>
            </a:endParaRPr>
          </a:p>
          <a:p>
            <a:pPr marL="355600" marR="5080" indent="-343535">
              <a:lnSpc>
                <a:spcPct val="100000"/>
              </a:lnSpc>
              <a:spcBef>
                <a:spcPts val="765"/>
              </a:spcBef>
              <a:buFont typeface="Arial"/>
              <a:buChar char="•"/>
              <a:tabLst>
                <a:tab pos="355600" algn="l"/>
                <a:tab pos="356235" algn="l"/>
              </a:tabLst>
            </a:pPr>
            <a:r>
              <a:rPr sz="3200" b="1" spc="-10" dirty="0">
                <a:latin typeface="Calibri"/>
                <a:cs typeface="Calibri"/>
              </a:rPr>
              <a:t>Prolonged </a:t>
            </a:r>
            <a:r>
              <a:rPr sz="3200" b="1" spc="-15" dirty="0">
                <a:latin typeface="Calibri"/>
                <a:cs typeface="Calibri"/>
              </a:rPr>
              <a:t>cardiac </a:t>
            </a:r>
            <a:r>
              <a:rPr sz="3200" b="1" spc="-5" dirty="0">
                <a:latin typeface="Calibri"/>
                <a:cs typeface="Calibri"/>
              </a:rPr>
              <a:t>pain</a:t>
            </a:r>
            <a:r>
              <a:rPr sz="3200" spc="-5" dirty="0">
                <a:latin typeface="Calibri"/>
                <a:cs typeface="Calibri"/>
              </a:rPr>
              <a:t>: </a:t>
            </a:r>
            <a:r>
              <a:rPr sz="3200" spc="-10" dirty="0">
                <a:latin typeface="Calibri"/>
                <a:cs typeface="Calibri"/>
              </a:rPr>
              <a:t>chest, </a:t>
            </a:r>
            <a:r>
              <a:rPr sz="3200" spc="-15" dirty="0">
                <a:latin typeface="Calibri"/>
                <a:cs typeface="Calibri"/>
              </a:rPr>
              <a:t>throat, </a:t>
            </a:r>
            <a:r>
              <a:rPr sz="3200" dirty="0">
                <a:latin typeface="Calibri"/>
                <a:cs typeface="Calibri"/>
              </a:rPr>
              <a:t>arms,  </a:t>
            </a:r>
            <a:r>
              <a:rPr sz="3200" spc="-10" dirty="0">
                <a:latin typeface="Calibri"/>
                <a:cs typeface="Calibri"/>
              </a:rPr>
              <a:t>epigastrium </a:t>
            </a:r>
            <a:r>
              <a:rPr sz="3200" spc="-5" dirty="0">
                <a:latin typeface="Calibri"/>
                <a:cs typeface="Calibri"/>
              </a:rPr>
              <a:t>or</a:t>
            </a:r>
            <a:r>
              <a:rPr sz="3200" spc="15" dirty="0">
                <a:latin typeface="Calibri"/>
                <a:cs typeface="Calibri"/>
              </a:rPr>
              <a:t> </a:t>
            </a:r>
            <a:r>
              <a:rPr sz="3200" spc="-5" dirty="0">
                <a:latin typeface="Calibri"/>
                <a:cs typeface="Calibri"/>
              </a:rPr>
              <a:t>back</a:t>
            </a:r>
            <a:endParaRPr sz="3200">
              <a:latin typeface="Calibri"/>
              <a:cs typeface="Calibri"/>
            </a:endParaRPr>
          </a:p>
          <a:p>
            <a:pPr marL="355600" indent="-343535">
              <a:lnSpc>
                <a:spcPct val="100000"/>
              </a:lnSpc>
              <a:spcBef>
                <a:spcPts val="770"/>
              </a:spcBef>
              <a:buFont typeface="Arial"/>
              <a:buChar char="•"/>
              <a:tabLst>
                <a:tab pos="355600" algn="l"/>
                <a:tab pos="356235" algn="l"/>
              </a:tabLst>
            </a:pPr>
            <a:r>
              <a:rPr sz="3200" spc="-10" dirty="0">
                <a:latin typeface="Calibri"/>
                <a:cs typeface="Calibri"/>
              </a:rPr>
              <a:t>Anxiety </a:t>
            </a:r>
            <a:r>
              <a:rPr sz="3200" dirty="0">
                <a:latin typeface="Calibri"/>
                <a:cs typeface="Calibri"/>
              </a:rPr>
              <a:t>and </a:t>
            </a:r>
            <a:r>
              <a:rPr sz="3200" spc="-25" dirty="0">
                <a:latin typeface="Calibri"/>
                <a:cs typeface="Calibri"/>
              </a:rPr>
              <a:t>fear </a:t>
            </a:r>
            <a:r>
              <a:rPr sz="3200" spc="-5" dirty="0">
                <a:latin typeface="Calibri"/>
                <a:cs typeface="Calibri"/>
              </a:rPr>
              <a:t>of impending</a:t>
            </a:r>
            <a:r>
              <a:rPr sz="3200" spc="40" dirty="0">
                <a:latin typeface="Calibri"/>
                <a:cs typeface="Calibri"/>
              </a:rPr>
              <a:t> </a:t>
            </a:r>
            <a:r>
              <a:rPr sz="3200" spc="-10" dirty="0">
                <a:latin typeface="Calibri"/>
                <a:cs typeface="Calibri"/>
              </a:rPr>
              <a:t>death</a:t>
            </a:r>
            <a:endParaRPr sz="3200">
              <a:latin typeface="Calibri"/>
              <a:cs typeface="Calibri"/>
            </a:endParaRPr>
          </a:p>
          <a:p>
            <a:pPr marL="355600" indent="-343535">
              <a:lnSpc>
                <a:spcPct val="100000"/>
              </a:lnSpc>
              <a:spcBef>
                <a:spcPts val="770"/>
              </a:spcBef>
              <a:buFont typeface="Arial"/>
              <a:buChar char="•"/>
              <a:tabLst>
                <a:tab pos="355600" algn="l"/>
                <a:tab pos="356235" algn="l"/>
              </a:tabLst>
            </a:pPr>
            <a:r>
              <a:rPr sz="3200" spc="-5" dirty="0">
                <a:latin typeface="Calibri"/>
                <a:cs typeface="Calibri"/>
              </a:rPr>
              <a:t>Nausea </a:t>
            </a:r>
            <a:r>
              <a:rPr sz="3200" dirty="0">
                <a:latin typeface="Calibri"/>
                <a:cs typeface="Calibri"/>
              </a:rPr>
              <a:t>and </a:t>
            </a:r>
            <a:r>
              <a:rPr sz="3200" spc="-10" dirty="0">
                <a:latin typeface="Calibri"/>
                <a:cs typeface="Calibri"/>
              </a:rPr>
              <a:t>vomiting</a:t>
            </a:r>
            <a:endParaRPr sz="3200">
              <a:latin typeface="Calibri"/>
              <a:cs typeface="Calibri"/>
            </a:endParaRPr>
          </a:p>
          <a:p>
            <a:pPr marL="355600" indent="-343535">
              <a:lnSpc>
                <a:spcPct val="100000"/>
              </a:lnSpc>
              <a:spcBef>
                <a:spcPts val="770"/>
              </a:spcBef>
              <a:buFont typeface="Arial"/>
              <a:buChar char="•"/>
              <a:tabLst>
                <a:tab pos="355600" algn="l"/>
                <a:tab pos="356235" algn="l"/>
              </a:tabLst>
            </a:pPr>
            <a:r>
              <a:rPr sz="3200" spc="-10" dirty="0">
                <a:latin typeface="Calibri"/>
                <a:cs typeface="Calibri"/>
              </a:rPr>
              <a:t>Breathlessness</a:t>
            </a:r>
            <a:endParaRPr sz="3200">
              <a:latin typeface="Calibri"/>
              <a:cs typeface="Calibri"/>
            </a:endParaRPr>
          </a:p>
          <a:p>
            <a:pPr marL="355600" indent="-343535">
              <a:lnSpc>
                <a:spcPct val="100000"/>
              </a:lnSpc>
              <a:spcBef>
                <a:spcPts val="770"/>
              </a:spcBef>
              <a:buFont typeface="Arial"/>
              <a:buChar char="•"/>
              <a:tabLst>
                <a:tab pos="355600" algn="l"/>
                <a:tab pos="356235" algn="l"/>
              </a:tabLst>
            </a:pPr>
            <a:r>
              <a:rPr sz="3200" spc="-15" dirty="0">
                <a:latin typeface="Calibri"/>
                <a:cs typeface="Calibri"/>
              </a:rPr>
              <a:t>Collapse/syncope</a:t>
            </a:r>
            <a:endParaRPr sz="320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14" y="762024"/>
            <a:ext cx="4485437" cy="6004849"/>
          </a:xfrm>
          <a:prstGeom prst="rect">
            <a:avLst/>
          </a:prstGeom>
        </p:spPr>
        <p:txBody>
          <a:bodyPr vert="horz" wrap="square" lIns="0" tIns="165735" rIns="0" bIns="0" rtlCol="0">
            <a:spAutoFit/>
          </a:bodyPr>
          <a:lstStyle/>
          <a:p>
            <a:pPr marL="355600" indent="-342900">
              <a:lnSpc>
                <a:spcPct val="100000"/>
              </a:lnSpc>
              <a:spcBef>
                <a:spcPts val="1305"/>
              </a:spcBef>
              <a:buClr>
                <a:srgbClr val="EB3C9F"/>
              </a:buClr>
              <a:buSzPct val="79166"/>
              <a:buFont typeface="Wingdings 3"/>
              <a:buChar char=""/>
              <a:tabLst>
                <a:tab pos="354965" algn="l"/>
                <a:tab pos="355600" algn="l"/>
              </a:tabLst>
            </a:pPr>
            <a:r>
              <a:rPr sz="2400" b="1" u="sng" spc="-5" dirty="0">
                <a:solidFill>
                  <a:srgbClr val="FF0000"/>
                </a:solidFill>
                <a:latin typeface="Trebuchet MS"/>
                <a:cs typeface="Trebuchet MS"/>
              </a:rPr>
              <a:t>Signs </a:t>
            </a:r>
            <a:r>
              <a:rPr sz="2400" b="1" u="sng" dirty="0">
                <a:solidFill>
                  <a:srgbClr val="FF0000"/>
                </a:solidFill>
                <a:latin typeface="Trebuchet MS"/>
                <a:cs typeface="Trebuchet MS"/>
              </a:rPr>
              <a:t>of </a:t>
            </a:r>
            <a:r>
              <a:rPr sz="2400" b="1" u="sng" spc="-5" dirty="0">
                <a:solidFill>
                  <a:srgbClr val="FF0000"/>
                </a:solidFill>
                <a:latin typeface="Trebuchet MS"/>
                <a:cs typeface="Trebuchet MS"/>
              </a:rPr>
              <a:t>sympathetic</a:t>
            </a:r>
            <a:r>
              <a:rPr sz="2400" b="1" u="sng" spc="5" dirty="0">
                <a:solidFill>
                  <a:srgbClr val="FF0000"/>
                </a:solidFill>
                <a:latin typeface="Trebuchet MS"/>
                <a:cs typeface="Trebuchet MS"/>
              </a:rPr>
              <a:t> </a:t>
            </a:r>
            <a:r>
              <a:rPr sz="2400" b="1" u="sng" spc="-10" dirty="0">
                <a:solidFill>
                  <a:srgbClr val="FF0000"/>
                </a:solidFill>
                <a:latin typeface="Trebuchet MS"/>
                <a:cs typeface="Trebuchet MS"/>
              </a:rPr>
              <a:t>activation</a:t>
            </a:r>
            <a:endParaRPr sz="2400" b="1" u="sng">
              <a:solidFill>
                <a:srgbClr val="FF0000"/>
              </a:solidFill>
              <a:latin typeface="Trebuchet MS"/>
              <a:cs typeface="Trebuchet MS"/>
            </a:endParaRPr>
          </a:p>
          <a:p>
            <a:pPr marL="756285" lvl="1" indent="-287020">
              <a:lnSpc>
                <a:spcPct val="100000"/>
              </a:lnSpc>
              <a:spcBef>
                <a:spcPts val="1015"/>
              </a:spcBef>
              <a:buClr>
                <a:srgbClr val="EB3C9F"/>
              </a:buClr>
              <a:buSzPct val="80000"/>
              <a:buFont typeface="Wingdings 3"/>
              <a:buChar char=""/>
              <a:tabLst>
                <a:tab pos="756920" algn="l"/>
              </a:tabLst>
            </a:pPr>
            <a:r>
              <a:rPr sz="2000" b="1" spc="-20" dirty="0">
                <a:solidFill>
                  <a:srgbClr val="404040"/>
                </a:solidFill>
                <a:latin typeface="Trebuchet MS"/>
                <a:cs typeface="Trebuchet MS"/>
              </a:rPr>
              <a:t>Pallor</a:t>
            </a:r>
            <a:endParaRPr sz="2000" b="1">
              <a:latin typeface="Trebuchet MS"/>
              <a:cs typeface="Trebuchet MS"/>
            </a:endParaRPr>
          </a:p>
          <a:p>
            <a:pPr marL="756285" lvl="1" indent="-287020">
              <a:lnSpc>
                <a:spcPct val="100000"/>
              </a:lnSpc>
              <a:spcBef>
                <a:spcPts val="994"/>
              </a:spcBef>
              <a:buClr>
                <a:srgbClr val="EB3C9F"/>
              </a:buClr>
              <a:buSzPct val="80000"/>
              <a:buFont typeface="Wingdings 3"/>
              <a:buChar char=""/>
              <a:tabLst>
                <a:tab pos="756920" algn="l"/>
              </a:tabLst>
            </a:pPr>
            <a:r>
              <a:rPr sz="2000" b="1" spc="-5" dirty="0">
                <a:solidFill>
                  <a:srgbClr val="404040"/>
                </a:solidFill>
                <a:latin typeface="Trebuchet MS"/>
                <a:cs typeface="Trebuchet MS"/>
              </a:rPr>
              <a:t>Sweating</a:t>
            </a:r>
            <a:endParaRPr sz="2000" b="1">
              <a:latin typeface="Trebuchet MS"/>
              <a:cs typeface="Trebuchet MS"/>
            </a:endParaRPr>
          </a:p>
          <a:p>
            <a:pPr marL="756285" lvl="1" indent="-287020">
              <a:lnSpc>
                <a:spcPct val="100000"/>
              </a:lnSpc>
              <a:spcBef>
                <a:spcPts val="1010"/>
              </a:spcBef>
              <a:buClr>
                <a:srgbClr val="EB3C9F"/>
              </a:buClr>
              <a:buSzPct val="80000"/>
              <a:buFont typeface="Wingdings 3"/>
              <a:buChar char=""/>
              <a:tabLst>
                <a:tab pos="756920" algn="l"/>
              </a:tabLst>
            </a:pPr>
            <a:r>
              <a:rPr sz="2000" b="1" spc="-25" dirty="0">
                <a:solidFill>
                  <a:srgbClr val="404040"/>
                </a:solidFill>
                <a:latin typeface="Trebuchet MS"/>
                <a:cs typeface="Trebuchet MS"/>
              </a:rPr>
              <a:t>Tachycardia</a:t>
            </a:r>
            <a:endParaRPr sz="2000" b="1">
              <a:latin typeface="Trebuchet MS"/>
              <a:cs typeface="Trebuchet MS"/>
            </a:endParaRPr>
          </a:p>
          <a:p>
            <a:pPr marL="355600" indent="-342900">
              <a:lnSpc>
                <a:spcPct val="100000"/>
              </a:lnSpc>
              <a:spcBef>
                <a:spcPts val="980"/>
              </a:spcBef>
              <a:buClr>
                <a:srgbClr val="EB3C9F"/>
              </a:buClr>
              <a:buSzPct val="79166"/>
              <a:buFont typeface="Wingdings 3"/>
              <a:buChar char=""/>
              <a:tabLst>
                <a:tab pos="354965" algn="l"/>
                <a:tab pos="355600" algn="l"/>
              </a:tabLst>
            </a:pPr>
            <a:r>
              <a:rPr sz="2400" b="1" u="sng" spc="-5" dirty="0">
                <a:solidFill>
                  <a:srgbClr val="FF0000"/>
                </a:solidFill>
                <a:latin typeface="Trebuchet MS"/>
                <a:cs typeface="Trebuchet MS"/>
              </a:rPr>
              <a:t>Signs </a:t>
            </a:r>
            <a:r>
              <a:rPr sz="2400" b="1" u="sng" dirty="0">
                <a:solidFill>
                  <a:srgbClr val="FF0000"/>
                </a:solidFill>
                <a:latin typeface="Trebuchet MS"/>
                <a:cs typeface="Trebuchet MS"/>
              </a:rPr>
              <a:t>of </a:t>
            </a:r>
            <a:r>
              <a:rPr sz="2400" b="1" u="sng" spc="-5" dirty="0">
                <a:solidFill>
                  <a:srgbClr val="FF0000"/>
                </a:solidFill>
                <a:latin typeface="Trebuchet MS"/>
                <a:cs typeface="Trebuchet MS"/>
              </a:rPr>
              <a:t>impaired myocardial</a:t>
            </a:r>
            <a:r>
              <a:rPr sz="2400" b="1" u="sng" spc="-25" dirty="0">
                <a:solidFill>
                  <a:srgbClr val="FF0000"/>
                </a:solidFill>
                <a:latin typeface="Trebuchet MS"/>
                <a:cs typeface="Trebuchet MS"/>
              </a:rPr>
              <a:t> </a:t>
            </a:r>
            <a:r>
              <a:rPr sz="2400" b="1" u="sng" spc="-5" dirty="0">
                <a:solidFill>
                  <a:srgbClr val="FF0000"/>
                </a:solidFill>
                <a:latin typeface="Trebuchet MS"/>
                <a:cs typeface="Trebuchet MS"/>
              </a:rPr>
              <a:t>function</a:t>
            </a:r>
            <a:endParaRPr sz="2400" b="1" u="sng">
              <a:solidFill>
                <a:srgbClr val="FF0000"/>
              </a:solidFill>
              <a:latin typeface="Trebuchet MS"/>
              <a:cs typeface="Trebuchet MS"/>
            </a:endParaRPr>
          </a:p>
          <a:p>
            <a:pPr marL="756285" lvl="1" indent="-287020">
              <a:lnSpc>
                <a:spcPct val="100000"/>
              </a:lnSpc>
              <a:spcBef>
                <a:spcPts val="1010"/>
              </a:spcBef>
              <a:buClr>
                <a:srgbClr val="EB3C9F"/>
              </a:buClr>
              <a:buSzPct val="80000"/>
              <a:buFont typeface="Wingdings 3"/>
              <a:buChar char=""/>
              <a:tabLst>
                <a:tab pos="756920" algn="l"/>
              </a:tabLst>
            </a:pPr>
            <a:r>
              <a:rPr sz="2000" b="1" spc="-5" dirty="0">
                <a:solidFill>
                  <a:srgbClr val="404040"/>
                </a:solidFill>
                <a:latin typeface="Trebuchet MS"/>
                <a:cs typeface="Trebuchet MS"/>
              </a:rPr>
              <a:t>Hypotension, </a:t>
            </a:r>
            <a:r>
              <a:rPr sz="2000" b="1" dirty="0">
                <a:solidFill>
                  <a:srgbClr val="404040"/>
                </a:solidFill>
                <a:latin typeface="Trebuchet MS"/>
                <a:cs typeface="Trebuchet MS"/>
              </a:rPr>
              <a:t>oliguria, </a:t>
            </a:r>
            <a:r>
              <a:rPr sz="2000" b="1" spc="-5" dirty="0">
                <a:solidFill>
                  <a:srgbClr val="404040"/>
                </a:solidFill>
                <a:latin typeface="Trebuchet MS"/>
                <a:cs typeface="Trebuchet MS"/>
              </a:rPr>
              <a:t>cold</a:t>
            </a:r>
            <a:r>
              <a:rPr sz="2000" b="1" spc="-80" dirty="0">
                <a:solidFill>
                  <a:srgbClr val="404040"/>
                </a:solidFill>
                <a:latin typeface="Trebuchet MS"/>
                <a:cs typeface="Trebuchet MS"/>
              </a:rPr>
              <a:t> </a:t>
            </a:r>
            <a:r>
              <a:rPr sz="2000" b="1" spc="-5" dirty="0">
                <a:solidFill>
                  <a:srgbClr val="404040"/>
                </a:solidFill>
                <a:latin typeface="Trebuchet MS"/>
                <a:cs typeface="Trebuchet MS"/>
              </a:rPr>
              <a:t>peripheries</a:t>
            </a:r>
            <a:endParaRPr sz="2000" b="1">
              <a:latin typeface="Trebuchet MS"/>
              <a:cs typeface="Trebuchet MS"/>
            </a:endParaRPr>
          </a:p>
          <a:p>
            <a:pPr marL="756285" lvl="1" indent="-287020">
              <a:lnSpc>
                <a:spcPct val="100000"/>
              </a:lnSpc>
              <a:spcBef>
                <a:spcPts val="1010"/>
              </a:spcBef>
              <a:buClr>
                <a:srgbClr val="EB3C9F"/>
              </a:buClr>
              <a:buSzPct val="80000"/>
              <a:buFont typeface="Wingdings 3"/>
              <a:buChar char=""/>
              <a:tabLst>
                <a:tab pos="756920" algn="l"/>
              </a:tabLst>
            </a:pPr>
            <a:r>
              <a:rPr sz="2000" b="1" dirty="0">
                <a:solidFill>
                  <a:srgbClr val="404040"/>
                </a:solidFill>
                <a:latin typeface="Trebuchet MS"/>
                <a:cs typeface="Trebuchet MS"/>
              </a:rPr>
              <a:t>Narrow </a:t>
            </a:r>
            <a:r>
              <a:rPr sz="2000" b="1" spc="-5" dirty="0">
                <a:solidFill>
                  <a:srgbClr val="404040"/>
                </a:solidFill>
                <a:latin typeface="Trebuchet MS"/>
                <a:cs typeface="Trebuchet MS"/>
              </a:rPr>
              <a:t>pulse</a:t>
            </a:r>
            <a:r>
              <a:rPr sz="2000" b="1" spc="-65" dirty="0">
                <a:solidFill>
                  <a:srgbClr val="404040"/>
                </a:solidFill>
                <a:latin typeface="Trebuchet MS"/>
                <a:cs typeface="Trebuchet MS"/>
              </a:rPr>
              <a:t> </a:t>
            </a:r>
            <a:r>
              <a:rPr sz="2000" b="1" spc="-5" dirty="0">
                <a:solidFill>
                  <a:srgbClr val="404040"/>
                </a:solidFill>
                <a:latin typeface="Trebuchet MS"/>
                <a:cs typeface="Trebuchet MS"/>
              </a:rPr>
              <a:t>pressure</a:t>
            </a:r>
            <a:endParaRPr sz="2000" b="1">
              <a:latin typeface="Trebuchet MS"/>
              <a:cs typeface="Trebuchet MS"/>
            </a:endParaRPr>
          </a:p>
          <a:p>
            <a:pPr marL="756285" lvl="1" indent="-287020">
              <a:lnSpc>
                <a:spcPct val="100000"/>
              </a:lnSpc>
              <a:spcBef>
                <a:spcPts val="1000"/>
              </a:spcBef>
              <a:buClr>
                <a:srgbClr val="EB3C9F"/>
              </a:buClr>
              <a:buSzPct val="80000"/>
              <a:buFont typeface="Wingdings 3"/>
              <a:buChar char=""/>
              <a:tabLst>
                <a:tab pos="756920" algn="l"/>
              </a:tabLst>
            </a:pPr>
            <a:r>
              <a:rPr sz="2000" b="1" dirty="0">
                <a:solidFill>
                  <a:srgbClr val="404040"/>
                </a:solidFill>
                <a:latin typeface="Trebuchet MS"/>
                <a:cs typeface="Trebuchet MS"/>
              </a:rPr>
              <a:t>Raised</a:t>
            </a:r>
            <a:r>
              <a:rPr sz="2000" b="1" spc="-30" dirty="0">
                <a:solidFill>
                  <a:srgbClr val="404040"/>
                </a:solidFill>
                <a:latin typeface="Trebuchet MS"/>
                <a:cs typeface="Trebuchet MS"/>
              </a:rPr>
              <a:t> </a:t>
            </a:r>
            <a:r>
              <a:rPr sz="2000" b="1" dirty="0">
                <a:solidFill>
                  <a:srgbClr val="404040"/>
                </a:solidFill>
                <a:latin typeface="Trebuchet MS"/>
                <a:cs typeface="Trebuchet MS"/>
              </a:rPr>
              <a:t>jvp</a:t>
            </a:r>
            <a:endParaRPr sz="2000" b="1">
              <a:latin typeface="Trebuchet MS"/>
              <a:cs typeface="Trebuchet MS"/>
            </a:endParaRPr>
          </a:p>
          <a:p>
            <a:pPr marL="756285" lvl="1" indent="-287020">
              <a:lnSpc>
                <a:spcPct val="100000"/>
              </a:lnSpc>
              <a:spcBef>
                <a:spcPts val="994"/>
              </a:spcBef>
              <a:buClr>
                <a:srgbClr val="EB3C9F"/>
              </a:buClr>
              <a:buSzPct val="80000"/>
              <a:buFont typeface="Wingdings 3"/>
              <a:buChar char=""/>
              <a:tabLst>
                <a:tab pos="756920" algn="l"/>
              </a:tabLst>
            </a:pPr>
            <a:r>
              <a:rPr sz="2000" b="1" dirty="0">
                <a:solidFill>
                  <a:srgbClr val="404040"/>
                </a:solidFill>
                <a:latin typeface="Trebuchet MS"/>
                <a:cs typeface="Trebuchet MS"/>
              </a:rPr>
              <a:t>Third </a:t>
            </a:r>
            <a:r>
              <a:rPr sz="2000" b="1" spc="-5" dirty="0">
                <a:solidFill>
                  <a:srgbClr val="404040"/>
                </a:solidFill>
                <a:latin typeface="Trebuchet MS"/>
                <a:cs typeface="Trebuchet MS"/>
              </a:rPr>
              <a:t>heart</a:t>
            </a:r>
            <a:r>
              <a:rPr sz="2000" b="1" spc="-45" dirty="0">
                <a:solidFill>
                  <a:srgbClr val="404040"/>
                </a:solidFill>
                <a:latin typeface="Trebuchet MS"/>
                <a:cs typeface="Trebuchet MS"/>
              </a:rPr>
              <a:t> </a:t>
            </a:r>
            <a:r>
              <a:rPr sz="2000" b="1" dirty="0">
                <a:solidFill>
                  <a:srgbClr val="404040"/>
                </a:solidFill>
                <a:latin typeface="Trebuchet MS"/>
                <a:cs typeface="Trebuchet MS"/>
              </a:rPr>
              <a:t>sound</a:t>
            </a:r>
            <a:endParaRPr sz="2000" b="1">
              <a:latin typeface="Trebuchet MS"/>
              <a:cs typeface="Trebuchet MS"/>
            </a:endParaRPr>
          </a:p>
          <a:p>
            <a:pPr marL="756285" lvl="1" indent="-287020">
              <a:lnSpc>
                <a:spcPct val="100000"/>
              </a:lnSpc>
              <a:spcBef>
                <a:spcPts val="1010"/>
              </a:spcBef>
              <a:buClr>
                <a:srgbClr val="EB3C9F"/>
              </a:buClr>
              <a:buSzPct val="80000"/>
              <a:buFont typeface="Wingdings 3"/>
              <a:buChar char=""/>
              <a:tabLst>
                <a:tab pos="756920" algn="l"/>
              </a:tabLst>
            </a:pPr>
            <a:r>
              <a:rPr sz="2000" b="1" spc="-5" dirty="0">
                <a:solidFill>
                  <a:srgbClr val="404040"/>
                </a:solidFill>
                <a:latin typeface="Trebuchet MS"/>
                <a:cs typeface="Trebuchet MS"/>
              </a:rPr>
              <a:t>Diffuse </a:t>
            </a:r>
            <a:r>
              <a:rPr sz="2000" b="1" dirty="0">
                <a:solidFill>
                  <a:srgbClr val="404040"/>
                </a:solidFill>
                <a:latin typeface="Trebuchet MS"/>
                <a:cs typeface="Trebuchet MS"/>
              </a:rPr>
              <a:t>apical</a:t>
            </a:r>
            <a:r>
              <a:rPr sz="2000" b="1" spc="-60" dirty="0">
                <a:solidFill>
                  <a:srgbClr val="404040"/>
                </a:solidFill>
                <a:latin typeface="Trebuchet MS"/>
                <a:cs typeface="Trebuchet MS"/>
              </a:rPr>
              <a:t> </a:t>
            </a:r>
            <a:r>
              <a:rPr sz="2000" b="1" spc="-5" dirty="0">
                <a:solidFill>
                  <a:srgbClr val="404040"/>
                </a:solidFill>
                <a:latin typeface="Trebuchet MS"/>
                <a:cs typeface="Trebuchet MS"/>
              </a:rPr>
              <a:t>impulse</a:t>
            </a:r>
            <a:endParaRPr sz="2000" b="1">
              <a:latin typeface="Trebuchet MS"/>
              <a:cs typeface="Trebuchet MS"/>
            </a:endParaRPr>
          </a:p>
          <a:p>
            <a:pPr marL="756285" lvl="1" indent="-287020">
              <a:lnSpc>
                <a:spcPct val="100000"/>
              </a:lnSpc>
              <a:spcBef>
                <a:spcPts val="994"/>
              </a:spcBef>
              <a:buClr>
                <a:srgbClr val="EB3C9F"/>
              </a:buClr>
              <a:buSzPct val="80000"/>
              <a:buFont typeface="Wingdings 3"/>
              <a:buChar char=""/>
              <a:tabLst>
                <a:tab pos="756920" algn="l"/>
              </a:tabLst>
            </a:pPr>
            <a:r>
              <a:rPr sz="2000" b="1" spc="-5" dirty="0">
                <a:solidFill>
                  <a:srgbClr val="404040"/>
                </a:solidFill>
                <a:latin typeface="Trebuchet MS"/>
                <a:cs typeface="Trebuchet MS"/>
              </a:rPr>
              <a:t>Lung</a:t>
            </a:r>
            <a:r>
              <a:rPr sz="2000" b="1" spc="-30" dirty="0">
                <a:solidFill>
                  <a:srgbClr val="404040"/>
                </a:solidFill>
                <a:latin typeface="Trebuchet MS"/>
                <a:cs typeface="Trebuchet MS"/>
              </a:rPr>
              <a:t> </a:t>
            </a:r>
            <a:r>
              <a:rPr sz="2000" b="1" spc="-5" dirty="0">
                <a:solidFill>
                  <a:srgbClr val="404040"/>
                </a:solidFill>
                <a:latin typeface="Trebuchet MS"/>
                <a:cs typeface="Trebuchet MS"/>
              </a:rPr>
              <a:t>crepitations</a:t>
            </a:r>
            <a:endParaRPr sz="2000" b="1">
              <a:latin typeface="Trebuchet MS"/>
              <a:cs typeface="Trebuchet MS"/>
            </a:endParaRPr>
          </a:p>
        </p:txBody>
      </p:sp>
      <p:sp>
        <p:nvSpPr>
          <p:cNvPr id="3" name="object 3"/>
          <p:cNvSpPr txBox="1">
            <a:spLocks noGrp="1"/>
          </p:cNvSpPr>
          <p:nvPr>
            <p:ph sz="half" idx="3"/>
          </p:nvPr>
        </p:nvSpPr>
        <p:spPr>
          <a:xfrm>
            <a:off x="5181600" y="609600"/>
            <a:ext cx="3962400" cy="4894289"/>
          </a:xfrm>
          <a:prstGeom prst="rect">
            <a:avLst/>
          </a:prstGeom>
        </p:spPr>
        <p:txBody>
          <a:bodyPr vert="horz" wrap="square" lIns="0" tIns="130175" rIns="0" bIns="0" rtlCol="0">
            <a:spAutoFit/>
          </a:bodyPr>
          <a:lstStyle/>
          <a:p>
            <a:pPr marL="355600" indent="-342900">
              <a:lnSpc>
                <a:spcPct val="100000"/>
              </a:lnSpc>
              <a:spcBef>
                <a:spcPts val="1025"/>
              </a:spcBef>
              <a:buClr>
                <a:srgbClr val="EB3C9F"/>
              </a:buClr>
              <a:buSzPct val="79166"/>
              <a:buFont typeface="Wingdings 3"/>
              <a:buChar char=""/>
              <a:tabLst>
                <a:tab pos="354965" algn="l"/>
                <a:tab pos="355600" algn="l"/>
              </a:tabLst>
            </a:pPr>
            <a:r>
              <a:rPr sz="2800" u="sng" spc="-5" dirty="0"/>
              <a:t>Signs </a:t>
            </a:r>
            <a:r>
              <a:rPr sz="2800" u="sng" dirty="0"/>
              <a:t>of </a:t>
            </a:r>
            <a:r>
              <a:rPr sz="2800" u="sng" spc="-5" dirty="0"/>
              <a:t>vagal</a:t>
            </a:r>
            <a:r>
              <a:rPr sz="2800" u="sng" spc="-50" dirty="0"/>
              <a:t> </a:t>
            </a:r>
            <a:r>
              <a:rPr sz="2800" u="sng" spc="-5" dirty="0"/>
              <a:t>activation</a:t>
            </a:r>
          </a:p>
          <a:p>
            <a:pPr marL="756285" lvl="1" indent="-287020">
              <a:lnSpc>
                <a:spcPct val="100000"/>
              </a:lnSpc>
              <a:spcBef>
                <a:spcPts val="770"/>
              </a:spcBef>
              <a:buClr>
                <a:srgbClr val="EB3C9F"/>
              </a:buClr>
              <a:buSzPct val="80000"/>
              <a:buFont typeface="Wingdings 3"/>
              <a:buChar char=""/>
              <a:tabLst>
                <a:tab pos="756920" algn="l"/>
              </a:tabLst>
            </a:pPr>
            <a:r>
              <a:rPr sz="2000" b="1" spc="-20" dirty="0">
                <a:solidFill>
                  <a:srgbClr val="404040"/>
                </a:solidFill>
                <a:latin typeface="Trebuchet MS"/>
                <a:cs typeface="Trebuchet MS"/>
              </a:rPr>
              <a:t>Vomiting</a:t>
            </a:r>
            <a:endParaRPr sz="2000" b="1">
              <a:latin typeface="Trebuchet MS"/>
              <a:cs typeface="Trebuchet MS"/>
            </a:endParaRPr>
          </a:p>
          <a:p>
            <a:pPr marL="756285" lvl="1" indent="-287020">
              <a:lnSpc>
                <a:spcPct val="100000"/>
              </a:lnSpc>
              <a:spcBef>
                <a:spcPts val="760"/>
              </a:spcBef>
              <a:buClr>
                <a:srgbClr val="EB3C9F"/>
              </a:buClr>
              <a:buSzPct val="80000"/>
              <a:buFont typeface="Wingdings 3"/>
              <a:buChar char=""/>
              <a:tabLst>
                <a:tab pos="756920" algn="l"/>
              </a:tabLst>
            </a:pPr>
            <a:r>
              <a:rPr sz="2000" b="1" dirty="0">
                <a:solidFill>
                  <a:srgbClr val="404040"/>
                </a:solidFill>
                <a:latin typeface="Trebuchet MS"/>
                <a:cs typeface="Trebuchet MS"/>
              </a:rPr>
              <a:t>Bradycardia</a:t>
            </a:r>
            <a:endParaRPr sz="2000" b="1">
              <a:latin typeface="Trebuchet MS"/>
              <a:cs typeface="Trebuchet MS"/>
            </a:endParaRPr>
          </a:p>
          <a:p>
            <a:pPr lvl="1">
              <a:lnSpc>
                <a:spcPct val="100000"/>
              </a:lnSpc>
              <a:spcBef>
                <a:spcPts val="30"/>
              </a:spcBef>
              <a:buClr>
                <a:srgbClr val="EB3C9F"/>
              </a:buClr>
              <a:buFont typeface="Wingdings 3"/>
              <a:buChar char=""/>
            </a:pPr>
            <a:endParaRPr sz="3300"/>
          </a:p>
          <a:p>
            <a:pPr marL="355600" indent="-342900">
              <a:lnSpc>
                <a:spcPct val="100000"/>
              </a:lnSpc>
              <a:buClr>
                <a:srgbClr val="EB3C9F"/>
              </a:buClr>
              <a:buSzPct val="79166"/>
              <a:buFont typeface="Wingdings 3"/>
              <a:buChar char=""/>
              <a:tabLst>
                <a:tab pos="354965" algn="l"/>
                <a:tab pos="355600" algn="l"/>
              </a:tabLst>
            </a:pPr>
            <a:r>
              <a:rPr sz="2800" u="sng" spc="-5" dirty="0"/>
              <a:t>Sign </a:t>
            </a:r>
            <a:r>
              <a:rPr sz="2800" u="sng" dirty="0"/>
              <a:t>of </a:t>
            </a:r>
            <a:r>
              <a:rPr sz="2800" u="sng" spc="-5" dirty="0"/>
              <a:t>tissue</a:t>
            </a:r>
            <a:r>
              <a:rPr sz="2800" u="sng" spc="-20" dirty="0"/>
              <a:t> </a:t>
            </a:r>
            <a:r>
              <a:rPr sz="2800" u="sng" spc="-5" dirty="0"/>
              <a:t>damage</a:t>
            </a:r>
          </a:p>
          <a:p>
            <a:pPr marL="756285" lvl="1" indent="-287020">
              <a:lnSpc>
                <a:spcPct val="100000"/>
              </a:lnSpc>
              <a:spcBef>
                <a:spcPts val="770"/>
              </a:spcBef>
              <a:buClr>
                <a:srgbClr val="EB3C9F"/>
              </a:buClr>
              <a:buSzPct val="80000"/>
              <a:buFont typeface="Wingdings 3"/>
              <a:buChar char=""/>
              <a:tabLst>
                <a:tab pos="756920" algn="l"/>
              </a:tabLst>
            </a:pPr>
            <a:r>
              <a:rPr sz="2000" b="1" smtClean="0">
                <a:solidFill>
                  <a:srgbClr val="404040"/>
                </a:solidFill>
                <a:latin typeface="Trebuchet MS"/>
                <a:cs typeface="Trebuchet MS"/>
              </a:rPr>
              <a:t>Fever</a:t>
            </a:r>
            <a:endParaRPr lang="en-US" sz="2000" b="1" dirty="0" smtClean="0">
              <a:solidFill>
                <a:srgbClr val="404040"/>
              </a:solidFill>
              <a:latin typeface="Trebuchet MS"/>
              <a:cs typeface="Trebuchet MS"/>
            </a:endParaRPr>
          </a:p>
          <a:p>
            <a:pPr marL="756285" lvl="1" indent="-287020">
              <a:lnSpc>
                <a:spcPct val="100000"/>
              </a:lnSpc>
              <a:spcBef>
                <a:spcPts val="770"/>
              </a:spcBef>
              <a:buClr>
                <a:srgbClr val="EB3C9F"/>
              </a:buClr>
              <a:buSzPct val="80000"/>
              <a:buFont typeface="Wingdings 3"/>
              <a:buChar char=""/>
              <a:tabLst>
                <a:tab pos="756920" algn="l"/>
              </a:tabLst>
            </a:pPr>
            <a:endParaRPr lang="en-US" sz="2000" dirty="0" smtClean="0">
              <a:solidFill>
                <a:srgbClr val="404040"/>
              </a:solidFill>
              <a:latin typeface="Trebuchet MS"/>
              <a:cs typeface="Trebuchet MS"/>
            </a:endParaRPr>
          </a:p>
          <a:p>
            <a:pPr marL="756285" lvl="1" indent="-287020">
              <a:lnSpc>
                <a:spcPct val="100000"/>
              </a:lnSpc>
              <a:spcBef>
                <a:spcPts val="770"/>
              </a:spcBef>
              <a:buClr>
                <a:srgbClr val="EB3C9F"/>
              </a:buClr>
              <a:buSzPct val="80000"/>
              <a:buFont typeface="Wingdings 3"/>
              <a:buChar char=""/>
              <a:tabLst>
                <a:tab pos="756920" algn="l"/>
              </a:tabLst>
            </a:pPr>
            <a:endParaRPr sz="2000">
              <a:latin typeface="Trebuchet MS"/>
              <a:cs typeface="Trebuchet MS"/>
            </a:endParaRPr>
          </a:p>
          <a:p>
            <a:pPr marL="355600" indent="-342900">
              <a:lnSpc>
                <a:spcPct val="100000"/>
              </a:lnSpc>
              <a:spcBef>
                <a:spcPts val="705"/>
              </a:spcBef>
              <a:buClr>
                <a:srgbClr val="EB3C9F"/>
              </a:buClr>
              <a:buSzPct val="79166"/>
              <a:buFont typeface="Wingdings 3"/>
              <a:buChar char=""/>
              <a:tabLst>
                <a:tab pos="354965" algn="l"/>
                <a:tab pos="355600" algn="l"/>
              </a:tabLst>
            </a:pPr>
            <a:r>
              <a:rPr sz="2800" u="sng" spc="-5" dirty="0"/>
              <a:t>Signs </a:t>
            </a:r>
            <a:r>
              <a:rPr sz="2800" u="sng" dirty="0"/>
              <a:t>of</a:t>
            </a:r>
            <a:r>
              <a:rPr sz="2800" u="sng" spc="-10" dirty="0"/>
              <a:t> complication</a:t>
            </a:r>
          </a:p>
          <a:p>
            <a:pPr marL="756285" lvl="1" indent="-287020">
              <a:lnSpc>
                <a:spcPct val="100000"/>
              </a:lnSpc>
              <a:spcBef>
                <a:spcPts val="770"/>
              </a:spcBef>
              <a:buClr>
                <a:srgbClr val="EB3C9F"/>
              </a:buClr>
              <a:buSzPct val="80000"/>
              <a:buFont typeface="Wingdings 3"/>
              <a:buChar char=""/>
              <a:tabLst>
                <a:tab pos="756920" algn="l"/>
              </a:tabLst>
            </a:pPr>
            <a:r>
              <a:rPr sz="2000" b="1" spc="-5" dirty="0">
                <a:solidFill>
                  <a:srgbClr val="404040"/>
                </a:solidFill>
                <a:latin typeface="Trebuchet MS"/>
                <a:cs typeface="Trebuchet MS"/>
              </a:rPr>
              <a:t>Mitral</a:t>
            </a:r>
            <a:r>
              <a:rPr sz="2000" b="1" spc="-30" dirty="0">
                <a:solidFill>
                  <a:srgbClr val="404040"/>
                </a:solidFill>
                <a:latin typeface="Trebuchet MS"/>
                <a:cs typeface="Trebuchet MS"/>
              </a:rPr>
              <a:t> </a:t>
            </a:r>
            <a:r>
              <a:rPr sz="2000" b="1" dirty="0">
                <a:solidFill>
                  <a:srgbClr val="404040"/>
                </a:solidFill>
                <a:latin typeface="Trebuchet MS"/>
                <a:cs typeface="Trebuchet MS"/>
              </a:rPr>
              <a:t>regurgitation</a:t>
            </a:r>
            <a:endParaRPr sz="2000" b="1">
              <a:latin typeface="Trebuchet MS"/>
              <a:cs typeface="Trebuchet MS"/>
            </a:endParaRPr>
          </a:p>
          <a:p>
            <a:pPr marL="756285" lvl="1" indent="-287020">
              <a:lnSpc>
                <a:spcPct val="100000"/>
              </a:lnSpc>
              <a:spcBef>
                <a:spcPts val="760"/>
              </a:spcBef>
              <a:buClr>
                <a:srgbClr val="EB3C9F"/>
              </a:buClr>
              <a:buSzPct val="80000"/>
              <a:buFont typeface="Wingdings 3"/>
              <a:buChar char=""/>
              <a:tabLst>
                <a:tab pos="756920" algn="l"/>
              </a:tabLst>
            </a:pPr>
            <a:r>
              <a:rPr sz="2000" b="1" spc="-5" dirty="0">
                <a:solidFill>
                  <a:srgbClr val="404040"/>
                </a:solidFill>
                <a:latin typeface="Trebuchet MS"/>
                <a:cs typeface="Trebuchet MS"/>
              </a:rPr>
              <a:t>pericaritis</a:t>
            </a:r>
            <a:endParaRPr sz="2000" b="1">
              <a:latin typeface="Trebuchet MS"/>
              <a:cs typeface="Trebuchet MS"/>
            </a:endParaRPr>
          </a:p>
        </p:txBody>
      </p:sp>
      <p:sp>
        <p:nvSpPr>
          <p:cNvPr id="4" name="object 4"/>
          <p:cNvSpPr txBox="1">
            <a:spLocks noGrp="1"/>
          </p:cNvSpPr>
          <p:nvPr>
            <p:ph type="title"/>
          </p:nvPr>
        </p:nvSpPr>
        <p:spPr>
          <a:xfrm>
            <a:off x="671247" y="28"/>
            <a:ext cx="6034354" cy="628377"/>
          </a:xfrm>
          <a:prstGeom prst="rect">
            <a:avLst/>
          </a:prstGeom>
        </p:spPr>
        <p:txBody>
          <a:bodyPr vert="horz" wrap="square" lIns="0" tIns="12700" rIns="0" bIns="0" rtlCol="0">
            <a:spAutoFit/>
          </a:bodyPr>
          <a:lstStyle/>
          <a:p>
            <a:pPr marL="12700">
              <a:lnSpc>
                <a:spcPct val="100000"/>
              </a:lnSpc>
              <a:spcBef>
                <a:spcPts val="100"/>
              </a:spcBef>
            </a:pPr>
            <a:r>
              <a:rPr lang="en-US" spc="-5" dirty="0" smtClean="0"/>
              <a:t>                </a:t>
            </a:r>
            <a:r>
              <a:rPr spc="-5" smtClean="0"/>
              <a:t>PHYSICAL</a:t>
            </a:r>
            <a:r>
              <a:rPr spc="-204" smtClean="0"/>
              <a:t> </a:t>
            </a:r>
            <a:r>
              <a:rPr dirty="0"/>
              <a:t>SIGNS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descr="Diagnosis 24&#10;Electro-&#10;cardiogram&#10;Cardiac&#10;Biomarker&#10;Cardiac&#10;Imaging&#10;According to the WHO criteria as revised in 2000, a&#10;car..."/>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381000" y="304800"/>
            <a:ext cx="8305800" cy="5831622"/>
          </a:xfrm>
          <a:prstGeom prst="rect">
            <a:avLst/>
          </a:prstGeom>
          <a:solidFill>
            <a:schemeClr val="accent6">
              <a:lumMod val="75000"/>
            </a:schemeClr>
          </a:solidFill>
        </p:spPr>
        <p:txBody>
          <a:bodyPr wrap="square">
            <a:spAutoFit/>
          </a:bodyPr>
          <a:lstStyle/>
          <a:p>
            <a:r>
              <a:rPr lang="en-IN" sz="2400" b="1" dirty="0" smtClean="0"/>
              <a:t>              </a:t>
            </a:r>
            <a:r>
              <a:rPr lang="en-IN" sz="3200" b="1" dirty="0" smtClean="0"/>
              <a:t>The third universal definition </a:t>
            </a:r>
          </a:p>
          <a:p>
            <a:r>
              <a:rPr lang="en-IN" sz="3200" b="1" dirty="0" smtClean="0"/>
              <a:t>             of myocardial infarction</a:t>
            </a:r>
          </a:p>
          <a:p>
            <a:endParaRPr lang="en-IN" sz="2400" b="1" dirty="0" smtClean="0"/>
          </a:p>
          <a:p>
            <a:r>
              <a:rPr lang="en-IN" sz="2800" dirty="0" smtClean="0"/>
              <a:t>Myocardial infarction (MI), commonly known as a heart attack, is defined </a:t>
            </a:r>
            <a:r>
              <a:rPr lang="en-IN" sz="2800" dirty="0" smtClean="0">
                <a:solidFill>
                  <a:schemeClr val="bg1"/>
                </a:solidFill>
              </a:rPr>
              <a:t>pathologically </a:t>
            </a:r>
            <a:r>
              <a:rPr lang="en-IN" sz="2800" dirty="0" smtClean="0"/>
              <a:t>as the </a:t>
            </a:r>
            <a:r>
              <a:rPr lang="en-IN" sz="2800" b="1" dirty="0" smtClean="0">
                <a:solidFill>
                  <a:schemeClr val="bg1"/>
                </a:solidFill>
              </a:rPr>
              <a:t>irreversible death of myocardial cells caused by ischemia</a:t>
            </a:r>
            <a:r>
              <a:rPr lang="en-IN" sz="2800" b="1" dirty="0" smtClean="0"/>
              <a:t>.</a:t>
            </a:r>
            <a:r>
              <a:rPr lang="en-IN" sz="2800" dirty="0" smtClean="0"/>
              <a:t> </a:t>
            </a:r>
          </a:p>
          <a:p>
            <a:endParaRPr lang="en-IN" sz="2800" dirty="0" smtClean="0"/>
          </a:p>
          <a:p>
            <a:r>
              <a:rPr lang="en-IN" sz="2800" dirty="0" smtClean="0">
                <a:solidFill>
                  <a:schemeClr val="bg1"/>
                </a:solidFill>
              </a:rPr>
              <a:t>Clinically</a:t>
            </a:r>
            <a:r>
              <a:rPr lang="en-IN" sz="2800" dirty="0" smtClean="0"/>
              <a:t>, MI is a syndrome that can be recognized by a set of symptoms, </a:t>
            </a:r>
            <a:r>
              <a:rPr lang="en-IN" sz="2800" b="1" dirty="0" smtClean="0"/>
              <a:t>chest pain being the hallmark </a:t>
            </a:r>
            <a:r>
              <a:rPr lang="en-IN" sz="2800" dirty="0" smtClean="0"/>
              <a:t>of these symptoms in most cases, supported by </a:t>
            </a:r>
            <a:r>
              <a:rPr lang="en-IN" sz="2800" b="1" dirty="0" smtClean="0"/>
              <a:t>biochemical laboratory changes, electrocardiographic (ECG) changes, or findings on imaging modalities </a:t>
            </a:r>
            <a:r>
              <a:rPr lang="en-IN" sz="2800" dirty="0" smtClean="0"/>
              <a:t>able to detect myocardial injury and necrosis.</a:t>
            </a:r>
            <a:endParaRPr lang="en-IN"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191885"/>
            <a:ext cx="8762999" cy="1243289"/>
          </a:xfrm>
          <a:prstGeom prst="rect">
            <a:avLst/>
          </a:prstGeom>
          <a:solidFill>
            <a:schemeClr val="tx1"/>
          </a:solidFill>
        </p:spPr>
        <p:txBody>
          <a:bodyPr vert="horz" wrap="square" lIns="0" tIns="12065" rIns="0" bIns="0" rtlCol="0">
            <a:spAutoFit/>
          </a:bodyPr>
          <a:lstStyle/>
          <a:p>
            <a:pPr marL="2325370" marR="5080" indent="-2056764">
              <a:lnSpc>
                <a:spcPct val="100000"/>
              </a:lnSpc>
              <a:spcBef>
                <a:spcPts val="95"/>
              </a:spcBef>
            </a:pPr>
            <a:r>
              <a:rPr spc="-10" dirty="0">
                <a:solidFill>
                  <a:srgbClr val="FFFF00"/>
                </a:solidFill>
              </a:rPr>
              <a:t>Universal definition </a:t>
            </a:r>
            <a:r>
              <a:rPr spc="-5" dirty="0">
                <a:solidFill>
                  <a:srgbClr val="FFFF00"/>
                </a:solidFill>
              </a:rPr>
              <a:t>of </a:t>
            </a:r>
            <a:r>
              <a:rPr spc="-15" dirty="0">
                <a:solidFill>
                  <a:srgbClr val="FFFF00"/>
                </a:solidFill>
              </a:rPr>
              <a:t>Myocardial  </a:t>
            </a:r>
            <a:r>
              <a:rPr spc="-20" dirty="0">
                <a:solidFill>
                  <a:srgbClr val="FFFF00"/>
                </a:solidFill>
              </a:rPr>
              <a:t>Infarction</a:t>
            </a:r>
            <a:r>
              <a:rPr spc="10" dirty="0">
                <a:solidFill>
                  <a:srgbClr val="FFFF00"/>
                </a:solidFill>
              </a:rPr>
              <a:t> </a:t>
            </a:r>
            <a:r>
              <a:rPr spc="-5">
                <a:solidFill>
                  <a:srgbClr val="FFFF00"/>
                </a:solidFill>
              </a:rPr>
              <a:t>(</a:t>
            </a:r>
            <a:r>
              <a:rPr spc="-5" smtClean="0">
                <a:solidFill>
                  <a:srgbClr val="FFFF00"/>
                </a:solidFill>
              </a:rPr>
              <a:t>MI</a:t>
            </a:r>
            <a:r>
              <a:rPr lang="en-US" spc="-5" dirty="0" smtClean="0">
                <a:solidFill>
                  <a:srgbClr val="FFFF00"/>
                </a:solidFill>
              </a:rPr>
              <a:t>)</a:t>
            </a:r>
            <a:r>
              <a:rPr spc="-5" smtClean="0"/>
              <a:t>)</a:t>
            </a:r>
            <a:r>
              <a:rPr lang="en-US" spc="-5" dirty="0" smtClean="0"/>
              <a:t>)</a:t>
            </a:r>
            <a:endParaRPr spc="-5" dirty="0"/>
          </a:p>
        </p:txBody>
      </p:sp>
      <p:sp>
        <p:nvSpPr>
          <p:cNvPr id="4" name="Rectangle 3"/>
          <p:cNvSpPr/>
          <p:nvPr/>
        </p:nvSpPr>
        <p:spPr>
          <a:xfrm>
            <a:off x="228600" y="1524000"/>
            <a:ext cx="8534400" cy="5323046"/>
          </a:xfrm>
          <a:prstGeom prst="rect">
            <a:avLst/>
          </a:prstGeom>
          <a:solidFill>
            <a:schemeClr val="accent6">
              <a:lumMod val="75000"/>
            </a:schemeClr>
          </a:solidFill>
        </p:spPr>
        <p:txBody>
          <a:bodyPr wrap="square">
            <a:spAutoFit/>
          </a:bodyPr>
          <a:lstStyle/>
          <a:p>
            <a:r>
              <a:rPr lang="en-IN" dirty="0" smtClean="0"/>
              <a:t>According to the </a:t>
            </a:r>
            <a:r>
              <a:rPr lang="en-IN" b="1" dirty="0" smtClean="0"/>
              <a:t>third universal definition of MI</a:t>
            </a:r>
            <a:r>
              <a:rPr lang="en-IN" dirty="0" smtClean="0"/>
              <a:t>, implemented by a joint task force from the </a:t>
            </a:r>
            <a:r>
              <a:rPr lang="en-IN" b="1" dirty="0" smtClean="0"/>
              <a:t>European Society of Cardiology (ESC), American College of Cardiology (ACC) Foundation, American Heart Association (AHA), and the World Heart Federation (WHF</a:t>
            </a:r>
            <a:r>
              <a:rPr lang="en-IN" dirty="0" smtClean="0"/>
              <a:t>), MI is diagnosed when either of the following two criteria are met.</a:t>
            </a:r>
            <a:r>
              <a:rPr lang="en-IN" baseline="30000" dirty="0" smtClean="0"/>
              <a:t> </a:t>
            </a:r>
          </a:p>
          <a:p>
            <a:endParaRPr lang="en-IN" dirty="0" smtClean="0"/>
          </a:p>
          <a:p>
            <a:pPr marL="457200" indent="-457200">
              <a:buAutoNum type="arabicPeriod"/>
            </a:pPr>
            <a:r>
              <a:rPr lang="en-IN" sz="2000" b="1" dirty="0" smtClean="0">
                <a:solidFill>
                  <a:schemeClr val="bg1"/>
                </a:solidFill>
              </a:rPr>
              <a:t>Detection of an increase in cardiac biomarker values </a:t>
            </a:r>
            <a:r>
              <a:rPr lang="en-IN" sz="2000" b="1" dirty="0" smtClean="0"/>
              <a:t>(preferably using cardiac </a:t>
            </a:r>
            <a:r>
              <a:rPr lang="en-IN" sz="2000" b="1" dirty="0" err="1" smtClean="0"/>
              <a:t>troponin</a:t>
            </a:r>
            <a:r>
              <a:rPr lang="en-IN" sz="2000" b="1" dirty="0" smtClean="0"/>
              <a:t> [</a:t>
            </a:r>
            <a:r>
              <a:rPr lang="en-IN" sz="2000" b="1" dirty="0" err="1" smtClean="0"/>
              <a:t>cTn</a:t>
            </a:r>
            <a:r>
              <a:rPr lang="en-IN" sz="2000" b="1" dirty="0" smtClean="0"/>
              <a:t>]) with at least one value above the 99</a:t>
            </a:r>
            <a:r>
              <a:rPr lang="en-IN" sz="2000" b="1" baseline="30000" dirty="0" smtClean="0"/>
              <a:t>th</a:t>
            </a:r>
            <a:r>
              <a:rPr lang="en-IN" sz="2000" b="1" dirty="0" smtClean="0"/>
              <a:t> percentile of the upper reference limit (URL) and </a:t>
            </a:r>
          </a:p>
          <a:p>
            <a:pPr marL="457200" indent="-457200">
              <a:buAutoNum type="arabicPeriod"/>
            </a:pPr>
            <a:r>
              <a:rPr lang="en-IN" sz="2000" b="1" dirty="0" smtClean="0">
                <a:solidFill>
                  <a:schemeClr val="bg1"/>
                </a:solidFill>
              </a:rPr>
              <a:t>with at least one of the following findings</a:t>
            </a:r>
            <a:r>
              <a:rPr lang="en-IN" sz="2000" dirty="0" smtClean="0">
                <a:solidFill>
                  <a:schemeClr val="bg1"/>
                </a:solidFill>
              </a:rPr>
              <a:t>:</a:t>
            </a:r>
          </a:p>
          <a:p>
            <a:pPr marL="457200" indent="-457200">
              <a:buAutoNum type="arabicPeriod"/>
            </a:pPr>
            <a:endParaRPr lang="en-IN" sz="2000" dirty="0" smtClean="0"/>
          </a:p>
          <a:p>
            <a:pPr>
              <a:buFont typeface="Arial" pitchFamily="34" charset="0"/>
              <a:buChar char="•"/>
            </a:pPr>
            <a:r>
              <a:rPr lang="en-IN" sz="2000" b="1" dirty="0" smtClean="0">
                <a:solidFill>
                  <a:schemeClr val="bg1"/>
                </a:solidFill>
              </a:rPr>
              <a:t>Symptoms of ischemia </a:t>
            </a:r>
          </a:p>
          <a:p>
            <a:pPr>
              <a:buFont typeface="Arial" pitchFamily="34" charset="0"/>
              <a:buChar char="•"/>
            </a:pPr>
            <a:r>
              <a:rPr lang="en-IN" sz="2000" b="1" dirty="0" smtClean="0">
                <a:solidFill>
                  <a:schemeClr val="bg1"/>
                </a:solidFill>
              </a:rPr>
              <a:t>New or presumed new significant ST-segment-T wave (ST-T) changes or new left bundle branch block (LBBB) </a:t>
            </a:r>
          </a:p>
          <a:p>
            <a:pPr>
              <a:buFont typeface="Arial" pitchFamily="34" charset="0"/>
              <a:buChar char="•"/>
            </a:pPr>
            <a:r>
              <a:rPr lang="en-IN" sz="2000" b="1" dirty="0" smtClean="0">
                <a:solidFill>
                  <a:schemeClr val="bg1"/>
                </a:solidFill>
              </a:rPr>
              <a:t>Development of pathologic Q waves on the ECG </a:t>
            </a:r>
          </a:p>
          <a:p>
            <a:pPr>
              <a:buFont typeface="Arial" pitchFamily="34" charset="0"/>
              <a:buChar char="•"/>
            </a:pPr>
            <a:r>
              <a:rPr lang="en-IN" sz="2000" b="1" dirty="0" smtClean="0">
                <a:solidFill>
                  <a:schemeClr val="bg1"/>
                </a:solidFill>
              </a:rPr>
              <a:t>Imaging evidence of new loss of viable myocardium or a new regional wall motion abnormality </a:t>
            </a:r>
          </a:p>
          <a:p>
            <a:pPr>
              <a:buFont typeface="Arial" pitchFamily="34" charset="0"/>
              <a:buChar char="•"/>
            </a:pPr>
            <a:r>
              <a:rPr lang="en-IN" sz="2000" b="1" dirty="0" smtClean="0">
                <a:solidFill>
                  <a:schemeClr val="bg1"/>
                </a:solidFill>
              </a:rPr>
              <a:t>Identification of an intracoronary thrombus</a:t>
            </a:r>
            <a:r>
              <a:rPr lang="en-IN" sz="2000" b="1" dirty="0" smtClean="0"/>
              <a:t> by angiography or autopsy </a:t>
            </a:r>
            <a:endParaRPr lang="en-IN" sz="2000"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457200" y="381000"/>
            <a:ext cx="8305800" cy="6063198"/>
          </a:xfrm>
          <a:prstGeom prst="rect">
            <a:avLst/>
          </a:prstGeom>
        </p:spPr>
        <p:txBody>
          <a:bodyPr wrap="square">
            <a:spAutoFit/>
          </a:bodyPr>
          <a:lstStyle/>
          <a:p>
            <a:r>
              <a:rPr lang="en-IN" sz="2400" b="1" dirty="0" smtClean="0"/>
              <a:t>The Joint ESC/ACCF/AHA/WHF Task Force further classified MI into 5 types on the basis of the underlying cause</a:t>
            </a:r>
            <a:r>
              <a:rPr lang="en-IN" sz="2400" b="1" baseline="30000" dirty="0" smtClean="0"/>
              <a:t> </a:t>
            </a:r>
            <a:r>
              <a:rPr lang="en-IN" sz="2400" b="1" dirty="0" smtClean="0"/>
              <a:t>:</a:t>
            </a:r>
          </a:p>
          <a:p>
            <a:endParaRPr lang="en-IN" sz="2000" dirty="0" smtClean="0"/>
          </a:p>
          <a:p>
            <a:pPr>
              <a:buFont typeface="Arial" pitchFamily="34" charset="0"/>
              <a:buChar char="•"/>
            </a:pPr>
            <a:r>
              <a:rPr lang="en-IN" sz="2000" b="1" dirty="0" smtClean="0"/>
              <a:t>Type 1 (spontaneous MI</a:t>
            </a:r>
            <a:r>
              <a:rPr lang="en-IN" sz="2000" dirty="0" smtClean="0"/>
              <a:t>): Related to atherosclerotic plaque rupture, ulceration, fissuring, erosion, or dissection with </a:t>
            </a:r>
            <a:r>
              <a:rPr lang="en-IN" sz="2000" dirty="0" err="1" smtClean="0"/>
              <a:t>intraluminal</a:t>
            </a:r>
            <a:r>
              <a:rPr lang="en-IN" sz="2000" dirty="0" smtClean="0"/>
              <a:t> thrombus in one or more of the coronary arteries, leading to decreased myocardial blood flow or distal platelet emboli and thereby resulting in </a:t>
            </a:r>
            <a:r>
              <a:rPr lang="en-IN" sz="2000" dirty="0" err="1" smtClean="0"/>
              <a:t>myocyte</a:t>
            </a:r>
            <a:r>
              <a:rPr lang="en-IN" sz="2000" dirty="0" smtClean="0"/>
              <a:t> necrosis. The patient may or may not have underlying obstructive coronary artery disease (CAD). </a:t>
            </a:r>
          </a:p>
          <a:p>
            <a:endParaRPr lang="en-IN" sz="2000" dirty="0" smtClean="0"/>
          </a:p>
          <a:p>
            <a:pPr>
              <a:buFont typeface="Arial" pitchFamily="34" charset="0"/>
              <a:buChar char="•"/>
            </a:pPr>
            <a:r>
              <a:rPr lang="en-IN" sz="2000" b="1" dirty="0" smtClean="0"/>
              <a:t>Type 2 (MI secondary to an ischemic imbalance</a:t>
            </a:r>
            <a:r>
              <a:rPr lang="en-IN" sz="2000" dirty="0" smtClean="0"/>
              <a:t>): MI consequent to increased oxygen demand or a decreased supply (</a:t>
            </a:r>
            <a:r>
              <a:rPr lang="en-IN" sz="2000" dirty="0" err="1" smtClean="0"/>
              <a:t>eg</a:t>
            </a:r>
            <a:r>
              <a:rPr lang="en-IN" sz="2000" dirty="0" smtClean="0"/>
              <a:t>, coronary endothelial dysfunction, </a:t>
            </a:r>
            <a:r>
              <a:rPr lang="en-IN" sz="2000" b="1" dirty="0" smtClean="0"/>
              <a:t>coronary artery spasm</a:t>
            </a:r>
            <a:r>
              <a:rPr lang="en-IN" sz="2000" dirty="0" smtClean="0"/>
              <a:t>, coronary artery embolus, </a:t>
            </a:r>
            <a:r>
              <a:rPr lang="en-IN" sz="2000" dirty="0" err="1" smtClean="0"/>
              <a:t>tachyarryhthmias</a:t>
            </a:r>
            <a:r>
              <a:rPr lang="en-IN" sz="2000" dirty="0" smtClean="0"/>
              <a:t>/</a:t>
            </a:r>
            <a:r>
              <a:rPr lang="en-IN" sz="2000" dirty="0" err="1" smtClean="0"/>
              <a:t>bradyarrhythmias</a:t>
            </a:r>
            <a:r>
              <a:rPr lang="en-IN" sz="2000" dirty="0" smtClean="0"/>
              <a:t>, </a:t>
            </a:r>
            <a:r>
              <a:rPr lang="en-IN" sz="2000" dirty="0" err="1" smtClean="0"/>
              <a:t>anemia</a:t>
            </a:r>
            <a:r>
              <a:rPr lang="en-IN" sz="2000" dirty="0" smtClean="0"/>
              <a:t>, respiratory failure, hypertension, or </a:t>
            </a:r>
            <a:r>
              <a:rPr lang="en-IN" sz="2000" b="1" dirty="0" smtClean="0"/>
              <a:t>hypotension</a:t>
            </a:r>
            <a:r>
              <a:rPr lang="en-IN" sz="2000" dirty="0" smtClean="0"/>
              <a:t>). </a:t>
            </a:r>
          </a:p>
          <a:p>
            <a:endParaRPr lang="en-IN" sz="2000" dirty="0" smtClean="0"/>
          </a:p>
          <a:p>
            <a:endParaRPr lang="en-IN" sz="2000" dirty="0" smtClean="0"/>
          </a:p>
          <a:p>
            <a:pPr>
              <a:buFont typeface="Arial" pitchFamily="34" charset="0"/>
              <a:buChar char="•"/>
            </a:pPr>
            <a:r>
              <a:rPr lang="en-IN" sz="2000" b="1" dirty="0" smtClean="0"/>
              <a:t>Type 3 (MI resulting in death when biomarker values are unavailable):</a:t>
            </a:r>
            <a:r>
              <a:rPr lang="en-IN" sz="2000" dirty="0" smtClean="0"/>
              <a:t> Sudden, unexpected cardiac death before blood samples for biomarkers could be drawn or before their appearance in the circulation. </a:t>
            </a:r>
            <a:endParaRPr lang="en-IN" sz="2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025" name="Rectangle 1"/>
          <p:cNvSpPr>
            <a:spLocks noChangeArrowheads="1"/>
          </p:cNvSpPr>
          <p:nvPr/>
        </p:nvSpPr>
        <p:spPr bwMode="auto">
          <a:xfrm>
            <a:off x="304800" y="685800"/>
            <a:ext cx="8382000" cy="47397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dirty="0" smtClean="0">
                <a:ln>
                  <a:noFill/>
                </a:ln>
                <a:solidFill>
                  <a:schemeClr val="tx1"/>
                </a:solidFill>
                <a:effectLst/>
                <a:latin typeface="Arial" charset="0"/>
                <a:cs typeface="Arial" charset="0"/>
              </a:rPr>
              <a:t>Type 4a (MI related to </a:t>
            </a:r>
            <a:r>
              <a:rPr kumimoji="0" lang="en-US" sz="1800" b="1" i="0" u="none" strike="noStrike" cap="none" normalizeH="0" baseline="0" dirty="0" err="1" smtClean="0">
                <a:ln>
                  <a:noFill/>
                </a:ln>
                <a:solidFill>
                  <a:schemeClr val="tx1"/>
                </a:solidFill>
                <a:effectLst/>
                <a:latin typeface="Arial" charset="0"/>
                <a:cs typeface="Arial" charset="0"/>
              </a:rPr>
              <a:t>percutaneous</a:t>
            </a:r>
            <a:r>
              <a:rPr kumimoji="0" lang="en-US" sz="1800" b="1" i="0" u="none" strike="noStrike" cap="none" normalizeH="0" baseline="0" dirty="0" smtClean="0">
                <a:ln>
                  <a:noFill/>
                </a:ln>
                <a:solidFill>
                  <a:schemeClr val="tx1"/>
                </a:solidFill>
                <a:effectLst/>
                <a:latin typeface="Arial" charset="0"/>
                <a:cs typeface="Arial" charset="0"/>
              </a:rPr>
              <a:t> coronary intervention [PCI]):</a:t>
            </a:r>
            <a:r>
              <a:rPr kumimoji="0" lang="en-US" sz="1800" b="0" i="0" u="none" strike="noStrike" cap="none" normalizeH="0" baseline="0" dirty="0" smtClean="0">
                <a:ln>
                  <a:noFill/>
                </a:ln>
                <a:solidFill>
                  <a:schemeClr val="tx1"/>
                </a:solidFill>
                <a:effectLst/>
                <a:latin typeface="Arial" charset="0"/>
                <a:cs typeface="Arial" charset="0"/>
              </a:rPr>
              <a:t> </a:t>
            </a:r>
            <a:r>
              <a:rPr kumimoji="0" lang="en-US" sz="1200" b="0" i="0" u="none" strike="noStrike" cap="none" normalizeH="0" baseline="0" dirty="0" smtClean="0">
                <a:ln>
                  <a:noFill/>
                </a:ln>
                <a:solidFill>
                  <a:schemeClr val="tx1"/>
                </a:solidFill>
                <a:effectLst/>
                <a:latin typeface="Arial" charset="0"/>
                <a:cs typeface="Arial" charset="0"/>
              </a:rPr>
              <a:t>Elevation of biomarker values (</a:t>
            </a:r>
            <a:r>
              <a:rPr kumimoji="0" lang="en-US" sz="1200" b="0" i="0" u="none" strike="noStrike" cap="none" normalizeH="0" baseline="0" dirty="0" err="1" smtClean="0">
                <a:ln>
                  <a:noFill/>
                </a:ln>
                <a:solidFill>
                  <a:schemeClr val="tx1"/>
                </a:solidFill>
                <a:effectLst/>
                <a:latin typeface="Arial" charset="0"/>
                <a:cs typeface="Arial" charset="0"/>
              </a:rPr>
              <a:t>cTn</a:t>
            </a:r>
            <a:r>
              <a:rPr kumimoji="0" lang="en-US" sz="1200" b="0" i="0" u="none" strike="noStrike" cap="none" normalizeH="0" baseline="0" dirty="0" smtClean="0">
                <a:ln>
                  <a:noFill/>
                </a:ln>
                <a:solidFill>
                  <a:schemeClr val="tx1"/>
                </a:solidFill>
                <a:effectLst/>
                <a:latin typeface="Arial" charset="0"/>
                <a:cs typeface="Arial" charset="0"/>
              </a:rPr>
              <a:t> is preferred) to more than 5 times the 99 </a:t>
            </a:r>
            <a:r>
              <a:rPr kumimoji="0" lang="en-US" sz="1200" b="0" i="0" u="none" strike="noStrike" cap="none" normalizeH="0" baseline="30000" dirty="0" err="1" smtClean="0">
                <a:ln>
                  <a:noFill/>
                </a:ln>
                <a:solidFill>
                  <a:schemeClr val="tx1"/>
                </a:solidFill>
                <a:effectLst/>
                <a:latin typeface="Arial" charset="0"/>
                <a:cs typeface="Arial" charset="0"/>
              </a:rPr>
              <a:t>th</a:t>
            </a:r>
            <a:r>
              <a:rPr kumimoji="0" lang="en-US" sz="1200" b="0" i="0" u="none" strike="noStrike" cap="none" normalizeH="0" baseline="0" dirty="0" smtClean="0">
                <a:ln>
                  <a:noFill/>
                </a:ln>
                <a:solidFill>
                  <a:schemeClr val="tx1"/>
                </a:solidFill>
                <a:effectLst/>
                <a:latin typeface="Arial" charset="0"/>
                <a:cs typeface="Arial" charset="0"/>
              </a:rPr>
              <a:t> percentile of the URL in patients with normal baseline values (&lt; 99 </a:t>
            </a:r>
            <a:r>
              <a:rPr kumimoji="0" lang="en-US" sz="1200" b="0" i="0" u="none" strike="noStrike" cap="none" normalizeH="0" baseline="30000" dirty="0" err="1" smtClean="0">
                <a:ln>
                  <a:noFill/>
                </a:ln>
                <a:solidFill>
                  <a:schemeClr val="tx1"/>
                </a:solidFill>
                <a:effectLst/>
                <a:latin typeface="Arial" charset="0"/>
                <a:cs typeface="Arial" charset="0"/>
              </a:rPr>
              <a:t>th</a:t>
            </a:r>
            <a:r>
              <a:rPr kumimoji="0" lang="en-US" sz="1200" b="0" i="0" u="none" strike="noStrike" cap="none" normalizeH="0" baseline="0" dirty="0" smtClean="0">
                <a:ln>
                  <a:noFill/>
                </a:ln>
                <a:solidFill>
                  <a:schemeClr val="tx1"/>
                </a:solidFill>
                <a:effectLst/>
                <a:latin typeface="Arial" charset="0"/>
                <a:cs typeface="Arial" charset="0"/>
              </a:rPr>
              <a:t> percentile URL) </a:t>
            </a:r>
            <a:r>
              <a:rPr kumimoji="0" lang="en-US" sz="1200" b="1" i="0" u="none" strike="noStrike" cap="none" normalizeH="0" baseline="0" dirty="0" smtClean="0">
                <a:ln>
                  <a:noFill/>
                </a:ln>
                <a:solidFill>
                  <a:schemeClr val="tx1"/>
                </a:solidFill>
                <a:effectLst/>
                <a:latin typeface="Arial" charset="0"/>
                <a:cs typeface="Arial" charset="0"/>
              </a:rPr>
              <a:t>or</a:t>
            </a:r>
            <a:r>
              <a:rPr kumimoji="0" lang="en-US" sz="1200" b="0" i="0" u="none" strike="noStrike" cap="none" normalizeH="0" baseline="0" dirty="0" smtClean="0">
                <a:ln>
                  <a:noFill/>
                </a:ln>
                <a:solidFill>
                  <a:schemeClr val="tx1"/>
                </a:solidFill>
                <a:effectLst/>
                <a:latin typeface="Arial" charset="0"/>
                <a:cs typeface="Arial" charset="0"/>
              </a:rPr>
              <a:t> a rise of values over 20% if the baseline values are elevated but stable or falling. In addition, any of the following are required: (1) symptoms suggestive of myocardial ischemia; (2) new ischemic ECG changes or new BBB; (3) angiographic loss of patency of a major coronary artery or a side branch or persistent slow flow or no flow or </a:t>
            </a:r>
            <a:r>
              <a:rPr kumimoji="0" lang="en-US" sz="1200" b="0" i="0" u="none" strike="noStrike" cap="none" normalizeH="0" baseline="0" dirty="0" err="1" smtClean="0">
                <a:ln>
                  <a:noFill/>
                </a:ln>
                <a:solidFill>
                  <a:schemeClr val="tx1"/>
                </a:solidFill>
                <a:effectLst/>
                <a:latin typeface="Arial" charset="0"/>
                <a:cs typeface="Arial" charset="0"/>
              </a:rPr>
              <a:t>embolization</a:t>
            </a:r>
            <a:r>
              <a:rPr kumimoji="0" lang="en-US" sz="1200" b="0" i="0" u="none" strike="noStrike" cap="none" normalizeH="0" baseline="0" dirty="0" smtClean="0">
                <a:ln>
                  <a:noFill/>
                </a:ln>
                <a:solidFill>
                  <a:schemeClr val="tx1"/>
                </a:solidFill>
                <a:effectLst/>
                <a:latin typeface="Arial" charset="0"/>
                <a:cs typeface="Arial" charset="0"/>
              </a:rPr>
              <a:t>; or (4) demonstration of  the new loss of viable myocardium or new regional wall motion abnormality by cardiac imaging. </a:t>
            </a:r>
          </a:p>
          <a:p>
            <a:pPr marL="0" marR="0" lvl="0" indent="0" algn="l" defTabSz="914400" rtl="0" eaLnBrk="1" fontAlgn="base" latinLnBrk="0" hangingPunct="1">
              <a:lnSpc>
                <a:spcPct val="100000"/>
              </a:lnSpc>
              <a:spcBef>
                <a:spcPct val="0"/>
              </a:spcBef>
              <a:spcAft>
                <a:spcPct val="0"/>
              </a:spcAft>
              <a:buClrTx/>
              <a:buSzTx/>
              <a:buFontTx/>
              <a:buChar char="•"/>
              <a:tabLst/>
            </a:pPr>
            <a:endParaRPr lang="en-US" sz="1400" dirty="0" smtClean="0">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1" i="0" u="none" strike="noStrike" cap="none" normalizeH="0" baseline="0" dirty="0" smtClean="0">
                <a:ln>
                  <a:noFill/>
                </a:ln>
                <a:solidFill>
                  <a:schemeClr val="tx1"/>
                </a:solidFill>
                <a:effectLst/>
                <a:latin typeface="Arial" charset="0"/>
                <a:cs typeface="Arial" charset="0"/>
              </a:rPr>
              <a:t>Type 4b (MI related to stent thrombosis):</a:t>
            </a:r>
            <a:r>
              <a:rPr kumimoji="0" lang="en-US" sz="1800" b="0" i="0" u="none" strike="noStrike" cap="none" normalizeH="0" baseline="0" dirty="0" smtClean="0">
                <a:ln>
                  <a:noFill/>
                </a:ln>
                <a:solidFill>
                  <a:schemeClr val="tx1"/>
                </a:solidFill>
                <a:effectLst/>
                <a:latin typeface="Arial" charset="0"/>
                <a:cs typeface="Arial" charset="0"/>
              </a:rPr>
              <a:t> </a:t>
            </a:r>
            <a:r>
              <a:rPr kumimoji="0" lang="en-US" sz="1200" b="0" i="0" u="none" strike="noStrike" cap="none" normalizeH="0" baseline="0" dirty="0" smtClean="0">
                <a:ln>
                  <a:noFill/>
                </a:ln>
                <a:solidFill>
                  <a:schemeClr val="tx1"/>
                </a:solidFill>
                <a:effectLst/>
                <a:latin typeface="Arial" charset="0"/>
                <a:cs typeface="Arial" charset="0"/>
              </a:rPr>
              <a:t>MI associated with stent thrombosis as detected by coronary angiography or autopsy in the setting of myocardial ischemia in combination with a rise and/or fall of cardiac biomarkers with at least one value above the 99 </a:t>
            </a:r>
            <a:r>
              <a:rPr kumimoji="0" lang="en-US" sz="1200" b="0" i="0" u="none" strike="noStrike" cap="none" normalizeH="0" baseline="30000" dirty="0" err="1" smtClean="0">
                <a:ln>
                  <a:noFill/>
                </a:ln>
                <a:solidFill>
                  <a:schemeClr val="tx1"/>
                </a:solidFill>
                <a:effectLst/>
                <a:latin typeface="Arial" charset="0"/>
                <a:cs typeface="Arial" charset="0"/>
              </a:rPr>
              <a:t>th</a:t>
            </a:r>
            <a:r>
              <a:rPr kumimoji="0" lang="en-US" sz="1200" b="0" i="0" u="none" strike="noStrike" cap="none" normalizeH="0" baseline="0" dirty="0" smtClean="0">
                <a:ln>
                  <a:noFill/>
                </a:ln>
                <a:solidFill>
                  <a:schemeClr val="tx1"/>
                </a:solidFill>
                <a:effectLst/>
                <a:latin typeface="Arial" charset="0"/>
                <a:cs typeface="Arial" charset="0"/>
              </a:rPr>
              <a:t> percentile URL. </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sz="1200" dirty="0" smtClean="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1" i="0" u="none" strike="noStrike" cap="none" normalizeH="0" baseline="0" dirty="0" smtClean="0">
                <a:ln>
                  <a:noFill/>
                </a:ln>
                <a:solidFill>
                  <a:schemeClr val="tx1"/>
                </a:solidFill>
                <a:effectLst/>
                <a:latin typeface="Arial" charset="0"/>
                <a:cs typeface="Arial" charset="0"/>
              </a:rPr>
              <a:t>Type 5 (MI related to coronary artery bypass grafting [CABG]):</a:t>
            </a:r>
            <a:r>
              <a:rPr kumimoji="0" lang="en-US" sz="1800" b="0" i="0" u="none" strike="noStrike" cap="none" normalizeH="0" baseline="0" dirty="0" smtClean="0">
                <a:ln>
                  <a:noFill/>
                </a:ln>
                <a:solidFill>
                  <a:schemeClr val="tx1"/>
                </a:solidFill>
                <a:effectLst/>
                <a:latin typeface="Arial" charset="0"/>
                <a:cs typeface="Arial" charset="0"/>
              </a:rPr>
              <a:t> </a:t>
            </a:r>
            <a:r>
              <a:rPr kumimoji="0" lang="en-US" sz="1200" b="0" i="0" u="none" strike="noStrike" cap="none" normalizeH="0" baseline="0" dirty="0" smtClean="0">
                <a:ln>
                  <a:noFill/>
                </a:ln>
                <a:solidFill>
                  <a:schemeClr val="tx1"/>
                </a:solidFill>
                <a:effectLst/>
                <a:latin typeface="Arial" charset="0"/>
                <a:cs typeface="Arial" charset="0"/>
              </a:rPr>
              <a:t>Elevation of cardiac biomarker values more than 10 times the 99 </a:t>
            </a:r>
            <a:r>
              <a:rPr kumimoji="0" lang="en-US" sz="1200" b="0" i="0" u="none" strike="noStrike" cap="none" normalizeH="0" baseline="30000" dirty="0" err="1" smtClean="0">
                <a:ln>
                  <a:noFill/>
                </a:ln>
                <a:solidFill>
                  <a:schemeClr val="tx1"/>
                </a:solidFill>
                <a:effectLst/>
                <a:latin typeface="Arial" charset="0"/>
                <a:cs typeface="Arial" charset="0"/>
              </a:rPr>
              <a:t>th</a:t>
            </a:r>
            <a:r>
              <a:rPr kumimoji="0" lang="en-US" sz="1200" b="0" i="0" u="none" strike="noStrike" cap="none" normalizeH="0" baseline="0" dirty="0" smtClean="0">
                <a:ln>
                  <a:noFill/>
                </a:ln>
                <a:solidFill>
                  <a:schemeClr val="tx1"/>
                </a:solidFill>
                <a:effectLst/>
                <a:latin typeface="Arial" charset="0"/>
                <a:cs typeface="Arial" charset="0"/>
              </a:rPr>
              <a:t> percentile URL in patients with normal baseline </a:t>
            </a:r>
            <a:r>
              <a:rPr kumimoji="0" lang="en-US" sz="1200" b="0" i="0" u="none" strike="noStrike" cap="none" normalizeH="0" baseline="0" dirty="0" err="1" smtClean="0">
                <a:ln>
                  <a:noFill/>
                </a:ln>
                <a:solidFill>
                  <a:schemeClr val="tx1"/>
                </a:solidFill>
                <a:effectLst/>
                <a:latin typeface="Arial" charset="0"/>
                <a:cs typeface="Arial" charset="0"/>
              </a:rPr>
              <a:t>cTn</a:t>
            </a:r>
            <a:r>
              <a:rPr kumimoji="0" lang="en-US" sz="1200" b="0" i="0" u="none" strike="noStrike" cap="none" normalizeH="0" baseline="0" dirty="0" smtClean="0">
                <a:ln>
                  <a:noFill/>
                </a:ln>
                <a:solidFill>
                  <a:schemeClr val="tx1"/>
                </a:solidFill>
                <a:effectLst/>
                <a:latin typeface="Arial" charset="0"/>
                <a:cs typeface="Arial" charset="0"/>
              </a:rPr>
              <a:t> values. In addition, either (1) new pathologic Q waves or new BBB, (2) angiographic-documented new graft or native coronary artery occlusion, or (3) evidence of new loss of viable myocardium or new regional wall motion abnormality by cardiac imaging is required.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232" y="629162"/>
            <a:ext cx="3471368" cy="628377"/>
          </a:xfrm>
          <a:prstGeom prst="rect">
            <a:avLst/>
          </a:prstGeom>
        </p:spPr>
        <p:txBody>
          <a:bodyPr vert="horz" wrap="square" lIns="0" tIns="12700" rIns="0" bIns="0" rtlCol="0">
            <a:spAutoFit/>
          </a:bodyPr>
          <a:lstStyle/>
          <a:p>
            <a:pPr marL="12700">
              <a:lnSpc>
                <a:spcPct val="100000"/>
              </a:lnSpc>
              <a:spcBef>
                <a:spcPts val="100"/>
              </a:spcBef>
            </a:pPr>
            <a:r>
              <a:rPr dirty="0"/>
              <a:t>STEMI</a:t>
            </a:r>
          </a:p>
        </p:txBody>
      </p:sp>
      <p:sp>
        <p:nvSpPr>
          <p:cNvPr id="3" name="object 3"/>
          <p:cNvSpPr txBox="1"/>
          <p:nvPr/>
        </p:nvSpPr>
        <p:spPr>
          <a:xfrm>
            <a:off x="567250" y="1371600"/>
            <a:ext cx="8043367" cy="3603551"/>
          </a:xfrm>
          <a:prstGeom prst="rect">
            <a:avLst/>
          </a:prstGeom>
          <a:solidFill>
            <a:schemeClr val="accent6"/>
          </a:solidFill>
        </p:spPr>
        <p:txBody>
          <a:bodyPr vert="horz" wrap="square" lIns="0" tIns="12700" rIns="0" bIns="0" rtlCol="0">
            <a:spAutoFit/>
          </a:bodyPr>
          <a:lstStyle/>
          <a:p>
            <a:pPr marL="355600" marR="5080" indent="-342900">
              <a:lnSpc>
                <a:spcPct val="100000"/>
              </a:lnSpc>
              <a:spcBef>
                <a:spcPts val="100"/>
              </a:spcBef>
              <a:buClr>
                <a:srgbClr val="EB3C9F"/>
              </a:buClr>
              <a:buSzPct val="79166"/>
              <a:buFont typeface="Wingdings 3"/>
              <a:buChar char=""/>
              <a:tabLst>
                <a:tab pos="354965" algn="l"/>
                <a:tab pos="355600" algn="l"/>
              </a:tabLst>
            </a:pPr>
            <a:r>
              <a:rPr sz="2400" spc="-5" dirty="0">
                <a:solidFill>
                  <a:srgbClr val="404040"/>
                </a:solidFill>
                <a:latin typeface="Trebuchet MS"/>
                <a:cs typeface="Trebuchet MS"/>
              </a:rPr>
              <a:t>Definition </a:t>
            </a:r>
            <a:r>
              <a:rPr sz="2400" dirty="0">
                <a:solidFill>
                  <a:srgbClr val="404040"/>
                </a:solidFill>
                <a:latin typeface="Trebuchet MS"/>
                <a:cs typeface="Trebuchet MS"/>
              </a:rPr>
              <a:t>of </a:t>
            </a:r>
            <a:r>
              <a:rPr sz="2400" spc="-5" dirty="0">
                <a:solidFill>
                  <a:srgbClr val="404040"/>
                </a:solidFill>
                <a:latin typeface="Trebuchet MS"/>
                <a:cs typeface="Trebuchet MS"/>
              </a:rPr>
              <a:t>STEMI </a:t>
            </a:r>
            <a:r>
              <a:rPr sz="2400" dirty="0">
                <a:solidFill>
                  <a:srgbClr val="404040"/>
                </a:solidFill>
                <a:latin typeface="Trebuchet MS"/>
                <a:cs typeface="Trebuchet MS"/>
              </a:rPr>
              <a:t>– </a:t>
            </a:r>
            <a:r>
              <a:rPr sz="2400" spc="-5" dirty="0">
                <a:solidFill>
                  <a:srgbClr val="404040"/>
                </a:solidFill>
                <a:latin typeface="Trebuchet MS"/>
                <a:cs typeface="Trebuchet MS"/>
              </a:rPr>
              <a:t>New </a:t>
            </a:r>
            <a:r>
              <a:rPr sz="2400" dirty="0">
                <a:latin typeface="Trebuchet MS"/>
                <a:cs typeface="Trebuchet MS"/>
              </a:rPr>
              <a:t>ST </a:t>
            </a:r>
            <a:r>
              <a:rPr sz="2400" spc="-10" dirty="0">
                <a:latin typeface="Trebuchet MS"/>
                <a:cs typeface="Trebuchet MS"/>
              </a:rPr>
              <a:t>elevation </a:t>
            </a:r>
            <a:r>
              <a:rPr sz="2400" spc="-5" dirty="0">
                <a:latin typeface="Trebuchet MS"/>
                <a:cs typeface="Trebuchet MS"/>
              </a:rPr>
              <a:t>at the </a:t>
            </a:r>
            <a:r>
              <a:rPr sz="2400" dirty="0">
                <a:latin typeface="Trebuchet MS"/>
                <a:cs typeface="Trebuchet MS"/>
              </a:rPr>
              <a:t>J </a:t>
            </a:r>
            <a:r>
              <a:rPr sz="2400" spc="-5" dirty="0">
                <a:latin typeface="Trebuchet MS"/>
                <a:cs typeface="Trebuchet MS"/>
              </a:rPr>
              <a:t>point in  two contiguous leads </a:t>
            </a:r>
            <a:r>
              <a:rPr sz="2400" dirty="0">
                <a:latin typeface="Trebuchet MS"/>
                <a:cs typeface="Trebuchet MS"/>
              </a:rPr>
              <a:t>of </a:t>
            </a:r>
            <a:r>
              <a:rPr sz="2400" spc="-5" dirty="0">
                <a:latin typeface="Trebuchet MS"/>
                <a:cs typeface="Trebuchet MS"/>
              </a:rPr>
              <a:t>&gt;1 mm </a:t>
            </a:r>
            <a:r>
              <a:rPr sz="2400" spc="-5" dirty="0">
                <a:solidFill>
                  <a:srgbClr val="404040"/>
                </a:solidFill>
                <a:latin typeface="Trebuchet MS"/>
                <a:cs typeface="Trebuchet MS"/>
              </a:rPr>
              <a:t>in all leads </a:t>
            </a:r>
            <a:r>
              <a:rPr sz="2400" spc="-5" dirty="0">
                <a:latin typeface="Trebuchet MS"/>
                <a:cs typeface="Trebuchet MS"/>
              </a:rPr>
              <a:t>in absence </a:t>
            </a:r>
            <a:r>
              <a:rPr sz="2400" dirty="0">
                <a:latin typeface="Trebuchet MS"/>
                <a:cs typeface="Trebuchet MS"/>
              </a:rPr>
              <a:t>of  left ventricular </a:t>
            </a:r>
            <a:r>
              <a:rPr sz="2400" spc="-10" dirty="0">
                <a:latin typeface="Trebuchet MS"/>
                <a:cs typeface="Trebuchet MS"/>
              </a:rPr>
              <a:t>hypertrophy </a:t>
            </a:r>
            <a:r>
              <a:rPr sz="2400" dirty="0">
                <a:latin typeface="Trebuchet MS"/>
                <a:cs typeface="Trebuchet MS"/>
              </a:rPr>
              <a:t>or left </a:t>
            </a:r>
            <a:r>
              <a:rPr sz="2400" spc="-5" dirty="0">
                <a:latin typeface="Trebuchet MS"/>
                <a:cs typeface="Trebuchet MS"/>
              </a:rPr>
              <a:t>bundle branch </a:t>
            </a:r>
            <a:r>
              <a:rPr sz="2400" spc="-10" dirty="0">
                <a:latin typeface="Trebuchet MS"/>
                <a:cs typeface="Trebuchet MS"/>
              </a:rPr>
              <a:t>block,  </a:t>
            </a:r>
            <a:r>
              <a:rPr sz="2400" spc="-5" dirty="0">
                <a:latin typeface="Trebuchet MS"/>
                <a:cs typeface="Trebuchet MS"/>
              </a:rPr>
              <a:t>other than </a:t>
            </a:r>
            <a:r>
              <a:rPr sz="2400" dirty="0">
                <a:latin typeface="Trebuchet MS"/>
                <a:cs typeface="Trebuchet MS"/>
              </a:rPr>
              <a:t>leads </a:t>
            </a:r>
            <a:r>
              <a:rPr sz="2400" spc="-5" dirty="0">
                <a:latin typeface="Trebuchet MS"/>
                <a:cs typeface="Trebuchet MS"/>
              </a:rPr>
              <a:t>V2-V3 </a:t>
            </a:r>
            <a:r>
              <a:rPr sz="2400" dirty="0">
                <a:latin typeface="Trebuchet MS"/>
                <a:cs typeface="Trebuchet MS"/>
              </a:rPr>
              <a:t>– For </a:t>
            </a:r>
            <a:r>
              <a:rPr sz="2400" spc="-5" dirty="0">
                <a:latin typeface="Trebuchet MS"/>
                <a:cs typeface="Trebuchet MS"/>
              </a:rPr>
              <a:t>leads V2-V3 the following cut  points apply: ≥2 mm in men ≥40 years, ≥1.5 mm in  women.</a:t>
            </a:r>
            <a:endParaRPr sz="2400">
              <a:latin typeface="Trebuchet MS"/>
              <a:cs typeface="Trebuchet MS"/>
            </a:endParaRPr>
          </a:p>
          <a:p>
            <a:pPr>
              <a:lnSpc>
                <a:spcPct val="100000"/>
              </a:lnSpc>
              <a:buClr>
                <a:srgbClr val="EB3C9F"/>
              </a:buClr>
              <a:buFont typeface="Wingdings 3"/>
              <a:buChar char=""/>
            </a:pPr>
            <a:endParaRPr sz="2800">
              <a:latin typeface="Trebuchet MS"/>
              <a:cs typeface="Trebuchet MS"/>
            </a:endParaRPr>
          </a:p>
          <a:p>
            <a:pPr marL="355600" marR="5080" indent="-342900">
              <a:lnSpc>
                <a:spcPct val="100000"/>
              </a:lnSpc>
              <a:spcBef>
                <a:spcPts val="1635"/>
              </a:spcBef>
              <a:buClr>
                <a:srgbClr val="EB3C9F"/>
              </a:buClr>
              <a:buSzPct val="79166"/>
              <a:buFont typeface="Wingdings 3"/>
              <a:buChar char=""/>
              <a:tabLst>
                <a:tab pos="354965" algn="l"/>
                <a:tab pos="355600" algn="l"/>
              </a:tabLst>
            </a:pPr>
            <a:r>
              <a:rPr sz="2400" spc="-5" dirty="0">
                <a:solidFill>
                  <a:srgbClr val="C00000"/>
                </a:solidFill>
                <a:latin typeface="Trebuchet MS"/>
                <a:cs typeface="Trebuchet MS"/>
              </a:rPr>
              <a:t>STEMI is </a:t>
            </a:r>
            <a:r>
              <a:rPr sz="2400" dirty="0">
                <a:solidFill>
                  <a:srgbClr val="C00000"/>
                </a:solidFill>
                <a:latin typeface="Trebuchet MS"/>
                <a:cs typeface="Trebuchet MS"/>
              </a:rPr>
              <a:t>a </a:t>
            </a:r>
            <a:r>
              <a:rPr sz="2400" spc="-5" dirty="0">
                <a:solidFill>
                  <a:srgbClr val="C00000"/>
                </a:solidFill>
                <a:latin typeface="Trebuchet MS"/>
                <a:cs typeface="Trebuchet MS"/>
              </a:rPr>
              <a:t>life-threatening, time-sensitive emergency that  must be diagnosed and treated</a:t>
            </a:r>
            <a:r>
              <a:rPr sz="2400" spc="45" dirty="0">
                <a:solidFill>
                  <a:srgbClr val="C00000"/>
                </a:solidFill>
                <a:latin typeface="Trebuchet MS"/>
                <a:cs typeface="Trebuchet MS"/>
              </a:rPr>
              <a:t> </a:t>
            </a:r>
            <a:r>
              <a:rPr sz="2400" spc="-5" dirty="0">
                <a:solidFill>
                  <a:srgbClr val="C00000"/>
                </a:solidFill>
                <a:latin typeface="Trebuchet MS"/>
                <a:cs typeface="Trebuchet MS"/>
              </a:rPr>
              <a:t>promptly</a:t>
            </a:r>
            <a:endParaRPr sz="2400">
              <a:solidFill>
                <a:srgbClr val="C00000"/>
              </a:solidFill>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1846"/>
            <a:ext cx="8077200" cy="615553"/>
          </a:xfrm>
          <a:solidFill>
            <a:schemeClr val="accent6">
              <a:lumMod val="75000"/>
            </a:schemeClr>
          </a:solidFill>
        </p:spPr>
        <p:txBody>
          <a:bodyPr/>
          <a:lstStyle/>
          <a:p>
            <a:r>
              <a:rPr lang="en-US" sz="2000" dirty="0" smtClean="0">
                <a:latin typeface="Comic Sans MS" pitchFamily="66" charset="0"/>
              </a:rPr>
              <a:t>MI can also occur for causes other than atherosclerosis. </a:t>
            </a:r>
            <a:r>
              <a:rPr lang="en-US" sz="2000" dirty="0" err="1" smtClean="0">
                <a:latin typeface="Comic Sans MS" pitchFamily="66" charset="0"/>
              </a:rPr>
              <a:t>Nonatherosclerotic</a:t>
            </a:r>
            <a:r>
              <a:rPr lang="en-US" sz="2000" dirty="0" smtClean="0">
                <a:latin typeface="Comic Sans MS" pitchFamily="66" charset="0"/>
              </a:rPr>
              <a:t> causes of MI include the following</a:t>
            </a:r>
            <a:endParaRPr lang="en-US" sz="2000" dirty="0"/>
          </a:p>
        </p:txBody>
      </p:sp>
      <p:sp>
        <p:nvSpPr>
          <p:cNvPr id="3" name="Rectangle 2"/>
          <p:cNvSpPr/>
          <p:nvPr/>
        </p:nvSpPr>
        <p:spPr>
          <a:xfrm>
            <a:off x="457200" y="914400"/>
            <a:ext cx="8305800" cy="5632311"/>
          </a:xfrm>
          <a:prstGeom prst="rect">
            <a:avLst/>
          </a:prstGeom>
        </p:spPr>
        <p:txBody>
          <a:bodyPr wrap="square">
            <a:spAutoFit/>
          </a:bodyPr>
          <a:lstStyle/>
          <a:p>
            <a:r>
              <a:rPr lang="en-US" sz="2000" dirty="0" smtClean="0">
                <a:latin typeface="Comic Sans MS" pitchFamily="66" charset="0"/>
              </a:rPr>
              <a:t>:</a:t>
            </a:r>
          </a:p>
          <a:p>
            <a:pPr>
              <a:buFont typeface="Arial" pitchFamily="34" charset="0"/>
              <a:buChar char="•"/>
            </a:pPr>
            <a:r>
              <a:rPr lang="en-US" sz="2000" dirty="0" smtClean="0">
                <a:latin typeface="Comic Sans MS" pitchFamily="66" charset="0"/>
              </a:rPr>
              <a:t>Coronary occlusion secondary to </a:t>
            </a:r>
            <a:r>
              <a:rPr lang="en-US" sz="2000" b="1" dirty="0" smtClean="0">
                <a:latin typeface="Comic Sans MS" pitchFamily="66" charset="0"/>
              </a:rPr>
              <a:t>VASCULITIS</a:t>
            </a:r>
          </a:p>
          <a:p>
            <a:pPr>
              <a:buFont typeface="Arial" pitchFamily="34" charset="0"/>
              <a:buChar char="•"/>
            </a:pPr>
            <a:r>
              <a:rPr lang="en-US" sz="2000" dirty="0" smtClean="0">
                <a:latin typeface="Comic Sans MS" pitchFamily="66" charset="0"/>
              </a:rPr>
              <a:t>Ventricular hypertrophy (</a:t>
            </a:r>
            <a:r>
              <a:rPr lang="en-US" sz="2000" dirty="0" err="1" smtClean="0">
                <a:latin typeface="Comic Sans MS" pitchFamily="66" charset="0"/>
              </a:rPr>
              <a:t>eg</a:t>
            </a:r>
            <a:r>
              <a:rPr lang="en-US" sz="2000" dirty="0" smtClean="0">
                <a:latin typeface="Comic Sans MS" pitchFamily="66" charset="0"/>
              </a:rPr>
              <a:t>, left ventricular hypertrophy, hypertrophic </a:t>
            </a:r>
            <a:r>
              <a:rPr lang="en-US" sz="2000" dirty="0" err="1" smtClean="0">
                <a:latin typeface="Comic Sans MS" pitchFamily="66" charset="0"/>
              </a:rPr>
              <a:t>cardiomyopathy</a:t>
            </a:r>
            <a:r>
              <a:rPr lang="en-US" sz="2000" dirty="0" smtClean="0">
                <a:latin typeface="Comic Sans MS" pitchFamily="66" charset="0"/>
              </a:rPr>
              <a:t>)</a:t>
            </a:r>
          </a:p>
          <a:p>
            <a:pPr>
              <a:buFont typeface="Arial" pitchFamily="34" charset="0"/>
              <a:buChar char="•"/>
            </a:pPr>
            <a:r>
              <a:rPr lang="en-US" sz="2000" b="1" dirty="0" smtClean="0">
                <a:latin typeface="Comic Sans MS" pitchFamily="66" charset="0"/>
              </a:rPr>
              <a:t>CORONARY ARTERY EMBOLI</a:t>
            </a:r>
            <a:r>
              <a:rPr lang="en-US" sz="2000" dirty="0" smtClean="0">
                <a:latin typeface="Comic Sans MS" pitchFamily="66" charset="0"/>
              </a:rPr>
              <a:t>, secondary to cholesterol, air, or the products of sepsis</a:t>
            </a:r>
          </a:p>
          <a:p>
            <a:pPr>
              <a:buFont typeface="Arial" pitchFamily="34" charset="0"/>
              <a:buChar char="•"/>
            </a:pPr>
            <a:r>
              <a:rPr lang="en-US" sz="2000" dirty="0" smtClean="0">
                <a:latin typeface="Comic Sans MS" pitchFamily="66" charset="0"/>
              </a:rPr>
              <a:t>Coronary trauma</a:t>
            </a:r>
          </a:p>
          <a:p>
            <a:pPr>
              <a:buFont typeface="Arial" pitchFamily="34" charset="0"/>
              <a:buChar char="•"/>
            </a:pPr>
            <a:r>
              <a:rPr lang="en-US" sz="2000" dirty="0" smtClean="0">
                <a:latin typeface="Comic Sans MS" pitchFamily="66" charset="0"/>
              </a:rPr>
              <a:t>Primary coronary vasospasm (variant angina)</a:t>
            </a:r>
          </a:p>
          <a:p>
            <a:pPr>
              <a:buFont typeface="Arial" pitchFamily="34" charset="0"/>
              <a:buChar char="•"/>
            </a:pPr>
            <a:r>
              <a:rPr lang="en-US" sz="2000" b="1" dirty="0" smtClean="0">
                <a:latin typeface="Comic Sans MS" pitchFamily="66" charset="0"/>
              </a:rPr>
              <a:t>DRUG USE (EG, COCAINE</a:t>
            </a:r>
            <a:r>
              <a:rPr lang="en-US" sz="2000" dirty="0" smtClean="0">
                <a:latin typeface="Comic Sans MS" pitchFamily="66" charset="0"/>
              </a:rPr>
              <a:t>, amphetamines, ephedrine)</a:t>
            </a:r>
          </a:p>
          <a:p>
            <a:r>
              <a:rPr lang="en-US" sz="2000" dirty="0" err="1" smtClean="0">
                <a:latin typeface="Comic Sans MS" pitchFamily="66" charset="0"/>
              </a:rPr>
              <a:t>Arteritis</a:t>
            </a:r>
            <a:endParaRPr lang="en-US" sz="2000" dirty="0" smtClean="0">
              <a:latin typeface="Comic Sans MS" pitchFamily="66" charset="0"/>
            </a:endParaRPr>
          </a:p>
          <a:p>
            <a:pPr>
              <a:buFont typeface="Arial" pitchFamily="34" charset="0"/>
              <a:buChar char="•"/>
            </a:pPr>
            <a:r>
              <a:rPr lang="en-US" sz="2000" dirty="0" smtClean="0">
                <a:latin typeface="Comic Sans MS" pitchFamily="66" charset="0"/>
              </a:rPr>
              <a:t>Coronary anomalies, including </a:t>
            </a:r>
            <a:r>
              <a:rPr lang="en-US" sz="2000" b="1" dirty="0" smtClean="0">
                <a:latin typeface="Comic Sans MS" pitchFamily="66" charset="0"/>
              </a:rPr>
              <a:t>ANEURYSMS OF CORONARY AR</a:t>
            </a:r>
            <a:r>
              <a:rPr lang="en-US" sz="2000" dirty="0" smtClean="0">
                <a:latin typeface="Comic Sans MS" pitchFamily="66" charset="0"/>
              </a:rPr>
              <a:t>TERIES</a:t>
            </a:r>
          </a:p>
          <a:p>
            <a:r>
              <a:rPr lang="en-US" sz="2000" dirty="0" smtClean="0">
                <a:latin typeface="Comic Sans MS" pitchFamily="66" charset="0"/>
              </a:rPr>
              <a:t>Factors that increase oxygen requirement, such as heavy exertion, fever, or hyperthyroidism</a:t>
            </a:r>
          </a:p>
          <a:p>
            <a:r>
              <a:rPr lang="en-US" sz="2000" dirty="0" smtClean="0">
                <a:latin typeface="Comic Sans MS" pitchFamily="66" charset="0"/>
              </a:rPr>
              <a:t>Factors that decrease oxygen delivery, such as hypoxemia of severe anemia</a:t>
            </a:r>
          </a:p>
          <a:p>
            <a:pPr>
              <a:buFont typeface="Arial" pitchFamily="34" charset="0"/>
              <a:buChar char="•"/>
            </a:pPr>
            <a:r>
              <a:rPr lang="en-US" sz="2000" dirty="0" smtClean="0">
                <a:latin typeface="Comic Sans MS" pitchFamily="66" charset="0"/>
                <a:hlinkClick r:id="rId2"/>
              </a:rPr>
              <a:t>Aortic dissection</a:t>
            </a:r>
            <a:r>
              <a:rPr lang="en-US" sz="2000" dirty="0" smtClean="0">
                <a:latin typeface="Comic Sans MS" pitchFamily="66" charset="0"/>
              </a:rPr>
              <a:t>, with retrograde involvement of the coronary arteries</a:t>
            </a:r>
            <a:endParaRPr lang="en-US" sz="2000" dirty="0">
              <a:latin typeface="Comic Sans MS" pitchFamily="66"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descr="Classification&#10;The two main types of acute myocardial infarction, based&#10;on pathology, are:&#10; Transmural infarction- Trans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descr="Classification 20&#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1066800"/>
            <a:ext cx="8482584" cy="543458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981200" y="152400"/>
            <a:ext cx="5333999" cy="628377"/>
          </a:xfrm>
          <a:prstGeom prst="rect">
            <a:avLst/>
          </a:prstGeom>
        </p:spPr>
        <p:txBody>
          <a:bodyPr vert="horz" wrap="square" lIns="0" tIns="12700" rIns="0" bIns="0" rtlCol="0">
            <a:spAutoFit/>
          </a:bodyPr>
          <a:lstStyle/>
          <a:p>
            <a:pPr marL="12700">
              <a:lnSpc>
                <a:spcPct val="100000"/>
              </a:lnSpc>
              <a:spcBef>
                <a:spcPts val="100"/>
              </a:spcBef>
            </a:pPr>
            <a:r>
              <a:rPr spc="-5" dirty="0"/>
              <a:t>CARDIAC</a:t>
            </a:r>
            <a:r>
              <a:rPr spc="-70" dirty="0"/>
              <a:t> </a:t>
            </a:r>
            <a:r>
              <a:rPr spc="-5" dirty="0"/>
              <a:t>MARKER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232" y="629158"/>
            <a:ext cx="6747967" cy="628377"/>
          </a:xfrm>
          <a:prstGeom prst="rect">
            <a:avLst/>
          </a:prstGeom>
        </p:spPr>
        <p:txBody>
          <a:bodyPr vert="horz" wrap="square" lIns="0" tIns="12700" rIns="0" bIns="0" rtlCol="0">
            <a:spAutoFit/>
          </a:bodyPr>
          <a:lstStyle/>
          <a:p>
            <a:pPr marL="12700">
              <a:lnSpc>
                <a:spcPct val="100000"/>
              </a:lnSpc>
              <a:spcBef>
                <a:spcPts val="100"/>
              </a:spcBef>
            </a:pPr>
            <a:r>
              <a:rPr spc="-5" dirty="0"/>
              <a:t>CARDIAC</a:t>
            </a:r>
            <a:r>
              <a:rPr spc="-80" dirty="0"/>
              <a:t> </a:t>
            </a:r>
            <a:r>
              <a:rPr dirty="0"/>
              <a:t>BIOMARKER</a:t>
            </a:r>
          </a:p>
        </p:txBody>
      </p:sp>
      <p:sp>
        <p:nvSpPr>
          <p:cNvPr id="3" name="object 3"/>
          <p:cNvSpPr txBox="1"/>
          <p:nvPr/>
        </p:nvSpPr>
        <p:spPr>
          <a:xfrm>
            <a:off x="290627" y="1431139"/>
            <a:ext cx="4259104" cy="3455433"/>
          </a:xfrm>
          <a:prstGeom prst="rect">
            <a:avLst/>
          </a:prstGeom>
        </p:spPr>
        <p:txBody>
          <a:bodyPr vert="horz" wrap="square" lIns="0" tIns="165735" rIns="0" bIns="0" rtlCol="0">
            <a:spAutoFit/>
          </a:bodyPr>
          <a:lstStyle/>
          <a:p>
            <a:pPr marL="355600" indent="-343535">
              <a:lnSpc>
                <a:spcPct val="100000"/>
              </a:lnSpc>
              <a:spcBef>
                <a:spcPts val="1305"/>
              </a:spcBef>
              <a:buClr>
                <a:srgbClr val="EB3C9F"/>
              </a:buClr>
              <a:buSzPct val="79166"/>
              <a:buFont typeface="Wingdings 3"/>
              <a:buChar char=""/>
              <a:tabLst>
                <a:tab pos="355600" algn="l"/>
                <a:tab pos="356235" algn="l"/>
              </a:tabLst>
            </a:pPr>
            <a:r>
              <a:rPr sz="2400" spc="-20" dirty="0">
                <a:solidFill>
                  <a:srgbClr val="404040"/>
                </a:solidFill>
                <a:latin typeface="Trebuchet MS"/>
                <a:cs typeface="Trebuchet MS"/>
              </a:rPr>
              <a:t>Patient </a:t>
            </a:r>
            <a:r>
              <a:rPr sz="2400" spc="-5" dirty="0">
                <a:solidFill>
                  <a:srgbClr val="404040"/>
                </a:solidFill>
                <a:latin typeface="Trebuchet MS"/>
                <a:cs typeface="Trebuchet MS"/>
              </a:rPr>
              <a:t>with STEMI elevated</a:t>
            </a:r>
            <a:r>
              <a:rPr sz="2400" spc="5" dirty="0">
                <a:solidFill>
                  <a:srgbClr val="404040"/>
                </a:solidFill>
                <a:latin typeface="Trebuchet MS"/>
                <a:cs typeface="Trebuchet MS"/>
              </a:rPr>
              <a:t> </a:t>
            </a:r>
            <a:r>
              <a:rPr sz="2400" spc="-10" dirty="0">
                <a:solidFill>
                  <a:srgbClr val="404040"/>
                </a:solidFill>
                <a:latin typeface="Trebuchet MS"/>
                <a:cs typeface="Trebuchet MS"/>
              </a:rPr>
              <a:t>biomarker</a:t>
            </a:r>
            <a:endParaRPr sz="2400">
              <a:latin typeface="Trebuchet MS"/>
              <a:cs typeface="Trebuchet MS"/>
            </a:endParaRPr>
          </a:p>
          <a:p>
            <a:pPr marL="756285" lvl="1" indent="-287020">
              <a:lnSpc>
                <a:spcPct val="100000"/>
              </a:lnSpc>
              <a:spcBef>
                <a:spcPts val="1015"/>
              </a:spcBef>
              <a:buClr>
                <a:srgbClr val="EB3C9F"/>
              </a:buClr>
              <a:buSzPct val="80000"/>
              <a:buFont typeface="Wingdings 3"/>
              <a:buChar char=""/>
              <a:tabLst>
                <a:tab pos="756920" algn="l"/>
              </a:tabLst>
            </a:pPr>
            <a:r>
              <a:rPr sz="2000" spc="-30" dirty="0">
                <a:solidFill>
                  <a:srgbClr val="404040"/>
                </a:solidFill>
                <a:latin typeface="Trebuchet MS"/>
                <a:cs typeface="Trebuchet MS"/>
              </a:rPr>
              <a:t>Troponin </a:t>
            </a:r>
            <a:r>
              <a:rPr sz="2000" dirty="0">
                <a:solidFill>
                  <a:srgbClr val="404040"/>
                </a:solidFill>
                <a:latin typeface="Trebuchet MS"/>
                <a:cs typeface="Trebuchet MS"/>
              </a:rPr>
              <a:t>T </a:t>
            </a:r>
            <a:r>
              <a:rPr sz="2000" spc="-5" dirty="0">
                <a:solidFill>
                  <a:srgbClr val="404040"/>
                </a:solidFill>
                <a:latin typeface="Trebuchet MS"/>
                <a:cs typeface="Trebuchet MS"/>
              </a:rPr>
              <a:t>troponin </a:t>
            </a:r>
            <a:r>
              <a:rPr sz="2000" dirty="0">
                <a:solidFill>
                  <a:srgbClr val="404040"/>
                </a:solidFill>
                <a:latin typeface="Trebuchet MS"/>
                <a:cs typeface="Trebuchet MS"/>
              </a:rPr>
              <a:t>I </a:t>
            </a:r>
            <a:r>
              <a:rPr sz="2000" spc="-65" dirty="0">
                <a:solidFill>
                  <a:srgbClr val="404040"/>
                </a:solidFill>
                <a:latin typeface="Trebuchet MS"/>
                <a:cs typeface="Trebuchet MS"/>
              </a:rPr>
              <a:t>(TnT,</a:t>
            </a:r>
            <a:r>
              <a:rPr sz="2000" spc="-160" dirty="0">
                <a:solidFill>
                  <a:srgbClr val="404040"/>
                </a:solidFill>
                <a:latin typeface="Trebuchet MS"/>
                <a:cs typeface="Trebuchet MS"/>
              </a:rPr>
              <a:t> </a:t>
            </a:r>
            <a:r>
              <a:rPr sz="2000" spc="-5" dirty="0">
                <a:solidFill>
                  <a:srgbClr val="404040"/>
                </a:solidFill>
                <a:latin typeface="Trebuchet MS"/>
                <a:cs typeface="Trebuchet MS"/>
              </a:rPr>
              <a:t>TnI)</a:t>
            </a:r>
            <a:endParaRPr sz="2000">
              <a:latin typeface="Trebuchet MS"/>
              <a:cs typeface="Trebuchet MS"/>
            </a:endParaRPr>
          </a:p>
          <a:p>
            <a:pPr marL="756285" lvl="1" indent="-287020">
              <a:lnSpc>
                <a:spcPct val="100000"/>
              </a:lnSpc>
              <a:spcBef>
                <a:spcPts val="994"/>
              </a:spcBef>
              <a:buClr>
                <a:srgbClr val="EB3C9F"/>
              </a:buClr>
              <a:buSzPct val="80000"/>
              <a:buFont typeface="Wingdings 3"/>
              <a:buChar char=""/>
              <a:tabLst>
                <a:tab pos="756920" algn="l"/>
              </a:tabLst>
            </a:pPr>
            <a:r>
              <a:rPr sz="2000" dirty="0">
                <a:solidFill>
                  <a:srgbClr val="404040"/>
                </a:solidFill>
                <a:latin typeface="Trebuchet MS"/>
                <a:cs typeface="Trebuchet MS"/>
              </a:rPr>
              <a:t>Specific </a:t>
            </a:r>
            <a:r>
              <a:rPr sz="2000" spc="-5" dirty="0">
                <a:solidFill>
                  <a:srgbClr val="404040"/>
                </a:solidFill>
                <a:latin typeface="Trebuchet MS"/>
                <a:cs typeface="Trebuchet MS"/>
              </a:rPr>
              <a:t>and</a:t>
            </a:r>
            <a:r>
              <a:rPr sz="2000" spc="-50" dirty="0">
                <a:solidFill>
                  <a:srgbClr val="404040"/>
                </a:solidFill>
                <a:latin typeface="Trebuchet MS"/>
                <a:cs typeface="Trebuchet MS"/>
              </a:rPr>
              <a:t> </a:t>
            </a:r>
            <a:r>
              <a:rPr sz="2000" spc="-5" dirty="0">
                <a:solidFill>
                  <a:srgbClr val="404040"/>
                </a:solidFill>
                <a:latin typeface="Trebuchet MS"/>
                <a:cs typeface="Trebuchet MS"/>
              </a:rPr>
              <a:t>sensitve</a:t>
            </a:r>
            <a:endParaRPr sz="2000">
              <a:latin typeface="Trebuchet MS"/>
              <a:cs typeface="Trebuchet MS"/>
            </a:endParaRPr>
          </a:p>
          <a:p>
            <a:pPr marL="756285" lvl="1" indent="-287020">
              <a:lnSpc>
                <a:spcPct val="100000"/>
              </a:lnSpc>
              <a:spcBef>
                <a:spcPts val="1005"/>
              </a:spcBef>
              <a:buClr>
                <a:srgbClr val="EB3C9F"/>
              </a:buClr>
              <a:buSzPct val="80000"/>
              <a:buFont typeface="Wingdings 3"/>
              <a:buChar char=""/>
              <a:tabLst>
                <a:tab pos="756920" algn="l"/>
              </a:tabLst>
            </a:pPr>
            <a:r>
              <a:rPr sz="2000" spc="-10" dirty="0">
                <a:solidFill>
                  <a:srgbClr val="404040"/>
                </a:solidFill>
                <a:latin typeface="Trebuchet MS"/>
                <a:cs typeface="Trebuchet MS"/>
              </a:rPr>
              <a:t>Preferred </a:t>
            </a:r>
            <a:r>
              <a:rPr sz="2000" dirty="0">
                <a:solidFill>
                  <a:srgbClr val="404040"/>
                </a:solidFill>
                <a:latin typeface="Trebuchet MS"/>
                <a:cs typeface="Trebuchet MS"/>
              </a:rPr>
              <a:t>for </a:t>
            </a:r>
            <a:r>
              <a:rPr sz="2000" spc="-5" dirty="0">
                <a:solidFill>
                  <a:srgbClr val="404040"/>
                </a:solidFill>
                <a:latin typeface="Trebuchet MS"/>
                <a:cs typeface="Trebuchet MS"/>
              </a:rPr>
              <a:t>myocardial</a:t>
            </a:r>
            <a:r>
              <a:rPr sz="2000" spc="-105" dirty="0">
                <a:solidFill>
                  <a:srgbClr val="404040"/>
                </a:solidFill>
                <a:latin typeface="Trebuchet MS"/>
                <a:cs typeface="Trebuchet MS"/>
              </a:rPr>
              <a:t> </a:t>
            </a:r>
            <a:r>
              <a:rPr sz="2000" spc="-5" dirty="0">
                <a:solidFill>
                  <a:srgbClr val="404040"/>
                </a:solidFill>
                <a:latin typeface="Trebuchet MS"/>
                <a:cs typeface="Trebuchet MS"/>
              </a:rPr>
              <a:t>necrosis</a:t>
            </a:r>
            <a:endParaRPr sz="2000">
              <a:latin typeface="Trebuchet MS"/>
              <a:cs typeface="Trebuchet MS"/>
            </a:endParaRPr>
          </a:p>
          <a:p>
            <a:pPr marL="355600" indent="-343535">
              <a:lnSpc>
                <a:spcPct val="100000"/>
              </a:lnSpc>
              <a:spcBef>
                <a:spcPts val="985"/>
              </a:spcBef>
              <a:buClr>
                <a:srgbClr val="EB3C9F"/>
              </a:buClr>
              <a:buSzPct val="79166"/>
              <a:buFont typeface="Wingdings 3"/>
              <a:buChar char=""/>
              <a:tabLst>
                <a:tab pos="355600" algn="l"/>
                <a:tab pos="356235" algn="l"/>
              </a:tabLst>
            </a:pPr>
            <a:r>
              <a:rPr sz="2400" spc="-5" dirty="0">
                <a:solidFill>
                  <a:srgbClr val="404040"/>
                </a:solidFill>
                <a:latin typeface="Trebuchet MS"/>
                <a:cs typeface="Trebuchet MS"/>
              </a:rPr>
              <a:t>Ck-MB isoform</a:t>
            </a:r>
            <a:endParaRPr sz="2400">
              <a:latin typeface="Trebuchet MS"/>
              <a:cs typeface="Trebuchet MS"/>
            </a:endParaRPr>
          </a:p>
          <a:p>
            <a:pPr marL="756285" lvl="1" indent="-287020">
              <a:lnSpc>
                <a:spcPct val="100000"/>
              </a:lnSpc>
              <a:spcBef>
                <a:spcPts val="1010"/>
              </a:spcBef>
              <a:buClr>
                <a:srgbClr val="EB3C9F"/>
              </a:buClr>
              <a:buSzPct val="80000"/>
              <a:buFont typeface="Wingdings 3"/>
              <a:buChar char=""/>
              <a:tabLst>
                <a:tab pos="756920" algn="l"/>
              </a:tabLst>
            </a:pPr>
            <a:r>
              <a:rPr sz="2000" dirty="0">
                <a:solidFill>
                  <a:srgbClr val="404040"/>
                </a:solidFill>
                <a:latin typeface="Trebuchet MS"/>
                <a:cs typeface="Trebuchet MS"/>
              </a:rPr>
              <a:t>Less sensitive</a:t>
            </a:r>
            <a:r>
              <a:rPr sz="2000" spc="-70" dirty="0">
                <a:solidFill>
                  <a:srgbClr val="404040"/>
                </a:solidFill>
                <a:latin typeface="Trebuchet MS"/>
                <a:cs typeface="Trebuchet MS"/>
              </a:rPr>
              <a:t> </a:t>
            </a:r>
            <a:r>
              <a:rPr sz="2000" spc="-5" dirty="0">
                <a:solidFill>
                  <a:srgbClr val="404040"/>
                </a:solidFill>
                <a:latin typeface="Trebuchet MS"/>
                <a:cs typeface="Trebuchet MS"/>
              </a:rPr>
              <a:t>alternative</a:t>
            </a:r>
            <a:endParaRPr sz="2000">
              <a:latin typeface="Trebuchet MS"/>
              <a:cs typeface="Trebuchet MS"/>
            </a:endParaRPr>
          </a:p>
        </p:txBody>
      </p:sp>
      <p:sp>
        <p:nvSpPr>
          <p:cNvPr id="4" name="object 4"/>
          <p:cNvSpPr/>
          <p:nvPr/>
        </p:nvSpPr>
        <p:spPr>
          <a:xfrm>
            <a:off x="4816030" y="1756410"/>
            <a:ext cx="807244" cy="1902460"/>
          </a:xfrm>
          <a:custGeom>
            <a:avLst/>
            <a:gdLst/>
            <a:ahLst/>
            <a:cxnLst/>
            <a:rect l="l" t="t" r="r" b="b"/>
            <a:pathLst>
              <a:path w="1076325" h="1902460">
                <a:moveTo>
                  <a:pt x="0" y="0"/>
                </a:moveTo>
                <a:lnTo>
                  <a:pt x="72986" y="818"/>
                </a:lnTo>
                <a:lnTo>
                  <a:pt x="142993" y="3202"/>
                </a:lnTo>
                <a:lnTo>
                  <a:pt x="209377" y="7044"/>
                </a:lnTo>
                <a:lnTo>
                  <a:pt x="271497" y="12239"/>
                </a:lnTo>
                <a:lnTo>
                  <a:pt x="328712" y="18678"/>
                </a:lnTo>
                <a:lnTo>
                  <a:pt x="380380" y="26257"/>
                </a:lnTo>
                <a:lnTo>
                  <a:pt x="425860" y="34867"/>
                </a:lnTo>
                <a:lnTo>
                  <a:pt x="464509" y="44402"/>
                </a:lnTo>
                <a:lnTo>
                  <a:pt x="518750" y="65822"/>
                </a:lnTo>
                <a:lnTo>
                  <a:pt x="537972" y="89662"/>
                </a:lnTo>
                <a:lnTo>
                  <a:pt x="537972" y="861313"/>
                </a:lnTo>
                <a:lnTo>
                  <a:pt x="542884" y="873482"/>
                </a:lnTo>
                <a:lnTo>
                  <a:pt x="580257" y="896219"/>
                </a:lnTo>
                <a:lnTo>
                  <a:pt x="650083" y="916108"/>
                </a:lnTo>
                <a:lnTo>
                  <a:pt x="695563" y="924718"/>
                </a:lnTo>
                <a:lnTo>
                  <a:pt x="747231" y="932297"/>
                </a:lnTo>
                <a:lnTo>
                  <a:pt x="804446" y="938736"/>
                </a:lnTo>
                <a:lnTo>
                  <a:pt x="866566" y="943931"/>
                </a:lnTo>
                <a:lnTo>
                  <a:pt x="932950" y="947773"/>
                </a:lnTo>
                <a:lnTo>
                  <a:pt x="1002957" y="950157"/>
                </a:lnTo>
                <a:lnTo>
                  <a:pt x="1075944" y="950976"/>
                </a:lnTo>
                <a:lnTo>
                  <a:pt x="1002957" y="951794"/>
                </a:lnTo>
                <a:lnTo>
                  <a:pt x="932950" y="954178"/>
                </a:lnTo>
                <a:lnTo>
                  <a:pt x="866566" y="958020"/>
                </a:lnTo>
                <a:lnTo>
                  <a:pt x="804446" y="963215"/>
                </a:lnTo>
                <a:lnTo>
                  <a:pt x="747231" y="969654"/>
                </a:lnTo>
                <a:lnTo>
                  <a:pt x="695563" y="977233"/>
                </a:lnTo>
                <a:lnTo>
                  <a:pt x="650083" y="985843"/>
                </a:lnTo>
                <a:lnTo>
                  <a:pt x="611434" y="995378"/>
                </a:lnTo>
                <a:lnTo>
                  <a:pt x="557193" y="1016798"/>
                </a:lnTo>
                <a:lnTo>
                  <a:pt x="537972" y="1040638"/>
                </a:lnTo>
                <a:lnTo>
                  <a:pt x="537972" y="1812289"/>
                </a:lnTo>
                <a:lnTo>
                  <a:pt x="533059" y="1824458"/>
                </a:lnTo>
                <a:lnTo>
                  <a:pt x="495686" y="1847195"/>
                </a:lnTo>
                <a:lnTo>
                  <a:pt x="425860" y="1867084"/>
                </a:lnTo>
                <a:lnTo>
                  <a:pt x="380380" y="1875694"/>
                </a:lnTo>
                <a:lnTo>
                  <a:pt x="328712" y="1883273"/>
                </a:lnTo>
                <a:lnTo>
                  <a:pt x="271497" y="1889712"/>
                </a:lnTo>
                <a:lnTo>
                  <a:pt x="209377" y="1894907"/>
                </a:lnTo>
                <a:lnTo>
                  <a:pt x="142993" y="1898749"/>
                </a:lnTo>
                <a:lnTo>
                  <a:pt x="72986" y="1901133"/>
                </a:lnTo>
                <a:lnTo>
                  <a:pt x="0" y="1901952"/>
                </a:lnTo>
              </a:path>
            </a:pathLst>
          </a:custGeom>
          <a:ln w="38100">
            <a:solidFill>
              <a:srgbClr val="F495CA"/>
            </a:solidFill>
          </a:ln>
        </p:spPr>
        <p:txBody>
          <a:bodyPr wrap="square" lIns="0" tIns="0" rIns="0" bIns="0" rtlCol="0"/>
          <a:lstStyle/>
          <a:p>
            <a:endParaRPr/>
          </a:p>
        </p:txBody>
      </p:sp>
      <p:sp>
        <p:nvSpPr>
          <p:cNvPr id="5" name="object 5"/>
          <p:cNvSpPr txBox="1"/>
          <p:nvPr/>
        </p:nvSpPr>
        <p:spPr>
          <a:xfrm>
            <a:off x="5915596" y="1948434"/>
            <a:ext cx="2009204" cy="1431161"/>
          </a:xfrm>
          <a:prstGeom prst="rect">
            <a:avLst/>
          </a:prstGeom>
          <a:solidFill>
            <a:srgbClr val="F495CA"/>
          </a:solidFill>
          <a:ln w="19811">
            <a:solidFill>
              <a:srgbClr val="B36C94"/>
            </a:solidFill>
          </a:ln>
        </p:spPr>
        <p:txBody>
          <a:bodyPr vert="horz" wrap="square" lIns="0" tIns="0" rIns="0" bIns="0" rtlCol="0">
            <a:spAutoFit/>
          </a:bodyPr>
          <a:lstStyle/>
          <a:p>
            <a:pPr>
              <a:lnSpc>
                <a:spcPct val="100000"/>
              </a:lnSpc>
            </a:pPr>
            <a:endParaRPr sz="2100">
              <a:latin typeface="Times New Roman"/>
              <a:cs typeface="Times New Roman"/>
            </a:endParaRPr>
          </a:p>
          <a:p>
            <a:pPr>
              <a:lnSpc>
                <a:spcPct val="100000"/>
              </a:lnSpc>
              <a:spcBef>
                <a:spcPts val="35"/>
              </a:spcBef>
            </a:pPr>
            <a:endParaRPr sz="1800">
              <a:latin typeface="Times New Roman"/>
              <a:cs typeface="Times New Roman"/>
            </a:endParaRPr>
          </a:p>
          <a:p>
            <a:pPr marL="234315" marR="227965" indent="12065">
              <a:lnSpc>
                <a:spcPct val="100000"/>
              </a:lnSpc>
            </a:pPr>
            <a:r>
              <a:rPr sz="1800" spc="-5" dirty="0">
                <a:latin typeface="Trebuchet MS"/>
                <a:cs typeface="Trebuchet MS"/>
              </a:rPr>
              <a:t>Distinguish patient  with STEMI AND</a:t>
            </a:r>
            <a:r>
              <a:rPr sz="1800" spc="-190" dirty="0">
                <a:latin typeface="Trebuchet MS"/>
                <a:cs typeface="Trebuchet MS"/>
              </a:rPr>
              <a:t> </a:t>
            </a:r>
            <a:r>
              <a:rPr sz="1800" spc="-5" dirty="0">
                <a:latin typeface="Trebuchet MS"/>
                <a:cs typeface="Trebuchet MS"/>
              </a:rPr>
              <a:t>UA</a:t>
            </a:r>
            <a:endParaRPr sz="1800">
              <a:latin typeface="Trebuchet MS"/>
              <a:cs typeface="Trebuchet MS"/>
            </a:endParaRPr>
          </a:p>
        </p:txBody>
      </p:sp>
      <p:grpSp>
        <p:nvGrpSpPr>
          <p:cNvPr id="6" name="object 6"/>
          <p:cNvGrpSpPr/>
          <p:nvPr/>
        </p:nvGrpSpPr>
        <p:grpSpPr>
          <a:xfrm>
            <a:off x="1931670" y="4736592"/>
            <a:ext cx="4633913" cy="1888489"/>
            <a:chOff x="2575560" y="4736591"/>
            <a:chExt cx="6178550" cy="1888489"/>
          </a:xfrm>
        </p:grpSpPr>
        <p:sp>
          <p:nvSpPr>
            <p:cNvPr id="7" name="object 7"/>
            <p:cNvSpPr/>
            <p:nvPr/>
          </p:nvSpPr>
          <p:spPr>
            <a:xfrm>
              <a:off x="2581656" y="4742687"/>
              <a:ext cx="6166104" cy="1876044"/>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581656" y="4742687"/>
              <a:ext cx="6166485" cy="1876425"/>
            </a:xfrm>
            <a:custGeom>
              <a:avLst/>
              <a:gdLst/>
              <a:ahLst/>
              <a:cxnLst/>
              <a:rect l="l" t="t" r="r" b="b"/>
              <a:pathLst>
                <a:path w="6166484" h="1876425">
                  <a:moveTo>
                    <a:pt x="0" y="938022"/>
                  </a:moveTo>
                  <a:lnTo>
                    <a:pt x="3172" y="895086"/>
                  </a:lnTo>
                  <a:lnTo>
                    <a:pt x="12599" y="852646"/>
                  </a:lnTo>
                  <a:lnTo>
                    <a:pt x="28145" y="810742"/>
                  </a:lnTo>
                  <a:lnTo>
                    <a:pt x="49673" y="769417"/>
                  </a:lnTo>
                  <a:lnTo>
                    <a:pt x="77047" y="728711"/>
                  </a:lnTo>
                  <a:lnTo>
                    <a:pt x="110131" y="688666"/>
                  </a:lnTo>
                  <a:lnTo>
                    <a:pt x="148790" y="649323"/>
                  </a:lnTo>
                  <a:lnTo>
                    <a:pt x="192887" y="610724"/>
                  </a:lnTo>
                  <a:lnTo>
                    <a:pt x="242286" y="572910"/>
                  </a:lnTo>
                  <a:lnTo>
                    <a:pt x="296851" y="535923"/>
                  </a:lnTo>
                  <a:lnTo>
                    <a:pt x="356445" y="499804"/>
                  </a:lnTo>
                  <a:lnTo>
                    <a:pt x="420934" y="464594"/>
                  </a:lnTo>
                  <a:lnTo>
                    <a:pt x="454971" y="447343"/>
                  </a:lnTo>
                  <a:lnTo>
                    <a:pt x="490180" y="430334"/>
                  </a:lnTo>
                  <a:lnTo>
                    <a:pt x="526545" y="413574"/>
                  </a:lnTo>
                  <a:lnTo>
                    <a:pt x="564049" y="397067"/>
                  </a:lnTo>
                  <a:lnTo>
                    <a:pt x="602673" y="380819"/>
                  </a:lnTo>
                  <a:lnTo>
                    <a:pt x="642402" y="364834"/>
                  </a:lnTo>
                  <a:lnTo>
                    <a:pt x="683219" y="349117"/>
                  </a:lnTo>
                  <a:lnTo>
                    <a:pt x="725106" y="333675"/>
                  </a:lnTo>
                  <a:lnTo>
                    <a:pt x="768046" y="318512"/>
                  </a:lnTo>
                  <a:lnTo>
                    <a:pt x="812023" y="303633"/>
                  </a:lnTo>
                  <a:lnTo>
                    <a:pt x="857019" y="289043"/>
                  </a:lnTo>
                  <a:lnTo>
                    <a:pt x="903017" y="274748"/>
                  </a:lnTo>
                  <a:lnTo>
                    <a:pt x="950001" y="260753"/>
                  </a:lnTo>
                  <a:lnTo>
                    <a:pt x="997953" y="247063"/>
                  </a:lnTo>
                  <a:lnTo>
                    <a:pt x="1046856" y="233683"/>
                  </a:lnTo>
                  <a:lnTo>
                    <a:pt x="1096694" y="220618"/>
                  </a:lnTo>
                  <a:lnTo>
                    <a:pt x="1147449" y="207874"/>
                  </a:lnTo>
                  <a:lnTo>
                    <a:pt x="1199105" y="195455"/>
                  </a:lnTo>
                  <a:lnTo>
                    <a:pt x="1251643" y="183367"/>
                  </a:lnTo>
                  <a:lnTo>
                    <a:pt x="1305048" y="171615"/>
                  </a:lnTo>
                  <a:lnTo>
                    <a:pt x="1359303" y="160205"/>
                  </a:lnTo>
                  <a:lnTo>
                    <a:pt x="1414389" y="149141"/>
                  </a:lnTo>
                  <a:lnTo>
                    <a:pt x="1470291" y="138428"/>
                  </a:lnTo>
                  <a:lnTo>
                    <a:pt x="1526991" y="128072"/>
                  </a:lnTo>
                  <a:lnTo>
                    <a:pt x="1584472" y="118078"/>
                  </a:lnTo>
                  <a:lnTo>
                    <a:pt x="1642718" y="108451"/>
                  </a:lnTo>
                  <a:lnTo>
                    <a:pt x="1701711" y="99196"/>
                  </a:lnTo>
                  <a:lnTo>
                    <a:pt x="1761434" y="90319"/>
                  </a:lnTo>
                  <a:lnTo>
                    <a:pt x="1821870" y="81824"/>
                  </a:lnTo>
                  <a:lnTo>
                    <a:pt x="1883003" y="73717"/>
                  </a:lnTo>
                  <a:lnTo>
                    <a:pt x="1944814" y="66003"/>
                  </a:lnTo>
                  <a:lnTo>
                    <a:pt x="2007288" y="58687"/>
                  </a:lnTo>
                  <a:lnTo>
                    <a:pt x="2070407" y="51774"/>
                  </a:lnTo>
                  <a:lnTo>
                    <a:pt x="2134155" y="45270"/>
                  </a:lnTo>
                  <a:lnTo>
                    <a:pt x="2198513" y="39180"/>
                  </a:lnTo>
                  <a:lnTo>
                    <a:pt x="2263466" y="33508"/>
                  </a:lnTo>
                  <a:lnTo>
                    <a:pt x="2328996" y="28260"/>
                  </a:lnTo>
                  <a:lnTo>
                    <a:pt x="2395086" y="23442"/>
                  </a:lnTo>
                  <a:lnTo>
                    <a:pt x="2461719" y="19058"/>
                  </a:lnTo>
                  <a:lnTo>
                    <a:pt x="2528878" y="15113"/>
                  </a:lnTo>
                  <a:lnTo>
                    <a:pt x="2596546" y="11613"/>
                  </a:lnTo>
                  <a:lnTo>
                    <a:pt x="2664707" y="8563"/>
                  </a:lnTo>
                  <a:lnTo>
                    <a:pt x="2733342" y="5968"/>
                  </a:lnTo>
                  <a:lnTo>
                    <a:pt x="2802436" y="3833"/>
                  </a:lnTo>
                  <a:lnTo>
                    <a:pt x="2871971" y="2164"/>
                  </a:lnTo>
                  <a:lnTo>
                    <a:pt x="2941930" y="965"/>
                  </a:lnTo>
                  <a:lnTo>
                    <a:pt x="3012295" y="242"/>
                  </a:lnTo>
                  <a:lnTo>
                    <a:pt x="3083052" y="0"/>
                  </a:lnTo>
                  <a:lnTo>
                    <a:pt x="3153808" y="242"/>
                  </a:lnTo>
                  <a:lnTo>
                    <a:pt x="3224173" y="965"/>
                  </a:lnTo>
                  <a:lnTo>
                    <a:pt x="3294132" y="2164"/>
                  </a:lnTo>
                  <a:lnTo>
                    <a:pt x="3363667" y="3833"/>
                  </a:lnTo>
                  <a:lnTo>
                    <a:pt x="3432761" y="5968"/>
                  </a:lnTo>
                  <a:lnTo>
                    <a:pt x="3501396" y="8563"/>
                  </a:lnTo>
                  <a:lnTo>
                    <a:pt x="3569557" y="11613"/>
                  </a:lnTo>
                  <a:lnTo>
                    <a:pt x="3637225" y="15113"/>
                  </a:lnTo>
                  <a:lnTo>
                    <a:pt x="3704384" y="19058"/>
                  </a:lnTo>
                  <a:lnTo>
                    <a:pt x="3771017" y="23442"/>
                  </a:lnTo>
                  <a:lnTo>
                    <a:pt x="3837107" y="28260"/>
                  </a:lnTo>
                  <a:lnTo>
                    <a:pt x="3902637" y="33508"/>
                  </a:lnTo>
                  <a:lnTo>
                    <a:pt x="3967590" y="39180"/>
                  </a:lnTo>
                  <a:lnTo>
                    <a:pt x="4031948" y="45270"/>
                  </a:lnTo>
                  <a:lnTo>
                    <a:pt x="4095696" y="51774"/>
                  </a:lnTo>
                  <a:lnTo>
                    <a:pt x="4158815" y="58687"/>
                  </a:lnTo>
                  <a:lnTo>
                    <a:pt x="4221289" y="66003"/>
                  </a:lnTo>
                  <a:lnTo>
                    <a:pt x="4283100" y="73717"/>
                  </a:lnTo>
                  <a:lnTo>
                    <a:pt x="4344233" y="81824"/>
                  </a:lnTo>
                  <a:lnTo>
                    <a:pt x="4404669" y="90319"/>
                  </a:lnTo>
                  <a:lnTo>
                    <a:pt x="4464392" y="99196"/>
                  </a:lnTo>
                  <a:lnTo>
                    <a:pt x="4523385" y="108451"/>
                  </a:lnTo>
                  <a:lnTo>
                    <a:pt x="4581631" y="118078"/>
                  </a:lnTo>
                  <a:lnTo>
                    <a:pt x="4639112" y="128072"/>
                  </a:lnTo>
                  <a:lnTo>
                    <a:pt x="4695812" y="138428"/>
                  </a:lnTo>
                  <a:lnTo>
                    <a:pt x="4751714" y="149141"/>
                  </a:lnTo>
                  <a:lnTo>
                    <a:pt x="4806800" y="160205"/>
                  </a:lnTo>
                  <a:lnTo>
                    <a:pt x="4861055" y="171615"/>
                  </a:lnTo>
                  <a:lnTo>
                    <a:pt x="4914460" y="183367"/>
                  </a:lnTo>
                  <a:lnTo>
                    <a:pt x="4966998" y="195455"/>
                  </a:lnTo>
                  <a:lnTo>
                    <a:pt x="5018654" y="207874"/>
                  </a:lnTo>
                  <a:lnTo>
                    <a:pt x="5069409" y="220618"/>
                  </a:lnTo>
                  <a:lnTo>
                    <a:pt x="5119247" y="233683"/>
                  </a:lnTo>
                  <a:lnTo>
                    <a:pt x="5168150" y="247063"/>
                  </a:lnTo>
                  <a:lnTo>
                    <a:pt x="5216102" y="260753"/>
                  </a:lnTo>
                  <a:lnTo>
                    <a:pt x="5263086" y="274748"/>
                  </a:lnTo>
                  <a:lnTo>
                    <a:pt x="5309084" y="289043"/>
                  </a:lnTo>
                  <a:lnTo>
                    <a:pt x="5354080" y="303633"/>
                  </a:lnTo>
                  <a:lnTo>
                    <a:pt x="5398057" y="318512"/>
                  </a:lnTo>
                  <a:lnTo>
                    <a:pt x="5440997" y="333675"/>
                  </a:lnTo>
                  <a:lnTo>
                    <a:pt x="5482884" y="349117"/>
                  </a:lnTo>
                  <a:lnTo>
                    <a:pt x="5523701" y="364834"/>
                  </a:lnTo>
                  <a:lnTo>
                    <a:pt x="5563430" y="380819"/>
                  </a:lnTo>
                  <a:lnTo>
                    <a:pt x="5602054" y="397067"/>
                  </a:lnTo>
                  <a:lnTo>
                    <a:pt x="5639558" y="413574"/>
                  </a:lnTo>
                  <a:lnTo>
                    <a:pt x="5675923" y="430334"/>
                  </a:lnTo>
                  <a:lnTo>
                    <a:pt x="5711132" y="447343"/>
                  </a:lnTo>
                  <a:lnTo>
                    <a:pt x="5745169" y="464594"/>
                  </a:lnTo>
                  <a:lnTo>
                    <a:pt x="5809658" y="499804"/>
                  </a:lnTo>
                  <a:lnTo>
                    <a:pt x="5869252" y="535923"/>
                  </a:lnTo>
                  <a:lnTo>
                    <a:pt x="5923817" y="572910"/>
                  </a:lnTo>
                  <a:lnTo>
                    <a:pt x="5973216" y="610724"/>
                  </a:lnTo>
                  <a:lnTo>
                    <a:pt x="6017313" y="649323"/>
                  </a:lnTo>
                  <a:lnTo>
                    <a:pt x="6055972" y="688666"/>
                  </a:lnTo>
                  <a:lnTo>
                    <a:pt x="6089056" y="728711"/>
                  </a:lnTo>
                  <a:lnTo>
                    <a:pt x="6116430" y="769417"/>
                  </a:lnTo>
                  <a:lnTo>
                    <a:pt x="6137958" y="810742"/>
                  </a:lnTo>
                  <a:lnTo>
                    <a:pt x="6153504" y="852646"/>
                  </a:lnTo>
                  <a:lnTo>
                    <a:pt x="6162931" y="895086"/>
                  </a:lnTo>
                  <a:lnTo>
                    <a:pt x="6166104" y="938022"/>
                  </a:lnTo>
                  <a:lnTo>
                    <a:pt x="6165308" y="959550"/>
                  </a:lnTo>
                  <a:lnTo>
                    <a:pt x="6158991" y="1002245"/>
                  </a:lnTo>
                  <a:lnTo>
                    <a:pt x="6146487" y="1044423"/>
                  </a:lnTo>
                  <a:lnTo>
                    <a:pt x="6127934" y="1086044"/>
                  </a:lnTo>
                  <a:lnTo>
                    <a:pt x="6103465" y="1127067"/>
                  </a:lnTo>
                  <a:lnTo>
                    <a:pt x="6073219" y="1167448"/>
                  </a:lnTo>
                  <a:lnTo>
                    <a:pt x="6037331" y="1207148"/>
                  </a:lnTo>
                  <a:lnTo>
                    <a:pt x="5995936" y="1246125"/>
                  </a:lnTo>
                  <a:lnTo>
                    <a:pt x="5949171" y="1284337"/>
                  </a:lnTo>
                  <a:lnTo>
                    <a:pt x="5897172" y="1321743"/>
                  </a:lnTo>
                  <a:lnTo>
                    <a:pt x="5840075" y="1358302"/>
                  </a:lnTo>
                  <a:lnTo>
                    <a:pt x="5778017" y="1393972"/>
                  </a:lnTo>
                  <a:lnTo>
                    <a:pt x="5711132" y="1428712"/>
                  </a:lnTo>
                  <a:lnTo>
                    <a:pt x="5675923" y="1445720"/>
                  </a:lnTo>
                  <a:lnTo>
                    <a:pt x="5639558" y="1462480"/>
                  </a:lnTo>
                  <a:lnTo>
                    <a:pt x="5602054" y="1478987"/>
                  </a:lnTo>
                  <a:lnTo>
                    <a:pt x="5563430" y="1495235"/>
                  </a:lnTo>
                  <a:lnTo>
                    <a:pt x="5523701" y="1511220"/>
                  </a:lnTo>
                  <a:lnTo>
                    <a:pt x="5482884" y="1526936"/>
                  </a:lnTo>
                  <a:lnTo>
                    <a:pt x="5440997" y="1542378"/>
                  </a:lnTo>
                  <a:lnTo>
                    <a:pt x="5398057" y="1557542"/>
                  </a:lnTo>
                  <a:lnTo>
                    <a:pt x="5354080" y="1572420"/>
                  </a:lnTo>
                  <a:lnTo>
                    <a:pt x="5309084" y="1587010"/>
                  </a:lnTo>
                  <a:lnTo>
                    <a:pt x="5263086" y="1601304"/>
                  </a:lnTo>
                  <a:lnTo>
                    <a:pt x="5216102" y="1615299"/>
                  </a:lnTo>
                  <a:lnTo>
                    <a:pt x="5168150" y="1628989"/>
                  </a:lnTo>
                  <a:lnTo>
                    <a:pt x="5119247" y="1642369"/>
                  </a:lnTo>
                  <a:lnTo>
                    <a:pt x="5069409" y="1655434"/>
                  </a:lnTo>
                  <a:lnTo>
                    <a:pt x="5018654" y="1668177"/>
                  </a:lnTo>
                  <a:lnTo>
                    <a:pt x="4966998" y="1680596"/>
                  </a:lnTo>
                  <a:lnTo>
                    <a:pt x="4914460" y="1692683"/>
                  </a:lnTo>
                  <a:lnTo>
                    <a:pt x="4861055" y="1704435"/>
                  </a:lnTo>
                  <a:lnTo>
                    <a:pt x="4806800" y="1715845"/>
                  </a:lnTo>
                  <a:lnTo>
                    <a:pt x="4751714" y="1726909"/>
                  </a:lnTo>
                  <a:lnTo>
                    <a:pt x="4695812" y="1737621"/>
                  </a:lnTo>
                  <a:lnTo>
                    <a:pt x="4639112" y="1747977"/>
                  </a:lnTo>
                  <a:lnTo>
                    <a:pt x="4581631" y="1757970"/>
                  </a:lnTo>
                  <a:lnTo>
                    <a:pt x="4523385" y="1767597"/>
                  </a:lnTo>
                  <a:lnTo>
                    <a:pt x="4464392" y="1776851"/>
                  </a:lnTo>
                  <a:lnTo>
                    <a:pt x="4404669" y="1785728"/>
                  </a:lnTo>
                  <a:lnTo>
                    <a:pt x="4344233" y="1794223"/>
                  </a:lnTo>
                  <a:lnTo>
                    <a:pt x="4283100" y="1802330"/>
                  </a:lnTo>
                  <a:lnTo>
                    <a:pt x="4221289" y="1810043"/>
                  </a:lnTo>
                  <a:lnTo>
                    <a:pt x="4158815" y="1817359"/>
                  </a:lnTo>
                  <a:lnTo>
                    <a:pt x="4095696" y="1824271"/>
                  </a:lnTo>
                  <a:lnTo>
                    <a:pt x="4031948" y="1830775"/>
                  </a:lnTo>
                  <a:lnTo>
                    <a:pt x="3967590" y="1836865"/>
                  </a:lnTo>
                  <a:lnTo>
                    <a:pt x="3902637" y="1842537"/>
                  </a:lnTo>
                  <a:lnTo>
                    <a:pt x="3837107" y="1847784"/>
                  </a:lnTo>
                  <a:lnTo>
                    <a:pt x="3771017" y="1852602"/>
                  </a:lnTo>
                  <a:lnTo>
                    <a:pt x="3704384" y="1856986"/>
                  </a:lnTo>
                  <a:lnTo>
                    <a:pt x="3637225" y="1860931"/>
                  </a:lnTo>
                  <a:lnTo>
                    <a:pt x="3569557" y="1864431"/>
                  </a:lnTo>
                  <a:lnTo>
                    <a:pt x="3501396" y="1867481"/>
                  </a:lnTo>
                  <a:lnTo>
                    <a:pt x="3432761" y="1870075"/>
                  </a:lnTo>
                  <a:lnTo>
                    <a:pt x="3363667" y="1872210"/>
                  </a:lnTo>
                  <a:lnTo>
                    <a:pt x="3294132" y="1873879"/>
                  </a:lnTo>
                  <a:lnTo>
                    <a:pt x="3224173" y="1875078"/>
                  </a:lnTo>
                  <a:lnTo>
                    <a:pt x="3153808" y="1875801"/>
                  </a:lnTo>
                  <a:lnTo>
                    <a:pt x="3083052" y="1876044"/>
                  </a:lnTo>
                  <a:lnTo>
                    <a:pt x="3012295" y="1875801"/>
                  </a:lnTo>
                  <a:lnTo>
                    <a:pt x="2941930" y="1875078"/>
                  </a:lnTo>
                  <a:lnTo>
                    <a:pt x="2871971" y="1873879"/>
                  </a:lnTo>
                  <a:lnTo>
                    <a:pt x="2802436" y="1872210"/>
                  </a:lnTo>
                  <a:lnTo>
                    <a:pt x="2733342" y="1870075"/>
                  </a:lnTo>
                  <a:lnTo>
                    <a:pt x="2664707" y="1867481"/>
                  </a:lnTo>
                  <a:lnTo>
                    <a:pt x="2596546" y="1864431"/>
                  </a:lnTo>
                  <a:lnTo>
                    <a:pt x="2528878" y="1860931"/>
                  </a:lnTo>
                  <a:lnTo>
                    <a:pt x="2461719" y="1856986"/>
                  </a:lnTo>
                  <a:lnTo>
                    <a:pt x="2395086" y="1852602"/>
                  </a:lnTo>
                  <a:lnTo>
                    <a:pt x="2328996" y="1847784"/>
                  </a:lnTo>
                  <a:lnTo>
                    <a:pt x="2263466" y="1842537"/>
                  </a:lnTo>
                  <a:lnTo>
                    <a:pt x="2198513" y="1836865"/>
                  </a:lnTo>
                  <a:lnTo>
                    <a:pt x="2134155" y="1830775"/>
                  </a:lnTo>
                  <a:lnTo>
                    <a:pt x="2070407" y="1824271"/>
                  </a:lnTo>
                  <a:lnTo>
                    <a:pt x="2007288" y="1817359"/>
                  </a:lnTo>
                  <a:lnTo>
                    <a:pt x="1944814" y="1810043"/>
                  </a:lnTo>
                  <a:lnTo>
                    <a:pt x="1883003" y="1802330"/>
                  </a:lnTo>
                  <a:lnTo>
                    <a:pt x="1821870" y="1794223"/>
                  </a:lnTo>
                  <a:lnTo>
                    <a:pt x="1761434" y="1785728"/>
                  </a:lnTo>
                  <a:lnTo>
                    <a:pt x="1701711" y="1776851"/>
                  </a:lnTo>
                  <a:lnTo>
                    <a:pt x="1642718" y="1767597"/>
                  </a:lnTo>
                  <a:lnTo>
                    <a:pt x="1584472" y="1757970"/>
                  </a:lnTo>
                  <a:lnTo>
                    <a:pt x="1526991" y="1747977"/>
                  </a:lnTo>
                  <a:lnTo>
                    <a:pt x="1470291" y="1737621"/>
                  </a:lnTo>
                  <a:lnTo>
                    <a:pt x="1414389" y="1726909"/>
                  </a:lnTo>
                  <a:lnTo>
                    <a:pt x="1359303" y="1715845"/>
                  </a:lnTo>
                  <a:lnTo>
                    <a:pt x="1305048" y="1704435"/>
                  </a:lnTo>
                  <a:lnTo>
                    <a:pt x="1251643" y="1692683"/>
                  </a:lnTo>
                  <a:lnTo>
                    <a:pt x="1199105" y="1680596"/>
                  </a:lnTo>
                  <a:lnTo>
                    <a:pt x="1147449" y="1668177"/>
                  </a:lnTo>
                  <a:lnTo>
                    <a:pt x="1096694" y="1655434"/>
                  </a:lnTo>
                  <a:lnTo>
                    <a:pt x="1046856" y="1642369"/>
                  </a:lnTo>
                  <a:lnTo>
                    <a:pt x="997953" y="1628989"/>
                  </a:lnTo>
                  <a:lnTo>
                    <a:pt x="950001" y="1615299"/>
                  </a:lnTo>
                  <a:lnTo>
                    <a:pt x="903017" y="1601304"/>
                  </a:lnTo>
                  <a:lnTo>
                    <a:pt x="857019" y="1587010"/>
                  </a:lnTo>
                  <a:lnTo>
                    <a:pt x="812023" y="1572420"/>
                  </a:lnTo>
                  <a:lnTo>
                    <a:pt x="768046" y="1557542"/>
                  </a:lnTo>
                  <a:lnTo>
                    <a:pt x="725106" y="1542378"/>
                  </a:lnTo>
                  <a:lnTo>
                    <a:pt x="683219" y="1526936"/>
                  </a:lnTo>
                  <a:lnTo>
                    <a:pt x="642402" y="1511220"/>
                  </a:lnTo>
                  <a:lnTo>
                    <a:pt x="602673" y="1495235"/>
                  </a:lnTo>
                  <a:lnTo>
                    <a:pt x="564049" y="1478987"/>
                  </a:lnTo>
                  <a:lnTo>
                    <a:pt x="526545" y="1462480"/>
                  </a:lnTo>
                  <a:lnTo>
                    <a:pt x="490180" y="1445720"/>
                  </a:lnTo>
                  <a:lnTo>
                    <a:pt x="454971" y="1428712"/>
                  </a:lnTo>
                  <a:lnTo>
                    <a:pt x="420934" y="1411461"/>
                  </a:lnTo>
                  <a:lnTo>
                    <a:pt x="356445" y="1376250"/>
                  </a:lnTo>
                  <a:lnTo>
                    <a:pt x="296851" y="1340131"/>
                  </a:lnTo>
                  <a:lnTo>
                    <a:pt x="242286" y="1303143"/>
                  </a:lnTo>
                  <a:lnTo>
                    <a:pt x="192887" y="1265329"/>
                  </a:lnTo>
                  <a:lnTo>
                    <a:pt x="148790" y="1226729"/>
                  </a:lnTo>
                  <a:lnTo>
                    <a:pt x="110131" y="1187386"/>
                  </a:lnTo>
                  <a:lnTo>
                    <a:pt x="77047" y="1147340"/>
                  </a:lnTo>
                  <a:lnTo>
                    <a:pt x="49673" y="1106633"/>
                  </a:lnTo>
                  <a:lnTo>
                    <a:pt x="28145" y="1065306"/>
                  </a:lnTo>
                  <a:lnTo>
                    <a:pt x="12599" y="1023401"/>
                  </a:lnTo>
                  <a:lnTo>
                    <a:pt x="3172" y="980959"/>
                  </a:lnTo>
                  <a:lnTo>
                    <a:pt x="0" y="938022"/>
                  </a:lnTo>
                  <a:close/>
                </a:path>
              </a:pathLst>
            </a:custGeom>
            <a:ln w="12192">
              <a:solidFill>
                <a:srgbClr val="F495CA"/>
              </a:solidFill>
            </a:ln>
          </p:spPr>
          <p:txBody>
            <a:bodyPr wrap="square" lIns="0" tIns="0" rIns="0" bIns="0" rtlCol="0"/>
            <a:lstStyle/>
            <a:p>
              <a:endParaRPr/>
            </a:p>
          </p:txBody>
        </p:sp>
      </p:grpSp>
      <p:sp>
        <p:nvSpPr>
          <p:cNvPr id="9" name="object 9"/>
          <p:cNvSpPr txBox="1"/>
          <p:nvPr/>
        </p:nvSpPr>
        <p:spPr>
          <a:xfrm>
            <a:off x="2682716" y="5051552"/>
            <a:ext cx="3718084" cy="1551707"/>
          </a:xfrm>
          <a:prstGeom prst="rect">
            <a:avLst/>
          </a:prstGeom>
        </p:spPr>
        <p:txBody>
          <a:bodyPr vert="horz" wrap="square" lIns="0" tIns="12700" rIns="0" bIns="0" rtlCol="0">
            <a:spAutoFit/>
          </a:bodyPr>
          <a:lstStyle/>
          <a:p>
            <a:pPr marL="12700" marR="5080" algn="ctr">
              <a:lnSpc>
                <a:spcPct val="100000"/>
              </a:lnSpc>
              <a:spcBef>
                <a:spcPts val="100"/>
              </a:spcBef>
              <a:tabLst>
                <a:tab pos="1039494" algn="l"/>
              </a:tabLst>
            </a:pPr>
            <a:r>
              <a:rPr sz="2000" b="1" spc="-35" dirty="0">
                <a:latin typeface="Trebuchet MS"/>
                <a:cs typeface="Trebuchet MS"/>
              </a:rPr>
              <a:t>Temporal </a:t>
            </a:r>
            <a:r>
              <a:rPr sz="2000" b="1" dirty="0">
                <a:latin typeface="Trebuchet MS"/>
                <a:cs typeface="Trebuchet MS"/>
              </a:rPr>
              <a:t>rise </a:t>
            </a:r>
            <a:r>
              <a:rPr sz="2000" b="1" spc="-5" dirty="0">
                <a:latin typeface="Trebuchet MS"/>
                <a:cs typeface="Trebuchet MS"/>
              </a:rPr>
              <a:t>and </a:t>
            </a:r>
            <a:r>
              <a:rPr sz="2000" b="1" dirty="0">
                <a:latin typeface="Trebuchet MS"/>
                <a:cs typeface="Trebuchet MS"/>
              </a:rPr>
              <a:t>fall of </a:t>
            </a:r>
            <a:r>
              <a:rPr sz="2000" b="1" spc="-5" dirty="0">
                <a:latin typeface="Trebuchet MS"/>
                <a:cs typeface="Trebuchet MS"/>
              </a:rPr>
              <a:t>this</a:t>
            </a:r>
            <a:r>
              <a:rPr sz="2000" b="1" spc="-75" dirty="0">
                <a:latin typeface="Trebuchet MS"/>
                <a:cs typeface="Trebuchet MS"/>
              </a:rPr>
              <a:t> </a:t>
            </a:r>
            <a:r>
              <a:rPr sz="2000" b="1" spc="-5" dirty="0">
                <a:latin typeface="Trebuchet MS"/>
                <a:cs typeface="Trebuchet MS"/>
              </a:rPr>
              <a:t>plasma  concentration </a:t>
            </a:r>
            <a:r>
              <a:rPr sz="2000" b="1" dirty="0">
                <a:latin typeface="Trebuchet MS"/>
                <a:cs typeface="Trebuchet MS"/>
              </a:rPr>
              <a:t>marker </a:t>
            </a:r>
            <a:r>
              <a:rPr sz="2000" b="1" spc="-5" dirty="0">
                <a:latin typeface="Trebuchet MS"/>
                <a:cs typeface="Trebuchet MS"/>
              </a:rPr>
              <a:t>and has </a:t>
            </a:r>
            <a:r>
              <a:rPr sz="2000" b="1" dirty="0">
                <a:latin typeface="Trebuchet MS"/>
                <a:cs typeface="Trebuchet MS"/>
              </a:rPr>
              <a:t>a  </a:t>
            </a:r>
            <a:r>
              <a:rPr sz="2000" b="1" spc="-5" dirty="0">
                <a:latin typeface="Trebuchet MS"/>
                <a:cs typeface="Trebuchet MS"/>
              </a:rPr>
              <a:t>directlv	</a:t>
            </a:r>
            <a:r>
              <a:rPr sz="2000" b="1" dirty="0">
                <a:latin typeface="Trebuchet MS"/>
                <a:cs typeface="Trebuchet MS"/>
              </a:rPr>
              <a:t>relationship </a:t>
            </a:r>
            <a:r>
              <a:rPr sz="2000" b="1" spc="-5" dirty="0">
                <a:latin typeface="Trebuchet MS"/>
                <a:cs typeface="Trebuchet MS"/>
              </a:rPr>
              <a:t>between  </a:t>
            </a:r>
            <a:r>
              <a:rPr sz="2000" b="1" u="heavy" dirty="0">
                <a:uFill>
                  <a:solidFill>
                    <a:srgbClr val="000000"/>
                  </a:solidFill>
                </a:uFill>
                <a:latin typeface="Trebuchet MS"/>
                <a:cs typeface="Trebuchet MS"/>
              </a:rPr>
              <a:t>elevation and</a:t>
            </a:r>
            <a:r>
              <a:rPr sz="2000" b="1" u="heavy" spc="-75" dirty="0">
                <a:uFill>
                  <a:solidFill>
                    <a:srgbClr val="000000"/>
                  </a:solidFill>
                </a:uFill>
                <a:latin typeface="Trebuchet MS"/>
                <a:cs typeface="Trebuchet MS"/>
              </a:rPr>
              <a:t> </a:t>
            </a:r>
            <a:r>
              <a:rPr sz="2000" b="1" u="heavy" dirty="0">
                <a:uFill>
                  <a:solidFill>
                    <a:srgbClr val="000000"/>
                  </a:solidFill>
                </a:uFill>
                <a:latin typeface="Trebuchet MS"/>
                <a:cs typeface="Trebuchet MS"/>
              </a:rPr>
              <a:t>mortality</a:t>
            </a:r>
            <a:endParaRPr sz="2000" b="1">
              <a:latin typeface="Trebuchet MS"/>
              <a:cs typeface="Trebuchet M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13757" y="0"/>
            <a:ext cx="4230243" cy="6857998"/>
          </a:xfrm>
          <a:prstGeom prst="rect">
            <a:avLst/>
          </a:prstGeom>
          <a:blipFill>
            <a:blip r:embed="rId2" cstate="print"/>
            <a:stretch>
              <a:fillRect/>
            </a:stretch>
          </a:blipFill>
        </p:spPr>
        <p:txBody>
          <a:bodyPr wrap="square" lIns="0" tIns="0" rIns="0" bIns="0" rtlCol="0"/>
          <a:lstStyle/>
          <a:p>
            <a:endParaRPr/>
          </a:p>
        </p:txBody>
      </p:sp>
      <p:graphicFrame>
        <p:nvGraphicFramePr>
          <p:cNvPr id="3" name="object 3"/>
          <p:cNvGraphicFramePr>
            <a:graphicFrameLocks noGrp="1"/>
          </p:cNvGraphicFramePr>
          <p:nvPr/>
        </p:nvGraphicFramePr>
        <p:xfrm>
          <a:off x="361759" y="1409828"/>
          <a:ext cx="4547236" cy="1488821"/>
        </p:xfrm>
        <a:graphic>
          <a:graphicData uri="http://schemas.openxmlformats.org/drawingml/2006/table">
            <a:tbl>
              <a:tblPr firstRow="1" bandRow="1">
                <a:tableStyleId>{2D5ABB26-0587-4C30-8999-92F81FD0307C}</a:tableStyleId>
              </a:tblPr>
              <a:tblGrid>
                <a:gridCol w="2273618"/>
                <a:gridCol w="2273618"/>
              </a:tblGrid>
              <a:tr h="372237">
                <a:tc>
                  <a:txBody>
                    <a:bodyPr/>
                    <a:lstStyle/>
                    <a:p>
                      <a:pPr algn="ctr">
                        <a:lnSpc>
                          <a:spcPct val="100000"/>
                        </a:lnSpc>
                        <a:spcBef>
                          <a:spcPts val="310"/>
                        </a:spcBef>
                      </a:pPr>
                      <a:r>
                        <a:rPr sz="1800" b="1" spc="-5" dirty="0">
                          <a:solidFill>
                            <a:srgbClr val="FFFFFF"/>
                          </a:solidFill>
                          <a:latin typeface="Trebuchet MS"/>
                          <a:cs typeface="Trebuchet MS"/>
                        </a:rPr>
                        <a:t>CKMB</a:t>
                      </a:r>
                      <a:endParaRPr sz="1800">
                        <a:latin typeface="Trebuchet MS"/>
                        <a:cs typeface="Trebuchet MS"/>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495CA"/>
                    </a:solidFill>
                  </a:tcPr>
                </a:tc>
                <a:tc>
                  <a:txBody>
                    <a:bodyPr/>
                    <a:lstStyle/>
                    <a:p>
                      <a:pPr marL="1905" algn="ctr">
                        <a:lnSpc>
                          <a:spcPct val="100000"/>
                        </a:lnSpc>
                        <a:spcBef>
                          <a:spcPts val="310"/>
                        </a:spcBef>
                      </a:pPr>
                      <a:r>
                        <a:rPr sz="1800" b="1" spc="-5" dirty="0">
                          <a:solidFill>
                            <a:srgbClr val="FFFFFF"/>
                          </a:solidFill>
                          <a:latin typeface="Trebuchet MS"/>
                          <a:cs typeface="Trebuchet MS"/>
                        </a:rPr>
                        <a:t>TIME</a:t>
                      </a:r>
                      <a:endParaRPr sz="1800">
                        <a:latin typeface="Trebuchet MS"/>
                        <a:cs typeface="Trebuchet MS"/>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495CA"/>
                    </a:solidFill>
                  </a:tcPr>
                </a:tc>
              </a:tr>
              <a:tr h="372237">
                <a:tc>
                  <a:txBody>
                    <a:bodyPr/>
                    <a:lstStyle/>
                    <a:p>
                      <a:pPr marL="1270" algn="ctr">
                        <a:lnSpc>
                          <a:spcPct val="100000"/>
                        </a:lnSpc>
                        <a:spcBef>
                          <a:spcPts val="315"/>
                        </a:spcBef>
                      </a:pPr>
                      <a:r>
                        <a:rPr sz="1800" spc="-5" dirty="0">
                          <a:latin typeface="Trebuchet MS"/>
                          <a:cs typeface="Trebuchet MS"/>
                        </a:rPr>
                        <a:t>RISE</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ADDEB"/>
                    </a:solidFill>
                  </a:tcPr>
                </a:tc>
                <a:tc>
                  <a:txBody>
                    <a:bodyPr/>
                    <a:lstStyle/>
                    <a:p>
                      <a:pPr marL="1270" algn="ctr">
                        <a:lnSpc>
                          <a:spcPct val="100000"/>
                        </a:lnSpc>
                        <a:spcBef>
                          <a:spcPts val="315"/>
                        </a:spcBef>
                      </a:pPr>
                      <a:r>
                        <a:rPr sz="1800" dirty="0">
                          <a:latin typeface="Trebuchet MS"/>
                          <a:cs typeface="Trebuchet MS"/>
                        </a:rPr>
                        <a:t>4-6</a:t>
                      </a:r>
                      <a:r>
                        <a:rPr sz="1800" spc="-15" dirty="0">
                          <a:latin typeface="Trebuchet MS"/>
                          <a:cs typeface="Trebuchet MS"/>
                        </a:rPr>
                        <a:t> </a:t>
                      </a:r>
                      <a:r>
                        <a:rPr sz="1800" spc="-5" dirty="0">
                          <a:latin typeface="Trebuchet MS"/>
                          <a:cs typeface="Trebuchet MS"/>
                        </a:rPr>
                        <a:t>HR</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ADDEB"/>
                    </a:solidFill>
                  </a:tcPr>
                </a:tc>
              </a:tr>
              <a:tr h="372110">
                <a:tc>
                  <a:txBody>
                    <a:bodyPr/>
                    <a:lstStyle/>
                    <a:p>
                      <a:pPr algn="ctr">
                        <a:lnSpc>
                          <a:spcPct val="100000"/>
                        </a:lnSpc>
                        <a:spcBef>
                          <a:spcPts val="315"/>
                        </a:spcBef>
                      </a:pPr>
                      <a:r>
                        <a:rPr sz="1800" spc="-5" dirty="0">
                          <a:latin typeface="Trebuchet MS"/>
                          <a:cs typeface="Trebuchet MS"/>
                        </a:rPr>
                        <a:t>PEAK</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F6"/>
                    </a:solidFill>
                  </a:tcPr>
                </a:tc>
                <a:tc>
                  <a:txBody>
                    <a:bodyPr/>
                    <a:lstStyle/>
                    <a:p>
                      <a:pPr marL="635" algn="ctr">
                        <a:lnSpc>
                          <a:spcPct val="100000"/>
                        </a:lnSpc>
                        <a:spcBef>
                          <a:spcPts val="315"/>
                        </a:spcBef>
                      </a:pPr>
                      <a:r>
                        <a:rPr sz="1800" spc="-5" dirty="0">
                          <a:latin typeface="Trebuchet MS"/>
                          <a:cs typeface="Trebuchet MS"/>
                        </a:rPr>
                        <a:t>12 HR</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F6"/>
                    </a:solidFill>
                  </a:tcPr>
                </a:tc>
              </a:tr>
              <a:tr h="372237">
                <a:tc>
                  <a:txBody>
                    <a:bodyPr/>
                    <a:lstStyle/>
                    <a:p>
                      <a:pPr algn="ctr">
                        <a:lnSpc>
                          <a:spcPct val="100000"/>
                        </a:lnSpc>
                        <a:spcBef>
                          <a:spcPts val="315"/>
                        </a:spcBef>
                      </a:pPr>
                      <a:r>
                        <a:rPr sz="1800" spc="-5" dirty="0">
                          <a:latin typeface="Trebuchet MS"/>
                          <a:cs typeface="Trebuchet MS"/>
                        </a:rPr>
                        <a:t>DIASSAP]REA</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DDEB"/>
                    </a:solidFill>
                  </a:tcPr>
                </a:tc>
                <a:tc>
                  <a:txBody>
                    <a:bodyPr/>
                    <a:lstStyle/>
                    <a:p>
                      <a:pPr algn="ctr">
                        <a:lnSpc>
                          <a:spcPct val="100000"/>
                        </a:lnSpc>
                        <a:spcBef>
                          <a:spcPts val="315"/>
                        </a:spcBef>
                      </a:pPr>
                      <a:r>
                        <a:rPr sz="1800" spc="-5" dirty="0">
                          <a:latin typeface="Trebuchet MS"/>
                          <a:cs typeface="Trebuchet MS"/>
                        </a:rPr>
                        <a:t>48-72</a:t>
                      </a:r>
                      <a:r>
                        <a:rPr sz="1800" spc="10" dirty="0">
                          <a:latin typeface="Trebuchet MS"/>
                          <a:cs typeface="Trebuchet MS"/>
                        </a:rPr>
                        <a:t> </a:t>
                      </a:r>
                      <a:r>
                        <a:rPr sz="1800" spc="-5" dirty="0">
                          <a:latin typeface="Trebuchet MS"/>
                          <a:cs typeface="Trebuchet MS"/>
                        </a:rPr>
                        <a:t>HR</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DDEB"/>
                    </a:solidFill>
                  </a:tcPr>
                </a:tc>
              </a:tr>
            </a:tbl>
          </a:graphicData>
        </a:graphic>
      </p:graphicFrame>
      <p:graphicFrame>
        <p:nvGraphicFramePr>
          <p:cNvPr id="4" name="object 4"/>
          <p:cNvGraphicFramePr>
            <a:graphicFrameLocks noGrp="1"/>
          </p:cNvGraphicFramePr>
          <p:nvPr/>
        </p:nvGraphicFramePr>
        <p:xfrm>
          <a:off x="331060" y="3430651"/>
          <a:ext cx="4578668" cy="1112518"/>
        </p:xfrm>
        <a:graphic>
          <a:graphicData uri="http://schemas.openxmlformats.org/drawingml/2006/table">
            <a:tbl>
              <a:tblPr firstRow="1" bandRow="1">
                <a:tableStyleId>{2D5ABB26-0587-4C30-8999-92F81FD0307C}</a:tableStyleId>
              </a:tblPr>
              <a:tblGrid>
                <a:gridCol w="2289334"/>
                <a:gridCol w="2289334"/>
              </a:tblGrid>
              <a:tr h="370840">
                <a:tc>
                  <a:txBody>
                    <a:bodyPr/>
                    <a:lstStyle/>
                    <a:p>
                      <a:pPr algn="ctr">
                        <a:lnSpc>
                          <a:spcPct val="100000"/>
                        </a:lnSpc>
                        <a:spcBef>
                          <a:spcPts val="320"/>
                        </a:spcBef>
                      </a:pPr>
                      <a:r>
                        <a:rPr sz="1800" b="1" spc="-5" dirty="0">
                          <a:solidFill>
                            <a:srgbClr val="FFFFFF"/>
                          </a:solidFill>
                          <a:latin typeface="Trebuchet MS"/>
                          <a:cs typeface="Trebuchet MS"/>
                        </a:rPr>
                        <a:t>TROP </a:t>
                      </a:r>
                      <a:r>
                        <a:rPr sz="1800" b="1" dirty="0">
                          <a:solidFill>
                            <a:srgbClr val="FFFFFF"/>
                          </a:solidFill>
                          <a:latin typeface="Trebuchet MS"/>
                          <a:cs typeface="Trebuchet MS"/>
                        </a:rPr>
                        <a:t>T </a:t>
                      </a:r>
                      <a:r>
                        <a:rPr sz="1800" b="1" spc="-5" dirty="0">
                          <a:solidFill>
                            <a:srgbClr val="FFFFFF"/>
                          </a:solidFill>
                          <a:latin typeface="Trebuchet MS"/>
                          <a:cs typeface="Trebuchet MS"/>
                        </a:rPr>
                        <a:t>AND TROP</a:t>
                      </a:r>
                      <a:r>
                        <a:rPr sz="1800" b="1" spc="-305" dirty="0">
                          <a:solidFill>
                            <a:srgbClr val="FFFFFF"/>
                          </a:solidFill>
                          <a:latin typeface="Trebuchet MS"/>
                          <a:cs typeface="Trebuchet MS"/>
                        </a:rPr>
                        <a:t> </a:t>
                      </a:r>
                      <a:r>
                        <a:rPr sz="1800" b="1" dirty="0">
                          <a:solidFill>
                            <a:srgbClr val="FFFFFF"/>
                          </a:solidFill>
                          <a:latin typeface="Trebuchet MS"/>
                          <a:cs typeface="Trebuchet MS"/>
                        </a:rPr>
                        <a:t>I</a:t>
                      </a:r>
                      <a:endParaRPr sz="1800">
                        <a:latin typeface="Trebuchet MS"/>
                        <a:cs typeface="Trebuchet MS"/>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495CA"/>
                    </a:solidFill>
                  </a:tcPr>
                </a:tc>
                <a:tc>
                  <a:txBody>
                    <a:bodyPr/>
                    <a:lstStyle/>
                    <a:p>
                      <a:pPr algn="ctr">
                        <a:lnSpc>
                          <a:spcPct val="100000"/>
                        </a:lnSpc>
                        <a:spcBef>
                          <a:spcPts val="320"/>
                        </a:spcBef>
                      </a:pPr>
                      <a:r>
                        <a:rPr sz="1800" b="1" spc="-5" dirty="0">
                          <a:solidFill>
                            <a:srgbClr val="FFFFFF"/>
                          </a:solidFill>
                          <a:latin typeface="Trebuchet MS"/>
                          <a:cs typeface="Trebuchet MS"/>
                        </a:rPr>
                        <a:t>TIME</a:t>
                      </a:r>
                      <a:endParaRPr sz="1800">
                        <a:latin typeface="Trebuchet MS"/>
                        <a:cs typeface="Trebuchet MS"/>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495CA"/>
                    </a:solidFill>
                  </a:tcPr>
                </a:tc>
              </a:tr>
              <a:tr h="370839">
                <a:tc>
                  <a:txBody>
                    <a:bodyPr/>
                    <a:lstStyle/>
                    <a:p>
                      <a:pPr algn="ctr">
                        <a:lnSpc>
                          <a:spcPct val="100000"/>
                        </a:lnSpc>
                        <a:spcBef>
                          <a:spcPts val="315"/>
                        </a:spcBef>
                      </a:pPr>
                      <a:r>
                        <a:rPr sz="1800" spc="-5" dirty="0">
                          <a:latin typeface="Trebuchet MS"/>
                          <a:cs typeface="Trebuchet MS"/>
                        </a:rPr>
                        <a:t>RISE</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ADDEB"/>
                    </a:solidFill>
                  </a:tcPr>
                </a:tc>
                <a:tc>
                  <a:txBody>
                    <a:bodyPr/>
                    <a:lstStyle/>
                    <a:p>
                      <a:pPr algn="ctr">
                        <a:lnSpc>
                          <a:spcPct val="100000"/>
                        </a:lnSpc>
                        <a:spcBef>
                          <a:spcPts val="315"/>
                        </a:spcBef>
                      </a:pPr>
                      <a:r>
                        <a:rPr sz="1800" spc="-5" dirty="0">
                          <a:latin typeface="Trebuchet MS"/>
                          <a:cs typeface="Trebuchet MS"/>
                        </a:rPr>
                        <a:t>4-6</a:t>
                      </a:r>
                      <a:r>
                        <a:rPr sz="1800" spc="-10" dirty="0">
                          <a:latin typeface="Trebuchet MS"/>
                          <a:cs typeface="Trebuchet MS"/>
                        </a:rPr>
                        <a:t> </a:t>
                      </a:r>
                      <a:r>
                        <a:rPr sz="1800" spc="-5" dirty="0">
                          <a:latin typeface="Trebuchet MS"/>
                          <a:cs typeface="Trebuchet MS"/>
                        </a:rPr>
                        <a:t>HR</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ADDEB"/>
                    </a:solidFill>
                  </a:tcPr>
                </a:tc>
              </a:tr>
              <a:tr h="370839">
                <a:tc>
                  <a:txBody>
                    <a:bodyPr/>
                    <a:lstStyle/>
                    <a:p>
                      <a:pPr algn="ctr">
                        <a:lnSpc>
                          <a:spcPct val="100000"/>
                        </a:lnSpc>
                        <a:spcBef>
                          <a:spcPts val="315"/>
                        </a:spcBef>
                      </a:pPr>
                      <a:r>
                        <a:rPr sz="1800" spc="-10" dirty="0">
                          <a:latin typeface="Trebuchet MS"/>
                          <a:cs typeface="Trebuchet MS"/>
                        </a:rPr>
                        <a:t>REMAIN</a:t>
                      </a:r>
                      <a:r>
                        <a:rPr sz="1800" dirty="0">
                          <a:latin typeface="Trebuchet MS"/>
                          <a:cs typeface="Trebuchet MS"/>
                        </a:rPr>
                        <a:t> </a:t>
                      </a:r>
                      <a:r>
                        <a:rPr sz="1800" spc="-50" dirty="0">
                          <a:latin typeface="Trebuchet MS"/>
                          <a:cs typeface="Trebuchet MS"/>
                        </a:rPr>
                        <a:t>ELEVATED</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F6"/>
                    </a:solidFill>
                  </a:tcPr>
                </a:tc>
                <a:tc>
                  <a:txBody>
                    <a:bodyPr/>
                    <a:lstStyle/>
                    <a:p>
                      <a:pPr marL="635" algn="ctr">
                        <a:lnSpc>
                          <a:spcPct val="100000"/>
                        </a:lnSpc>
                        <a:spcBef>
                          <a:spcPts val="315"/>
                        </a:spcBef>
                      </a:pPr>
                      <a:r>
                        <a:rPr sz="1800" dirty="0">
                          <a:latin typeface="Trebuchet MS"/>
                          <a:cs typeface="Trebuchet MS"/>
                        </a:rPr>
                        <a:t>2</a:t>
                      </a:r>
                      <a:r>
                        <a:rPr sz="1800" spc="-15" dirty="0">
                          <a:latin typeface="Trebuchet MS"/>
                          <a:cs typeface="Trebuchet MS"/>
                        </a:rPr>
                        <a:t> </a:t>
                      </a:r>
                      <a:r>
                        <a:rPr sz="1800" spc="-5" dirty="0">
                          <a:latin typeface="Trebuchet MS"/>
                          <a:cs typeface="Trebuchet MS"/>
                        </a:rPr>
                        <a:t>WEEKS</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F6"/>
                    </a:solidFill>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descr="Copyright ©2007 American College of Cardiology Foundation. Restrictions may apply.&#10;Anderson, J. L. et al. J Am Coll Cardio..."/>
          <p:cNvPicPr>
            <a:picLocks noChangeAspect="1" noChangeArrowheads="1"/>
          </p:cNvPicPr>
          <p:nvPr/>
        </p:nvPicPr>
        <p:blipFill>
          <a:blip r:embed="rId2"/>
          <a:srcRect/>
          <a:stretch>
            <a:fillRect/>
          </a:stretch>
        </p:blipFill>
        <p:spPr bwMode="auto">
          <a:xfrm>
            <a:off x="0" y="0"/>
            <a:ext cx="8991600" cy="68580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descr="Diagnosis&#10;ECG changes&#10; ST segment elevation, followed by T wave inversion and Q&#10;waves, are associated with transmural in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1183" y="300227"/>
            <a:ext cx="8221599" cy="632764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1252" y="0"/>
            <a:ext cx="7640955" cy="685799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3999" cy="6858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9506" name="Picture 2" descr="Atherosclerosis&#10;• The key processes in atherosclerosis are&#10;– intimal thickening&#10;– lipid accumulation&#10;• These processes wil..."/>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233" y="629158"/>
            <a:ext cx="3446145" cy="1243930"/>
          </a:xfrm>
          <a:prstGeom prst="rect">
            <a:avLst/>
          </a:prstGeom>
        </p:spPr>
        <p:txBody>
          <a:bodyPr vert="horz" wrap="square" lIns="0" tIns="12700" rIns="0" bIns="0" rtlCol="0">
            <a:spAutoFit/>
          </a:bodyPr>
          <a:lstStyle/>
          <a:p>
            <a:pPr marL="12700">
              <a:lnSpc>
                <a:spcPct val="100000"/>
              </a:lnSpc>
              <a:spcBef>
                <a:spcPts val="100"/>
              </a:spcBef>
            </a:pPr>
            <a:r>
              <a:rPr spc="-10" dirty="0"/>
              <a:t>DIAGOSTIC</a:t>
            </a:r>
            <a:r>
              <a:rPr spc="-40" dirty="0"/>
              <a:t> </a:t>
            </a:r>
            <a:r>
              <a:rPr spc="-80" dirty="0"/>
              <a:t>EVAUTAION</a:t>
            </a:r>
          </a:p>
        </p:txBody>
      </p:sp>
      <p:sp>
        <p:nvSpPr>
          <p:cNvPr id="3" name="object 3"/>
          <p:cNvSpPr txBox="1"/>
          <p:nvPr/>
        </p:nvSpPr>
        <p:spPr>
          <a:xfrm>
            <a:off x="689992" y="1692379"/>
            <a:ext cx="4186808" cy="2650084"/>
          </a:xfrm>
          <a:prstGeom prst="rect">
            <a:avLst/>
          </a:prstGeom>
        </p:spPr>
        <p:txBody>
          <a:bodyPr vert="horz" wrap="square" lIns="0" tIns="165735" rIns="0" bIns="0" rtlCol="0">
            <a:spAutoFit/>
          </a:bodyPr>
          <a:lstStyle/>
          <a:p>
            <a:pPr marL="355600" indent="-342900">
              <a:lnSpc>
                <a:spcPct val="100000"/>
              </a:lnSpc>
              <a:spcBef>
                <a:spcPts val="1305"/>
              </a:spcBef>
              <a:buClr>
                <a:srgbClr val="EB3C9F"/>
              </a:buClr>
              <a:buSzPct val="79166"/>
              <a:buFont typeface="Wingdings 3"/>
              <a:buChar char=""/>
              <a:tabLst>
                <a:tab pos="354965" algn="l"/>
                <a:tab pos="355600" algn="l"/>
              </a:tabLst>
            </a:pPr>
            <a:r>
              <a:rPr sz="2400" spc="-5" dirty="0">
                <a:solidFill>
                  <a:srgbClr val="404040"/>
                </a:solidFill>
                <a:latin typeface="Trebuchet MS"/>
                <a:cs typeface="Trebuchet MS"/>
              </a:rPr>
              <a:t>In </a:t>
            </a:r>
            <a:r>
              <a:rPr sz="2400" spc="-10" dirty="0">
                <a:solidFill>
                  <a:srgbClr val="404040"/>
                </a:solidFill>
                <a:latin typeface="Trebuchet MS"/>
                <a:cs typeface="Trebuchet MS"/>
              </a:rPr>
              <a:t>addition </a:t>
            </a:r>
            <a:r>
              <a:rPr sz="2400" spc="-5" dirty="0">
                <a:solidFill>
                  <a:srgbClr val="404040"/>
                </a:solidFill>
                <a:latin typeface="Trebuchet MS"/>
                <a:cs typeface="Trebuchet MS"/>
              </a:rPr>
              <a:t>to clinical</a:t>
            </a:r>
            <a:r>
              <a:rPr sz="2400" spc="60" dirty="0">
                <a:solidFill>
                  <a:srgbClr val="404040"/>
                </a:solidFill>
                <a:latin typeface="Trebuchet MS"/>
                <a:cs typeface="Trebuchet MS"/>
              </a:rPr>
              <a:t> </a:t>
            </a:r>
            <a:r>
              <a:rPr sz="2400" spc="-10" dirty="0">
                <a:solidFill>
                  <a:srgbClr val="404040"/>
                </a:solidFill>
                <a:latin typeface="Trebuchet MS"/>
                <a:cs typeface="Trebuchet MS"/>
              </a:rPr>
              <a:t>examinatiom</a:t>
            </a:r>
            <a:endParaRPr sz="2400">
              <a:latin typeface="Trebuchet MS"/>
              <a:cs typeface="Trebuchet MS"/>
            </a:endParaRPr>
          </a:p>
          <a:p>
            <a:pPr marL="756285" lvl="1" indent="-287020">
              <a:lnSpc>
                <a:spcPct val="100000"/>
              </a:lnSpc>
              <a:spcBef>
                <a:spcPts val="1015"/>
              </a:spcBef>
              <a:buClr>
                <a:srgbClr val="EB3C9F"/>
              </a:buClr>
              <a:buSzPct val="80000"/>
              <a:buFont typeface="Wingdings 3"/>
              <a:buChar char=""/>
              <a:tabLst>
                <a:tab pos="756920" algn="l"/>
              </a:tabLst>
            </a:pPr>
            <a:r>
              <a:rPr sz="2000" b="1" spc="-5" dirty="0">
                <a:solidFill>
                  <a:srgbClr val="404040"/>
                </a:solidFill>
                <a:latin typeface="Trebuchet MS"/>
                <a:cs typeface="Trebuchet MS"/>
              </a:rPr>
              <a:t>ECG</a:t>
            </a:r>
            <a:endParaRPr sz="2000" b="1">
              <a:latin typeface="Trebuchet MS"/>
              <a:cs typeface="Trebuchet MS"/>
            </a:endParaRPr>
          </a:p>
          <a:p>
            <a:pPr marL="756285" lvl="1" indent="-287020">
              <a:lnSpc>
                <a:spcPct val="100000"/>
              </a:lnSpc>
              <a:spcBef>
                <a:spcPts val="994"/>
              </a:spcBef>
              <a:buClr>
                <a:srgbClr val="EB3C9F"/>
              </a:buClr>
              <a:buSzPct val="80000"/>
              <a:buFont typeface="Wingdings 3"/>
              <a:buChar char=""/>
              <a:tabLst>
                <a:tab pos="756920" algn="l"/>
              </a:tabLst>
            </a:pPr>
            <a:r>
              <a:rPr sz="2000" b="1" spc="-5" dirty="0">
                <a:solidFill>
                  <a:srgbClr val="404040"/>
                </a:solidFill>
                <a:latin typeface="Trebuchet MS"/>
                <a:cs typeface="Trebuchet MS"/>
              </a:rPr>
              <a:t>Cardiac</a:t>
            </a:r>
            <a:r>
              <a:rPr sz="2000" b="1" spc="-40" dirty="0">
                <a:solidFill>
                  <a:srgbClr val="404040"/>
                </a:solidFill>
                <a:latin typeface="Trebuchet MS"/>
                <a:cs typeface="Trebuchet MS"/>
              </a:rPr>
              <a:t> </a:t>
            </a:r>
            <a:r>
              <a:rPr sz="2000" b="1" dirty="0">
                <a:solidFill>
                  <a:srgbClr val="404040"/>
                </a:solidFill>
                <a:latin typeface="Trebuchet MS"/>
                <a:cs typeface="Trebuchet MS"/>
              </a:rPr>
              <a:t>biomarker</a:t>
            </a:r>
            <a:endParaRPr sz="2000" b="1">
              <a:latin typeface="Trebuchet MS"/>
              <a:cs typeface="Trebuchet MS"/>
            </a:endParaRPr>
          </a:p>
          <a:p>
            <a:pPr marL="756285" lvl="1" indent="-287020">
              <a:lnSpc>
                <a:spcPct val="100000"/>
              </a:lnSpc>
              <a:spcBef>
                <a:spcPts val="1005"/>
              </a:spcBef>
              <a:buClr>
                <a:srgbClr val="EB3C9F"/>
              </a:buClr>
              <a:buSzPct val="80000"/>
              <a:buFont typeface="Wingdings 3"/>
              <a:buChar char=""/>
              <a:tabLst>
                <a:tab pos="756920" algn="l"/>
              </a:tabLst>
            </a:pPr>
            <a:r>
              <a:rPr sz="2000" b="1" dirty="0">
                <a:solidFill>
                  <a:srgbClr val="404040"/>
                </a:solidFill>
                <a:latin typeface="Trebuchet MS"/>
                <a:cs typeface="Trebuchet MS"/>
              </a:rPr>
              <a:t>Stress</a:t>
            </a:r>
            <a:r>
              <a:rPr sz="2000" b="1" spc="-30" dirty="0">
                <a:solidFill>
                  <a:srgbClr val="404040"/>
                </a:solidFill>
                <a:latin typeface="Trebuchet MS"/>
                <a:cs typeface="Trebuchet MS"/>
              </a:rPr>
              <a:t> </a:t>
            </a:r>
            <a:r>
              <a:rPr sz="2000" b="1" spc="-5" dirty="0">
                <a:solidFill>
                  <a:srgbClr val="404040"/>
                </a:solidFill>
                <a:latin typeface="Trebuchet MS"/>
                <a:cs typeface="Trebuchet MS"/>
              </a:rPr>
              <a:t>testing</a:t>
            </a:r>
            <a:endParaRPr sz="2000" b="1">
              <a:latin typeface="Trebuchet MS"/>
              <a:cs typeface="Trebuchet MS"/>
            </a:endParaRPr>
          </a:p>
          <a:p>
            <a:pPr marL="756285" lvl="1" indent="-287020">
              <a:lnSpc>
                <a:spcPct val="100000"/>
              </a:lnSpc>
              <a:spcBef>
                <a:spcPts val="1000"/>
              </a:spcBef>
              <a:buClr>
                <a:srgbClr val="EB3C9F"/>
              </a:buClr>
              <a:buSzPct val="80000"/>
              <a:buFont typeface="Wingdings 3"/>
              <a:buChar char=""/>
              <a:tabLst>
                <a:tab pos="756920" algn="l"/>
              </a:tabLst>
            </a:pPr>
            <a:r>
              <a:rPr sz="2000" b="1" spc="-50" dirty="0">
                <a:solidFill>
                  <a:srgbClr val="404040"/>
                </a:solidFill>
                <a:latin typeface="Trebuchet MS"/>
                <a:cs typeface="Trebuchet MS"/>
              </a:rPr>
              <a:t>CCTA</a:t>
            </a:r>
            <a:endParaRPr sz="2000" b="1">
              <a:latin typeface="Trebuchet MS"/>
              <a:cs typeface="Trebuchet MS"/>
            </a:endParaRPr>
          </a:p>
        </p:txBody>
      </p:sp>
      <p:sp>
        <p:nvSpPr>
          <p:cNvPr id="4" name="object 4"/>
          <p:cNvSpPr txBox="1"/>
          <p:nvPr/>
        </p:nvSpPr>
        <p:spPr>
          <a:xfrm>
            <a:off x="689991" y="4419600"/>
            <a:ext cx="3548063" cy="2152512"/>
          </a:xfrm>
          <a:prstGeom prst="rect">
            <a:avLst/>
          </a:prstGeom>
        </p:spPr>
        <p:txBody>
          <a:bodyPr vert="horz" wrap="square" lIns="0" tIns="165735" rIns="0" bIns="0" rtlCol="0">
            <a:spAutoFit/>
          </a:bodyPr>
          <a:lstStyle/>
          <a:p>
            <a:pPr marL="355600" indent="-342900">
              <a:lnSpc>
                <a:spcPct val="100000"/>
              </a:lnSpc>
              <a:spcBef>
                <a:spcPts val="1305"/>
              </a:spcBef>
              <a:buClr>
                <a:srgbClr val="EB3C9F"/>
              </a:buClr>
              <a:buSzPct val="79166"/>
              <a:buFont typeface="Wingdings 3"/>
              <a:buChar char=""/>
              <a:tabLst>
                <a:tab pos="354965" algn="l"/>
                <a:tab pos="355600" algn="l"/>
              </a:tabLst>
            </a:pPr>
            <a:r>
              <a:rPr sz="2400" spc="-10" dirty="0">
                <a:solidFill>
                  <a:srgbClr val="404040"/>
                </a:solidFill>
                <a:latin typeface="Trebuchet MS"/>
                <a:cs typeface="Trebuchet MS"/>
              </a:rPr>
              <a:t>Goals</a:t>
            </a:r>
            <a:endParaRPr sz="2400">
              <a:latin typeface="Trebuchet MS"/>
              <a:cs typeface="Trebuchet MS"/>
            </a:endParaRPr>
          </a:p>
          <a:p>
            <a:pPr marL="756285" lvl="1" indent="-287020">
              <a:lnSpc>
                <a:spcPct val="100000"/>
              </a:lnSpc>
              <a:spcBef>
                <a:spcPts val="1015"/>
              </a:spcBef>
              <a:buClr>
                <a:srgbClr val="EB3C9F"/>
              </a:buClr>
              <a:buSzPct val="80000"/>
              <a:buFont typeface="Wingdings 3"/>
              <a:buChar char=""/>
              <a:tabLst>
                <a:tab pos="756920" algn="l"/>
              </a:tabLst>
            </a:pPr>
            <a:r>
              <a:rPr sz="2000" spc="-10" dirty="0">
                <a:solidFill>
                  <a:srgbClr val="FF0000"/>
                </a:solidFill>
                <a:latin typeface="Trebuchet MS"/>
                <a:cs typeface="Trebuchet MS"/>
              </a:rPr>
              <a:t>Recognize </a:t>
            </a:r>
            <a:r>
              <a:rPr sz="2000" dirty="0">
                <a:solidFill>
                  <a:srgbClr val="404040"/>
                </a:solidFill>
                <a:latin typeface="Trebuchet MS"/>
                <a:cs typeface="Trebuchet MS"/>
              </a:rPr>
              <a:t>or </a:t>
            </a:r>
            <a:r>
              <a:rPr sz="2000" dirty="0">
                <a:solidFill>
                  <a:srgbClr val="FF0000"/>
                </a:solidFill>
                <a:latin typeface="Trebuchet MS"/>
                <a:cs typeface="Trebuchet MS"/>
              </a:rPr>
              <a:t>exclude</a:t>
            </a:r>
            <a:r>
              <a:rPr sz="2000" spc="-90" dirty="0">
                <a:solidFill>
                  <a:srgbClr val="FF0000"/>
                </a:solidFill>
                <a:latin typeface="Trebuchet MS"/>
                <a:cs typeface="Trebuchet MS"/>
              </a:rPr>
              <a:t> </a:t>
            </a:r>
            <a:r>
              <a:rPr sz="2000" spc="-10" dirty="0">
                <a:solidFill>
                  <a:srgbClr val="404040"/>
                </a:solidFill>
                <a:latin typeface="Trebuchet MS"/>
                <a:cs typeface="Trebuchet MS"/>
              </a:rPr>
              <a:t>MI</a:t>
            </a:r>
            <a:endParaRPr sz="2000">
              <a:latin typeface="Trebuchet MS"/>
              <a:cs typeface="Trebuchet MS"/>
            </a:endParaRPr>
          </a:p>
          <a:p>
            <a:pPr marL="756285" lvl="1" indent="-287020">
              <a:lnSpc>
                <a:spcPct val="100000"/>
              </a:lnSpc>
              <a:spcBef>
                <a:spcPts val="994"/>
              </a:spcBef>
              <a:buClr>
                <a:srgbClr val="EB3C9F"/>
              </a:buClr>
              <a:buSzPct val="80000"/>
              <a:buFont typeface="Wingdings 3"/>
              <a:buChar char=""/>
              <a:tabLst>
                <a:tab pos="756920" algn="l"/>
              </a:tabLst>
            </a:pPr>
            <a:r>
              <a:rPr sz="2000" spc="-5" dirty="0">
                <a:solidFill>
                  <a:srgbClr val="FF0000"/>
                </a:solidFill>
                <a:latin typeface="Trebuchet MS"/>
                <a:cs typeface="Trebuchet MS"/>
              </a:rPr>
              <a:t>Detect </a:t>
            </a:r>
            <a:r>
              <a:rPr sz="2000" dirty="0">
                <a:solidFill>
                  <a:srgbClr val="404040"/>
                </a:solidFill>
                <a:latin typeface="Trebuchet MS"/>
                <a:cs typeface="Trebuchet MS"/>
              </a:rPr>
              <a:t>rest</a:t>
            </a:r>
            <a:r>
              <a:rPr sz="2000" spc="-50" dirty="0">
                <a:solidFill>
                  <a:srgbClr val="404040"/>
                </a:solidFill>
                <a:latin typeface="Trebuchet MS"/>
                <a:cs typeface="Trebuchet MS"/>
              </a:rPr>
              <a:t> </a:t>
            </a:r>
            <a:r>
              <a:rPr sz="2000" spc="-5" dirty="0">
                <a:solidFill>
                  <a:srgbClr val="404040"/>
                </a:solidFill>
                <a:latin typeface="Trebuchet MS"/>
                <a:cs typeface="Trebuchet MS"/>
              </a:rPr>
              <a:t>ischemia</a:t>
            </a:r>
            <a:endParaRPr sz="2000">
              <a:latin typeface="Trebuchet MS"/>
              <a:cs typeface="Trebuchet MS"/>
            </a:endParaRPr>
          </a:p>
          <a:p>
            <a:pPr marL="756285" lvl="1" indent="-287020">
              <a:lnSpc>
                <a:spcPct val="100000"/>
              </a:lnSpc>
              <a:spcBef>
                <a:spcPts val="994"/>
              </a:spcBef>
              <a:buClr>
                <a:srgbClr val="EB3C9F"/>
              </a:buClr>
              <a:buSzPct val="80000"/>
              <a:buFont typeface="Wingdings 3"/>
              <a:buChar char=""/>
              <a:tabLst>
                <a:tab pos="756920" algn="l"/>
              </a:tabLst>
            </a:pPr>
            <a:r>
              <a:rPr sz="2000" dirty="0">
                <a:solidFill>
                  <a:srgbClr val="FF0000"/>
                </a:solidFill>
                <a:latin typeface="Trebuchet MS"/>
                <a:cs typeface="Trebuchet MS"/>
              </a:rPr>
              <a:t>Signify </a:t>
            </a:r>
            <a:r>
              <a:rPr sz="2000" dirty="0">
                <a:solidFill>
                  <a:srgbClr val="404040"/>
                </a:solidFill>
                <a:latin typeface="Trebuchet MS"/>
                <a:cs typeface="Trebuchet MS"/>
              </a:rPr>
              <a:t>coronary </a:t>
            </a:r>
            <a:r>
              <a:rPr sz="2000" spc="-5" dirty="0">
                <a:solidFill>
                  <a:srgbClr val="404040"/>
                </a:solidFill>
                <a:latin typeface="Trebuchet MS"/>
                <a:cs typeface="Trebuchet MS"/>
              </a:rPr>
              <a:t>artery</a:t>
            </a:r>
            <a:r>
              <a:rPr sz="2000" spc="-110" dirty="0">
                <a:solidFill>
                  <a:srgbClr val="404040"/>
                </a:solidFill>
                <a:latin typeface="Trebuchet MS"/>
                <a:cs typeface="Trebuchet MS"/>
              </a:rPr>
              <a:t> </a:t>
            </a:r>
            <a:r>
              <a:rPr sz="2000" spc="-5" dirty="0">
                <a:solidFill>
                  <a:srgbClr val="404040"/>
                </a:solidFill>
                <a:latin typeface="Trebuchet MS"/>
                <a:cs typeface="Trebuchet MS"/>
              </a:rPr>
              <a:t>obstruction</a:t>
            </a:r>
            <a:endParaRPr sz="2000">
              <a:latin typeface="Trebuchet MS"/>
              <a:cs typeface="Trebuchet MS"/>
            </a:endParaRPr>
          </a:p>
        </p:txBody>
      </p:sp>
      <p:sp>
        <p:nvSpPr>
          <p:cNvPr id="5" name="object 5"/>
          <p:cNvSpPr/>
          <p:nvPr/>
        </p:nvSpPr>
        <p:spPr>
          <a:xfrm>
            <a:off x="5046344" y="1226820"/>
            <a:ext cx="3650742" cy="2941319"/>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106067" y="4237178"/>
            <a:ext cx="3486626" cy="2505814"/>
          </a:xfrm>
          <a:prstGeom prst="rect">
            <a:avLst/>
          </a:prstGeom>
        </p:spPr>
        <p:txBody>
          <a:bodyPr vert="horz" wrap="square" lIns="0" tIns="12700" rIns="0" bIns="0" rtlCol="0">
            <a:spAutoFit/>
          </a:bodyPr>
          <a:lstStyle/>
          <a:p>
            <a:pPr marL="12700" marR="5080">
              <a:lnSpc>
                <a:spcPct val="100000"/>
              </a:lnSpc>
              <a:spcBef>
                <a:spcPts val="100"/>
              </a:spcBef>
            </a:pPr>
            <a:r>
              <a:rPr sz="1800" i="1" dirty="0">
                <a:latin typeface="Arial"/>
                <a:cs typeface="Arial"/>
              </a:rPr>
              <a:t>A </a:t>
            </a:r>
            <a:r>
              <a:rPr sz="1800" i="1" spc="-10" dirty="0">
                <a:latin typeface="Arial"/>
                <a:cs typeface="Arial"/>
              </a:rPr>
              <a:t>62-year-old man </a:t>
            </a:r>
            <a:r>
              <a:rPr sz="1800" i="1" spc="-5" dirty="0">
                <a:latin typeface="Arial"/>
                <a:cs typeface="Arial"/>
              </a:rPr>
              <a:t>presented </a:t>
            </a:r>
            <a:r>
              <a:rPr sz="1800" i="1" dirty="0">
                <a:latin typeface="Arial"/>
                <a:cs typeface="Arial"/>
              </a:rPr>
              <a:t>for </a:t>
            </a:r>
            <a:r>
              <a:rPr sz="1800" i="1" spc="-5" dirty="0">
                <a:latin typeface="Arial"/>
                <a:cs typeface="Arial"/>
              </a:rPr>
              <a:t>coronary </a:t>
            </a:r>
            <a:r>
              <a:rPr sz="1800" i="1" dirty="0">
                <a:latin typeface="Arial"/>
                <a:cs typeface="Arial"/>
              </a:rPr>
              <a:t>CT  </a:t>
            </a:r>
            <a:r>
              <a:rPr sz="1800" i="1" spc="-5" dirty="0">
                <a:latin typeface="Arial"/>
                <a:cs typeface="Arial"/>
              </a:rPr>
              <a:t>angiography </a:t>
            </a:r>
            <a:r>
              <a:rPr sz="1800" i="1" spc="-25" dirty="0">
                <a:latin typeface="Arial"/>
                <a:cs typeface="Arial"/>
              </a:rPr>
              <a:t>(CCTA) </a:t>
            </a:r>
            <a:r>
              <a:rPr sz="1800" i="1" spc="-5" dirty="0">
                <a:latin typeface="Arial"/>
                <a:cs typeface="Arial"/>
              </a:rPr>
              <a:t>due </a:t>
            </a:r>
            <a:r>
              <a:rPr sz="1800" i="1" dirty="0">
                <a:latin typeface="Arial"/>
                <a:cs typeface="Arial"/>
              </a:rPr>
              <a:t>to </a:t>
            </a:r>
            <a:r>
              <a:rPr sz="1800" i="1" spc="-5" dirty="0">
                <a:latin typeface="Arial"/>
                <a:cs typeface="Arial"/>
              </a:rPr>
              <a:t>chest pain. </a:t>
            </a:r>
            <a:r>
              <a:rPr sz="1800" i="1" dirty="0">
                <a:latin typeface="Arial"/>
                <a:cs typeface="Arial"/>
              </a:rPr>
              <a:t>Free-  </a:t>
            </a:r>
            <a:r>
              <a:rPr sz="1800" i="1" spc="-5" dirty="0">
                <a:latin typeface="Arial"/>
                <a:cs typeface="Arial"/>
              </a:rPr>
              <a:t>breathing prospective </a:t>
            </a:r>
            <a:r>
              <a:rPr sz="1800" i="1" spc="-40" dirty="0">
                <a:latin typeface="Arial"/>
                <a:cs typeface="Arial"/>
              </a:rPr>
              <a:t>CCTA </a:t>
            </a:r>
            <a:r>
              <a:rPr sz="1800" i="1" spc="-5" dirty="0">
                <a:latin typeface="Arial"/>
                <a:cs typeface="Arial"/>
              </a:rPr>
              <a:t>images show </a:t>
            </a:r>
            <a:r>
              <a:rPr sz="1800" i="1" dirty="0">
                <a:latin typeface="Arial"/>
                <a:cs typeface="Arial"/>
              </a:rPr>
              <a:t>the  </a:t>
            </a:r>
            <a:r>
              <a:rPr sz="1800" i="1" spc="-5" dirty="0">
                <a:latin typeface="Arial"/>
                <a:cs typeface="Arial"/>
              </a:rPr>
              <a:t>clearly defined coronary arteries </a:t>
            </a:r>
            <a:r>
              <a:rPr sz="1800" i="1" dirty="0">
                <a:latin typeface="Arial"/>
                <a:cs typeface="Arial"/>
              </a:rPr>
              <a:t>with </a:t>
            </a:r>
            <a:r>
              <a:rPr sz="1800" i="1" spc="-5" dirty="0">
                <a:latin typeface="Arial"/>
                <a:cs typeface="Arial"/>
              </a:rPr>
              <a:t>calcified  plaque (arrows) without motion artifacts. All  images courtesy </a:t>
            </a:r>
            <a:r>
              <a:rPr sz="1800" i="1" dirty="0">
                <a:latin typeface="Arial"/>
                <a:cs typeface="Arial"/>
              </a:rPr>
              <a:t>of </a:t>
            </a:r>
            <a:r>
              <a:rPr sz="1800" i="1" spc="-30" dirty="0">
                <a:latin typeface="Arial"/>
                <a:cs typeface="Arial"/>
              </a:rPr>
              <a:t>Dr. </a:t>
            </a:r>
            <a:r>
              <a:rPr sz="1800" i="1" spc="-5" dirty="0">
                <a:latin typeface="Arial"/>
                <a:cs typeface="Arial"/>
              </a:rPr>
              <a:t>Eun-Ju</a:t>
            </a:r>
            <a:r>
              <a:rPr sz="1800" i="1" spc="75" dirty="0">
                <a:latin typeface="Arial"/>
                <a:cs typeface="Arial"/>
              </a:rPr>
              <a:t> </a:t>
            </a:r>
            <a:r>
              <a:rPr sz="1800" i="1" spc="-5" dirty="0">
                <a:latin typeface="Arial"/>
                <a:cs typeface="Arial"/>
              </a:rPr>
              <a:t>Kang.</a:t>
            </a:r>
            <a:endParaRPr sz="1800">
              <a:latin typeface="Arial"/>
              <a:cs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2438427"/>
            <a:ext cx="5410200" cy="843821"/>
          </a:xfrm>
          <a:prstGeom prst="rect">
            <a:avLst/>
          </a:prstGeom>
        </p:spPr>
        <p:txBody>
          <a:bodyPr vert="horz" wrap="square" lIns="0" tIns="12700" rIns="0" bIns="0" rtlCol="0">
            <a:spAutoFit/>
          </a:bodyPr>
          <a:lstStyle/>
          <a:p>
            <a:pPr marL="12700">
              <a:lnSpc>
                <a:spcPct val="100000"/>
              </a:lnSpc>
              <a:spcBef>
                <a:spcPts val="100"/>
              </a:spcBef>
            </a:pPr>
            <a:r>
              <a:rPr sz="5400" spc="-50" dirty="0"/>
              <a:t>INVESTIGATION</a:t>
            </a:r>
            <a:endParaRPr sz="54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245" y="629162"/>
            <a:ext cx="7205167" cy="628377"/>
          </a:xfrm>
          <a:prstGeom prst="rect">
            <a:avLst/>
          </a:prstGeom>
        </p:spPr>
        <p:txBody>
          <a:bodyPr vert="horz" wrap="square" lIns="0" tIns="12700" rIns="0" bIns="0" rtlCol="0">
            <a:spAutoFit/>
          </a:bodyPr>
          <a:lstStyle/>
          <a:p>
            <a:pPr marL="12700">
              <a:lnSpc>
                <a:spcPct val="100000"/>
              </a:lnSpc>
              <a:spcBef>
                <a:spcPts val="100"/>
              </a:spcBef>
            </a:pPr>
            <a:r>
              <a:rPr dirty="0"/>
              <a:t>ELECTROCARDIOGRAM</a:t>
            </a:r>
          </a:p>
        </p:txBody>
      </p:sp>
      <p:sp>
        <p:nvSpPr>
          <p:cNvPr id="3" name="object 3"/>
          <p:cNvSpPr txBox="1"/>
          <p:nvPr/>
        </p:nvSpPr>
        <p:spPr>
          <a:xfrm>
            <a:off x="567233" y="1600223"/>
            <a:ext cx="5981700" cy="4219745"/>
          </a:xfrm>
          <a:prstGeom prst="rect">
            <a:avLst/>
          </a:prstGeom>
        </p:spPr>
        <p:txBody>
          <a:bodyPr vert="horz" wrap="square" lIns="0" tIns="13335" rIns="0" bIns="0" rtlCol="0">
            <a:spAutoFit/>
          </a:bodyPr>
          <a:lstStyle/>
          <a:p>
            <a:pPr marL="355600" marR="5080" indent="-342900">
              <a:lnSpc>
                <a:spcPct val="100000"/>
              </a:lnSpc>
              <a:spcBef>
                <a:spcPts val="105"/>
              </a:spcBef>
              <a:buClr>
                <a:srgbClr val="EB3C9F"/>
              </a:buClr>
              <a:buSzPct val="79687"/>
              <a:buFont typeface="Wingdings 3"/>
              <a:buChar char=""/>
              <a:tabLst>
                <a:tab pos="355600" algn="l"/>
              </a:tabLst>
            </a:pPr>
            <a:r>
              <a:rPr sz="3200" spc="-5" dirty="0">
                <a:solidFill>
                  <a:srgbClr val="404040"/>
                </a:solidFill>
                <a:latin typeface="Trebuchet MS"/>
                <a:cs typeface="Trebuchet MS"/>
              </a:rPr>
              <a:t>Should </a:t>
            </a:r>
            <a:r>
              <a:rPr sz="3200" dirty="0">
                <a:solidFill>
                  <a:srgbClr val="404040"/>
                </a:solidFill>
                <a:latin typeface="Trebuchet MS"/>
                <a:cs typeface="Trebuchet MS"/>
              </a:rPr>
              <a:t>be </a:t>
            </a:r>
            <a:r>
              <a:rPr sz="3200" spc="-5" dirty="0">
                <a:solidFill>
                  <a:srgbClr val="404040"/>
                </a:solidFill>
                <a:latin typeface="Trebuchet MS"/>
                <a:cs typeface="Trebuchet MS"/>
              </a:rPr>
              <a:t>done </a:t>
            </a:r>
            <a:r>
              <a:rPr sz="3200" dirty="0">
                <a:solidFill>
                  <a:srgbClr val="404040"/>
                </a:solidFill>
                <a:latin typeface="Trebuchet MS"/>
                <a:cs typeface="Trebuchet MS"/>
              </a:rPr>
              <a:t>and interpreted </a:t>
            </a:r>
            <a:r>
              <a:rPr sz="3200" spc="-5">
                <a:solidFill>
                  <a:srgbClr val="404040"/>
                </a:solidFill>
                <a:latin typeface="Trebuchet MS"/>
                <a:cs typeface="Trebuchet MS"/>
              </a:rPr>
              <a:t>within </a:t>
            </a:r>
            <a:r>
              <a:rPr lang="en-US" sz="3200" spc="-5" dirty="0" smtClean="0">
                <a:solidFill>
                  <a:srgbClr val="404040"/>
                </a:solidFill>
                <a:latin typeface="Trebuchet MS"/>
                <a:cs typeface="Trebuchet MS"/>
              </a:rPr>
              <a:t>few </a:t>
            </a:r>
            <a:r>
              <a:rPr sz="3200" spc="-5" smtClean="0">
                <a:solidFill>
                  <a:srgbClr val="404040"/>
                </a:solidFill>
                <a:latin typeface="Trebuchet MS"/>
                <a:cs typeface="Trebuchet MS"/>
              </a:rPr>
              <a:t>minutes </a:t>
            </a:r>
            <a:r>
              <a:rPr sz="3200" dirty="0">
                <a:solidFill>
                  <a:srgbClr val="404040"/>
                </a:solidFill>
                <a:latin typeface="Trebuchet MS"/>
                <a:cs typeface="Trebuchet MS"/>
              </a:rPr>
              <a:t>of</a:t>
            </a:r>
            <a:r>
              <a:rPr sz="3200" spc="-5" dirty="0">
                <a:solidFill>
                  <a:srgbClr val="404040"/>
                </a:solidFill>
                <a:latin typeface="Trebuchet MS"/>
                <a:cs typeface="Trebuchet MS"/>
              </a:rPr>
              <a:t> arrival</a:t>
            </a:r>
            <a:endParaRPr sz="3200">
              <a:latin typeface="Trebuchet MS"/>
              <a:cs typeface="Trebuchet MS"/>
            </a:endParaRPr>
          </a:p>
          <a:p>
            <a:pPr marL="355600" indent="-342900">
              <a:lnSpc>
                <a:spcPct val="100000"/>
              </a:lnSpc>
              <a:spcBef>
                <a:spcPts val="1000"/>
              </a:spcBef>
              <a:buClr>
                <a:srgbClr val="EB3C9F"/>
              </a:buClr>
              <a:buSzPct val="79687"/>
              <a:buFont typeface="Wingdings 3"/>
              <a:buChar char=""/>
              <a:tabLst>
                <a:tab pos="355600" algn="l"/>
              </a:tabLst>
            </a:pPr>
            <a:r>
              <a:rPr sz="3200" spc="-5" dirty="0">
                <a:solidFill>
                  <a:srgbClr val="404040"/>
                </a:solidFill>
                <a:latin typeface="Trebuchet MS"/>
                <a:cs typeface="Trebuchet MS"/>
              </a:rPr>
              <a:t>12 </a:t>
            </a:r>
            <a:r>
              <a:rPr sz="3200" dirty="0">
                <a:solidFill>
                  <a:srgbClr val="404040"/>
                </a:solidFill>
                <a:latin typeface="Trebuchet MS"/>
                <a:cs typeface="Trebuchet MS"/>
              </a:rPr>
              <a:t>lead ECG</a:t>
            </a:r>
            <a:r>
              <a:rPr sz="3200" spc="-30" dirty="0">
                <a:solidFill>
                  <a:srgbClr val="404040"/>
                </a:solidFill>
                <a:latin typeface="Trebuchet MS"/>
                <a:cs typeface="Trebuchet MS"/>
              </a:rPr>
              <a:t> </a:t>
            </a:r>
            <a:r>
              <a:rPr sz="3200" dirty="0">
                <a:solidFill>
                  <a:srgbClr val="404040"/>
                </a:solidFill>
                <a:latin typeface="Trebuchet MS"/>
                <a:cs typeface="Trebuchet MS"/>
              </a:rPr>
              <a:t>;</a:t>
            </a:r>
            <a:endParaRPr sz="3200">
              <a:latin typeface="Trebuchet MS"/>
              <a:cs typeface="Trebuchet MS"/>
            </a:endParaRPr>
          </a:p>
          <a:p>
            <a:pPr marL="756285" lvl="1" indent="-287020">
              <a:lnSpc>
                <a:spcPct val="100000"/>
              </a:lnSpc>
              <a:spcBef>
                <a:spcPts val="1010"/>
              </a:spcBef>
              <a:buClr>
                <a:srgbClr val="EB3C9F"/>
              </a:buClr>
              <a:buSzPct val="80357"/>
              <a:buFont typeface="Wingdings 3"/>
              <a:buChar char=""/>
              <a:tabLst>
                <a:tab pos="756920" algn="l"/>
              </a:tabLst>
            </a:pPr>
            <a:r>
              <a:rPr sz="2800" spc="-5" dirty="0">
                <a:solidFill>
                  <a:srgbClr val="404040"/>
                </a:solidFill>
                <a:latin typeface="Trebuchet MS"/>
                <a:cs typeface="Trebuchet MS"/>
              </a:rPr>
              <a:t>3 </a:t>
            </a:r>
            <a:r>
              <a:rPr sz="2800" spc="-10" dirty="0">
                <a:solidFill>
                  <a:srgbClr val="404040"/>
                </a:solidFill>
                <a:latin typeface="Trebuchet MS"/>
                <a:cs typeface="Trebuchet MS"/>
              </a:rPr>
              <a:t>Standard </a:t>
            </a:r>
            <a:r>
              <a:rPr sz="2800" spc="-5" dirty="0">
                <a:solidFill>
                  <a:srgbClr val="404040"/>
                </a:solidFill>
                <a:latin typeface="Trebuchet MS"/>
                <a:cs typeface="Trebuchet MS"/>
              </a:rPr>
              <a:t>limb lead (I, II, </a:t>
            </a:r>
            <a:r>
              <a:rPr sz="2800" spc="-10" dirty="0">
                <a:solidFill>
                  <a:srgbClr val="404040"/>
                </a:solidFill>
                <a:latin typeface="Trebuchet MS"/>
                <a:cs typeface="Trebuchet MS"/>
              </a:rPr>
              <a:t>III)</a:t>
            </a:r>
            <a:endParaRPr sz="2800">
              <a:latin typeface="Trebuchet MS"/>
              <a:cs typeface="Trebuchet MS"/>
            </a:endParaRPr>
          </a:p>
          <a:p>
            <a:pPr marL="756285" lvl="1" indent="-287020">
              <a:lnSpc>
                <a:spcPct val="100000"/>
              </a:lnSpc>
              <a:spcBef>
                <a:spcPts val="1000"/>
              </a:spcBef>
              <a:buClr>
                <a:srgbClr val="EB3C9F"/>
              </a:buClr>
              <a:buSzPct val="80357"/>
              <a:buFont typeface="Wingdings 3"/>
              <a:buChar char=""/>
              <a:tabLst>
                <a:tab pos="756920" algn="l"/>
              </a:tabLst>
            </a:pPr>
            <a:r>
              <a:rPr sz="2800" spc="-5" dirty="0">
                <a:solidFill>
                  <a:srgbClr val="404040"/>
                </a:solidFill>
                <a:latin typeface="Trebuchet MS"/>
                <a:cs typeface="Trebuchet MS"/>
              </a:rPr>
              <a:t>3 </a:t>
            </a:r>
            <a:r>
              <a:rPr sz="2800" spc="-10" dirty="0">
                <a:solidFill>
                  <a:srgbClr val="404040"/>
                </a:solidFill>
                <a:latin typeface="Trebuchet MS"/>
                <a:cs typeface="Trebuchet MS"/>
              </a:rPr>
              <a:t>Augmented </a:t>
            </a:r>
            <a:r>
              <a:rPr sz="2800" spc="-5" dirty="0">
                <a:solidFill>
                  <a:srgbClr val="404040"/>
                </a:solidFill>
                <a:latin typeface="Trebuchet MS"/>
                <a:cs typeface="Trebuchet MS"/>
              </a:rPr>
              <a:t>limb lead </a:t>
            </a:r>
            <a:r>
              <a:rPr sz="2800" dirty="0">
                <a:solidFill>
                  <a:srgbClr val="404040"/>
                </a:solidFill>
                <a:latin typeface="Trebuchet MS"/>
                <a:cs typeface="Trebuchet MS"/>
              </a:rPr>
              <a:t>(aVR, </a:t>
            </a:r>
            <a:r>
              <a:rPr sz="2800" spc="-10" dirty="0">
                <a:solidFill>
                  <a:srgbClr val="404040"/>
                </a:solidFill>
                <a:latin typeface="Trebuchet MS"/>
                <a:cs typeface="Trebuchet MS"/>
              </a:rPr>
              <a:t>aVL,</a:t>
            </a:r>
            <a:r>
              <a:rPr sz="2800" spc="-155" dirty="0">
                <a:solidFill>
                  <a:srgbClr val="404040"/>
                </a:solidFill>
                <a:latin typeface="Trebuchet MS"/>
                <a:cs typeface="Trebuchet MS"/>
              </a:rPr>
              <a:t> </a:t>
            </a:r>
            <a:r>
              <a:rPr sz="2800" spc="-10" dirty="0">
                <a:solidFill>
                  <a:srgbClr val="404040"/>
                </a:solidFill>
                <a:latin typeface="Trebuchet MS"/>
                <a:cs typeface="Trebuchet MS"/>
              </a:rPr>
              <a:t>aVF)</a:t>
            </a:r>
            <a:endParaRPr sz="2800">
              <a:latin typeface="Trebuchet MS"/>
              <a:cs typeface="Trebuchet MS"/>
            </a:endParaRPr>
          </a:p>
          <a:p>
            <a:pPr marL="756285" lvl="1" indent="-287020">
              <a:lnSpc>
                <a:spcPct val="100000"/>
              </a:lnSpc>
              <a:spcBef>
                <a:spcPts val="1005"/>
              </a:spcBef>
              <a:buClr>
                <a:srgbClr val="EB3C9F"/>
              </a:buClr>
              <a:buSzPct val="80357"/>
              <a:buFont typeface="Wingdings 3"/>
              <a:buChar char=""/>
              <a:tabLst>
                <a:tab pos="756920" algn="l"/>
              </a:tabLst>
            </a:pPr>
            <a:r>
              <a:rPr sz="2800" spc="-5" dirty="0">
                <a:solidFill>
                  <a:srgbClr val="404040"/>
                </a:solidFill>
                <a:latin typeface="Trebuchet MS"/>
                <a:cs typeface="Trebuchet MS"/>
              </a:rPr>
              <a:t>6 </a:t>
            </a:r>
            <a:r>
              <a:rPr sz="2800" spc="-10" dirty="0">
                <a:solidFill>
                  <a:srgbClr val="404040"/>
                </a:solidFill>
                <a:latin typeface="Trebuchet MS"/>
                <a:cs typeface="Trebuchet MS"/>
              </a:rPr>
              <a:t>precordial </a:t>
            </a:r>
            <a:r>
              <a:rPr sz="2800" spc="-5" dirty="0">
                <a:solidFill>
                  <a:srgbClr val="404040"/>
                </a:solidFill>
                <a:latin typeface="Trebuchet MS"/>
                <a:cs typeface="Trebuchet MS"/>
              </a:rPr>
              <a:t>limb lead (V1 –</a:t>
            </a:r>
            <a:r>
              <a:rPr sz="2800" spc="20" dirty="0">
                <a:solidFill>
                  <a:srgbClr val="404040"/>
                </a:solidFill>
                <a:latin typeface="Trebuchet MS"/>
                <a:cs typeface="Trebuchet MS"/>
              </a:rPr>
              <a:t> </a:t>
            </a:r>
            <a:r>
              <a:rPr sz="2800" spc="-10" dirty="0">
                <a:solidFill>
                  <a:srgbClr val="404040"/>
                </a:solidFill>
                <a:latin typeface="Trebuchet MS"/>
                <a:cs typeface="Trebuchet MS"/>
              </a:rPr>
              <a:t>V6)</a:t>
            </a:r>
            <a:endParaRPr sz="2800">
              <a:latin typeface="Trebuchet MS"/>
              <a:cs typeface="Trebuchet MS"/>
            </a:endParaRPr>
          </a:p>
        </p:txBody>
      </p:sp>
      <p:sp>
        <p:nvSpPr>
          <p:cNvPr id="4" name="object 4"/>
          <p:cNvSpPr/>
          <p:nvPr/>
        </p:nvSpPr>
        <p:spPr>
          <a:xfrm>
            <a:off x="6509387" y="3352800"/>
            <a:ext cx="2634615" cy="254812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245" y="228626"/>
            <a:ext cx="7433767" cy="628377"/>
          </a:xfrm>
          <a:prstGeom prst="rect">
            <a:avLst/>
          </a:prstGeom>
        </p:spPr>
        <p:txBody>
          <a:bodyPr vert="horz" wrap="square" lIns="0" tIns="12700" rIns="0" bIns="0" rtlCol="0">
            <a:spAutoFit/>
          </a:bodyPr>
          <a:lstStyle/>
          <a:p>
            <a:pPr marL="12700">
              <a:lnSpc>
                <a:spcPct val="100000"/>
              </a:lnSpc>
              <a:spcBef>
                <a:spcPts val="100"/>
              </a:spcBef>
            </a:pPr>
            <a:r>
              <a:rPr dirty="0"/>
              <a:t>ELECTROCARDIOGRAM</a:t>
            </a:r>
          </a:p>
        </p:txBody>
      </p:sp>
      <p:sp>
        <p:nvSpPr>
          <p:cNvPr id="3" name="object 3"/>
          <p:cNvSpPr/>
          <p:nvPr/>
        </p:nvSpPr>
        <p:spPr>
          <a:xfrm>
            <a:off x="533400" y="1066800"/>
            <a:ext cx="8001000" cy="521512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245" y="304826"/>
            <a:ext cx="7205167" cy="628377"/>
          </a:xfrm>
          <a:prstGeom prst="rect">
            <a:avLst/>
          </a:prstGeom>
        </p:spPr>
        <p:txBody>
          <a:bodyPr vert="horz" wrap="square" lIns="0" tIns="12700" rIns="0" bIns="0" rtlCol="0">
            <a:spAutoFit/>
          </a:bodyPr>
          <a:lstStyle/>
          <a:p>
            <a:pPr marL="12700">
              <a:lnSpc>
                <a:spcPct val="100000"/>
              </a:lnSpc>
              <a:spcBef>
                <a:spcPts val="100"/>
              </a:spcBef>
            </a:pPr>
            <a:r>
              <a:rPr dirty="0"/>
              <a:t>ELECTROCARDIOGRAM</a:t>
            </a:r>
          </a:p>
        </p:txBody>
      </p:sp>
      <p:sp>
        <p:nvSpPr>
          <p:cNvPr id="3" name="object 3"/>
          <p:cNvSpPr txBox="1"/>
          <p:nvPr/>
        </p:nvSpPr>
        <p:spPr>
          <a:xfrm>
            <a:off x="508025" y="1066814"/>
            <a:ext cx="7821930" cy="2898229"/>
          </a:xfrm>
          <a:prstGeom prst="rect">
            <a:avLst/>
          </a:prstGeom>
        </p:spPr>
        <p:txBody>
          <a:bodyPr vert="horz" wrap="square" lIns="0" tIns="12700" rIns="0" bIns="0" rtlCol="0">
            <a:spAutoFit/>
          </a:bodyPr>
          <a:lstStyle/>
          <a:p>
            <a:pPr marL="355600" marR="5080" indent="-342900">
              <a:lnSpc>
                <a:spcPct val="100000"/>
              </a:lnSpc>
              <a:spcBef>
                <a:spcPts val="100"/>
              </a:spcBef>
              <a:buClr>
                <a:srgbClr val="EB3C9F"/>
              </a:buClr>
              <a:buSzPct val="80555"/>
              <a:buFont typeface="Wingdings 3"/>
              <a:buChar char=""/>
              <a:tabLst>
                <a:tab pos="354965" algn="l"/>
                <a:tab pos="355600" algn="l"/>
              </a:tabLst>
            </a:pPr>
            <a:r>
              <a:rPr sz="1800" dirty="0">
                <a:solidFill>
                  <a:srgbClr val="404040"/>
                </a:solidFill>
                <a:latin typeface="Trebuchet MS"/>
                <a:cs typeface="Trebuchet MS"/>
              </a:rPr>
              <a:t>New ST </a:t>
            </a:r>
            <a:r>
              <a:rPr sz="1800" spc="-5" dirty="0">
                <a:solidFill>
                  <a:srgbClr val="404040"/>
                </a:solidFill>
                <a:latin typeface="Trebuchet MS"/>
                <a:cs typeface="Trebuchet MS"/>
              </a:rPr>
              <a:t>elevation at the </a:t>
            </a:r>
            <a:r>
              <a:rPr sz="1800" dirty="0">
                <a:solidFill>
                  <a:srgbClr val="404040"/>
                </a:solidFill>
                <a:latin typeface="Trebuchet MS"/>
                <a:cs typeface="Trebuchet MS"/>
              </a:rPr>
              <a:t>J </a:t>
            </a:r>
            <a:r>
              <a:rPr sz="1800" spc="-5" dirty="0">
                <a:solidFill>
                  <a:srgbClr val="404040"/>
                </a:solidFill>
                <a:latin typeface="Trebuchet MS"/>
                <a:cs typeface="Trebuchet MS"/>
              </a:rPr>
              <a:t>point in two anatomical </a:t>
            </a:r>
            <a:r>
              <a:rPr sz="1800" spc="-10" dirty="0">
                <a:solidFill>
                  <a:srgbClr val="404040"/>
                </a:solidFill>
                <a:latin typeface="Trebuchet MS"/>
                <a:cs typeface="Trebuchet MS"/>
              </a:rPr>
              <a:t>contiguous </a:t>
            </a:r>
            <a:r>
              <a:rPr sz="1800" dirty="0">
                <a:solidFill>
                  <a:srgbClr val="404040"/>
                </a:solidFill>
                <a:latin typeface="Trebuchet MS"/>
                <a:cs typeface="Trebuchet MS"/>
              </a:rPr>
              <a:t>leads </a:t>
            </a:r>
            <a:r>
              <a:rPr sz="1800" spc="-5" dirty="0">
                <a:solidFill>
                  <a:srgbClr val="404040"/>
                </a:solidFill>
                <a:latin typeface="Trebuchet MS"/>
                <a:cs typeface="Trebuchet MS"/>
              </a:rPr>
              <a:t>of &gt;1mm in all </a:t>
            </a:r>
            <a:r>
              <a:rPr sz="1800" dirty="0">
                <a:solidFill>
                  <a:srgbClr val="404040"/>
                </a:solidFill>
                <a:latin typeface="Trebuchet MS"/>
                <a:cs typeface="Trebuchet MS"/>
              </a:rPr>
              <a:t>leads </a:t>
            </a:r>
            <a:r>
              <a:rPr sz="1800" spc="-5" dirty="0">
                <a:solidFill>
                  <a:srgbClr val="404040"/>
                </a:solidFill>
                <a:latin typeface="Trebuchet MS"/>
                <a:cs typeface="Trebuchet MS"/>
              </a:rPr>
              <a:t>in  absence of left ventricular hypertrophy or left budle </a:t>
            </a:r>
            <a:r>
              <a:rPr sz="1800" dirty="0">
                <a:solidFill>
                  <a:srgbClr val="404040"/>
                </a:solidFill>
                <a:latin typeface="Trebuchet MS"/>
                <a:cs typeface="Trebuchet MS"/>
              </a:rPr>
              <a:t>branch </a:t>
            </a:r>
            <a:r>
              <a:rPr sz="1800" spc="-5" dirty="0">
                <a:solidFill>
                  <a:srgbClr val="404040"/>
                </a:solidFill>
                <a:latin typeface="Trebuchet MS"/>
                <a:cs typeface="Trebuchet MS"/>
              </a:rPr>
              <a:t>block, other than </a:t>
            </a:r>
            <a:r>
              <a:rPr sz="1800" dirty="0">
                <a:solidFill>
                  <a:srgbClr val="404040"/>
                </a:solidFill>
                <a:latin typeface="Trebuchet MS"/>
                <a:cs typeface="Trebuchet MS"/>
              </a:rPr>
              <a:t>leads V2-V3 – For  leads </a:t>
            </a:r>
            <a:r>
              <a:rPr sz="1800" spc="-5" dirty="0">
                <a:solidFill>
                  <a:srgbClr val="404040"/>
                </a:solidFill>
                <a:latin typeface="Trebuchet MS"/>
                <a:cs typeface="Trebuchet MS"/>
              </a:rPr>
              <a:t>V2-V3 (precordial </a:t>
            </a:r>
            <a:r>
              <a:rPr sz="1800" dirty="0">
                <a:solidFill>
                  <a:srgbClr val="404040"/>
                </a:solidFill>
                <a:latin typeface="Trebuchet MS"/>
                <a:cs typeface="Trebuchet MS"/>
              </a:rPr>
              <a:t>lead) </a:t>
            </a:r>
            <a:r>
              <a:rPr sz="1800" spc="-5" dirty="0">
                <a:solidFill>
                  <a:srgbClr val="404040"/>
                </a:solidFill>
                <a:latin typeface="Trebuchet MS"/>
                <a:cs typeface="Trebuchet MS"/>
              </a:rPr>
              <a:t>the following cut points </a:t>
            </a:r>
            <a:r>
              <a:rPr sz="1800" dirty="0">
                <a:solidFill>
                  <a:srgbClr val="404040"/>
                </a:solidFill>
                <a:latin typeface="Trebuchet MS"/>
                <a:cs typeface="Trebuchet MS"/>
              </a:rPr>
              <a:t>apply: </a:t>
            </a:r>
            <a:r>
              <a:rPr sz="1800" spc="-5" dirty="0">
                <a:solidFill>
                  <a:srgbClr val="404040"/>
                </a:solidFill>
                <a:latin typeface="Trebuchet MS"/>
                <a:cs typeface="Trebuchet MS"/>
              </a:rPr>
              <a:t>≥2 mm in </a:t>
            </a:r>
            <a:r>
              <a:rPr sz="1800" dirty="0">
                <a:solidFill>
                  <a:srgbClr val="404040"/>
                </a:solidFill>
                <a:latin typeface="Trebuchet MS"/>
                <a:cs typeface="Trebuchet MS"/>
              </a:rPr>
              <a:t>men </a:t>
            </a:r>
            <a:r>
              <a:rPr sz="1800" spc="-5" dirty="0">
                <a:solidFill>
                  <a:srgbClr val="404040"/>
                </a:solidFill>
                <a:latin typeface="Trebuchet MS"/>
                <a:cs typeface="Trebuchet MS"/>
              </a:rPr>
              <a:t>≥40 years, ≥1,5 </a:t>
            </a:r>
            <a:r>
              <a:rPr sz="1800" dirty="0">
                <a:solidFill>
                  <a:srgbClr val="404040"/>
                </a:solidFill>
                <a:latin typeface="Trebuchet MS"/>
                <a:cs typeface="Trebuchet MS"/>
              </a:rPr>
              <a:t>mm </a:t>
            </a:r>
            <a:r>
              <a:rPr sz="1800" spc="-5" dirty="0">
                <a:solidFill>
                  <a:srgbClr val="404040"/>
                </a:solidFill>
                <a:latin typeface="Trebuchet MS"/>
                <a:cs typeface="Trebuchet MS"/>
              </a:rPr>
              <a:t>in  women.</a:t>
            </a:r>
            <a:endParaRPr sz="1800">
              <a:latin typeface="Trebuchet MS"/>
              <a:cs typeface="Trebuchet MS"/>
            </a:endParaRPr>
          </a:p>
          <a:p>
            <a:pPr>
              <a:lnSpc>
                <a:spcPct val="100000"/>
              </a:lnSpc>
              <a:buClr>
                <a:srgbClr val="EB3C9F"/>
              </a:buClr>
              <a:buFont typeface="Wingdings 3"/>
              <a:buChar char=""/>
            </a:pPr>
            <a:endParaRPr sz="2100">
              <a:latin typeface="Trebuchet MS"/>
              <a:cs typeface="Trebuchet MS"/>
            </a:endParaRPr>
          </a:p>
          <a:p>
            <a:pPr marL="355600" marR="262890" indent="-342900">
              <a:lnSpc>
                <a:spcPct val="100000"/>
              </a:lnSpc>
              <a:spcBef>
                <a:spcPts val="1714"/>
              </a:spcBef>
              <a:buClr>
                <a:srgbClr val="EB3C9F"/>
              </a:buClr>
              <a:buSzPct val="80555"/>
              <a:buFont typeface="Wingdings 3"/>
              <a:buChar char=""/>
              <a:tabLst>
                <a:tab pos="354965" algn="l"/>
                <a:tab pos="355600" algn="l"/>
              </a:tabLst>
            </a:pPr>
            <a:r>
              <a:rPr sz="1800" spc="-5" dirty="0">
                <a:solidFill>
                  <a:srgbClr val="404040"/>
                </a:solidFill>
                <a:latin typeface="Trebuchet MS"/>
                <a:cs typeface="Trebuchet MS"/>
              </a:rPr>
              <a:t>In early MI, </a:t>
            </a:r>
            <a:r>
              <a:rPr sz="1800" dirty="0">
                <a:solidFill>
                  <a:srgbClr val="404040"/>
                </a:solidFill>
                <a:latin typeface="Trebuchet MS"/>
                <a:cs typeface="Trebuchet MS"/>
              </a:rPr>
              <a:t>T </a:t>
            </a:r>
            <a:r>
              <a:rPr sz="1800" spc="-5" dirty="0">
                <a:solidFill>
                  <a:srgbClr val="404040"/>
                </a:solidFill>
                <a:latin typeface="Trebuchet MS"/>
                <a:cs typeface="Trebuchet MS"/>
              </a:rPr>
              <a:t>waves become tall </a:t>
            </a:r>
            <a:r>
              <a:rPr sz="1800" dirty="0">
                <a:solidFill>
                  <a:srgbClr val="404040"/>
                </a:solidFill>
                <a:latin typeface="Trebuchet MS"/>
                <a:cs typeface="Trebuchet MS"/>
              </a:rPr>
              <a:t>( </a:t>
            </a:r>
            <a:r>
              <a:rPr sz="1800" spc="-5" dirty="0">
                <a:solidFill>
                  <a:srgbClr val="404040"/>
                </a:solidFill>
                <a:latin typeface="Trebuchet MS"/>
                <a:cs typeface="Trebuchet MS"/>
              </a:rPr>
              <a:t>hyperacute myocardial </a:t>
            </a:r>
            <a:r>
              <a:rPr sz="1800" spc="-10" dirty="0">
                <a:solidFill>
                  <a:srgbClr val="404040"/>
                </a:solidFill>
                <a:latin typeface="Trebuchet MS"/>
                <a:cs typeface="Trebuchet MS"/>
              </a:rPr>
              <a:t>infarction), </a:t>
            </a:r>
            <a:r>
              <a:rPr sz="1800" spc="-5" dirty="0">
                <a:solidFill>
                  <a:srgbClr val="404040"/>
                </a:solidFill>
                <a:latin typeface="Trebuchet MS"/>
                <a:cs typeface="Trebuchet MS"/>
              </a:rPr>
              <a:t>transient and </a:t>
            </a:r>
            <a:r>
              <a:rPr sz="1800" dirty="0">
                <a:solidFill>
                  <a:srgbClr val="404040"/>
                </a:solidFill>
                <a:latin typeface="Trebuchet MS"/>
                <a:cs typeface="Trebuchet MS"/>
              </a:rPr>
              <a:t>last </a:t>
            </a:r>
            <a:r>
              <a:rPr sz="1800" spc="-10" dirty="0">
                <a:solidFill>
                  <a:srgbClr val="404040"/>
                </a:solidFill>
                <a:latin typeface="Trebuchet MS"/>
                <a:cs typeface="Trebuchet MS"/>
              </a:rPr>
              <a:t>for </a:t>
            </a:r>
            <a:r>
              <a:rPr sz="1800" spc="-5" dirty="0">
                <a:solidFill>
                  <a:srgbClr val="404040"/>
                </a:solidFill>
                <a:latin typeface="Trebuchet MS"/>
                <a:cs typeface="Trebuchet MS"/>
              </a:rPr>
              <a:t>few  hours </a:t>
            </a:r>
            <a:r>
              <a:rPr sz="1800" spc="-50" dirty="0">
                <a:solidFill>
                  <a:srgbClr val="404040"/>
                </a:solidFill>
                <a:latin typeface="Trebuchet MS"/>
                <a:cs typeface="Trebuchet MS"/>
              </a:rPr>
              <a:t>only.</a:t>
            </a:r>
            <a:endParaRPr sz="1800">
              <a:latin typeface="Trebuchet MS"/>
              <a:cs typeface="Trebuchet MS"/>
            </a:endParaRPr>
          </a:p>
          <a:p>
            <a:pPr marL="355600" indent="-342900">
              <a:lnSpc>
                <a:spcPct val="100000"/>
              </a:lnSpc>
              <a:spcBef>
                <a:spcPts val="1010"/>
              </a:spcBef>
              <a:buClr>
                <a:srgbClr val="EB3C9F"/>
              </a:buClr>
              <a:buSzPct val="80555"/>
              <a:buFont typeface="Wingdings 3"/>
              <a:buChar char=""/>
              <a:tabLst>
                <a:tab pos="354965" algn="l"/>
                <a:tab pos="355600" algn="l"/>
              </a:tabLst>
            </a:pPr>
            <a:r>
              <a:rPr sz="1800" dirty="0">
                <a:solidFill>
                  <a:srgbClr val="404040"/>
                </a:solidFill>
                <a:latin typeface="Trebuchet MS"/>
                <a:cs typeface="Trebuchet MS"/>
              </a:rPr>
              <a:t>Q </a:t>
            </a:r>
            <a:r>
              <a:rPr sz="1800" spc="-5" dirty="0">
                <a:solidFill>
                  <a:srgbClr val="404040"/>
                </a:solidFill>
                <a:latin typeface="Trebuchet MS"/>
                <a:cs typeface="Trebuchet MS"/>
              </a:rPr>
              <a:t>wave</a:t>
            </a:r>
            <a:r>
              <a:rPr sz="1800" spc="-20" dirty="0">
                <a:solidFill>
                  <a:srgbClr val="404040"/>
                </a:solidFill>
                <a:latin typeface="Trebuchet MS"/>
                <a:cs typeface="Trebuchet MS"/>
              </a:rPr>
              <a:t> </a:t>
            </a:r>
            <a:r>
              <a:rPr sz="1800" spc="-5" dirty="0">
                <a:solidFill>
                  <a:srgbClr val="404040"/>
                </a:solidFill>
                <a:latin typeface="Trebuchet MS"/>
                <a:cs typeface="Trebuchet MS"/>
              </a:rPr>
              <a:t>formation</a:t>
            </a:r>
            <a:endParaRPr sz="1800">
              <a:latin typeface="Trebuchet MS"/>
              <a:cs typeface="Trebuchet MS"/>
            </a:endParaRPr>
          </a:p>
        </p:txBody>
      </p:sp>
      <p:sp>
        <p:nvSpPr>
          <p:cNvPr id="4" name="object 4"/>
          <p:cNvSpPr/>
          <p:nvPr/>
        </p:nvSpPr>
        <p:spPr>
          <a:xfrm>
            <a:off x="714377" y="4114826"/>
            <a:ext cx="8066151" cy="245668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6629" y="1642880"/>
            <a:ext cx="8533637" cy="478688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67232" y="304826"/>
            <a:ext cx="8424368" cy="628377"/>
          </a:xfrm>
          <a:prstGeom prst="rect">
            <a:avLst/>
          </a:prstGeom>
        </p:spPr>
        <p:txBody>
          <a:bodyPr vert="horz" wrap="square" lIns="0" tIns="12700" rIns="0" bIns="0" rtlCol="0">
            <a:spAutoFit/>
          </a:bodyPr>
          <a:lstStyle/>
          <a:p>
            <a:pPr marL="12700">
              <a:lnSpc>
                <a:spcPct val="100000"/>
              </a:lnSpc>
              <a:spcBef>
                <a:spcPts val="100"/>
              </a:spcBef>
            </a:pPr>
            <a:r>
              <a:rPr dirty="0"/>
              <a:t>ECG AND </a:t>
            </a:r>
            <a:r>
              <a:rPr spc="-50" dirty="0"/>
              <a:t>LOCATION </a:t>
            </a:r>
            <a:r>
              <a:rPr dirty="0"/>
              <a:t>OF</a:t>
            </a:r>
            <a:r>
              <a:rPr spc="-220" dirty="0"/>
              <a:t> </a:t>
            </a:r>
            <a:r>
              <a:rPr spc="-5" dirty="0"/>
              <a:t>MI</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71474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94285"/>
            <a:ext cx="8991600" cy="628377"/>
          </a:xfrm>
          <a:prstGeom prst="rect">
            <a:avLst/>
          </a:prstGeom>
        </p:spPr>
        <p:txBody>
          <a:bodyPr vert="horz" wrap="square" lIns="0" tIns="12700" rIns="0" bIns="0" rtlCol="0">
            <a:spAutoFit/>
          </a:bodyPr>
          <a:lstStyle/>
          <a:p>
            <a:pPr marL="12700">
              <a:lnSpc>
                <a:spcPct val="100000"/>
              </a:lnSpc>
              <a:spcBef>
                <a:spcPts val="100"/>
              </a:spcBef>
            </a:pPr>
            <a:r>
              <a:rPr lang="en-US" dirty="0" smtClean="0"/>
              <a:t>  </a:t>
            </a:r>
            <a:r>
              <a:rPr smtClean="0"/>
              <a:t>SHOWS </a:t>
            </a:r>
            <a:r>
              <a:rPr dirty="0"/>
              <a:t>ST </a:t>
            </a:r>
            <a:r>
              <a:rPr spc="-85" dirty="0"/>
              <a:t>ELEVATION </a:t>
            </a:r>
            <a:r>
              <a:rPr dirty="0"/>
              <a:t>BUT </a:t>
            </a:r>
            <a:r>
              <a:rPr spc="-10" dirty="0"/>
              <a:t>NOT </a:t>
            </a:r>
            <a:r>
              <a:rPr dirty="0"/>
              <a:t>STEMI</a:t>
            </a:r>
            <a:r>
              <a:rPr spc="-160" dirty="0"/>
              <a:t> </a:t>
            </a:r>
            <a:r>
              <a:rPr dirty="0"/>
              <a:t>!</a:t>
            </a:r>
          </a:p>
        </p:txBody>
      </p:sp>
      <p:sp>
        <p:nvSpPr>
          <p:cNvPr id="3" name="object 3"/>
          <p:cNvSpPr txBox="1"/>
          <p:nvPr/>
        </p:nvSpPr>
        <p:spPr>
          <a:xfrm>
            <a:off x="152400" y="1066800"/>
            <a:ext cx="8991612" cy="4764766"/>
          </a:xfrm>
          <a:prstGeom prst="rect">
            <a:avLst/>
          </a:prstGeom>
        </p:spPr>
        <p:txBody>
          <a:bodyPr vert="horz" wrap="square" lIns="0" tIns="12065" rIns="0" bIns="0" rtlCol="0">
            <a:spAutoFit/>
          </a:bodyPr>
          <a:lstStyle/>
          <a:p>
            <a:pPr marL="12700" marR="3378835">
              <a:lnSpc>
                <a:spcPct val="100000"/>
              </a:lnSpc>
              <a:spcBef>
                <a:spcPts val="95"/>
              </a:spcBef>
              <a:buFont typeface="Arial" pitchFamily="34" charset="0"/>
              <a:buChar char="•"/>
            </a:pPr>
            <a:r>
              <a:rPr sz="2800" b="1" spc="-5" smtClean="0">
                <a:solidFill>
                  <a:srgbClr val="FF0000"/>
                </a:solidFill>
                <a:latin typeface="Trebuchet MS"/>
                <a:cs typeface="Trebuchet MS"/>
              </a:rPr>
              <a:t>E</a:t>
            </a:r>
            <a:r>
              <a:rPr lang="en-US" sz="2800" b="1" spc="-5" dirty="0" smtClean="0">
                <a:solidFill>
                  <a:srgbClr val="FF0000"/>
                </a:solidFill>
                <a:latin typeface="Trebuchet MS"/>
                <a:cs typeface="Trebuchet MS"/>
              </a:rPr>
              <a:t> </a:t>
            </a:r>
            <a:r>
              <a:rPr sz="2800" spc="-5" smtClean="0">
                <a:solidFill>
                  <a:srgbClr val="404040"/>
                </a:solidFill>
                <a:latin typeface="Trebuchet MS"/>
                <a:cs typeface="Trebuchet MS"/>
              </a:rPr>
              <a:t>lectrolyte </a:t>
            </a:r>
            <a:r>
              <a:rPr sz="2800" spc="-10">
                <a:solidFill>
                  <a:srgbClr val="404040"/>
                </a:solidFill>
                <a:latin typeface="Trebuchet MS"/>
                <a:cs typeface="Trebuchet MS"/>
              </a:rPr>
              <a:t>abnormalities </a:t>
            </a:r>
            <a:endParaRPr lang="en-US" sz="2800" spc="-10" dirty="0" smtClean="0">
              <a:solidFill>
                <a:srgbClr val="404040"/>
              </a:solidFill>
              <a:latin typeface="Trebuchet MS"/>
              <a:cs typeface="Trebuchet MS"/>
            </a:endParaRPr>
          </a:p>
          <a:p>
            <a:pPr marL="12700" marR="3378835">
              <a:lnSpc>
                <a:spcPct val="100000"/>
              </a:lnSpc>
              <a:spcBef>
                <a:spcPts val="95"/>
              </a:spcBef>
            </a:pPr>
            <a:r>
              <a:rPr sz="2800" spc="-10" smtClean="0">
                <a:solidFill>
                  <a:srgbClr val="404040"/>
                </a:solidFill>
                <a:latin typeface="Trebuchet MS"/>
                <a:cs typeface="Trebuchet MS"/>
              </a:rPr>
              <a:t> </a:t>
            </a:r>
            <a:r>
              <a:rPr sz="2800" b="1" spc="-5" smtClean="0">
                <a:solidFill>
                  <a:srgbClr val="FF0000"/>
                </a:solidFill>
                <a:latin typeface="Trebuchet MS"/>
                <a:cs typeface="Trebuchet MS"/>
              </a:rPr>
              <a:t>L</a:t>
            </a:r>
            <a:r>
              <a:rPr lang="en-US" sz="2800" b="1" spc="-5" dirty="0" smtClean="0">
                <a:solidFill>
                  <a:srgbClr val="FF0000"/>
                </a:solidFill>
                <a:latin typeface="Trebuchet MS"/>
                <a:cs typeface="Trebuchet MS"/>
              </a:rPr>
              <a:t> </a:t>
            </a:r>
            <a:r>
              <a:rPr sz="2800" b="1" spc="-5" smtClean="0">
                <a:solidFill>
                  <a:srgbClr val="404040"/>
                </a:solidFill>
                <a:latin typeface="Trebuchet MS"/>
                <a:cs typeface="Trebuchet MS"/>
              </a:rPr>
              <a:t>eft </a:t>
            </a:r>
            <a:r>
              <a:rPr sz="2800" b="1" spc="-10" dirty="0">
                <a:solidFill>
                  <a:srgbClr val="404040"/>
                </a:solidFill>
                <a:latin typeface="Trebuchet MS"/>
                <a:cs typeface="Trebuchet MS"/>
              </a:rPr>
              <a:t>bundle </a:t>
            </a:r>
            <a:r>
              <a:rPr sz="2800" b="1" spc="-5" dirty="0">
                <a:solidFill>
                  <a:srgbClr val="404040"/>
                </a:solidFill>
                <a:latin typeface="Trebuchet MS"/>
                <a:cs typeface="Trebuchet MS"/>
              </a:rPr>
              <a:t>branch </a:t>
            </a:r>
            <a:r>
              <a:rPr sz="2800" b="1" spc="-10">
                <a:solidFill>
                  <a:srgbClr val="404040"/>
                </a:solidFill>
                <a:latin typeface="Trebuchet MS"/>
                <a:cs typeface="Trebuchet MS"/>
              </a:rPr>
              <a:t>block  </a:t>
            </a:r>
            <a:r>
              <a:rPr sz="2800" b="1" spc="-5" smtClean="0">
                <a:solidFill>
                  <a:srgbClr val="FF0000"/>
                </a:solidFill>
                <a:latin typeface="Trebuchet MS"/>
                <a:cs typeface="Trebuchet MS"/>
              </a:rPr>
              <a:t>A</a:t>
            </a:r>
            <a:r>
              <a:rPr lang="en-US" sz="2800" b="1" spc="-5" dirty="0" smtClean="0">
                <a:solidFill>
                  <a:srgbClr val="FF0000"/>
                </a:solidFill>
                <a:latin typeface="Trebuchet MS"/>
                <a:cs typeface="Trebuchet MS"/>
              </a:rPr>
              <a:t> </a:t>
            </a:r>
            <a:r>
              <a:rPr sz="2800" b="1" spc="-5" smtClean="0">
                <a:solidFill>
                  <a:srgbClr val="404040"/>
                </a:solidFill>
                <a:latin typeface="Trebuchet MS"/>
                <a:cs typeface="Trebuchet MS"/>
              </a:rPr>
              <a:t>neurysm </a:t>
            </a:r>
            <a:r>
              <a:rPr sz="2800" b="1" spc="-5" dirty="0">
                <a:solidFill>
                  <a:srgbClr val="404040"/>
                </a:solidFill>
                <a:latin typeface="Trebuchet MS"/>
                <a:cs typeface="Trebuchet MS"/>
              </a:rPr>
              <a:t>of left </a:t>
            </a:r>
            <a:r>
              <a:rPr sz="2800" b="1" spc="-5">
                <a:solidFill>
                  <a:srgbClr val="404040"/>
                </a:solidFill>
                <a:latin typeface="Trebuchet MS"/>
                <a:cs typeface="Trebuchet MS"/>
              </a:rPr>
              <a:t>ventricle  </a:t>
            </a:r>
            <a:r>
              <a:rPr sz="2800" b="1" spc="-10" smtClean="0">
                <a:solidFill>
                  <a:srgbClr val="FF0000"/>
                </a:solidFill>
                <a:latin typeface="Trebuchet MS"/>
                <a:cs typeface="Trebuchet MS"/>
              </a:rPr>
              <a:t>V</a:t>
            </a:r>
            <a:r>
              <a:rPr lang="en-US" sz="2800" b="1" spc="-10" dirty="0" smtClean="0">
                <a:solidFill>
                  <a:srgbClr val="FF0000"/>
                </a:solidFill>
                <a:latin typeface="Trebuchet MS"/>
                <a:cs typeface="Trebuchet MS"/>
              </a:rPr>
              <a:t> </a:t>
            </a:r>
            <a:r>
              <a:rPr sz="2800" spc="-10" smtClean="0">
                <a:solidFill>
                  <a:srgbClr val="404040"/>
                </a:solidFill>
                <a:latin typeface="Trebuchet MS"/>
                <a:cs typeface="Trebuchet MS"/>
              </a:rPr>
              <a:t>entricular</a:t>
            </a:r>
            <a:r>
              <a:rPr sz="2800" spc="5" smtClean="0">
                <a:solidFill>
                  <a:srgbClr val="404040"/>
                </a:solidFill>
                <a:latin typeface="Trebuchet MS"/>
                <a:cs typeface="Trebuchet MS"/>
              </a:rPr>
              <a:t> </a:t>
            </a:r>
            <a:r>
              <a:rPr sz="2800" spc="-10" dirty="0">
                <a:solidFill>
                  <a:srgbClr val="404040"/>
                </a:solidFill>
                <a:latin typeface="Trebuchet MS"/>
                <a:cs typeface="Trebuchet MS"/>
              </a:rPr>
              <a:t>hypertrophy</a:t>
            </a:r>
            <a:endParaRPr sz="2800">
              <a:latin typeface="Trebuchet MS"/>
              <a:cs typeface="Trebuchet MS"/>
            </a:endParaRPr>
          </a:p>
          <a:p>
            <a:pPr marL="12700" marR="197485">
              <a:lnSpc>
                <a:spcPct val="100000"/>
              </a:lnSpc>
            </a:pPr>
            <a:r>
              <a:rPr sz="2800" b="1" spc="-10" smtClean="0">
                <a:solidFill>
                  <a:srgbClr val="FF0000"/>
                </a:solidFill>
                <a:latin typeface="Trebuchet MS"/>
                <a:cs typeface="Trebuchet MS"/>
              </a:rPr>
              <a:t>A</a:t>
            </a:r>
            <a:r>
              <a:rPr lang="en-US" sz="2800" b="1" spc="-10" dirty="0" smtClean="0">
                <a:solidFill>
                  <a:srgbClr val="FF0000"/>
                </a:solidFill>
                <a:latin typeface="Trebuchet MS"/>
                <a:cs typeface="Trebuchet MS"/>
              </a:rPr>
              <a:t> </a:t>
            </a:r>
            <a:r>
              <a:rPr sz="2800" spc="-10" smtClean="0">
                <a:solidFill>
                  <a:srgbClr val="404040"/>
                </a:solidFill>
                <a:latin typeface="Trebuchet MS"/>
                <a:cs typeface="Trebuchet MS"/>
              </a:rPr>
              <a:t>rrhythmia </a:t>
            </a:r>
            <a:r>
              <a:rPr sz="2800" spc="-10" dirty="0">
                <a:solidFill>
                  <a:srgbClr val="404040"/>
                </a:solidFill>
                <a:latin typeface="Trebuchet MS"/>
                <a:cs typeface="Trebuchet MS"/>
              </a:rPr>
              <a:t>disease </a:t>
            </a:r>
            <a:r>
              <a:rPr sz="2800" spc="-5" dirty="0">
                <a:solidFill>
                  <a:srgbClr val="404040"/>
                </a:solidFill>
                <a:latin typeface="Trebuchet MS"/>
                <a:cs typeface="Trebuchet MS"/>
              </a:rPr>
              <a:t>(Brugada syndrome,  ventricular </a:t>
            </a:r>
            <a:r>
              <a:rPr sz="2800" spc="-10">
                <a:solidFill>
                  <a:srgbClr val="404040"/>
                </a:solidFill>
                <a:latin typeface="Trebuchet MS"/>
                <a:cs typeface="Trebuchet MS"/>
              </a:rPr>
              <a:t>tachycardia</a:t>
            </a:r>
            <a:r>
              <a:rPr sz="2800" spc="-10" smtClean="0">
                <a:solidFill>
                  <a:srgbClr val="404040"/>
                </a:solidFill>
                <a:latin typeface="Trebuchet MS"/>
                <a:cs typeface="Trebuchet MS"/>
              </a:rPr>
              <a:t>)</a:t>
            </a:r>
            <a:endParaRPr lang="en-US" sz="2800" spc="-10" dirty="0" smtClean="0">
              <a:solidFill>
                <a:srgbClr val="404040"/>
              </a:solidFill>
              <a:latin typeface="Trebuchet MS"/>
              <a:cs typeface="Trebuchet MS"/>
            </a:endParaRPr>
          </a:p>
          <a:p>
            <a:pPr marL="12700" marR="197485">
              <a:lnSpc>
                <a:spcPct val="100000"/>
              </a:lnSpc>
            </a:pPr>
            <a:r>
              <a:rPr sz="2800" spc="-10" smtClean="0">
                <a:solidFill>
                  <a:srgbClr val="404040"/>
                </a:solidFill>
                <a:latin typeface="Trebuchet MS"/>
                <a:cs typeface="Trebuchet MS"/>
              </a:rPr>
              <a:t> </a:t>
            </a:r>
            <a:r>
              <a:rPr sz="2800" b="1" spc="-25" smtClean="0">
                <a:solidFill>
                  <a:srgbClr val="FF0000"/>
                </a:solidFill>
                <a:latin typeface="Trebuchet MS"/>
                <a:cs typeface="Trebuchet MS"/>
              </a:rPr>
              <a:t>T</a:t>
            </a:r>
            <a:r>
              <a:rPr lang="en-US" sz="2800" b="1" spc="-25" dirty="0" smtClean="0">
                <a:solidFill>
                  <a:srgbClr val="FF0000"/>
                </a:solidFill>
                <a:latin typeface="Trebuchet MS"/>
                <a:cs typeface="Trebuchet MS"/>
              </a:rPr>
              <a:t> </a:t>
            </a:r>
            <a:r>
              <a:rPr sz="2800" spc="-25" smtClean="0">
                <a:solidFill>
                  <a:srgbClr val="404040"/>
                </a:solidFill>
                <a:latin typeface="Trebuchet MS"/>
                <a:cs typeface="Trebuchet MS"/>
              </a:rPr>
              <a:t>akotsubo/Treatment </a:t>
            </a:r>
            <a:r>
              <a:rPr sz="2800" spc="-5" dirty="0">
                <a:solidFill>
                  <a:srgbClr val="404040"/>
                </a:solidFill>
                <a:latin typeface="Trebuchet MS"/>
                <a:cs typeface="Trebuchet MS"/>
              </a:rPr>
              <a:t>(iatrogenic </a:t>
            </a:r>
            <a:r>
              <a:rPr sz="2800" spc="-10" dirty="0">
                <a:solidFill>
                  <a:srgbClr val="404040"/>
                </a:solidFill>
                <a:latin typeface="Trebuchet MS"/>
                <a:cs typeface="Trebuchet MS"/>
              </a:rPr>
              <a:t>pericarditis)  </a:t>
            </a:r>
            <a:r>
              <a:rPr sz="2800" b="1" spc="-10" dirty="0">
                <a:solidFill>
                  <a:srgbClr val="FF0000"/>
                </a:solidFill>
                <a:latin typeface="Trebuchet MS"/>
                <a:cs typeface="Trebuchet MS"/>
              </a:rPr>
              <a:t>I</a:t>
            </a:r>
            <a:r>
              <a:rPr sz="2800" spc="-10" dirty="0">
                <a:solidFill>
                  <a:srgbClr val="404040"/>
                </a:solidFill>
                <a:latin typeface="Trebuchet MS"/>
                <a:cs typeface="Trebuchet MS"/>
              </a:rPr>
              <a:t>njury (MI </a:t>
            </a:r>
            <a:r>
              <a:rPr sz="2800" spc="-5" dirty="0">
                <a:solidFill>
                  <a:srgbClr val="404040"/>
                </a:solidFill>
                <a:latin typeface="Trebuchet MS"/>
                <a:cs typeface="Trebuchet MS"/>
              </a:rPr>
              <a:t>or </a:t>
            </a:r>
            <a:r>
              <a:rPr sz="2800" spc="-10" dirty="0">
                <a:solidFill>
                  <a:srgbClr val="404040"/>
                </a:solidFill>
                <a:latin typeface="Trebuchet MS"/>
                <a:cs typeface="Trebuchet MS"/>
              </a:rPr>
              <a:t>cardiac</a:t>
            </a:r>
            <a:r>
              <a:rPr sz="2800" spc="10" dirty="0">
                <a:solidFill>
                  <a:srgbClr val="404040"/>
                </a:solidFill>
                <a:latin typeface="Trebuchet MS"/>
                <a:cs typeface="Trebuchet MS"/>
              </a:rPr>
              <a:t> </a:t>
            </a:r>
            <a:r>
              <a:rPr sz="2800" spc="-10" dirty="0">
                <a:solidFill>
                  <a:srgbClr val="404040"/>
                </a:solidFill>
                <a:latin typeface="Trebuchet MS"/>
                <a:cs typeface="Trebuchet MS"/>
              </a:rPr>
              <a:t>contusion)</a:t>
            </a:r>
            <a:endParaRPr sz="2800">
              <a:latin typeface="Trebuchet MS"/>
              <a:cs typeface="Trebuchet MS"/>
            </a:endParaRPr>
          </a:p>
          <a:p>
            <a:pPr marL="12700" marR="5080" algn="just">
              <a:lnSpc>
                <a:spcPct val="100000"/>
              </a:lnSpc>
              <a:spcBef>
                <a:spcPts val="5"/>
              </a:spcBef>
            </a:pPr>
            <a:r>
              <a:rPr sz="2800" b="1" spc="-5" smtClean="0">
                <a:solidFill>
                  <a:srgbClr val="FF0000"/>
                </a:solidFill>
                <a:latin typeface="Trebuchet MS"/>
                <a:cs typeface="Trebuchet MS"/>
              </a:rPr>
              <a:t>O</a:t>
            </a:r>
            <a:r>
              <a:rPr lang="en-US" sz="2800" b="1" spc="-5" dirty="0" smtClean="0">
                <a:solidFill>
                  <a:srgbClr val="FF0000"/>
                </a:solidFill>
                <a:latin typeface="Trebuchet MS"/>
                <a:cs typeface="Trebuchet MS"/>
              </a:rPr>
              <a:t> </a:t>
            </a:r>
            <a:r>
              <a:rPr sz="2800" spc="-5" smtClean="0">
                <a:solidFill>
                  <a:srgbClr val="404040"/>
                </a:solidFill>
                <a:latin typeface="Trebuchet MS"/>
                <a:cs typeface="Trebuchet MS"/>
              </a:rPr>
              <a:t>sborne </a:t>
            </a:r>
            <a:r>
              <a:rPr sz="2800" spc="-10" dirty="0">
                <a:solidFill>
                  <a:srgbClr val="404040"/>
                </a:solidFill>
                <a:latin typeface="Trebuchet MS"/>
                <a:cs typeface="Trebuchet MS"/>
              </a:rPr>
              <a:t>waves (hypothermia </a:t>
            </a:r>
            <a:r>
              <a:rPr sz="2800" spc="-5" dirty="0">
                <a:solidFill>
                  <a:srgbClr val="404040"/>
                </a:solidFill>
                <a:latin typeface="Trebuchet MS"/>
                <a:cs typeface="Trebuchet MS"/>
              </a:rPr>
              <a:t>or </a:t>
            </a:r>
            <a:r>
              <a:rPr sz="2800" spc="-10" dirty="0">
                <a:solidFill>
                  <a:srgbClr val="404040"/>
                </a:solidFill>
                <a:latin typeface="Trebuchet MS"/>
                <a:cs typeface="Trebuchet MS"/>
              </a:rPr>
              <a:t>hypocalcemia</a:t>
            </a:r>
            <a:r>
              <a:rPr sz="2800" spc="-10">
                <a:solidFill>
                  <a:srgbClr val="404040"/>
                </a:solidFill>
                <a:latin typeface="Trebuchet MS"/>
                <a:cs typeface="Trebuchet MS"/>
              </a:rPr>
              <a:t>)  </a:t>
            </a:r>
            <a:endParaRPr lang="en-US" sz="2800" spc="-10" dirty="0" smtClean="0">
              <a:solidFill>
                <a:srgbClr val="404040"/>
              </a:solidFill>
              <a:latin typeface="Trebuchet MS"/>
              <a:cs typeface="Trebuchet MS"/>
            </a:endParaRPr>
          </a:p>
          <a:p>
            <a:pPr marL="12700" marR="5080" algn="just">
              <a:lnSpc>
                <a:spcPct val="100000"/>
              </a:lnSpc>
              <a:spcBef>
                <a:spcPts val="5"/>
              </a:spcBef>
            </a:pPr>
            <a:endParaRPr lang="en-US" sz="2800" b="1" spc="-10" dirty="0" smtClean="0">
              <a:solidFill>
                <a:srgbClr val="404040"/>
              </a:solidFill>
              <a:latin typeface="Trebuchet MS"/>
              <a:cs typeface="Trebuchet MS"/>
            </a:endParaRPr>
          </a:p>
          <a:p>
            <a:pPr marL="12700" marR="5080" algn="just">
              <a:lnSpc>
                <a:spcPct val="100000"/>
              </a:lnSpc>
              <a:spcBef>
                <a:spcPts val="5"/>
              </a:spcBef>
            </a:pPr>
            <a:r>
              <a:rPr sz="2800" b="1" spc="-10" smtClean="0">
                <a:solidFill>
                  <a:srgbClr val="FF0000"/>
                </a:solidFill>
                <a:latin typeface="Trebuchet MS"/>
                <a:cs typeface="Trebuchet MS"/>
              </a:rPr>
              <a:t>N</a:t>
            </a:r>
            <a:r>
              <a:rPr lang="en-US" sz="2800" b="1" spc="-10" dirty="0" smtClean="0">
                <a:solidFill>
                  <a:srgbClr val="FF0000"/>
                </a:solidFill>
                <a:latin typeface="Trebuchet MS"/>
                <a:cs typeface="Trebuchet MS"/>
              </a:rPr>
              <a:t> </a:t>
            </a:r>
            <a:r>
              <a:rPr sz="2800" spc="-10" smtClean="0">
                <a:solidFill>
                  <a:srgbClr val="404040"/>
                </a:solidFill>
                <a:latin typeface="Trebuchet MS"/>
                <a:cs typeface="Trebuchet MS"/>
              </a:rPr>
              <a:t>on-atherosclerotic </a:t>
            </a:r>
            <a:r>
              <a:rPr sz="2800" spc="-10" dirty="0">
                <a:solidFill>
                  <a:srgbClr val="404040"/>
                </a:solidFill>
                <a:latin typeface="Trebuchet MS"/>
                <a:cs typeface="Trebuchet MS"/>
              </a:rPr>
              <a:t>(vasospasm </a:t>
            </a:r>
            <a:r>
              <a:rPr sz="2800" spc="-5" dirty="0">
                <a:solidFill>
                  <a:srgbClr val="404040"/>
                </a:solidFill>
                <a:latin typeface="Trebuchet MS"/>
                <a:cs typeface="Trebuchet MS"/>
              </a:rPr>
              <a:t>or </a:t>
            </a:r>
            <a:r>
              <a:rPr sz="2800" spc="-30" dirty="0">
                <a:solidFill>
                  <a:srgbClr val="404040"/>
                </a:solidFill>
                <a:latin typeface="Trebuchet MS"/>
                <a:cs typeface="Trebuchet MS"/>
              </a:rPr>
              <a:t>Prinzmetal’s  </a:t>
            </a:r>
            <a:r>
              <a:rPr sz="2800" spc="-10" dirty="0">
                <a:solidFill>
                  <a:srgbClr val="404040"/>
                </a:solidFill>
                <a:latin typeface="Trebuchet MS"/>
                <a:cs typeface="Trebuchet MS"/>
              </a:rPr>
              <a:t>angina</a:t>
            </a:r>
            <a:endParaRPr sz="2800">
              <a:latin typeface="Trebuchet MS"/>
              <a:cs typeface="Trebuchet M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482853"/>
            <a:ext cx="7902575" cy="605155"/>
          </a:xfrm>
          <a:prstGeom prst="rect">
            <a:avLst/>
          </a:prstGeom>
        </p:spPr>
        <p:txBody>
          <a:bodyPr vert="horz" wrap="square" lIns="0" tIns="13335" rIns="0" bIns="0" rtlCol="0">
            <a:spAutoFit/>
          </a:bodyPr>
          <a:lstStyle/>
          <a:p>
            <a:pPr marL="12700">
              <a:lnSpc>
                <a:spcPct val="100000"/>
              </a:lnSpc>
              <a:spcBef>
                <a:spcPts val="105"/>
              </a:spcBef>
            </a:pPr>
            <a:r>
              <a:rPr dirty="0"/>
              <a:t>The </a:t>
            </a:r>
            <a:r>
              <a:rPr spc="-5" dirty="0"/>
              <a:t>Laboratory Diagnosis </a:t>
            </a:r>
            <a:r>
              <a:rPr dirty="0"/>
              <a:t>of </a:t>
            </a:r>
            <a:r>
              <a:rPr spc="-5" dirty="0"/>
              <a:t>STEMI</a:t>
            </a:r>
            <a:r>
              <a:rPr spc="-50" dirty="0"/>
              <a:t> </a:t>
            </a:r>
            <a:r>
              <a:rPr spc="-5" dirty="0"/>
              <a:t>is</a:t>
            </a:r>
          </a:p>
        </p:txBody>
      </p:sp>
      <p:sp>
        <p:nvSpPr>
          <p:cNvPr id="3" name="object 3"/>
          <p:cNvSpPr txBox="1"/>
          <p:nvPr/>
        </p:nvSpPr>
        <p:spPr>
          <a:xfrm>
            <a:off x="612140" y="1061974"/>
            <a:ext cx="2004695" cy="605155"/>
          </a:xfrm>
          <a:prstGeom prst="rect">
            <a:avLst/>
          </a:prstGeom>
        </p:spPr>
        <p:txBody>
          <a:bodyPr vert="horz" wrap="square" lIns="0" tIns="13335" rIns="0" bIns="0" rtlCol="0">
            <a:spAutoFit/>
          </a:bodyPr>
          <a:lstStyle/>
          <a:p>
            <a:pPr marL="12700">
              <a:lnSpc>
                <a:spcPct val="100000"/>
              </a:lnSpc>
              <a:spcBef>
                <a:spcPts val="105"/>
              </a:spcBef>
            </a:pPr>
            <a:r>
              <a:rPr sz="3800" dirty="0">
                <a:latin typeface="Myanmar Text"/>
                <a:cs typeface="Myanmar Text"/>
              </a:rPr>
              <a:t>done by</a:t>
            </a:r>
            <a:r>
              <a:rPr sz="3800" spc="-105" dirty="0">
                <a:latin typeface="Myanmar Text"/>
                <a:cs typeface="Myanmar Text"/>
              </a:rPr>
              <a:t> </a:t>
            </a:r>
            <a:r>
              <a:rPr sz="3800" dirty="0">
                <a:latin typeface="Myanmar Text"/>
                <a:cs typeface="Myanmar Text"/>
              </a:rPr>
              <a:t>:</a:t>
            </a:r>
            <a:endParaRPr sz="3800">
              <a:latin typeface="Myanmar Text"/>
              <a:cs typeface="Myanmar Text"/>
            </a:endParaRPr>
          </a:p>
        </p:txBody>
      </p:sp>
      <p:sp>
        <p:nvSpPr>
          <p:cNvPr id="4" name="object 4"/>
          <p:cNvSpPr txBox="1"/>
          <p:nvPr/>
        </p:nvSpPr>
        <p:spPr>
          <a:xfrm>
            <a:off x="906576" y="2362200"/>
            <a:ext cx="6131560" cy="2680221"/>
          </a:xfrm>
          <a:prstGeom prst="rect">
            <a:avLst/>
          </a:prstGeom>
        </p:spPr>
        <p:txBody>
          <a:bodyPr vert="horz" wrap="square" lIns="0" tIns="139700" rIns="0" bIns="0" rtlCol="0">
            <a:spAutoFit/>
          </a:bodyPr>
          <a:lstStyle/>
          <a:p>
            <a:pPr marL="12700">
              <a:lnSpc>
                <a:spcPct val="100000"/>
              </a:lnSpc>
              <a:spcBef>
                <a:spcPts val="1100"/>
              </a:spcBef>
            </a:pPr>
            <a:r>
              <a:rPr sz="2250" spc="-5" dirty="0">
                <a:solidFill>
                  <a:srgbClr val="89D0D5"/>
                </a:solidFill>
                <a:latin typeface="Wingdings 3"/>
                <a:cs typeface="Wingdings 3"/>
              </a:rPr>
              <a:t></a:t>
            </a:r>
            <a:r>
              <a:rPr sz="2250" spc="-5" dirty="0">
                <a:solidFill>
                  <a:srgbClr val="89D0D5"/>
                </a:solidFill>
                <a:latin typeface="Times New Roman"/>
                <a:cs typeface="Times New Roman"/>
              </a:rPr>
              <a:t> </a:t>
            </a:r>
            <a:r>
              <a:rPr sz="2800" spc="-5" dirty="0">
                <a:solidFill>
                  <a:srgbClr val="002060"/>
                </a:solidFill>
                <a:latin typeface="Times New Roman"/>
                <a:cs typeface="Times New Roman"/>
              </a:rPr>
              <a:t>Cardiac</a:t>
            </a:r>
            <a:r>
              <a:rPr sz="2800" spc="105" dirty="0">
                <a:solidFill>
                  <a:srgbClr val="002060"/>
                </a:solidFill>
                <a:latin typeface="Times New Roman"/>
                <a:cs typeface="Times New Roman"/>
              </a:rPr>
              <a:t> </a:t>
            </a:r>
            <a:r>
              <a:rPr sz="2800" spc="-15" dirty="0">
                <a:solidFill>
                  <a:srgbClr val="002060"/>
                </a:solidFill>
                <a:latin typeface="Times New Roman"/>
                <a:cs typeface="Times New Roman"/>
              </a:rPr>
              <a:t>Troponin</a:t>
            </a:r>
            <a:endParaRPr sz="2800">
              <a:solidFill>
                <a:srgbClr val="002060"/>
              </a:solidFill>
              <a:latin typeface="Times New Roman"/>
              <a:cs typeface="Times New Roman"/>
            </a:endParaRPr>
          </a:p>
          <a:p>
            <a:pPr marL="355600" marR="5080" indent="-172720">
              <a:lnSpc>
                <a:spcPct val="100000"/>
              </a:lnSpc>
              <a:spcBef>
                <a:spcPts val="1000"/>
              </a:spcBef>
            </a:pPr>
            <a:r>
              <a:rPr sz="2800" spc="-5" dirty="0">
                <a:solidFill>
                  <a:srgbClr val="002060"/>
                </a:solidFill>
                <a:latin typeface="Times New Roman"/>
                <a:cs typeface="Times New Roman"/>
              </a:rPr>
              <a:t>The most </a:t>
            </a:r>
            <a:r>
              <a:rPr sz="2800" dirty="0">
                <a:solidFill>
                  <a:srgbClr val="002060"/>
                </a:solidFill>
                <a:latin typeface="Times New Roman"/>
                <a:cs typeface="Times New Roman"/>
              </a:rPr>
              <a:t>sensitive </a:t>
            </a:r>
            <a:r>
              <a:rPr sz="2800" spc="-5" dirty="0">
                <a:solidFill>
                  <a:srgbClr val="002060"/>
                </a:solidFill>
                <a:latin typeface="Times New Roman"/>
                <a:cs typeface="Times New Roman"/>
              </a:rPr>
              <a:t>and specific marker</a:t>
            </a:r>
            <a:r>
              <a:rPr sz="2800" spc="-65" dirty="0">
                <a:solidFill>
                  <a:srgbClr val="002060"/>
                </a:solidFill>
                <a:latin typeface="Times New Roman"/>
                <a:cs typeface="Times New Roman"/>
              </a:rPr>
              <a:t> </a:t>
            </a:r>
            <a:r>
              <a:rPr sz="2800" spc="-5" dirty="0">
                <a:solidFill>
                  <a:srgbClr val="002060"/>
                </a:solidFill>
                <a:latin typeface="Times New Roman"/>
                <a:cs typeface="Times New Roman"/>
              </a:rPr>
              <a:t>of  myocardial</a:t>
            </a:r>
            <a:r>
              <a:rPr sz="2800" spc="-10" dirty="0">
                <a:solidFill>
                  <a:srgbClr val="002060"/>
                </a:solidFill>
                <a:latin typeface="Times New Roman"/>
                <a:cs typeface="Times New Roman"/>
              </a:rPr>
              <a:t> </a:t>
            </a:r>
            <a:r>
              <a:rPr sz="2800" spc="-5" dirty="0">
                <a:solidFill>
                  <a:srgbClr val="002060"/>
                </a:solidFill>
                <a:latin typeface="Times New Roman"/>
                <a:cs typeface="Times New Roman"/>
              </a:rPr>
              <a:t>necrosis.</a:t>
            </a:r>
            <a:endParaRPr sz="2800">
              <a:solidFill>
                <a:srgbClr val="002060"/>
              </a:solidFill>
              <a:latin typeface="Times New Roman"/>
              <a:cs typeface="Times New Roman"/>
            </a:endParaRPr>
          </a:p>
          <a:p>
            <a:pPr marL="12700">
              <a:lnSpc>
                <a:spcPct val="100000"/>
              </a:lnSpc>
              <a:spcBef>
                <a:spcPts val="1005"/>
              </a:spcBef>
            </a:pPr>
            <a:r>
              <a:rPr sz="2250" spc="-5" dirty="0">
                <a:solidFill>
                  <a:srgbClr val="002060"/>
                </a:solidFill>
                <a:latin typeface="Wingdings 3"/>
                <a:cs typeface="Wingdings 3"/>
              </a:rPr>
              <a:t></a:t>
            </a:r>
            <a:r>
              <a:rPr sz="2250" spc="155" dirty="0">
                <a:solidFill>
                  <a:srgbClr val="002060"/>
                </a:solidFill>
                <a:latin typeface="Times New Roman"/>
                <a:cs typeface="Times New Roman"/>
              </a:rPr>
              <a:t> </a:t>
            </a:r>
            <a:r>
              <a:rPr sz="2800" spc="-10" dirty="0">
                <a:solidFill>
                  <a:srgbClr val="002060"/>
                </a:solidFill>
                <a:latin typeface="Times New Roman"/>
                <a:cs typeface="Times New Roman"/>
              </a:rPr>
              <a:t>CK-MB</a:t>
            </a:r>
            <a:endParaRPr sz="2800">
              <a:solidFill>
                <a:srgbClr val="002060"/>
              </a:solidFill>
              <a:latin typeface="Times New Roman"/>
              <a:cs typeface="Times New Roman"/>
            </a:endParaRPr>
          </a:p>
          <a:p>
            <a:pPr marL="12700">
              <a:lnSpc>
                <a:spcPct val="100000"/>
              </a:lnSpc>
              <a:spcBef>
                <a:spcPts val="1000"/>
              </a:spcBef>
            </a:pPr>
            <a:r>
              <a:rPr sz="2250" spc="-10" dirty="0">
                <a:solidFill>
                  <a:srgbClr val="002060"/>
                </a:solidFill>
                <a:latin typeface="Wingdings 3"/>
                <a:cs typeface="Wingdings 3"/>
              </a:rPr>
              <a:t></a:t>
            </a:r>
            <a:r>
              <a:rPr sz="2250" spc="155" dirty="0">
                <a:solidFill>
                  <a:srgbClr val="002060"/>
                </a:solidFill>
                <a:latin typeface="Times New Roman"/>
                <a:cs typeface="Times New Roman"/>
              </a:rPr>
              <a:t> </a:t>
            </a:r>
            <a:r>
              <a:rPr sz="2800" spc="-5" dirty="0">
                <a:solidFill>
                  <a:srgbClr val="002060"/>
                </a:solidFill>
                <a:latin typeface="Times New Roman"/>
                <a:cs typeface="Times New Roman"/>
              </a:rPr>
              <a:t>Myoglobin</a:t>
            </a:r>
            <a:endParaRPr sz="2800">
              <a:solidFill>
                <a:srgbClr val="002060"/>
              </a:solidFill>
              <a:latin typeface="Times New Roman"/>
              <a:cs typeface="Times New Roman"/>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57883"/>
            <a:ext cx="8787384" cy="51435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67243" y="304822"/>
            <a:ext cx="4842967" cy="628377"/>
          </a:xfrm>
          <a:prstGeom prst="rect">
            <a:avLst/>
          </a:prstGeom>
        </p:spPr>
        <p:txBody>
          <a:bodyPr vert="horz" wrap="square" lIns="0" tIns="12700" rIns="0" bIns="0" rtlCol="0">
            <a:spAutoFit/>
          </a:bodyPr>
          <a:lstStyle/>
          <a:p>
            <a:pPr marL="12700">
              <a:lnSpc>
                <a:spcPct val="100000"/>
              </a:lnSpc>
              <a:spcBef>
                <a:spcPts val="100"/>
              </a:spcBef>
            </a:pPr>
            <a:r>
              <a:rPr spc="-5" dirty="0"/>
              <a:t>CARDIAC</a:t>
            </a:r>
            <a:r>
              <a:rPr spc="-70" dirty="0"/>
              <a:t> </a:t>
            </a:r>
            <a:r>
              <a:rPr spc="-5" dirty="0"/>
              <a:t>MARKER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1554" name="Picture 2" descr="Atheromatous plaque/ Atheroma&#10;Fatty streak&#10;Atheroma&#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245" y="152400"/>
            <a:ext cx="8576767" cy="628377"/>
          </a:xfrm>
          <a:prstGeom prst="rect">
            <a:avLst/>
          </a:prstGeom>
        </p:spPr>
        <p:txBody>
          <a:bodyPr vert="horz" wrap="square" lIns="0" tIns="12700" rIns="0" bIns="0" rtlCol="0">
            <a:spAutoFit/>
          </a:bodyPr>
          <a:lstStyle/>
          <a:p>
            <a:pPr marL="12700">
              <a:lnSpc>
                <a:spcPct val="100000"/>
              </a:lnSpc>
              <a:spcBef>
                <a:spcPts val="100"/>
              </a:spcBef>
            </a:pPr>
            <a:r>
              <a:rPr spc="-15" dirty="0"/>
              <a:t>PROPERTIES </a:t>
            </a:r>
            <a:r>
              <a:rPr dirty="0"/>
              <a:t>OF </a:t>
            </a:r>
            <a:r>
              <a:rPr spc="-5" dirty="0"/>
              <a:t>CARDIAC</a:t>
            </a:r>
            <a:r>
              <a:rPr spc="-50" dirty="0"/>
              <a:t> </a:t>
            </a:r>
            <a:r>
              <a:rPr spc="-5" dirty="0"/>
              <a:t>MARKER</a:t>
            </a:r>
          </a:p>
        </p:txBody>
      </p:sp>
      <p:sp>
        <p:nvSpPr>
          <p:cNvPr id="3" name="object 3"/>
          <p:cNvSpPr/>
          <p:nvPr/>
        </p:nvSpPr>
        <p:spPr>
          <a:xfrm>
            <a:off x="499490" y="762000"/>
            <a:ext cx="8215884" cy="4495800"/>
          </a:xfrm>
          <a:prstGeom prst="rect">
            <a:avLst/>
          </a:prstGeom>
          <a:blipFill>
            <a:blip r:embed="rId2" cstate="print"/>
            <a:stretch>
              <a:fillRect/>
            </a:stretch>
          </a:blipFill>
        </p:spPr>
        <p:txBody>
          <a:bodyPr wrap="square" lIns="0" tIns="0" rIns="0" bIns="0" rtlCol="0"/>
          <a:lstStyle/>
          <a:p>
            <a:endParaRPr/>
          </a:p>
        </p:txBody>
      </p:sp>
      <p:sp>
        <p:nvSpPr>
          <p:cNvPr id="4" name="Rectangle 3"/>
          <p:cNvSpPr/>
          <p:nvPr/>
        </p:nvSpPr>
        <p:spPr>
          <a:xfrm>
            <a:off x="0" y="5562599"/>
            <a:ext cx="9144000" cy="923330"/>
          </a:xfrm>
          <a:prstGeom prst="rect">
            <a:avLst/>
          </a:prstGeom>
        </p:spPr>
        <p:txBody>
          <a:bodyPr wrap="square">
            <a:spAutoFit/>
          </a:bodyPr>
          <a:lstStyle/>
          <a:p>
            <a:r>
              <a:rPr lang="en-US" dirty="0" err="1" smtClean="0"/>
              <a:t>CreatineMI</a:t>
            </a:r>
            <a:r>
              <a:rPr lang="en-IN" dirty="0" err="1" smtClean="0"/>
              <a:t>Kinase</a:t>
            </a:r>
            <a:r>
              <a:rPr lang="en-IN" dirty="0" smtClean="0"/>
              <a:t> MB is less sensitive and specific for the diagnosis </a:t>
            </a:r>
            <a:r>
              <a:rPr lang="en-IN" dirty="0" err="1" smtClean="0"/>
              <a:t>ofMI.However</a:t>
            </a:r>
            <a:r>
              <a:rPr lang="en-IN" dirty="0" smtClean="0"/>
              <a:t>, it remains useful for the diagnosis of early </a:t>
            </a:r>
            <a:r>
              <a:rPr lang="en-IN" dirty="0" err="1" smtClean="0"/>
              <a:t>infarctextension</a:t>
            </a:r>
            <a:r>
              <a:rPr lang="en-IN" dirty="0" smtClean="0"/>
              <a:t> (</a:t>
            </a:r>
            <a:r>
              <a:rPr lang="en-IN" dirty="0" err="1" smtClean="0"/>
              <a:t>reinfarction</a:t>
            </a:r>
            <a:r>
              <a:rPr lang="en-IN" dirty="0" smtClean="0"/>
              <a:t>) and </a:t>
            </a:r>
            <a:r>
              <a:rPr lang="en-IN" dirty="0" err="1" smtClean="0"/>
              <a:t>peri</a:t>
            </a:r>
            <a:r>
              <a:rPr lang="en-IN" dirty="0" smtClean="0"/>
              <a:t>-procedural MI because of </a:t>
            </a:r>
            <a:r>
              <a:rPr lang="en-IN" dirty="0" err="1" smtClean="0"/>
              <a:t>itsshort</a:t>
            </a:r>
            <a:r>
              <a:rPr lang="en-IN" dirty="0" smtClean="0"/>
              <a:t> half life. NT-Pro BNP is helpful in assessing left ventricular </a:t>
            </a:r>
            <a:r>
              <a:rPr lang="en-US" dirty="0" smtClean="0"/>
              <a:t>failure patients.</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73125"/>
            <a:ext cx="7064375" cy="452120"/>
          </a:xfrm>
          <a:prstGeom prst="rect">
            <a:avLst/>
          </a:prstGeom>
        </p:spPr>
        <p:txBody>
          <a:bodyPr vert="horz" wrap="square" lIns="0" tIns="12065" rIns="0" bIns="0" rtlCol="0">
            <a:spAutoFit/>
          </a:bodyPr>
          <a:lstStyle/>
          <a:p>
            <a:pPr marL="12700">
              <a:lnSpc>
                <a:spcPct val="100000"/>
              </a:lnSpc>
              <a:spcBef>
                <a:spcPts val="95"/>
              </a:spcBef>
            </a:pPr>
            <a:r>
              <a:rPr sz="2800" spc="-10" dirty="0"/>
              <a:t>Causes </a:t>
            </a:r>
            <a:r>
              <a:rPr sz="2800" spc="-5" dirty="0"/>
              <a:t>of </a:t>
            </a:r>
            <a:r>
              <a:rPr sz="2800" spc="-10" dirty="0"/>
              <a:t>Serum </a:t>
            </a:r>
            <a:r>
              <a:rPr sz="2800" spc="-5" dirty="0"/>
              <a:t>Troponin T and I</a:t>
            </a:r>
            <a:r>
              <a:rPr sz="2800" spc="90" dirty="0"/>
              <a:t> </a:t>
            </a:r>
            <a:r>
              <a:rPr sz="2800" spc="-5" dirty="0"/>
              <a:t>Elevations,</a:t>
            </a:r>
            <a:endParaRPr sz="2800"/>
          </a:p>
        </p:txBody>
      </p:sp>
      <p:sp>
        <p:nvSpPr>
          <p:cNvPr id="3" name="object 3"/>
          <p:cNvSpPr txBox="1"/>
          <p:nvPr/>
        </p:nvSpPr>
        <p:spPr>
          <a:xfrm>
            <a:off x="535940" y="799846"/>
            <a:ext cx="7995284" cy="878840"/>
          </a:xfrm>
          <a:prstGeom prst="rect">
            <a:avLst/>
          </a:prstGeom>
        </p:spPr>
        <p:txBody>
          <a:bodyPr vert="horz" wrap="square" lIns="0" tIns="12065" rIns="0" bIns="0" rtlCol="0">
            <a:spAutoFit/>
          </a:bodyPr>
          <a:lstStyle/>
          <a:p>
            <a:pPr marL="12700" marR="5080">
              <a:lnSpc>
                <a:spcPct val="100000"/>
              </a:lnSpc>
              <a:spcBef>
                <a:spcPts val="95"/>
              </a:spcBef>
              <a:tabLst>
                <a:tab pos="1369695" algn="l"/>
              </a:tabLst>
            </a:pPr>
            <a:r>
              <a:rPr sz="2800" spc="-10" dirty="0">
                <a:latin typeface="Myanmar Text"/>
                <a:cs typeface="Myanmar Text"/>
              </a:rPr>
              <a:t>Including </a:t>
            </a:r>
            <a:r>
              <a:rPr sz="2800" spc="-5" dirty="0">
                <a:latin typeface="Myanmar Text"/>
                <a:cs typeface="Myanmar Text"/>
              </a:rPr>
              <a:t>Both </a:t>
            </a:r>
            <a:r>
              <a:rPr sz="2800" spc="-10" dirty="0">
                <a:latin typeface="Myanmar Text"/>
                <a:cs typeface="Myanmar Text"/>
              </a:rPr>
              <a:t>ACS, Non </a:t>
            </a:r>
            <a:r>
              <a:rPr sz="2800" spc="-5" dirty="0">
                <a:latin typeface="Myanmar Text"/>
                <a:cs typeface="Myanmar Text"/>
              </a:rPr>
              <a:t>Coronary Events and </a:t>
            </a:r>
            <a:r>
              <a:rPr sz="2800" spc="-10" dirty="0">
                <a:latin typeface="Myanmar Text"/>
                <a:cs typeface="Myanmar Text"/>
              </a:rPr>
              <a:t>Non  Cardiac	</a:t>
            </a:r>
            <a:r>
              <a:rPr sz="2800" spc="-5" dirty="0">
                <a:latin typeface="Myanmar Text"/>
                <a:cs typeface="Myanmar Text"/>
              </a:rPr>
              <a:t>Events</a:t>
            </a:r>
            <a:endParaRPr sz="2800">
              <a:latin typeface="Myanmar Text"/>
              <a:cs typeface="Myanmar Text"/>
            </a:endParaRPr>
          </a:p>
        </p:txBody>
      </p:sp>
      <p:sp>
        <p:nvSpPr>
          <p:cNvPr id="4" name="object 4"/>
          <p:cNvSpPr txBox="1"/>
          <p:nvPr/>
        </p:nvSpPr>
        <p:spPr>
          <a:xfrm>
            <a:off x="535940" y="1687869"/>
            <a:ext cx="7465060" cy="4585230"/>
          </a:xfrm>
          <a:prstGeom prst="rect">
            <a:avLst/>
          </a:prstGeom>
        </p:spPr>
        <p:txBody>
          <a:bodyPr vert="horz" wrap="square" lIns="0" tIns="95885" rIns="0" bIns="0" rtlCol="0">
            <a:spAutoFit/>
          </a:bodyPr>
          <a:lstStyle/>
          <a:p>
            <a:pPr marL="12700">
              <a:lnSpc>
                <a:spcPct val="100000"/>
              </a:lnSpc>
              <a:spcBef>
                <a:spcPts val="755"/>
              </a:spcBef>
              <a:tabLst>
                <a:tab pos="354965" algn="l"/>
              </a:tabLst>
            </a:pPr>
            <a:r>
              <a:rPr sz="1100" spc="10" dirty="0">
                <a:solidFill>
                  <a:srgbClr val="89D0D5"/>
                </a:solidFill>
                <a:latin typeface="Wingdings 3"/>
                <a:cs typeface="Wingdings 3"/>
              </a:rPr>
              <a:t></a:t>
            </a:r>
            <a:r>
              <a:rPr sz="1100" spc="10" dirty="0">
                <a:solidFill>
                  <a:srgbClr val="89D0D5"/>
                </a:solidFill>
                <a:latin typeface="Times New Roman"/>
                <a:cs typeface="Times New Roman"/>
              </a:rPr>
              <a:t>	</a:t>
            </a:r>
            <a:r>
              <a:rPr sz="1400" b="1" dirty="0">
                <a:latin typeface="Myanmar Text"/>
                <a:cs typeface="Myanmar Text"/>
              </a:rPr>
              <a:t>Acute Myocardial</a:t>
            </a:r>
            <a:r>
              <a:rPr sz="1400" b="1" spc="-35" dirty="0">
                <a:latin typeface="Myanmar Text"/>
                <a:cs typeface="Myanmar Text"/>
              </a:rPr>
              <a:t> </a:t>
            </a:r>
            <a:r>
              <a:rPr sz="1400" b="1" spc="-5" dirty="0">
                <a:latin typeface="Myanmar Text"/>
                <a:cs typeface="Myanmar Text"/>
              </a:rPr>
              <a:t>Infarction</a:t>
            </a:r>
            <a:endParaRPr sz="1400" b="1">
              <a:latin typeface="Myanmar Text"/>
              <a:cs typeface="Myanmar Text"/>
            </a:endParaRPr>
          </a:p>
          <a:p>
            <a:pPr marL="12700">
              <a:lnSpc>
                <a:spcPct val="100000"/>
              </a:lnSpc>
              <a:spcBef>
                <a:spcPts val="660"/>
              </a:spcBef>
              <a:tabLst>
                <a:tab pos="354965" algn="l"/>
              </a:tabLst>
            </a:pPr>
            <a:r>
              <a:rPr sz="1100" b="1" spc="15" dirty="0">
                <a:latin typeface="Wingdings 3"/>
                <a:cs typeface="Wingdings 3"/>
              </a:rPr>
              <a:t></a:t>
            </a:r>
            <a:r>
              <a:rPr sz="1100" b="1" spc="15" dirty="0">
                <a:latin typeface="Times New Roman"/>
                <a:cs typeface="Times New Roman"/>
              </a:rPr>
              <a:t>	</a:t>
            </a:r>
            <a:r>
              <a:rPr sz="1400" b="1" dirty="0">
                <a:latin typeface="Myanmar Text"/>
                <a:cs typeface="Myanmar Text"/>
              </a:rPr>
              <a:t>Shock of any form (Cardiogenic, Obstructive,</a:t>
            </a:r>
            <a:r>
              <a:rPr sz="1400" b="1" spc="-85" dirty="0">
                <a:latin typeface="Myanmar Text"/>
                <a:cs typeface="Myanmar Text"/>
              </a:rPr>
              <a:t> </a:t>
            </a:r>
            <a:r>
              <a:rPr sz="1400" b="1" dirty="0">
                <a:latin typeface="Myanmar Text"/>
                <a:cs typeface="Myanmar Text"/>
              </a:rPr>
              <a:t>Distributive)</a:t>
            </a:r>
            <a:endParaRPr sz="1400" b="1">
              <a:latin typeface="Myanmar Text"/>
              <a:cs typeface="Myanmar Text"/>
            </a:endParaRPr>
          </a:p>
          <a:p>
            <a:pPr marL="12700">
              <a:lnSpc>
                <a:spcPct val="100000"/>
              </a:lnSpc>
              <a:spcBef>
                <a:spcPts val="675"/>
              </a:spcBef>
              <a:tabLst>
                <a:tab pos="354965" algn="l"/>
              </a:tabLst>
            </a:pPr>
            <a:r>
              <a:rPr sz="1100" b="1" spc="10" dirty="0">
                <a:latin typeface="Wingdings 3"/>
                <a:cs typeface="Wingdings 3"/>
              </a:rPr>
              <a:t></a:t>
            </a:r>
            <a:r>
              <a:rPr sz="1100" b="1" spc="10" dirty="0">
                <a:latin typeface="Times New Roman"/>
                <a:cs typeface="Times New Roman"/>
              </a:rPr>
              <a:t>	</a:t>
            </a:r>
            <a:r>
              <a:rPr sz="1400" b="1" dirty="0">
                <a:latin typeface="Myanmar Text"/>
                <a:cs typeface="Myanmar Text"/>
              </a:rPr>
              <a:t>Myocarditis and</a:t>
            </a:r>
            <a:r>
              <a:rPr sz="1400" b="1" spc="-40" dirty="0">
                <a:latin typeface="Myanmar Text"/>
                <a:cs typeface="Myanmar Text"/>
              </a:rPr>
              <a:t> </a:t>
            </a:r>
            <a:r>
              <a:rPr sz="1400" b="1" dirty="0">
                <a:latin typeface="Myanmar Text"/>
                <a:cs typeface="Myanmar Text"/>
              </a:rPr>
              <a:t>Myopericarditis</a:t>
            </a:r>
            <a:endParaRPr sz="1400" b="1">
              <a:latin typeface="Myanmar Text"/>
              <a:cs typeface="Myanmar Text"/>
            </a:endParaRPr>
          </a:p>
          <a:p>
            <a:pPr marL="12700">
              <a:lnSpc>
                <a:spcPct val="100000"/>
              </a:lnSpc>
              <a:spcBef>
                <a:spcPts val="660"/>
              </a:spcBef>
              <a:tabLst>
                <a:tab pos="354965" algn="l"/>
              </a:tabLst>
            </a:pPr>
            <a:r>
              <a:rPr sz="1100" b="1" spc="10" dirty="0">
                <a:latin typeface="Wingdings 3"/>
                <a:cs typeface="Wingdings 3"/>
              </a:rPr>
              <a:t></a:t>
            </a:r>
            <a:r>
              <a:rPr sz="1100" b="1" spc="10" dirty="0">
                <a:latin typeface="Times New Roman"/>
                <a:cs typeface="Times New Roman"/>
              </a:rPr>
              <a:t>	</a:t>
            </a:r>
            <a:r>
              <a:rPr sz="1400" b="1" spc="-5" dirty="0">
                <a:latin typeface="Myanmar Text"/>
                <a:cs typeface="Myanmar Text"/>
              </a:rPr>
              <a:t>Cardiomyopathies</a:t>
            </a:r>
            <a:endParaRPr sz="1400" b="1">
              <a:latin typeface="Myanmar Text"/>
              <a:cs typeface="Myanmar Text"/>
            </a:endParaRPr>
          </a:p>
          <a:p>
            <a:pPr marL="12700">
              <a:lnSpc>
                <a:spcPct val="100000"/>
              </a:lnSpc>
              <a:spcBef>
                <a:spcPts val="660"/>
              </a:spcBef>
              <a:tabLst>
                <a:tab pos="354965" algn="l"/>
              </a:tabLst>
            </a:pPr>
            <a:r>
              <a:rPr sz="1100" b="1" spc="10" dirty="0">
                <a:latin typeface="Wingdings 3"/>
                <a:cs typeface="Wingdings 3"/>
              </a:rPr>
              <a:t></a:t>
            </a:r>
            <a:r>
              <a:rPr sz="1100" b="1" spc="10" dirty="0">
                <a:latin typeface="Times New Roman"/>
                <a:cs typeface="Times New Roman"/>
              </a:rPr>
              <a:t>	</a:t>
            </a:r>
            <a:r>
              <a:rPr sz="1400" b="1" dirty="0">
                <a:latin typeface="Myanmar Text"/>
                <a:cs typeface="Myanmar Text"/>
              </a:rPr>
              <a:t>Acute Congestive </a:t>
            </a:r>
            <a:r>
              <a:rPr sz="1400" b="1" spc="-5" dirty="0">
                <a:latin typeface="Myanmar Text"/>
                <a:cs typeface="Myanmar Text"/>
              </a:rPr>
              <a:t>Failure </a:t>
            </a:r>
            <a:r>
              <a:rPr sz="1400" b="1" dirty="0">
                <a:latin typeface="Myanmar Text"/>
                <a:cs typeface="Myanmar Text"/>
              </a:rPr>
              <a:t>(Pulmonary</a:t>
            </a:r>
            <a:r>
              <a:rPr sz="1400" b="1" spc="-40" dirty="0">
                <a:latin typeface="Myanmar Text"/>
                <a:cs typeface="Myanmar Text"/>
              </a:rPr>
              <a:t> </a:t>
            </a:r>
            <a:r>
              <a:rPr sz="1400" b="1" dirty="0">
                <a:latin typeface="Myanmar Text"/>
                <a:cs typeface="Myanmar Text"/>
              </a:rPr>
              <a:t>Edema)</a:t>
            </a:r>
            <a:endParaRPr sz="1400" b="1">
              <a:latin typeface="Myanmar Text"/>
              <a:cs typeface="Myanmar Text"/>
            </a:endParaRPr>
          </a:p>
          <a:p>
            <a:pPr marL="12700">
              <a:lnSpc>
                <a:spcPct val="100000"/>
              </a:lnSpc>
              <a:spcBef>
                <a:spcPts val="670"/>
              </a:spcBef>
              <a:tabLst>
                <a:tab pos="354965" algn="l"/>
              </a:tabLst>
            </a:pPr>
            <a:r>
              <a:rPr sz="1100" b="1" spc="10" dirty="0">
                <a:latin typeface="Wingdings 3"/>
                <a:cs typeface="Wingdings 3"/>
              </a:rPr>
              <a:t></a:t>
            </a:r>
            <a:r>
              <a:rPr sz="1100" b="1" spc="10" dirty="0">
                <a:latin typeface="Times New Roman"/>
                <a:cs typeface="Times New Roman"/>
              </a:rPr>
              <a:t>	</a:t>
            </a:r>
            <a:r>
              <a:rPr sz="1400" b="1" spc="-5" dirty="0">
                <a:latin typeface="Myanmar Text"/>
                <a:cs typeface="Myanmar Text"/>
              </a:rPr>
              <a:t>Sepsis</a:t>
            </a:r>
            <a:endParaRPr sz="1400" b="1">
              <a:latin typeface="Myanmar Text"/>
              <a:cs typeface="Myanmar Text"/>
            </a:endParaRPr>
          </a:p>
          <a:p>
            <a:pPr marL="12700">
              <a:lnSpc>
                <a:spcPct val="100000"/>
              </a:lnSpc>
              <a:spcBef>
                <a:spcPts val="660"/>
              </a:spcBef>
              <a:tabLst>
                <a:tab pos="354965" algn="l"/>
              </a:tabLst>
            </a:pPr>
            <a:r>
              <a:rPr sz="1100" b="1" spc="15" dirty="0">
                <a:latin typeface="Wingdings 3"/>
                <a:cs typeface="Wingdings 3"/>
              </a:rPr>
              <a:t></a:t>
            </a:r>
            <a:r>
              <a:rPr sz="1100" b="1" spc="15" dirty="0">
                <a:latin typeface="Times New Roman"/>
                <a:cs typeface="Times New Roman"/>
              </a:rPr>
              <a:t>	</a:t>
            </a:r>
            <a:r>
              <a:rPr sz="1400" b="1" dirty="0">
                <a:latin typeface="Myanmar Text"/>
                <a:cs typeface="Myanmar Text"/>
              </a:rPr>
              <a:t>Pulmonary</a:t>
            </a:r>
            <a:r>
              <a:rPr sz="1400" b="1" spc="-50" dirty="0">
                <a:latin typeface="Myanmar Text"/>
                <a:cs typeface="Myanmar Text"/>
              </a:rPr>
              <a:t> </a:t>
            </a:r>
            <a:r>
              <a:rPr sz="1400" b="1" dirty="0">
                <a:latin typeface="Myanmar Text"/>
                <a:cs typeface="Myanmar Text"/>
              </a:rPr>
              <a:t>Embolism</a:t>
            </a:r>
            <a:endParaRPr sz="1400" b="1">
              <a:latin typeface="Myanmar Text"/>
              <a:cs typeface="Myanmar Text"/>
            </a:endParaRPr>
          </a:p>
          <a:p>
            <a:pPr marL="12700">
              <a:lnSpc>
                <a:spcPct val="100000"/>
              </a:lnSpc>
              <a:spcBef>
                <a:spcPts val="665"/>
              </a:spcBef>
              <a:tabLst>
                <a:tab pos="354965" algn="l"/>
              </a:tabLst>
            </a:pPr>
            <a:r>
              <a:rPr sz="1100" b="1" spc="10" dirty="0">
                <a:latin typeface="Wingdings 3"/>
                <a:cs typeface="Wingdings 3"/>
              </a:rPr>
              <a:t></a:t>
            </a:r>
            <a:r>
              <a:rPr sz="1100" b="1" spc="10" dirty="0">
                <a:latin typeface="Times New Roman"/>
                <a:cs typeface="Times New Roman"/>
              </a:rPr>
              <a:t>	</a:t>
            </a:r>
            <a:r>
              <a:rPr sz="1400" b="1" spc="-5" dirty="0">
                <a:latin typeface="Myanmar Text"/>
                <a:cs typeface="Myanmar Text"/>
              </a:rPr>
              <a:t>Renal</a:t>
            </a:r>
            <a:r>
              <a:rPr sz="1400" b="1" spc="-10" dirty="0">
                <a:latin typeface="Myanmar Text"/>
                <a:cs typeface="Myanmar Text"/>
              </a:rPr>
              <a:t> </a:t>
            </a:r>
            <a:r>
              <a:rPr sz="1400" b="1" spc="-5" dirty="0">
                <a:latin typeface="Myanmar Text"/>
                <a:cs typeface="Myanmar Text"/>
              </a:rPr>
              <a:t>Failure</a:t>
            </a:r>
            <a:endParaRPr sz="1400" b="1">
              <a:latin typeface="Myanmar Text"/>
              <a:cs typeface="Myanmar Text"/>
            </a:endParaRPr>
          </a:p>
          <a:p>
            <a:pPr marL="12700">
              <a:lnSpc>
                <a:spcPct val="100000"/>
              </a:lnSpc>
              <a:spcBef>
                <a:spcPts val="670"/>
              </a:spcBef>
              <a:tabLst>
                <a:tab pos="354965" algn="l"/>
              </a:tabLst>
            </a:pPr>
            <a:r>
              <a:rPr sz="1100" b="1" spc="10" dirty="0">
                <a:latin typeface="Wingdings 3"/>
                <a:cs typeface="Wingdings 3"/>
              </a:rPr>
              <a:t></a:t>
            </a:r>
            <a:r>
              <a:rPr sz="1100" b="1" spc="10" dirty="0">
                <a:latin typeface="Times New Roman"/>
                <a:cs typeface="Times New Roman"/>
              </a:rPr>
              <a:t>	</a:t>
            </a:r>
            <a:r>
              <a:rPr sz="1400" b="1" spc="-5" dirty="0">
                <a:latin typeface="Myanmar Text"/>
                <a:cs typeface="Myanmar Text"/>
              </a:rPr>
              <a:t>Burns</a:t>
            </a:r>
            <a:endParaRPr sz="1400" b="1">
              <a:latin typeface="Myanmar Text"/>
              <a:cs typeface="Myanmar Text"/>
            </a:endParaRPr>
          </a:p>
          <a:p>
            <a:pPr marL="12700">
              <a:lnSpc>
                <a:spcPct val="100000"/>
              </a:lnSpc>
              <a:spcBef>
                <a:spcPts val="660"/>
              </a:spcBef>
              <a:tabLst>
                <a:tab pos="354965" algn="l"/>
              </a:tabLst>
            </a:pPr>
            <a:r>
              <a:rPr sz="1100" b="1" spc="10" dirty="0">
                <a:latin typeface="Wingdings 3"/>
                <a:cs typeface="Wingdings 3"/>
              </a:rPr>
              <a:t></a:t>
            </a:r>
            <a:r>
              <a:rPr sz="1100" b="1" spc="10" dirty="0">
                <a:latin typeface="Times New Roman"/>
                <a:cs typeface="Times New Roman"/>
              </a:rPr>
              <a:t>	</a:t>
            </a:r>
            <a:r>
              <a:rPr sz="1400" b="1" dirty="0">
                <a:latin typeface="Myanmar Text"/>
                <a:cs typeface="Myanmar Text"/>
              </a:rPr>
              <a:t>Acute CNS</a:t>
            </a:r>
            <a:r>
              <a:rPr sz="1400" b="1" spc="-5" dirty="0">
                <a:latin typeface="Myanmar Text"/>
                <a:cs typeface="Myanmar Text"/>
              </a:rPr>
              <a:t> Event</a:t>
            </a:r>
            <a:endParaRPr sz="1400" b="1">
              <a:latin typeface="Myanmar Text"/>
              <a:cs typeface="Myanmar Text"/>
            </a:endParaRPr>
          </a:p>
          <a:p>
            <a:pPr marL="12700">
              <a:lnSpc>
                <a:spcPct val="100000"/>
              </a:lnSpc>
              <a:spcBef>
                <a:spcPts val="660"/>
              </a:spcBef>
              <a:tabLst>
                <a:tab pos="354965" algn="l"/>
              </a:tabLst>
            </a:pPr>
            <a:r>
              <a:rPr sz="1100" b="1" spc="10" dirty="0">
                <a:latin typeface="Wingdings 3"/>
                <a:cs typeface="Wingdings 3"/>
              </a:rPr>
              <a:t></a:t>
            </a:r>
            <a:r>
              <a:rPr sz="1100" b="1" spc="10" dirty="0">
                <a:latin typeface="Times New Roman"/>
                <a:cs typeface="Times New Roman"/>
              </a:rPr>
              <a:t>	</a:t>
            </a:r>
            <a:r>
              <a:rPr sz="1400" b="1" spc="-5" dirty="0">
                <a:latin typeface="Myanmar Text"/>
                <a:cs typeface="Myanmar Text"/>
              </a:rPr>
              <a:t>Rhabdomyolysis</a:t>
            </a:r>
            <a:endParaRPr sz="1400" b="1">
              <a:latin typeface="Myanmar Text"/>
              <a:cs typeface="Myanmar Text"/>
            </a:endParaRPr>
          </a:p>
          <a:p>
            <a:pPr marL="12700">
              <a:lnSpc>
                <a:spcPct val="100000"/>
              </a:lnSpc>
              <a:spcBef>
                <a:spcPts val="670"/>
              </a:spcBef>
              <a:tabLst>
                <a:tab pos="354965" algn="l"/>
              </a:tabLst>
            </a:pPr>
            <a:r>
              <a:rPr sz="1100" b="1" spc="10" dirty="0">
                <a:latin typeface="Wingdings 3"/>
                <a:cs typeface="Wingdings 3"/>
              </a:rPr>
              <a:t></a:t>
            </a:r>
            <a:r>
              <a:rPr sz="1100" b="1" spc="10" dirty="0">
                <a:latin typeface="Times New Roman"/>
                <a:cs typeface="Times New Roman"/>
              </a:rPr>
              <a:t>	</a:t>
            </a:r>
            <a:r>
              <a:rPr sz="1400" b="1" spc="-5" dirty="0">
                <a:latin typeface="Myanmar Text"/>
                <a:cs typeface="Myanmar Text"/>
              </a:rPr>
              <a:t>Cardiiac </a:t>
            </a:r>
            <a:r>
              <a:rPr sz="1400" b="1" dirty="0">
                <a:latin typeface="Myanmar Text"/>
                <a:cs typeface="Myanmar Text"/>
              </a:rPr>
              <a:t>Neoplasm, </a:t>
            </a:r>
            <a:r>
              <a:rPr sz="1400" b="1" spc="-5" dirty="0">
                <a:latin typeface="Myanmar Text"/>
                <a:cs typeface="Myanmar Text"/>
              </a:rPr>
              <a:t>Inflammatory Syndromes, Infiltrative</a:t>
            </a:r>
            <a:r>
              <a:rPr sz="1400" b="1" spc="-10" dirty="0">
                <a:latin typeface="Myanmar Text"/>
                <a:cs typeface="Myanmar Text"/>
              </a:rPr>
              <a:t> </a:t>
            </a:r>
            <a:r>
              <a:rPr sz="1400" b="1" spc="-5" dirty="0">
                <a:latin typeface="Myanmar Text"/>
                <a:cs typeface="Myanmar Text"/>
              </a:rPr>
              <a:t>Diseases</a:t>
            </a:r>
            <a:endParaRPr sz="1400" b="1">
              <a:latin typeface="Myanmar Text"/>
              <a:cs typeface="Myanmar Text"/>
            </a:endParaRPr>
          </a:p>
          <a:p>
            <a:pPr marL="12700">
              <a:lnSpc>
                <a:spcPct val="100000"/>
              </a:lnSpc>
              <a:spcBef>
                <a:spcPts val="665"/>
              </a:spcBef>
              <a:tabLst>
                <a:tab pos="354965" algn="l"/>
              </a:tabLst>
            </a:pPr>
            <a:r>
              <a:rPr sz="1100" b="1" spc="10" dirty="0">
                <a:latin typeface="Wingdings 3"/>
                <a:cs typeface="Wingdings 3"/>
              </a:rPr>
              <a:t></a:t>
            </a:r>
            <a:r>
              <a:rPr sz="1100" b="1" spc="10" dirty="0">
                <a:latin typeface="Times New Roman"/>
                <a:cs typeface="Times New Roman"/>
              </a:rPr>
              <a:t>	</a:t>
            </a:r>
            <a:r>
              <a:rPr sz="1400" b="1" dirty="0">
                <a:latin typeface="Myanmar Text"/>
                <a:cs typeface="Myanmar Text"/>
              </a:rPr>
              <a:t>Sympathomimetic</a:t>
            </a:r>
            <a:r>
              <a:rPr sz="1400" b="1" spc="-35" dirty="0">
                <a:latin typeface="Myanmar Text"/>
                <a:cs typeface="Myanmar Text"/>
              </a:rPr>
              <a:t> </a:t>
            </a:r>
            <a:r>
              <a:rPr sz="1400" b="1" spc="-5" dirty="0">
                <a:latin typeface="Myanmar Text"/>
                <a:cs typeface="Myanmar Text"/>
              </a:rPr>
              <a:t>Ingestions</a:t>
            </a:r>
            <a:endParaRPr sz="1400" b="1">
              <a:latin typeface="Myanmar Text"/>
              <a:cs typeface="Myanmar Text"/>
            </a:endParaRPr>
          </a:p>
          <a:p>
            <a:pPr marL="12700">
              <a:lnSpc>
                <a:spcPct val="100000"/>
              </a:lnSpc>
              <a:spcBef>
                <a:spcPts val="660"/>
              </a:spcBef>
              <a:tabLst>
                <a:tab pos="354965" algn="l"/>
              </a:tabLst>
            </a:pPr>
            <a:r>
              <a:rPr sz="1100" b="1" spc="10" dirty="0">
                <a:latin typeface="Wingdings 3"/>
                <a:cs typeface="Wingdings 3"/>
              </a:rPr>
              <a:t></a:t>
            </a:r>
            <a:r>
              <a:rPr sz="1100" b="1" spc="10" dirty="0">
                <a:latin typeface="Times New Roman"/>
                <a:cs typeface="Times New Roman"/>
              </a:rPr>
              <a:t>	</a:t>
            </a:r>
            <a:r>
              <a:rPr sz="1400" b="1" spc="-5" dirty="0">
                <a:latin typeface="Myanmar Text"/>
                <a:cs typeface="Myanmar Text"/>
              </a:rPr>
              <a:t>Congenital </a:t>
            </a:r>
            <a:r>
              <a:rPr sz="1400" b="1" dirty="0">
                <a:latin typeface="Myanmar Text"/>
                <a:cs typeface="Myanmar Text"/>
              </a:rPr>
              <a:t>Coronary</a:t>
            </a:r>
            <a:r>
              <a:rPr sz="1400" b="1" spc="-30" dirty="0">
                <a:latin typeface="Myanmar Text"/>
                <a:cs typeface="Myanmar Text"/>
              </a:rPr>
              <a:t> </a:t>
            </a:r>
            <a:r>
              <a:rPr sz="1400" b="1" spc="-5" dirty="0">
                <a:latin typeface="Myanmar Text"/>
                <a:cs typeface="Myanmar Text"/>
              </a:rPr>
              <a:t>Anomalies</a:t>
            </a:r>
            <a:endParaRPr sz="1400" b="1">
              <a:latin typeface="Myanmar Text"/>
              <a:cs typeface="Myanmar Text"/>
            </a:endParaRPr>
          </a:p>
          <a:p>
            <a:pPr marL="12700">
              <a:lnSpc>
                <a:spcPct val="100000"/>
              </a:lnSpc>
              <a:spcBef>
                <a:spcPts val="670"/>
              </a:spcBef>
              <a:tabLst>
                <a:tab pos="354965" algn="l"/>
              </a:tabLst>
            </a:pPr>
            <a:r>
              <a:rPr sz="1100" b="1" spc="10" dirty="0">
                <a:latin typeface="Wingdings 3"/>
                <a:cs typeface="Wingdings 3"/>
              </a:rPr>
              <a:t></a:t>
            </a:r>
            <a:r>
              <a:rPr sz="1100" b="1" spc="10" dirty="0">
                <a:latin typeface="Times New Roman"/>
                <a:cs typeface="Times New Roman"/>
              </a:rPr>
              <a:t>	</a:t>
            </a:r>
            <a:r>
              <a:rPr sz="1400" b="1" dirty="0">
                <a:latin typeface="Myanmar Text"/>
                <a:cs typeface="Myanmar Text"/>
              </a:rPr>
              <a:t>Extreme Physical</a:t>
            </a:r>
            <a:r>
              <a:rPr sz="1400" b="1" spc="-50" dirty="0">
                <a:latin typeface="Myanmar Text"/>
                <a:cs typeface="Myanmar Text"/>
              </a:rPr>
              <a:t> </a:t>
            </a:r>
            <a:r>
              <a:rPr sz="1400" b="1" spc="-5" dirty="0">
                <a:latin typeface="Myanmar Text"/>
                <a:cs typeface="Myanmar Text"/>
              </a:rPr>
              <a:t>Exertion</a:t>
            </a:r>
            <a:endParaRPr sz="1400" b="1">
              <a:latin typeface="Myanmar Text"/>
              <a:cs typeface="Myanmar Text"/>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52752" y="339293"/>
            <a:ext cx="3244215" cy="697230"/>
          </a:xfrm>
          <a:prstGeom prst="rect">
            <a:avLst/>
          </a:prstGeom>
        </p:spPr>
        <p:txBody>
          <a:bodyPr vert="horz" wrap="square" lIns="0" tIns="13335" rIns="0" bIns="0" rtlCol="0">
            <a:spAutoFit/>
          </a:bodyPr>
          <a:lstStyle/>
          <a:p>
            <a:pPr marL="12700">
              <a:lnSpc>
                <a:spcPct val="100000"/>
              </a:lnSpc>
              <a:spcBef>
                <a:spcPts val="105"/>
              </a:spcBef>
            </a:pPr>
            <a:r>
              <a:rPr sz="4400" spc="-20" dirty="0"/>
              <a:t>Investigations</a:t>
            </a:r>
            <a:endParaRPr sz="4400"/>
          </a:p>
        </p:txBody>
      </p:sp>
      <p:sp>
        <p:nvSpPr>
          <p:cNvPr id="3" name="object 3"/>
          <p:cNvSpPr txBox="1"/>
          <p:nvPr/>
        </p:nvSpPr>
        <p:spPr>
          <a:xfrm>
            <a:off x="231142" y="1316484"/>
            <a:ext cx="8483600" cy="4869815"/>
          </a:xfrm>
          <a:prstGeom prst="rect">
            <a:avLst/>
          </a:prstGeom>
        </p:spPr>
        <p:txBody>
          <a:bodyPr vert="horz" wrap="square" lIns="0" tIns="85725" rIns="0" bIns="0" rtlCol="0">
            <a:spAutoFit/>
          </a:bodyPr>
          <a:lstStyle/>
          <a:p>
            <a:pPr marL="355600" marR="5080" indent="-342900">
              <a:lnSpc>
                <a:spcPts val="2400"/>
              </a:lnSpc>
              <a:spcBef>
                <a:spcPts val="675"/>
              </a:spcBef>
              <a:buFont typeface="Arial"/>
              <a:buChar char="•"/>
              <a:tabLst>
                <a:tab pos="354965" algn="l"/>
                <a:tab pos="355600" algn="l"/>
              </a:tabLst>
            </a:pPr>
            <a:r>
              <a:rPr sz="2500" b="1" spc="-5" dirty="0">
                <a:latin typeface="Calibri"/>
                <a:cs typeface="Calibri"/>
              </a:rPr>
              <a:t>Other blood </a:t>
            </a:r>
            <a:r>
              <a:rPr sz="2500" b="1" spc="-15" dirty="0">
                <a:latin typeface="Calibri"/>
                <a:cs typeface="Calibri"/>
              </a:rPr>
              <a:t>tests: </a:t>
            </a:r>
            <a:r>
              <a:rPr sz="2500" spc="-5" dirty="0">
                <a:latin typeface="Calibri"/>
                <a:cs typeface="Calibri"/>
              </a:rPr>
              <a:t>erythrocyte </a:t>
            </a:r>
            <a:r>
              <a:rPr sz="2500" spc="-10" dirty="0">
                <a:latin typeface="Calibri"/>
                <a:cs typeface="Calibri"/>
              </a:rPr>
              <a:t>sedimentation </a:t>
            </a:r>
            <a:r>
              <a:rPr sz="2500" spc="-25" dirty="0">
                <a:latin typeface="Calibri"/>
                <a:cs typeface="Calibri"/>
              </a:rPr>
              <a:t>rate </a:t>
            </a:r>
            <a:r>
              <a:rPr sz="2500" spc="-10" dirty="0">
                <a:latin typeface="Calibri"/>
                <a:cs typeface="Calibri"/>
              </a:rPr>
              <a:t>(ESR) </a:t>
            </a:r>
            <a:r>
              <a:rPr sz="2500" spc="-5" dirty="0">
                <a:latin typeface="Calibri"/>
                <a:cs typeface="Calibri"/>
              </a:rPr>
              <a:t>and </a:t>
            </a:r>
            <a:r>
              <a:rPr sz="2500" spc="10" dirty="0">
                <a:latin typeface="Calibri"/>
                <a:cs typeface="Calibri"/>
              </a:rPr>
              <a:t>C-  </a:t>
            </a:r>
            <a:r>
              <a:rPr sz="2500" spc="-10" dirty="0">
                <a:latin typeface="Calibri"/>
                <a:cs typeface="Calibri"/>
              </a:rPr>
              <a:t>reactive </a:t>
            </a:r>
            <a:r>
              <a:rPr sz="2500" spc="-15" dirty="0">
                <a:latin typeface="Calibri"/>
                <a:cs typeface="Calibri"/>
              </a:rPr>
              <a:t>protein </a:t>
            </a:r>
            <a:r>
              <a:rPr sz="2500" spc="-10" dirty="0">
                <a:latin typeface="Calibri"/>
                <a:cs typeface="Calibri"/>
              </a:rPr>
              <a:t>(CRP) </a:t>
            </a:r>
            <a:r>
              <a:rPr sz="2500" spc="-15" dirty="0">
                <a:latin typeface="Calibri"/>
                <a:cs typeface="Calibri"/>
              </a:rPr>
              <a:t>are </a:t>
            </a:r>
            <a:r>
              <a:rPr sz="2500" spc="-5" dirty="0">
                <a:latin typeface="Calibri"/>
                <a:cs typeface="Calibri"/>
              </a:rPr>
              <a:t>also</a:t>
            </a:r>
            <a:r>
              <a:rPr sz="2500" spc="35" dirty="0">
                <a:latin typeface="Calibri"/>
                <a:cs typeface="Calibri"/>
              </a:rPr>
              <a:t> </a:t>
            </a:r>
            <a:r>
              <a:rPr sz="2500" spc="-15" dirty="0">
                <a:latin typeface="Calibri"/>
                <a:cs typeface="Calibri"/>
              </a:rPr>
              <a:t>elevated</a:t>
            </a:r>
            <a:endParaRPr sz="2500">
              <a:latin typeface="Calibri"/>
              <a:cs typeface="Calibri"/>
            </a:endParaRPr>
          </a:p>
          <a:p>
            <a:pPr marL="355600" indent="-342900">
              <a:lnSpc>
                <a:spcPct val="100000"/>
              </a:lnSpc>
              <a:spcBef>
                <a:spcPts val="20"/>
              </a:spcBef>
              <a:buFont typeface="Arial"/>
              <a:buChar char="•"/>
              <a:tabLst>
                <a:tab pos="354965" algn="l"/>
                <a:tab pos="355600" algn="l"/>
              </a:tabLst>
            </a:pPr>
            <a:r>
              <a:rPr sz="2500" b="1" spc="-10" dirty="0">
                <a:latin typeface="Calibri"/>
                <a:cs typeface="Calibri"/>
              </a:rPr>
              <a:t>Chest</a:t>
            </a:r>
            <a:r>
              <a:rPr sz="2500" b="1" spc="-20" dirty="0">
                <a:latin typeface="Calibri"/>
                <a:cs typeface="Calibri"/>
              </a:rPr>
              <a:t> </a:t>
            </a:r>
            <a:r>
              <a:rPr sz="2500" b="1" spc="-25" dirty="0">
                <a:latin typeface="Calibri"/>
                <a:cs typeface="Calibri"/>
              </a:rPr>
              <a:t>X-ray</a:t>
            </a:r>
            <a:endParaRPr sz="2500">
              <a:latin typeface="Calibri"/>
              <a:cs typeface="Calibri"/>
            </a:endParaRPr>
          </a:p>
          <a:p>
            <a:pPr marL="756285" lvl="1" indent="-287020">
              <a:lnSpc>
                <a:spcPct val="100000"/>
              </a:lnSpc>
              <a:spcBef>
                <a:spcPts val="15"/>
              </a:spcBef>
              <a:buFont typeface="Arial"/>
              <a:buChar char="–"/>
              <a:tabLst>
                <a:tab pos="756285" algn="l"/>
                <a:tab pos="756920" algn="l"/>
              </a:tabLst>
            </a:pPr>
            <a:r>
              <a:rPr sz="2200" spc="-5" dirty="0">
                <a:latin typeface="Calibri"/>
                <a:cs typeface="Calibri"/>
              </a:rPr>
              <a:t>pulmonary oedema </a:t>
            </a:r>
            <a:r>
              <a:rPr sz="2200" spc="-10" dirty="0">
                <a:latin typeface="Calibri"/>
                <a:cs typeface="Calibri"/>
              </a:rPr>
              <a:t>that </a:t>
            </a:r>
            <a:r>
              <a:rPr sz="2200" spc="-5" dirty="0">
                <a:latin typeface="Calibri"/>
                <a:cs typeface="Calibri"/>
              </a:rPr>
              <a:t>is </a:t>
            </a:r>
            <a:r>
              <a:rPr sz="2200" spc="-10" dirty="0">
                <a:latin typeface="Calibri"/>
                <a:cs typeface="Calibri"/>
              </a:rPr>
              <a:t>not evident </a:t>
            </a:r>
            <a:r>
              <a:rPr sz="2200" spc="-5" dirty="0">
                <a:latin typeface="Calibri"/>
                <a:cs typeface="Calibri"/>
              </a:rPr>
              <a:t>on </a:t>
            </a:r>
            <a:r>
              <a:rPr sz="2200" spc="-10" dirty="0">
                <a:latin typeface="Calibri"/>
                <a:cs typeface="Calibri"/>
              </a:rPr>
              <a:t>clinical</a:t>
            </a:r>
            <a:r>
              <a:rPr sz="2200" spc="60" dirty="0">
                <a:latin typeface="Calibri"/>
                <a:cs typeface="Calibri"/>
              </a:rPr>
              <a:t> </a:t>
            </a:r>
            <a:r>
              <a:rPr sz="2200" spc="-15" dirty="0">
                <a:latin typeface="Calibri"/>
                <a:cs typeface="Calibri"/>
              </a:rPr>
              <a:t>examination</a:t>
            </a:r>
            <a:endParaRPr sz="2200">
              <a:latin typeface="Calibri"/>
              <a:cs typeface="Calibri"/>
            </a:endParaRPr>
          </a:p>
          <a:p>
            <a:pPr marL="756285" lvl="1" indent="-287020">
              <a:lnSpc>
                <a:spcPct val="100000"/>
              </a:lnSpc>
              <a:buFont typeface="Arial"/>
              <a:buChar char="–"/>
              <a:tabLst>
                <a:tab pos="756285" algn="l"/>
                <a:tab pos="756920" algn="l"/>
              </a:tabLst>
            </a:pPr>
            <a:r>
              <a:rPr sz="2200" spc="-10" dirty="0">
                <a:latin typeface="Calibri"/>
                <a:cs typeface="Calibri"/>
              </a:rPr>
              <a:t>heart </a:t>
            </a:r>
            <a:r>
              <a:rPr sz="2200" spc="-20" dirty="0">
                <a:latin typeface="Calibri"/>
                <a:cs typeface="Calibri"/>
              </a:rPr>
              <a:t>size </a:t>
            </a:r>
            <a:r>
              <a:rPr sz="2200" spc="-5" dirty="0">
                <a:latin typeface="Calibri"/>
                <a:cs typeface="Calibri"/>
              </a:rPr>
              <a:t>is </a:t>
            </a:r>
            <a:r>
              <a:rPr sz="2200" spc="-10" dirty="0">
                <a:latin typeface="Calibri"/>
                <a:cs typeface="Calibri"/>
              </a:rPr>
              <a:t>often</a:t>
            </a:r>
            <a:r>
              <a:rPr sz="2200" spc="40" dirty="0">
                <a:latin typeface="Calibri"/>
                <a:cs typeface="Calibri"/>
              </a:rPr>
              <a:t> </a:t>
            </a:r>
            <a:r>
              <a:rPr sz="2200" spc="-5" dirty="0">
                <a:latin typeface="Calibri"/>
                <a:cs typeface="Calibri"/>
              </a:rPr>
              <a:t>normal</a:t>
            </a:r>
            <a:endParaRPr sz="2200">
              <a:latin typeface="Calibri"/>
              <a:cs typeface="Calibri"/>
            </a:endParaRPr>
          </a:p>
          <a:p>
            <a:pPr marL="756285" lvl="1" indent="-287020">
              <a:lnSpc>
                <a:spcPts val="2375"/>
              </a:lnSpc>
              <a:buFont typeface="Arial"/>
              <a:buChar char="–"/>
              <a:tabLst>
                <a:tab pos="756285" algn="l"/>
                <a:tab pos="756920" algn="l"/>
              </a:tabLst>
            </a:pPr>
            <a:r>
              <a:rPr sz="2200" spc="-5" dirty="0">
                <a:latin typeface="Calibri"/>
                <a:cs typeface="Calibri"/>
              </a:rPr>
              <a:t>But </a:t>
            </a:r>
            <a:r>
              <a:rPr sz="2200" spc="-10" dirty="0">
                <a:latin typeface="Calibri"/>
                <a:cs typeface="Calibri"/>
              </a:rPr>
              <a:t>there </a:t>
            </a:r>
            <a:r>
              <a:rPr sz="2200" spc="-15" dirty="0">
                <a:latin typeface="Calibri"/>
                <a:cs typeface="Calibri"/>
              </a:rPr>
              <a:t>may </a:t>
            </a:r>
            <a:r>
              <a:rPr sz="2200" spc="-5" dirty="0">
                <a:latin typeface="Calibri"/>
                <a:cs typeface="Calibri"/>
              </a:rPr>
              <a:t>be </a:t>
            </a:r>
            <a:r>
              <a:rPr sz="2200" spc="-15" dirty="0">
                <a:latin typeface="Calibri"/>
                <a:cs typeface="Calibri"/>
              </a:rPr>
              <a:t>cardiomegaly </a:t>
            </a:r>
            <a:r>
              <a:rPr sz="2200" spc="-5" dirty="0">
                <a:latin typeface="Calibri"/>
                <a:cs typeface="Calibri"/>
              </a:rPr>
              <a:t>due </a:t>
            </a:r>
            <a:r>
              <a:rPr sz="2200" spc="-20" dirty="0">
                <a:latin typeface="Calibri"/>
                <a:cs typeface="Calibri"/>
              </a:rPr>
              <a:t>to </a:t>
            </a:r>
            <a:r>
              <a:rPr sz="2200" spc="-15" dirty="0">
                <a:latin typeface="Calibri"/>
                <a:cs typeface="Calibri"/>
              </a:rPr>
              <a:t>pre-existing</a:t>
            </a:r>
            <a:r>
              <a:rPr sz="2200" spc="105" dirty="0">
                <a:latin typeface="Calibri"/>
                <a:cs typeface="Calibri"/>
              </a:rPr>
              <a:t> </a:t>
            </a:r>
            <a:r>
              <a:rPr sz="2200" spc="-15" dirty="0">
                <a:latin typeface="Calibri"/>
                <a:cs typeface="Calibri"/>
              </a:rPr>
              <a:t>myocardial</a:t>
            </a:r>
            <a:endParaRPr sz="2200">
              <a:latin typeface="Calibri"/>
              <a:cs typeface="Calibri"/>
            </a:endParaRPr>
          </a:p>
          <a:p>
            <a:pPr marL="756285">
              <a:lnSpc>
                <a:spcPts val="2370"/>
              </a:lnSpc>
            </a:pPr>
            <a:r>
              <a:rPr sz="2200" spc="-10" dirty="0">
                <a:latin typeface="Calibri"/>
                <a:cs typeface="Calibri"/>
              </a:rPr>
              <a:t>damage</a:t>
            </a:r>
            <a:endParaRPr sz="2200">
              <a:latin typeface="Calibri"/>
              <a:cs typeface="Calibri"/>
            </a:endParaRPr>
          </a:p>
          <a:p>
            <a:pPr marL="355600" indent="-342900">
              <a:lnSpc>
                <a:spcPts val="2995"/>
              </a:lnSpc>
              <a:buFont typeface="Arial"/>
              <a:buChar char="•"/>
              <a:tabLst>
                <a:tab pos="354965" algn="l"/>
                <a:tab pos="355600" algn="l"/>
              </a:tabLst>
            </a:pPr>
            <a:r>
              <a:rPr sz="2500" b="1" spc="-15" dirty="0">
                <a:latin typeface="Calibri"/>
                <a:cs typeface="Calibri"/>
              </a:rPr>
              <a:t>Echocardiography</a:t>
            </a:r>
            <a:endParaRPr sz="2500">
              <a:latin typeface="Calibri"/>
              <a:cs typeface="Calibri"/>
            </a:endParaRPr>
          </a:p>
          <a:p>
            <a:pPr marL="756285" lvl="1" indent="-287020">
              <a:lnSpc>
                <a:spcPct val="100000"/>
              </a:lnSpc>
              <a:spcBef>
                <a:spcPts val="15"/>
              </a:spcBef>
              <a:buFont typeface="Arial"/>
              <a:buChar char="–"/>
              <a:tabLst>
                <a:tab pos="756285" algn="l"/>
                <a:tab pos="756920" algn="l"/>
              </a:tabLst>
            </a:pPr>
            <a:r>
              <a:rPr sz="2200" spc="-5" dirty="0">
                <a:latin typeface="Calibri"/>
                <a:cs typeface="Calibri"/>
              </a:rPr>
              <a:t>assessing </a:t>
            </a:r>
            <a:r>
              <a:rPr sz="2200" spc="-15" dirty="0">
                <a:latin typeface="Calibri"/>
                <a:cs typeface="Calibri"/>
              </a:rPr>
              <a:t>left </a:t>
            </a:r>
            <a:r>
              <a:rPr sz="2200" spc="-5" dirty="0">
                <a:latin typeface="Calibri"/>
                <a:cs typeface="Calibri"/>
              </a:rPr>
              <a:t>and </a:t>
            </a:r>
            <a:r>
              <a:rPr sz="2200" spc="-10" dirty="0">
                <a:latin typeface="Calibri"/>
                <a:cs typeface="Calibri"/>
              </a:rPr>
              <a:t>right ventricular</a:t>
            </a:r>
            <a:r>
              <a:rPr sz="2200" spc="-5" dirty="0">
                <a:latin typeface="Calibri"/>
                <a:cs typeface="Calibri"/>
              </a:rPr>
              <a:t> </a:t>
            </a:r>
            <a:r>
              <a:rPr sz="2200" spc="-10" dirty="0">
                <a:latin typeface="Calibri"/>
                <a:cs typeface="Calibri"/>
              </a:rPr>
              <a:t>function</a:t>
            </a:r>
            <a:endParaRPr sz="2200">
              <a:latin typeface="Calibri"/>
              <a:cs typeface="Calibri"/>
            </a:endParaRPr>
          </a:p>
          <a:p>
            <a:pPr marL="756285" lvl="1" indent="-287020">
              <a:lnSpc>
                <a:spcPct val="100000"/>
              </a:lnSpc>
              <a:buFont typeface="Arial"/>
              <a:buChar char="–"/>
              <a:tabLst>
                <a:tab pos="756285" algn="l"/>
                <a:tab pos="756920" algn="l"/>
              </a:tabLst>
            </a:pPr>
            <a:r>
              <a:rPr sz="2200" b="1" spc="-10" dirty="0">
                <a:latin typeface="Calibri"/>
                <a:cs typeface="Calibri"/>
              </a:rPr>
              <a:t>detecting important complications </a:t>
            </a:r>
            <a:r>
              <a:rPr sz="2200" b="1" spc="-5" dirty="0">
                <a:latin typeface="Calibri"/>
                <a:cs typeface="Calibri"/>
              </a:rPr>
              <a:t>such</a:t>
            </a:r>
            <a:r>
              <a:rPr sz="2200" b="1" spc="15" dirty="0">
                <a:latin typeface="Calibri"/>
                <a:cs typeface="Calibri"/>
              </a:rPr>
              <a:t> </a:t>
            </a:r>
            <a:r>
              <a:rPr sz="2200" b="1" spc="-5" dirty="0">
                <a:latin typeface="Calibri"/>
                <a:cs typeface="Calibri"/>
              </a:rPr>
              <a:t>as</a:t>
            </a:r>
            <a:endParaRPr sz="2200" b="1">
              <a:latin typeface="Calibri"/>
              <a:cs typeface="Calibri"/>
            </a:endParaRPr>
          </a:p>
          <a:p>
            <a:pPr marL="1155700" lvl="2" indent="-229235">
              <a:lnSpc>
                <a:spcPct val="100000"/>
              </a:lnSpc>
              <a:spcBef>
                <a:spcPts val="15"/>
              </a:spcBef>
              <a:buFont typeface="Arial"/>
              <a:buChar char="•"/>
              <a:tabLst>
                <a:tab pos="1155700" algn="l"/>
                <a:tab pos="1156335" algn="l"/>
              </a:tabLst>
            </a:pPr>
            <a:r>
              <a:rPr sz="1900" b="1" spc="-10" dirty="0">
                <a:latin typeface="Calibri"/>
                <a:cs typeface="Calibri"/>
              </a:rPr>
              <a:t>mural</a:t>
            </a:r>
            <a:r>
              <a:rPr sz="1900" b="1" spc="-20" dirty="0">
                <a:latin typeface="Calibri"/>
                <a:cs typeface="Calibri"/>
              </a:rPr>
              <a:t> </a:t>
            </a:r>
            <a:r>
              <a:rPr sz="1900" b="1" spc="-15" dirty="0">
                <a:latin typeface="Calibri"/>
                <a:cs typeface="Calibri"/>
              </a:rPr>
              <a:t>thrombus,</a:t>
            </a:r>
            <a:endParaRPr sz="1900" b="1">
              <a:latin typeface="Calibri"/>
              <a:cs typeface="Calibri"/>
            </a:endParaRPr>
          </a:p>
          <a:p>
            <a:pPr marL="1155700" lvl="2" indent="-229235">
              <a:lnSpc>
                <a:spcPct val="100000"/>
              </a:lnSpc>
              <a:buFont typeface="Arial"/>
              <a:buChar char="•"/>
              <a:tabLst>
                <a:tab pos="1155700" algn="l"/>
                <a:tab pos="1156335" algn="l"/>
              </a:tabLst>
            </a:pPr>
            <a:r>
              <a:rPr sz="1900" b="1" spc="-10" dirty="0">
                <a:latin typeface="Calibri"/>
                <a:cs typeface="Calibri"/>
              </a:rPr>
              <a:t>cardiac</a:t>
            </a:r>
            <a:r>
              <a:rPr sz="1900" b="1" spc="-30" dirty="0">
                <a:latin typeface="Calibri"/>
                <a:cs typeface="Calibri"/>
              </a:rPr>
              <a:t> </a:t>
            </a:r>
            <a:r>
              <a:rPr sz="1900" b="1" spc="-10" dirty="0">
                <a:latin typeface="Calibri"/>
                <a:cs typeface="Calibri"/>
              </a:rPr>
              <a:t>rupture,</a:t>
            </a:r>
            <a:endParaRPr sz="1900" b="1">
              <a:latin typeface="Calibri"/>
              <a:cs typeface="Calibri"/>
            </a:endParaRPr>
          </a:p>
          <a:p>
            <a:pPr marL="1155700" lvl="2" indent="-229235">
              <a:lnSpc>
                <a:spcPct val="100000"/>
              </a:lnSpc>
              <a:buFont typeface="Arial"/>
              <a:buChar char="•"/>
              <a:tabLst>
                <a:tab pos="1155700" algn="l"/>
                <a:tab pos="1156335" algn="l"/>
              </a:tabLst>
            </a:pPr>
            <a:r>
              <a:rPr sz="1900" b="1" spc="-10" dirty="0">
                <a:latin typeface="Calibri"/>
                <a:cs typeface="Calibri"/>
              </a:rPr>
              <a:t>ventricular septal</a:t>
            </a:r>
            <a:r>
              <a:rPr sz="1900" b="1" spc="35" dirty="0">
                <a:latin typeface="Calibri"/>
                <a:cs typeface="Calibri"/>
              </a:rPr>
              <a:t> </a:t>
            </a:r>
            <a:r>
              <a:rPr sz="1900" b="1" spc="-15" dirty="0">
                <a:latin typeface="Calibri"/>
                <a:cs typeface="Calibri"/>
              </a:rPr>
              <a:t>defect,</a:t>
            </a:r>
            <a:endParaRPr sz="1900" b="1">
              <a:latin typeface="Calibri"/>
              <a:cs typeface="Calibri"/>
            </a:endParaRPr>
          </a:p>
          <a:p>
            <a:pPr marL="1155700" lvl="2" indent="-229235">
              <a:lnSpc>
                <a:spcPct val="100000"/>
              </a:lnSpc>
              <a:buFont typeface="Arial"/>
              <a:buChar char="•"/>
              <a:tabLst>
                <a:tab pos="1155700" algn="l"/>
                <a:tab pos="1156335" algn="l"/>
              </a:tabLst>
            </a:pPr>
            <a:r>
              <a:rPr sz="1900" b="1" spc="-10" dirty="0">
                <a:latin typeface="Calibri"/>
                <a:cs typeface="Calibri"/>
              </a:rPr>
              <a:t>mitral regurgitation</a:t>
            </a:r>
            <a:r>
              <a:rPr sz="1900" b="1" spc="25" dirty="0">
                <a:latin typeface="Calibri"/>
                <a:cs typeface="Calibri"/>
              </a:rPr>
              <a:t> </a:t>
            </a:r>
            <a:r>
              <a:rPr sz="1900" b="1" spc="-5" dirty="0">
                <a:latin typeface="Calibri"/>
                <a:cs typeface="Calibri"/>
              </a:rPr>
              <a:t>and</a:t>
            </a:r>
            <a:endParaRPr sz="1900" b="1">
              <a:latin typeface="Calibri"/>
              <a:cs typeface="Calibri"/>
            </a:endParaRPr>
          </a:p>
          <a:p>
            <a:pPr marL="1155700" lvl="2" indent="-229235">
              <a:lnSpc>
                <a:spcPct val="100000"/>
              </a:lnSpc>
              <a:buFont typeface="Arial"/>
              <a:buChar char="•"/>
              <a:tabLst>
                <a:tab pos="1155700" algn="l"/>
                <a:tab pos="1156335" algn="l"/>
              </a:tabLst>
            </a:pPr>
            <a:r>
              <a:rPr sz="1900" b="1" spc="-10" dirty="0">
                <a:latin typeface="Calibri"/>
                <a:cs typeface="Calibri"/>
              </a:rPr>
              <a:t>Pericardial </a:t>
            </a:r>
            <a:r>
              <a:rPr sz="1900" b="1" spc="-15" dirty="0">
                <a:latin typeface="Calibri"/>
                <a:cs typeface="Calibri"/>
              </a:rPr>
              <a:t>effusion.</a:t>
            </a:r>
            <a:endParaRPr sz="1900" b="1">
              <a:latin typeface="Calibri"/>
              <a:cs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241" y="629162"/>
            <a:ext cx="7052767" cy="628377"/>
          </a:xfrm>
          <a:prstGeom prst="rect">
            <a:avLst/>
          </a:prstGeom>
        </p:spPr>
        <p:txBody>
          <a:bodyPr vert="horz" wrap="square" lIns="0" tIns="12700" rIns="0" bIns="0" rtlCol="0">
            <a:spAutoFit/>
          </a:bodyPr>
          <a:lstStyle/>
          <a:p>
            <a:pPr marL="12700">
              <a:lnSpc>
                <a:spcPct val="100000"/>
              </a:lnSpc>
              <a:spcBef>
                <a:spcPts val="100"/>
              </a:spcBef>
            </a:pPr>
            <a:r>
              <a:rPr spc="-5" dirty="0"/>
              <a:t>ECHOCARDIOGRAM</a:t>
            </a:r>
            <a:r>
              <a:rPr spc="-30" dirty="0"/>
              <a:t> </a:t>
            </a:r>
            <a:r>
              <a:rPr spc="-5" dirty="0"/>
              <a:t>(ECHO)</a:t>
            </a:r>
          </a:p>
        </p:txBody>
      </p:sp>
      <p:sp>
        <p:nvSpPr>
          <p:cNvPr id="3" name="object 3"/>
          <p:cNvSpPr txBox="1"/>
          <p:nvPr/>
        </p:nvSpPr>
        <p:spPr>
          <a:xfrm>
            <a:off x="516255" y="1622510"/>
            <a:ext cx="3466624" cy="3028393"/>
          </a:xfrm>
          <a:prstGeom prst="rect">
            <a:avLst/>
          </a:prstGeom>
        </p:spPr>
        <p:txBody>
          <a:bodyPr vert="horz" wrap="square" lIns="0" tIns="12065" rIns="0" bIns="0" rtlCol="0">
            <a:spAutoFit/>
          </a:bodyPr>
          <a:lstStyle/>
          <a:p>
            <a:pPr marL="355600" marR="5080" indent="-342900">
              <a:lnSpc>
                <a:spcPct val="100000"/>
              </a:lnSpc>
              <a:spcBef>
                <a:spcPts val="95"/>
              </a:spcBef>
              <a:buClr>
                <a:srgbClr val="EB3C9F"/>
              </a:buClr>
              <a:buSzPct val="80357"/>
              <a:buFont typeface="Wingdings 3"/>
              <a:buChar char=""/>
              <a:tabLst>
                <a:tab pos="355600" algn="l"/>
              </a:tabLst>
            </a:pPr>
            <a:r>
              <a:rPr sz="2800" spc="-180" dirty="0">
                <a:solidFill>
                  <a:srgbClr val="404040"/>
                </a:solidFill>
                <a:latin typeface="Trebuchet MS"/>
                <a:cs typeface="Trebuchet MS"/>
              </a:rPr>
              <a:t>To </a:t>
            </a:r>
            <a:r>
              <a:rPr sz="2800" spc="-5" dirty="0">
                <a:solidFill>
                  <a:srgbClr val="404040"/>
                </a:solidFill>
                <a:latin typeface="Trebuchet MS"/>
                <a:cs typeface="Trebuchet MS"/>
              </a:rPr>
              <a:t>detect the presence or  </a:t>
            </a:r>
            <a:r>
              <a:rPr sz="2800" spc="-10" dirty="0">
                <a:solidFill>
                  <a:srgbClr val="404040"/>
                </a:solidFill>
                <a:latin typeface="Trebuchet MS"/>
                <a:cs typeface="Trebuchet MS"/>
              </a:rPr>
              <a:t>absence </a:t>
            </a:r>
            <a:r>
              <a:rPr sz="2800" spc="-5" dirty="0">
                <a:solidFill>
                  <a:srgbClr val="404040"/>
                </a:solidFill>
                <a:latin typeface="Trebuchet MS"/>
                <a:cs typeface="Trebuchet MS"/>
              </a:rPr>
              <a:t>of </a:t>
            </a:r>
            <a:r>
              <a:rPr sz="2800" b="1" spc="-10" dirty="0">
                <a:latin typeface="Trebuchet MS"/>
                <a:cs typeface="Trebuchet MS"/>
              </a:rPr>
              <a:t>wall motion  abnormalities </a:t>
            </a:r>
            <a:r>
              <a:rPr sz="2800" spc="-10" dirty="0">
                <a:solidFill>
                  <a:srgbClr val="404040"/>
                </a:solidFill>
                <a:latin typeface="Trebuchet MS"/>
                <a:cs typeface="Trebuchet MS"/>
              </a:rPr>
              <a:t>and </a:t>
            </a:r>
            <a:r>
              <a:rPr sz="2800" spc="-5" dirty="0">
                <a:solidFill>
                  <a:srgbClr val="404040"/>
                </a:solidFill>
                <a:latin typeface="Trebuchet MS"/>
                <a:cs typeface="Trebuchet MS"/>
              </a:rPr>
              <a:t>value of  </a:t>
            </a:r>
            <a:r>
              <a:rPr sz="2800" spc="-10" dirty="0">
                <a:solidFill>
                  <a:srgbClr val="404040"/>
                </a:solidFill>
                <a:latin typeface="Trebuchet MS"/>
                <a:cs typeface="Trebuchet MS"/>
              </a:rPr>
              <a:t>ejection</a:t>
            </a:r>
            <a:r>
              <a:rPr sz="2800" spc="10" dirty="0">
                <a:solidFill>
                  <a:srgbClr val="404040"/>
                </a:solidFill>
                <a:latin typeface="Trebuchet MS"/>
                <a:cs typeface="Trebuchet MS"/>
              </a:rPr>
              <a:t> </a:t>
            </a:r>
            <a:r>
              <a:rPr sz="2800" spc="-5" dirty="0">
                <a:solidFill>
                  <a:srgbClr val="404040"/>
                </a:solidFill>
                <a:latin typeface="Trebuchet MS"/>
                <a:cs typeface="Trebuchet MS"/>
              </a:rPr>
              <a:t>fraction</a:t>
            </a:r>
            <a:endParaRPr sz="2800">
              <a:latin typeface="Trebuchet MS"/>
              <a:cs typeface="Trebuchet MS"/>
            </a:endParaRPr>
          </a:p>
        </p:txBody>
      </p:sp>
      <p:sp>
        <p:nvSpPr>
          <p:cNvPr id="4" name="object 4"/>
          <p:cNvSpPr/>
          <p:nvPr/>
        </p:nvSpPr>
        <p:spPr>
          <a:xfrm>
            <a:off x="4953001" y="1676400"/>
            <a:ext cx="3960494" cy="386486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242" y="304800"/>
            <a:ext cx="7890967" cy="1243930"/>
          </a:xfrm>
          <a:prstGeom prst="rect">
            <a:avLst/>
          </a:prstGeom>
        </p:spPr>
        <p:txBody>
          <a:bodyPr vert="horz" wrap="square" lIns="0" tIns="12700" rIns="0" bIns="0" rtlCol="0">
            <a:spAutoFit/>
          </a:bodyPr>
          <a:lstStyle/>
          <a:p>
            <a:pPr marL="12700" marR="5080">
              <a:lnSpc>
                <a:spcPct val="100000"/>
              </a:lnSpc>
              <a:spcBef>
                <a:spcPts val="100"/>
              </a:spcBef>
            </a:pPr>
            <a:r>
              <a:rPr spc="-90" dirty="0"/>
              <a:t>LATE </a:t>
            </a:r>
            <a:r>
              <a:rPr spc="-5" dirty="0"/>
              <a:t>ENHANCEMENT MAGNETIC  </a:t>
            </a:r>
            <a:r>
              <a:rPr spc="-10" dirty="0"/>
              <a:t>RESONANCE </a:t>
            </a:r>
            <a:r>
              <a:rPr spc="-5" dirty="0"/>
              <a:t>IMAGING </a:t>
            </a:r>
            <a:r>
              <a:rPr dirty="0"/>
              <a:t>( MRI</a:t>
            </a:r>
            <a:r>
              <a:rPr spc="-5" dirty="0"/>
              <a:t> </a:t>
            </a:r>
            <a:r>
              <a:rPr dirty="0"/>
              <a:t>)</a:t>
            </a:r>
          </a:p>
        </p:txBody>
      </p:sp>
      <p:sp>
        <p:nvSpPr>
          <p:cNvPr id="3" name="object 3"/>
          <p:cNvSpPr txBox="1"/>
          <p:nvPr/>
        </p:nvSpPr>
        <p:spPr>
          <a:xfrm>
            <a:off x="567234" y="1981205"/>
            <a:ext cx="8271966" cy="3885679"/>
          </a:xfrm>
          <a:prstGeom prst="rect">
            <a:avLst/>
          </a:prstGeom>
        </p:spPr>
        <p:txBody>
          <a:bodyPr vert="horz" wrap="square" lIns="0" tIns="12700" rIns="0" bIns="0" rtlCol="0">
            <a:spAutoFit/>
          </a:bodyPr>
          <a:lstStyle/>
          <a:p>
            <a:pPr marL="355600" marR="168275" indent="-342900">
              <a:lnSpc>
                <a:spcPct val="100000"/>
              </a:lnSpc>
              <a:spcBef>
                <a:spcPts val="100"/>
              </a:spcBef>
              <a:buClr>
                <a:srgbClr val="EB3C9F"/>
              </a:buClr>
              <a:buSzPct val="79166"/>
              <a:buFont typeface="Wingdings 3"/>
              <a:buChar char=""/>
              <a:tabLst>
                <a:tab pos="354965" algn="l"/>
                <a:tab pos="355600" algn="l"/>
              </a:tabLst>
            </a:pPr>
            <a:r>
              <a:rPr sz="2400" dirty="0">
                <a:solidFill>
                  <a:srgbClr val="404040"/>
                </a:solidFill>
                <a:latin typeface="Trebuchet MS"/>
                <a:cs typeface="Trebuchet MS"/>
              </a:rPr>
              <a:t>The </a:t>
            </a:r>
            <a:r>
              <a:rPr sz="2400" spc="-5" dirty="0">
                <a:solidFill>
                  <a:srgbClr val="404040"/>
                </a:solidFill>
                <a:latin typeface="Trebuchet MS"/>
                <a:cs typeface="Trebuchet MS"/>
              </a:rPr>
              <a:t>most </a:t>
            </a:r>
            <a:r>
              <a:rPr sz="2400" spc="-5" dirty="0">
                <a:solidFill>
                  <a:srgbClr val="FF0000"/>
                </a:solidFill>
                <a:latin typeface="Trebuchet MS"/>
                <a:cs typeface="Trebuchet MS"/>
              </a:rPr>
              <a:t>accurate </a:t>
            </a:r>
            <a:r>
              <a:rPr sz="2400" spc="-5" dirty="0">
                <a:solidFill>
                  <a:srgbClr val="404040"/>
                </a:solidFill>
                <a:latin typeface="Trebuchet MS"/>
                <a:cs typeface="Trebuchet MS"/>
              </a:rPr>
              <a:t>method </a:t>
            </a:r>
            <a:r>
              <a:rPr sz="2400" dirty="0">
                <a:solidFill>
                  <a:srgbClr val="404040"/>
                </a:solidFill>
                <a:latin typeface="Trebuchet MS"/>
                <a:cs typeface="Trebuchet MS"/>
              </a:rPr>
              <a:t>for </a:t>
            </a:r>
            <a:r>
              <a:rPr sz="2400" spc="-5" dirty="0">
                <a:solidFill>
                  <a:srgbClr val="404040"/>
                </a:solidFill>
                <a:latin typeface="Trebuchet MS"/>
                <a:cs typeface="Trebuchet MS"/>
              </a:rPr>
              <a:t>diagnosing MI </a:t>
            </a:r>
            <a:r>
              <a:rPr sz="2400" dirty="0">
                <a:solidFill>
                  <a:srgbClr val="404040"/>
                </a:solidFill>
                <a:latin typeface="Trebuchet MS"/>
                <a:cs typeface="Trebuchet MS"/>
              </a:rPr>
              <a:t>or  </a:t>
            </a:r>
            <a:r>
              <a:rPr sz="2400" spc="-10" dirty="0">
                <a:solidFill>
                  <a:srgbClr val="404040"/>
                </a:solidFill>
                <a:latin typeface="Trebuchet MS"/>
                <a:cs typeface="Trebuchet MS"/>
              </a:rPr>
              <a:t>nonischemic </a:t>
            </a:r>
            <a:r>
              <a:rPr sz="2400" spc="-5" dirty="0">
                <a:solidFill>
                  <a:srgbClr val="404040"/>
                </a:solidFill>
                <a:latin typeface="Trebuchet MS"/>
                <a:cs typeface="Trebuchet MS"/>
              </a:rPr>
              <a:t>cardiomyopathies, quantifying the </a:t>
            </a:r>
            <a:r>
              <a:rPr sz="2400" spc="-70" dirty="0">
                <a:solidFill>
                  <a:srgbClr val="404040"/>
                </a:solidFill>
                <a:latin typeface="Trebuchet MS"/>
                <a:cs typeface="Trebuchet MS"/>
              </a:rPr>
              <a:t>scar,  </a:t>
            </a:r>
            <a:r>
              <a:rPr sz="2400" spc="-5" dirty="0">
                <a:solidFill>
                  <a:srgbClr val="404040"/>
                </a:solidFill>
                <a:latin typeface="Trebuchet MS"/>
                <a:cs typeface="Trebuchet MS"/>
              </a:rPr>
              <a:t>assessing </a:t>
            </a:r>
            <a:r>
              <a:rPr sz="2400" dirty="0">
                <a:solidFill>
                  <a:srgbClr val="404040"/>
                </a:solidFill>
                <a:latin typeface="Trebuchet MS"/>
                <a:cs typeface="Trebuchet MS"/>
              </a:rPr>
              <a:t>viability </a:t>
            </a:r>
            <a:r>
              <a:rPr sz="2400" spc="-5" dirty="0">
                <a:solidFill>
                  <a:srgbClr val="404040"/>
                </a:solidFill>
                <a:latin typeface="Trebuchet MS"/>
                <a:cs typeface="Trebuchet MS"/>
              </a:rPr>
              <a:t>and evaluating</a:t>
            </a:r>
            <a:r>
              <a:rPr sz="2400" spc="40" dirty="0">
                <a:solidFill>
                  <a:srgbClr val="404040"/>
                </a:solidFill>
                <a:latin typeface="Trebuchet MS"/>
                <a:cs typeface="Trebuchet MS"/>
              </a:rPr>
              <a:t> </a:t>
            </a:r>
            <a:r>
              <a:rPr sz="2400" spc="-10" dirty="0">
                <a:solidFill>
                  <a:srgbClr val="404040"/>
                </a:solidFill>
                <a:latin typeface="Trebuchet MS"/>
                <a:cs typeface="Trebuchet MS"/>
              </a:rPr>
              <a:t>thrombus</a:t>
            </a:r>
            <a:endParaRPr sz="2400">
              <a:latin typeface="Trebuchet MS"/>
              <a:cs typeface="Trebuchet MS"/>
            </a:endParaRPr>
          </a:p>
          <a:p>
            <a:pPr>
              <a:lnSpc>
                <a:spcPct val="100000"/>
              </a:lnSpc>
              <a:buClr>
                <a:srgbClr val="EB3C9F"/>
              </a:buClr>
              <a:buFont typeface="Wingdings 3"/>
              <a:buChar char=""/>
            </a:pPr>
            <a:endParaRPr sz="2800">
              <a:latin typeface="Trebuchet MS"/>
              <a:cs typeface="Trebuchet MS"/>
            </a:endParaRPr>
          </a:p>
          <a:p>
            <a:pPr marL="355600" marR="311150" indent="-342900">
              <a:lnSpc>
                <a:spcPct val="100000"/>
              </a:lnSpc>
              <a:spcBef>
                <a:spcPts val="1635"/>
              </a:spcBef>
              <a:buClr>
                <a:srgbClr val="EB3C9F"/>
              </a:buClr>
              <a:buSzPct val="79166"/>
              <a:buFont typeface="Wingdings 3"/>
              <a:buChar char=""/>
              <a:tabLst>
                <a:tab pos="354965" algn="l"/>
                <a:tab pos="355600" algn="l"/>
              </a:tabLst>
            </a:pPr>
            <a:r>
              <a:rPr sz="2400" spc="-5" dirty="0">
                <a:solidFill>
                  <a:srgbClr val="404040"/>
                </a:solidFill>
                <a:latin typeface="Trebuchet MS"/>
                <a:cs typeface="Trebuchet MS"/>
              </a:rPr>
              <a:t>Hyperenchancement is </a:t>
            </a:r>
            <a:r>
              <a:rPr sz="2400" dirty="0">
                <a:solidFill>
                  <a:srgbClr val="404040"/>
                </a:solidFill>
                <a:latin typeface="Trebuchet MS"/>
                <a:cs typeface="Trebuchet MS"/>
              </a:rPr>
              <a:t>seen </a:t>
            </a:r>
            <a:r>
              <a:rPr sz="2400" spc="-5" dirty="0">
                <a:solidFill>
                  <a:srgbClr val="404040"/>
                </a:solidFill>
                <a:latin typeface="Trebuchet MS"/>
                <a:cs typeface="Trebuchet MS"/>
              </a:rPr>
              <a:t>as bright area </a:t>
            </a:r>
            <a:r>
              <a:rPr sz="2400" dirty="0">
                <a:solidFill>
                  <a:srgbClr val="404040"/>
                </a:solidFill>
                <a:latin typeface="Trebuchet MS"/>
                <a:cs typeface="Trebuchet MS"/>
              </a:rPr>
              <a:t>of </a:t>
            </a:r>
            <a:r>
              <a:rPr sz="2400" spc="-5" dirty="0">
                <a:solidFill>
                  <a:srgbClr val="404040"/>
                </a:solidFill>
                <a:latin typeface="Trebuchet MS"/>
                <a:cs typeface="Trebuchet MS"/>
              </a:rPr>
              <a:t>tissue  against background </a:t>
            </a:r>
            <a:r>
              <a:rPr sz="2400" dirty="0">
                <a:solidFill>
                  <a:srgbClr val="404040"/>
                </a:solidFill>
                <a:latin typeface="Trebuchet MS"/>
                <a:cs typeface="Trebuchet MS"/>
              </a:rPr>
              <a:t>of </a:t>
            </a:r>
            <a:r>
              <a:rPr sz="2400" spc="-5" dirty="0">
                <a:solidFill>
                  <a:srgbClr val="404040"/>
                </a:solidFill>
                <a:latin typeface="Trebuchet MS"/>
                <a:cs typeface="Trebuchet MS"/>
              </a:rPr>
              <a:t>dark normal</a:t>
            </a:r>
            <a:r>
              <a:rPr sz="2400" spc="40" dirty="0">
                <a:solidFill>
                  <a:srgbClr val="404040"/>
                </a:solidFill>
                <a:latin typeface="Trebuchet MS"/>
                <a:cs typeface="Trebuchet MS"/>
              </a:rPr>
              <a:t> </a:t>
            </a:r>
            <a:r>
              <a:rPr sz="2400" spc="-5" dirty="0">
                <a:solidFill>
                  <a:srgbClr val="404040"/>
                </a:solidFill>
                <a:latin typeface="Trebuchet MS"/>
                <a:cs typeface="Trebuchet MS"/>
              </a:rPr>
              <a:t>myocardium</a:t>
            </a:r>
            <a:endParaRPr sz="2400">
              <a:latin typeface="Trebuchet MS"/>
              <a:cs typeface="Trebuchet MS"/>
            </a:endParaRPr>
          </a:p>
          <a:p>
            <a:pPr>
              <a:lnSpc>
                <a:spcPct val="100000"/>
              </a:lnSpc>
              <a:spcBef>
                <a:spcPts val="55"/>
              </a:spcBef>
              <a:buClr>
                <a:srgbClr val="EB3C9F"/>
              </a:buClr>
              <a:buFont typeface="Wingdings 3"/>
              <a:buChar char=""/>
            </a:pPr>
            <a:endParaRPr sz="4150">
              <a:latin typeface="Trebuchet MS"/>
              <a:cs typeface="Trebuchet MS"/>
            </a:endParaRPr>
          </a:p>
          <a:p>
            <a:pPr marL="355600" marR="5080" indent="-342900">
              <a:lnSpc>
                <a:spcPct val="100000"/>
              </a:lnSpc>
              <a:buClr>
                <a:srgbClr val="EB3C9F"/>
              </a:buClr>
              <a:buSzPct val="79166"/>
              <a:buFont typeface="Wingdings 3"/>
              <a:buChar char=""/>
              <a:tabLst>
                <a:tab pos="354965" algn="l"/>
                <a:tab pos="355600" algn="l"/>
              </a:tabLst>
            </a:pPr>
            <a:r>
              <a:rPr sz="2400" spc="-5" dirty="0">
                <a:solidFill>
                  <a:srgbClr val="FF0000"/>
                </a:solidFill>
                <a:latin typeface="Trebuchet MS"/>
                <a:cs typeface="Trebuchet MS"/>
              </a:rPr>
              <a:t>Gadolinium </a:t>
            </a:r>
            <a:r>
              <a:rPr sz="2400" spc="-5" dirty="0">
                <a:solidFill>
                  <a:srgbClr val="404040"/>
                </a:solidFill>
                <a:latin typeface="Trebuchet MS"/>
                <a:cs typeface="Trebuchet MS"/>
              </a:rPr>
              <a:t>is administered, images obtained after 10  mins</a:t>
            </a:r>
            <a:endParaRPr sz="2400">
              <a:latin typeface="Trebuchet MS"/>
              <a:cs typeface="Trebuchet M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6617" y="356615"/>
            <a:ext cx="8573642" cy="621639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234" y="228618"/>
            <a:ext cx="4004766" cy="628377"/>
          </a:xfrm>
          <a:prstGeom prst="rect">
            <a:avLst/>
          </a:prstGeom>
        </p:spPr>
        <p:txBody>
          <a:bodyPr vert="horz" wrap="square" lIns="0" tIns="12700" rIns="0" bIns="0" rtlCol="0">
            <a:spAutoFit/>
          </a:bodyPr>
          <a:lstStyle/>
          <a:p>
            <a:pPr marL="12700">
              <a:lnSpc>
                <a:spcPct val="100000"/>
              </a:lnSpc>
              <a:spcBef>
                <a:spcPts val="100"/>
              </a:spcBef>
            </a:pPr>
            <a:r>
              <a:rPr dirty="0"/>
              <a:t>OTHERS</a:t>
            </a:r>
          </a:p>
        </p:txBody>
      </p:sp>
      <p:sp>
        <p:nvSpPr>
          <p:cNvPr id="3" name="object 3"/>
          <p:cNvSpPr txBox="1"/>
          <p:nvPr/>
        </p:nvSpPr>
        <p:spPr>
          <a:xfrm>
            <a:off x="497216" y="1497456"/>
            <a:ext cx="7508081" cy="4828540"/>
          </a:xfrm>
          <a:prstGeom prst="rect">
            <a:avLst/>
          </a:prstGeom>
        </p:spPr>
        <p:txBody>
          <a:bodyPr vert="horz" wrap="square" lIns="0" tIns="139700" rIns="0" bIns="0" rtlCol="0">
            <a:spAutoFit/>
          </a:bodyPr>
          <a:lstStyle/>
          <a:p>
            <a:pPr marL="381000" indent="-342900">
              <a:lnSpc>
                <a:spcPct val="100000"/>
              </a:lnSpc>
              <a:spcBef>
                <a:spcPts val="1100"/>
              </a:spcBef>
              <a:buClr>
                <a:srgbClr val="EB3C9F"/>
              </a:buClr>
              <a:buSzPct val="79166"/>
              <a:buFont typeface="Wingdings 3"/>
              <a:buChar char=""/>
              <a:tabLst>
                <a:tab pos="380365" algn="l"/>
                <a:tab pos="381000" algn="l"/>
              </a:tabLst>
            </a:pPr>
            <a:r>
              <a:rPr sz="2400" b="1" spc="-5" dirty="0">
                <a:latin typeface="Trebuchet MS"/>
                <a:cs typeface="Trebuchet MS"/>
              </a:rPr>
              <a:t>Leukocytosis </a:t>
            </a:r>
            <a:r>
              <a:rPr sz="2400" spc="-5" dirty="0">
                <a:latin typeface="Trebuchet MS"/>
                <a:cs typeface="Trebuchet MS"/>
              </a:rPr>
              <a:t>with </a:t>
            </a:r>
            <a:r>
              <a:rPr sz="2400" dirty="0">
                <a:latin typeface="Trebuchet MS"/>
                <a:cs typeface="Trebuchet MS"/>
              </a:rPr>
              <a:t>a </a:t>
            </a:r>
            <a:r>
              <a:rPr sz="2400" spc="-5" dirty="0">
                <a:latin typeface="Trebuchet MS"/>
                <a:cs typeface="Trebuchet MS"/>
              </a:rPr>
              <a:t>peak </a:t>
            </a:r>
            <a:r>
              <a:rPr sz="2400" dirty="0">
                <a:latin typeface="Trebuchet MS"/>
                <a:cs typeface="Trebuchet MS"/>
              </a:rPr>
              <a:t>on 1</a:t>
            </a:r>
            <a:r>
              <a:rPr sz="2400" baseline="24305" dirty="0">
                <a:latin typeface="Trebuchet MS"/>
                <a:cs typeface="Trebuchet MS"/>
              </a:rPr>
              <a:t>st</a:t>
            </a:r>
            <a:r>
              <a:rPr sz="2400" spc="405" baseline="24305" dirty="0">
                <a:latin typeface="Trebuchet MS"/>
                <a:cs typeface="Trebuchet MS"/>
              </a:rPr>
              <a:t> </a:t>
            </a:r>
            <a:r>
              <a:rPr sz="2400" spc="-5" dirty="0">
                <a:latin typeface="Trebuchet MS"/>
                <a:cs typeface="Trebuchet MS"/>
              </a:rPr>
              <a:t>day</a:t>
            </a:r>
            <a:endParaRPr sz="2400">
              <a:latin typeface="Trebuchet MS"/>
              <a:cs typeface="Trebuchet MS"/>
            </a:endParaRPr>
          </a:p>
          <a:p>
            <a:pPr marL="381000" indent="-342900">
              <a:lnSpc>
                <a:spcPct val="100000"/>
              </a:lnSpc>
              <a:spcBef>
                <a:spcPts val="994"/>
              </a:spcBef>
              <a:buClr>
                <a:srgbClr val="EB3C9F"/>
              </a:buClr>
              <a:buSzPct val="79166"/>
              <a:buFont typeface="Wingdings 3"/>
              <a:buChar char=""/>
              <a:tabLst>
                <a:tab pos="380365" algn="l"/>
                <a:tab pos="381000" algn="l"/>
              </a:tabLst>
            </a:pPr>
            <a:r>
              <a:rPr sz="2400" b="1" spc="-5" dirty="0">
                <a:latin typeface="Trebuchet MS"/>
                <a:cs typeface="Trebuchet MS"/>
              </a:rPr>
              <a:t>Raised </a:t>
            </a:r>
            <a:r>
              <a:rPr sz="2400" b="1" dirty="0">
                <a:latin typeface="Trebuchet MS"/>
                <a:cs typeface="Trebuchet MS"/>
              </a:rPr>
              <a:t>ESR </a:t>
            </a:r>
            <a:r>
              <a:rPr sz="2400" spc="-5" dirty="0">
                <a:latin typeface="Trebuchet MS"/>
                <a:cs typeface="Trebuchet MS"/>
              </a:rPr>
              <a:t>that </a:t>
            </a:r>
            <a:r>
              <a:rPr sz="2400" dirty="0">
                <a:latin typeface="Trebuchet MS"/>
                <a:cs typeface="Trebuchet MS"/>
              </a:rPr>
              <a:t>remain for </a:t>
            </a:r>
            <a:r>
              <a:rPr sz="2400" spc="-5" dirty="0">
                <a:latin typeface="Trebuchet MS"/>
                <a:cs typeface="Trebuchet MS"/>
              </a:rPr>
              <a:t>some</a:t>
            </a:r>
            <a:r>
              <a:rPr sz="2400" spc="40" dirty="0">
                <a:latin typeface="Trebuchet MS"/>
                <a:cs typeface="Trebuchet MS"/>
              </a:rPr>
              <a:t> </a:t>
            </a:r>
            <a:r>
              <a:rPr sz="2400" spc="-5" dirty="0">
                <a:latin typeface="Trebuchet MS"/>
                <a:cs typeface="Trebuchet MS"/>
              </a:rPr>
              <a:t>days</a:t>
            </a:r>
            <a:endParaRPr sz="2400">
              <a:latin typeface="Trebuchet MS"/>
              <a:cs typeface="Trebuchet MS"/>
            </a:endParaRPr>
          </a:p>
          <a:p>
            <a:pPr marL="381000" indent="-342900">
              <a:lnSpc>
                <a:spcPct val="100000"/>
              </a:lnSpc>
              <a:spcBef>
                <a:spcPts val="1010"/>
              </a:spcBef>
              <a:buClr>
                <a:srgbClr val="EB3C9F"/>
              </a:buClr>
              <a:buSzPct val="79166"/>
              <a:buFont typeface="Wingdings 3"/>
              <a:buChar char=""/>
              <a:tabLst>
                <a:tab pos="380365" algn="l"/>
                <a:tab pos="381000" algn="l"/>
              </a:tabLst>
            </a:pPr>
            <a:r>
              <a:rPr sz="2400" b="1" spc="-5" dirty="0">
                <a:latin typeface="Trebuchet MS"/>
                <a:cs typeface="Trebuchet MS"/>
              </a:rPr>
              <a:t>Elevated C- </a:t>
            </a:r>
            <a:r>
              <a:rPr sz="2400" b="1" dirty="0">
                <a:latin typeface="Trebuchet MS"/>
                <a:cs typeface="Trebuchet MS"/>
              </a:rPr>
              <a:t>reactive</a:t>
            </a:r>
            <a:r>
              <a:rPr sz="2400" b="1" spc="50" dirty="0">
                <a:latin typeface="Trebuchet MS"/>
                <a:cs typeface="Trebuchet MS"/>
              </a:rPr>
              <a:t> </a:t>
            </a:r>
            <a:r>
              <a:rPr sz="2400" b="1" spc="-10" dirty="0">
                <a:latin typeface="Trebuchet MS"/>
                <a:cs typeface="Trebuchet MS"/>
              </a:rPr>
              <a:t>protein</a:t>
            </a:r>
            <a:endParaRPr sz="2400" b="1">
              <a:latin typeface="Trebuchet MS"/>
              <a:cs typeface="Trebuchet MS"/>
            </a:endParaRPr>
          </a:p>
          <a:p>
            <a:pPr marL="381000" indent="-342900">
              <a:lnSpc>
                <a:spcPct val="100000"/>
              </a:lnSpc>
              <a:spcBef>
                <a:spcPts val="994"/>
              </a:spcBef>
              <a:buClr>
                <a:srgbClr val="EB3C9F"/>
              </a:buClr>
              <a:buSzPct val="79166"/>
              <a:buFont typeface="Wingdings 3"/>
              <a:buChar char=""/>
              <a:tabLst>
                <a:tab pos="380365" algn="l"/>
                <a:tab pos="381000" algn="l"/>
              </a:tabLst>
            </a:pPr>
            <a:r>
              <a:rPr sz="2400" spc="-5" dirty="0">
                <a:latin typeface="Trebuchet MS"/>
                <a:cs typeface="Trebuchet MS"/>
              </a:rPr>
              <a:t>Chest </a:t>
            </a:r>
            <a:r>
              <a:rPr sz="2400" dirty="0">
                <a:latin typeface="Trebuchet MS"/>
                <a:cs typeface="Trebuchet MS"/>
              </a:rPr>
              <a:t>radiography</a:t>
            </a:r>
            <a:endParaRPr sz="2400">
              <a:latin typeface="Trebuchet MS"/>
              <a:cs typeface="Trebuchet MS"/>
            </a:endParaRPr>
          </a:p>
          <a:p>
            <a:pPr marL="781685" lvl="1" indent="-287020">
              <a:lnSpc>
                <a:spcPct val="100000"/>
              </a:lnSpc>
              <a:spcBef>
                <a:spcPts val="1015"/>
              </a:spcBef>
              <a:buClr>
                <a:srgbClr val="EB3C9F"/>
              </a:buClr>
              <a:buSzPct val="80000"/>
              <a:buFont typeface="Wingdings 3"/>
              <a:buChar char=""/>
              <a:tabLst>
                <a:tab pos="782320" algn="l"/>
              </a:tabLst>
            </a:pPr>
            <a:r>
              <a:rPr sz="2000" spc="-5" dirty="0">
                <a:latin typeface="Trebuchet MS"/>
                <a:cs typeface="Trebuchet MS"/>
              </a:rPr>
              <a:t>Heart </a:t>
            </a:r>
            <a:r>
              <a:rPr sz="2000" dirty="0">
                <a:latin typeface="Trebuchet MS"/>
                <a:cs typeface="Trebuchet MS"/>
              </a:rPr>
              <a:t>size </a:t>
            </a:r>
            <a:r>
              <a:rPr sz="2000" spc="-5" dirty="0">
                <a:latin typeface="Trebuchet MS"/>
                <a:cs typeface="Trebuchet MS"/>
              </a:rPr>
              <a:t>usually</a:t>
            </a:r>
            <a:r>
              <a:rPr sz="2000" spc="-65" dirty="0">
                <a:latin typeface="Trebuchet MS"/>
                <a:cs typeface="Trebuchet MS"/>
              </a:rPr>
              <a:t> </a:t>
            </a:r>
            <a:r>
              <a:rPr sz="2000" spc="-5" dirty="0">
                <a:latin typeface="Trebuchet MS"/>
                <a:cs typeface="Trebuchet MS"/>
              </a:rPr>
              <a:t>normal</a:t>
            </a:r>
            <a:endParaRPr sz="2000">
              <a:latin typeface="Trebuchet MS"/>
              <a:cs typeface="Trebuchet MS"/>
            </a:endParaRPr>
          </a:p>
          <a:p>
            <a:pPr marL="781685" marR="30480" lvl="1" indent="-287020">
              <a:lnSpc>
                <a:spcPct val="100000"/>
              </a:lnSpc>
              <a:spcBef>
                <a:spcPts val="994"/>
              </a:spcBef>
              <a:buClr>
                <a:srgbClr val="EB3C9F"/>
              </a:buClr>
              <a:buSzPct val="80000"/>
              <a:buFont typeface="Wingdings 3"/>
              <a:buChar char=""/>
              <a:tabLst>
                <a:tab pos="782320" algn="l"/>
              </a:tabLst>
            </a:pPr>
            <a:r>
              <a:rPr sz="2000" spc="-5" dirty="0">
                <a:latin typeface="Trebuchet MS"/>
                <a:cs typeface="Trebuchet MS"/>
              </a:rPr>
              <a:t>Enlargement </a:t>
            </a:r>
            <a:r>
              <a:rPr sz="2000" dirty="0">
                <a:latin typeface="Trebuchet MS"/>
                <a:cs typeface="Trebuchet MS"/>
              </a:rPr>
              <a:t>cardiac shadow </a:t>
            </a:r>
            <a:r>
              <a:rPr sz="2000" spc="-5" dirty="0">
                <a:latin typeface="Trebuchet MS"/>
                <a:cs typeface="Trebuchet MS"/>
              </a:rPr>
              <a:t>indicate previous myocardial damage </a:t>
            </a:r>
            <a:r>
              <a:rPr sz="2000" dirty="0">
                <a:latin typeface="Trebuchet MS"/>
                <a:cs typeface="Trebuchet MS"/>
              </a:rPr>
              <a:t>or </a:t>
            </a:r>
            <a:r>
              <a:rPr sz="2000" spc="-5" dirty="0">
                <a:latin typeface="Trebuchet MS"/>
                <a:cs typeface="Trebuchet MS"/>
              </a:rPr>
              <a:t>pericardial  effusion</a:t>
            </a:r>
            <a:endParaRPr sz="2000">
              <a:latin typeface="Trebuchet MS"/>
              <a:cs typeface="Trebuchet MS"/>
            </a:endParaRPr>
          </a:p>
          <a:p>
            <a:pPr marL="781685" lvl="1" indent="-287020">
              <a:lnSpc>
                <a:spcPct val="100000"/>
              </a:lnSpc>
              <a:spcBef>
                <a:spcPts val="1010"/>
              </a:spcBef>
              <a:buClr>
                <a:srgbClr val="EB3C9F"/>
              </a:buClr>
              <a:buSzPct val="80000"/>
              <a:buFont typeface="Wingdings 3"/>
              <a:buChar char=""/>
              <a:tabLst>
                <a:tab pos="782320" algn="l"/>
              </a:tabLst>
            </a:pPr>
            <a:r>
              <a:rPr sz="2000" spc="-5" dirty="0">
                <a:latin typeface="Trebuchet MS"/>
                <a:cs typeface="Trebuchet MS"/>
              </a:rPr>
              <a:t>Evidence </a:t>
            </a:r>
            <a:r>
              <a:rPr sz="2000" dirty="0">
                <a:latin typeface="Trebuchet MS"/>
                <a:cs typeface="Trebuchet MS"/>
              </a:rPr>
              <a:t>of </a:t>
            </a:r>
            <a:r>
              <a:rPr sz="2000" spc="-5" dirty="0">
                <a:latin typeface="Trebuchet MS"/>
                <a:cs typeface="Trebuchet MS"/>
              </a:rPr>
              <a:t>pulmonary</a:t>
            </a:r>
            <a:r>
              <a:rPr sz="2000" spc="-75" dirty="0">
                <a:latin typeface="Trebuchet MS"/>
                <a:cs typeface="Trebuchet MS"/>
              </a:rPr>
              <a:t> </a:t>
            </a:r>
            <a:r>
              <a:rPr sz="2000" spc="-5" dirty="0">
                <a:latin typeface="Trebuchet MS"/>
                <a:cs typeface="Trebuchet MS"/>
              </a:rPr>
              <a:t>edema</a:t>
            </a:r>
            <a:endParaRPr sz="2000">
              <a:latin typeface="Trebuchet MS"/>
              <a:cs typeface="Trebuchet MS"/>
            </a:endParaRPr>
          </a:p>
          <a:p>
            <a:pPr marL="381000" indent="-342900">
              <a:lnSpc>
                <a:spcPct val="100000"/>
              </a:lnSpc>
              <a:spcBef>
                <a:spcPts val="980"/>
              </a:spcBef>
              <a:buClr>
                <a:srgbClr val="EB3C9F"/>
              </a:buClr>
              <a:buSzPct val="79166"/>
              <a:buFont typeface="Wingdings 3"/>
              <a:buChar char=""/>
              <a:tabLst>
                <a:tab pos="380365" algn="l"/>
                <a:tab pos="381000" algn="l"/>
              </a:tabLst>
            </a:pPr>
            <a:r>
              <a:rPr sz="2400" spc="-5" dirty="0">
                <a:latin typeface="Trebuchet MS"/>
                <a:cs typeface="Trebuchet MS"/>
              </a:rPr>
              <a:t>Radionuclide</a:t>
            </a:r>
            <a:r>
              <a:rPr sz="2400" spc="45" dirty="0">
                <a:latin typeface="Trebuchet MS"/>
                <a:cs typeface="Trebuchet MS"/>
              </a:rPr>
              <a:t> </a:t>
            </a:r>
            <a:r>
              <a:rPr sz="2400" dirty="0">
                <a:latin typeface="Trebuchet MS"/>
                <a:cs typeface="Trebuchet MS"/>
              </a:rPr>
              <a:t>scanning</a:t>
            </a:r>
            <a:endParaRPr sz="2400">
              <a:latin typeface="Trebuchet MS"/>
              <a:cs typeface="Trebuchet MS"/>
            </a:endParaRPr>
          </a:p>
          <a:p>
            <a:pPr marL="781685" marR="154305" lvl="1" indent="-287020">
              <a:lnSpc>
                <a:spcPct val="100000"/>
              </a:lnSpc>
              <a:spcBef>
                <a:spcPts val="1015"/>
              </a:spcBef>
              <a:buClr>
                <a:srgbClr val="EB3C9F"/>
              </a:buClr>
              <a:buSzPct val="80000"/>
              <a:buFont typeface="Wingdings 3"/>
              <a:buChar char=""/>
              <a:tabLst>
                <a:tab pos="782320" algn="l"/>
              </a:tabLst>
            </a:pPr>
            <a:r>
              <a:rPr sz="2000" dirty="0">
                <a:latin typeface="Trebuchet MS"/>
                <a:cs typeface="Trebuchet MS"/>
              </a:rPr>
              <a:t>Shows site of </a:t>
            </a:r>
            <a:r>
              <a:rPr sz="2000" spc="-5" dirty="0">
                <a:latin typeface="Trebuchet MS"/>
                <a:cs typeface="Trebuchet MS"/>
              </a:rPr>
              <a:t>necrosis and extent </a:t>
            </a:r>
            <a:r>
              <a:rPr sz="2000" dirty="0">
                <a:latin typeface="Trebuchet MS"/>
                <a:cs typeface="Trebuchet MS"/>
              </a:rPr>
              <a:t>of impairment of ventricular function </a:t>
            </a:r>
            <a:r>
              <a:rPr sz="2000" spc="-5" dirty="0">
                <a:latin typeface="Trebuchet MS"/>
                <a:cs typeface="Trebuchet MS"/>
              </a:rPr>
              <a:t>(lack</a:t>
            </a:r>
            <a:r>
              <a:rPr sz="2000" spc="-265" dirty="0">
                <a:latin typeface="Trebuchet MS"/>
                <a:cs typeface="Trebuchet MS"/>
              </a:rPr>
              <a:t> </a:t>
            </a:r>
            <a:r>
              <a:rPr sz="2000" dirty="0">
                <a:latin typeface="Trebuchet MS"/>
                <a:cs typeface="Trebuchet MS"/>
              </a:rPr>
              <a:t>of  sensitivity </a:t>
            </a:r>
            <a:r>
              <a:rPr sz="2000" spc="-5" dirty="0">
                <a:latin typeface="Trebuchet MS"/>
                <a:cs typeface="Trebuchet MS"/>
              </a:rPr>
              <a:t>and</a:t>
            </a:r>
            <a:r>
              <a:rPr sz="2000" spc="-70" dirty="0">
                <a:latin typeface="Trebuchet MS"/>
                <a:cs typeface="Trebuchet MS"/>
              </a:rPr>
              <a:t> </a:t>
            </a:r>
            <a:r>
              <a:rPr sz="2000" dirty="0">
                <a:latin typeface="Trebuchet MS"/>
                <a:cs typeface="Trebuchet MS"/>
              </a:rPr>
              <a:t>specificity)</a:t>
            </a:r>
            <a:endParaRPr sz="2000">
              <a:latin typeface="Trebuchet MS"/>
              <a:cs typeface="Trebuchet MS"/>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30510"/>
          </a:xfrm>
          <a:solidFill>
            <a:schemeClr val="tx1"/>
          </a:solidFill>
        </p:spPr>
        <p:txBody>
          <a:bodyPr/>
          <a:lstStyle/>
          <a:p>
            <a:r>
              <a:rPr lang="en-US" spc="-5" dirty="0" smtClean="0"/>
              <a:t>           </a:t>
            </a:r>
            <a:r>
              <a:rPr lang="en-US" sz="4800" spc="-5" dirty="0" smtClean="0">
                <a:solidFill>
                  <a:srgbClr val="FFFF00"/>
                </a:solidFill>
              </a:rPr>
              <a:t>PREHOSPITAL</a:t>
            </a:r>
            <a:r>
              <a:rPr lang="en-US" sz="4800" spc="-100" dirty="0" smtClean="0">
                <a:solidFill>
                  <a:srgbClr val="FFFF00"/>
                </a:solidFill>
              </a:rPr>
              <a:t> </a:t>
            </a:r>
            <a:r>
              <a:rPr lang="en-US" sz="4800" dirty="0" smtClean="0">
                <a:solidFill>
                  <a:srgbClr val="FFFF00"/>
                </a:solidFill>
              </a:rPr>
              <a:t>CARE</a:t>
            </a:r>
            <a:endParaRPr lang="en-US" sz="4800" dirty="0">
              <a:solidFill>
                <a:srgbClr val="FFFF00"/>
              </a:solidFill>
            </a:endParaRPr>
          </a:p>
        </p:txBody>
      </p:sp>
      <p:sp>
        <p:nvSpPr>
          <p:cNvPr id="3" name="Rectangle 2"/>
          <p:cNvSpPr/>
          <p:nvPr/>
        </p:nvSpPr>
        <p:spPr>
          <a:xfrm>
            <a:off x="0" y="990600"/>
            <a:ext cx="9144000" cy="5909310"/>
          </a:xfrm>
          <a:prstGeom prst="rect">
            <a:avLst/>
          </a:prstGeom>
          <a:solidFill>
            <a:schemeClr val="accent6"/>
          </a:solidFill>
        </p:spPr>
        <p:txBody>
          <a:bodyPr wrap="square">
            <a:spAutoFit/>
          </a:bodyPr>
          <a:lstStyle/>
          <a:p>
            <a:r>
              <a:rPr lang="en-IN" b="1" dirty="0" smtClean="0">
                <a:latin typeface="Comic Sans MS" pitchFamily="66" charset="0"/>
              </a:rPr>
              <a:t>Specific </a:t>
            </a:r>
            <a:r>
              <a:rPr lang="en-IN" b="1" dirty="0" err="1" smtClean="0">
                <a:latin typeface="Comic Sans MS" pitchFamily="66" charset="0"/>
              </a:rPr>
              <a:t>prehospital</a:t>
            </a:r>
            <a:r>
              <a:rPr lang="en-IN" b="1" dirty="0" smtClean="0">
                <a:latin typeface="Comic Sans MS" pitchFamily="66" charset="0"/>
              </a:rPr>
              <a:t> care includes the following:</a:t>
            </a:r>
          </a:p>
          <a:p>
            <a:endParaRPr lang="en-IN" b="1" dirty="0" smtClean="0">
              <a:solidFill>
                <a:srgbClr val="002060"/>
              </a:solidFill>
              <a:latin typeface="Comic Sans MS" pitchFamily="66" charset="0"/>
            </a:endParaRPr>
          </a:p>
          <a:p>
            <a:pPr>
              <a:buFont typeface="Arial" pitchFamily="34" charset="0"/>
              <a:buChar char="•"/>
            </a:pPr>
            <a:r>
              <a:rPr lang="en-IN" b="1" dirty="0" smtClean="0">
                <a:solidFill>
                  <a:srgbClr val="002060"/>
                </a:solidFill>
                <a:latin typeface="Comic Sans MS" pitchFamily="66" charset="0"/>
              </a:rPr>
              <a:t>Intravenous access, </a:t>
            </a:r>
            <a:r>
              <a:rPr lang="en-IN" b="1" dirty="0" smtClean="0">
                <a:solidFill>
                  <a:schemeClr val="bg1"/>
                </a:solidFill>
                <a:latin typeface="Comic Sans MS" pitchFamily="66" charset="0"/>
              </a:rPr>
              <a:t>SUPPLEMENTAL OXYGEN </a:t>
            </a:r>
            <a:r>
              <a:rPr lang="en-IN" b="1" dirty="0" smtClean="0">
                <a:solidFill>
                  <a:srgbClr val="002060"/>
                </a:solidFill>
                <a:latin typeface="Comic Sans MS" pitchFamily="66" charset="0"/>
              </a:rPr>
              <a:t>if the oxygen saturation (SaO</a:t>
            </a:r>
            <a:r>
              <a:rPr lang="en-IN" b="1" baseline="-25000" dirty="0" smtClean="0">
                <a:solidFill>
                  <a:srgbClr val="002060"/>
                </a:solidFill>
                <a:latin typeface="Comic Sans MS" pitchFamily="66" charset="0"/>
              </a:rPr>
              <a:t>2</a:t>
            </a:r>
            <a:r>
              <a:rPr lang="en-IN" b="1" dirty="0" smtClean="0">
                <a:solidFill>
                  <a:srgbClr val="002060"/>
                </a:solidFill>
                <a:latin typeface="Comic Sans MS" pitchFamily="66" charset="0"/>
              </a:rPr>
              <a:t>) is less than 90%, pulse </a:t>
            </a:r>
            <a:r>
              <a:rPr lang="en-IN" b="1" dirty="0" err="1" smtClean="0">
                <a:solidFill>
                  <a:srgbClr val="002060"/>
                </a:solidFill>
                <a:latin typeface="Comic Sans MS" pitchFamily="66" charset="0"/>
              </a:rPr>
              <a:t>oximetry</a:t>
            </a:r>
            <a:endParaRPr lang="en-IN" b="1" dirty="0" smtClean="0">
              <a:solidFill>
                <a:srgbClr val="002060"/>
              </a:solidFill>
              <a:latin typeface="Comic Sans MS" pitchFamily="66" charset="0"/>
            </a:endParaRPr>
          </a:p>
          <a:p>
            <a:pPr>
              <a:buFont typeface="Arial" pitchFamily="34" charset="0"/>
              <a:buChar char="•"/>
            </a:pPr>
            <a:endParaRPr lang="en-IN" b="1" dirty="0" smtClean="0">
              <a:solidFill>
                <a:srgbClr val="002060"/>
              </a:solidFill>
              <a:latin typeface="Comic Sans MS" pitchFamily="66" charset="0"/>
            </a:endParaRPr>
          </a:p>
          <a:p>
            <a:pPr>
              <a:buFont typeface="Arial" pitchFamily="34" charset="0"/>
              <a:buChar char="•"/>
            </a:pPr>
            <a:r>
              <a:rPr lang="en-IN" b="1" dirty="0" smtClean="0">
                <a:solidFill>
                  <a:srgbClr val="002060"/>
                </a:solidFill>
                <a:latin typeface="Comic Sans MS" pitchFamily="66" charset="0"/>
              </a:rPr>
              <a:t>Immediate administration of </a:t>
            </a:r>
            <a:r>
              <a:rPr lang="en-IN" b="1" dirty="0" err="1" smtClean="0">
                <a:solidFill>
                  <a:srgbClr val="002060"/>
                </a:solidFill>
                <a:latin typeface="Comic Sans MS" pitchFamily="66" charset="0"/>
              </a:rPr>
              <a:t>nonenteric</a:t>
            </a:r>
            <a:r>
              <a:rPr lang="en-IN" b="1" dirty="0" smtClean="0">
                <a:solidFill>
                  <a:srgbClr val="002060"/>
                </a:solidFill>
                <a:latin typeface="Comic Sans MS" pitchFamily="66" charset="0"/>
              </a:rPr>
              <a:t>-coated chewable </a:t>
            </a:r>
            <a:r>
              <a:rPr lang="en-IN" b="1" dirty="0" smtClean="0">
                <a:solidFill>
                  <a:schemeClr val="bg1"/>
                </a:solidFill>
                <a:latin typeface="Comic Sans MS" pitchFamily="66" charset="0"/>
              </a:rPr>
              <a:t>ASPIRIN</a:t>
            </a:r>
            <a:r>
              <a:rPr lang="en-IN" b="1" dirty="0" smtClean="0">
                <a:solidFill>
                  <a:srgbClr val="FF0000"/>
                </a:solidFill>
                <a:latin typeface="Comic Sans MS" pitchFamily="66" charset="0"/>
              </a:rPr>
              <a:t> </a:t>
            </a:r>
            <a:r>
              <a:rPr lang="en-IN" b="1" dirty="0" smtClean="0">
                <a:solidFill>
                  <a:srgbClr val="002060"/>
                </a:solidFill>
                <a:latin typeface="Comic Sans MS" pitchFamily="66" charset="0"/>
              </a:rPr>
              <a:t>en route</a:t>
            </a:r>
          </a:p>
          <a:p>
            <a:pPr>
              <a:buFont typeface="Arial" pitchFamily="34" charset="0"/>
              <a:buChar char="•"/>
            </a:pPr>
            <a:r>
              <a:rPr lang="en-IN" b="1" dirty="0" err="1" smtClean="0">
                <a:solidFill>
                  <a:srgbClr val="002060"/>
                </a:solidFill>
                <a:latin typeface="Comic Sans MS" pitchFamily="66" charset="0"/>
              </a:rPr>
              <a:t>Nitroglycerin</a:t>
            </a:r>
            <a:r>
              <a:rPr lang="en-IN" b="1" dirty="0" smtClean="0">
                <a:solidFill>
                  <a:srgbClr val="002060"/>
                </a:solidFill>
                <a:latin typeface="Comic Sans MS" pitchFamily="66" charset="0"/>
              </a:rPr>
              <a:t> for active chest pain, given sublingually or by </a:t>
            </a:r>
            <a:r>
              <a:rPr lang="en-IN" b="1" dirty="0" err="1" smtClean="0">
                <a:solidFill>
                  <a:schemeClr val="bg1"/>
                </a:solidFill>
                <a:latin typeface="Comic Sans MS" pitchFamily="66" charset="0"/>
              </a:rPr>
              <a:t>spray.</a:t>
            </a:r>
            <a:r>
              <a:rPr lang="en-IN" b="1" spc="-5" dirty="0" err="1" smtClean="0">
                <a:solidFill>
                  <a:schemeClr val="bg1"/>
                </a:solidFill>
                <a:latin typeface="Trebuchet MS"/>
                <a:cs typeface="Trebuchet MS"/>
              </a:rPr>
              <a:t>Sublingual</a:t>
            </a:r>
            <a:r>
              <a:rPr lang="en-IN" b="1" spc="-5" dirty="0" smtClean="0">
                <a:solidFill>
                  <a:schemeClr val="bg1"/>
                </a:solidFill>
                <a:latin typeface="Trebuchet MS"/>
                <a:cs typeface="Trebuchet MS"/>
              </a:rPr>
              <a:t> </a:t>
            </a:r>
            <a:r>
              <a:rPr lang="en-IN" b="1" spc="-10" dirty="0" err="1" smtClean="0">
                <a:solidFill>
                  <a:schemeClr val="bg1"/>
                </a:solidFill>
                <a:latin typeface="Trebuchet MS"/>
                <a:cs typeface="Trebuchet MS"/>
              </a:rPr>
              <a:t>nitroglycerine</a:t>
            </a:r>
            <a:r>
              <a:rPr lang="en-IN" b="1" spc="-10" dirty="0" smtClean="0">
                <a:solidFill>
                  <a:srgbClr val="FF0000"/>
                </a:solidFill>
                <a:latin typeface="Trebuchet MS"/>
                <a:cs typeface="Trebuchet MS"/>
              </a:rPr>
              <a:t> </a:t>
            </a:r>
            <a:r>
              <a:rPr lang="en-IN" spc="-5" dirty="0" smtClean="0">
                <a:solidFill>
                  <a:srgbClr val="002060"/>
                </a:solidFill>
                <a:latin typeface="Trebuchet MS"/>
                <a:cs typeface="Trebuchet MS"/>
              </a:rPr>
              <a:t>up to 3 doses of 0.4mg at 5 </a:t>
            </a:r>
            <a:r>
              <a:rPr lang="en-IN" spc="-10" dirty="0" smtClean="0">
                <a:solidFill>
                  <a:srgbClr val="002060"/>
                </a:solidFill>
                <a:latin typeface="Trebuchet MS"/>
                <a:cs typeface="Trebuchet MS"/>
              </a:rPr>
              <a:t>minutes</a:t>
            </a:r>
            <a:r>
              <a:rPr lang="en-IN" spc="140" dirty="0" smtClean="0">
                <a:solidFill>
                  <a:srgbClr val="002060"/>
                </a:solidFill>
                <a:latin typeface="Trebuchet MS"/>
                <a:cs typeface="Trebuchet MS"/>
              </a:rPr>
              <a:t> </a:t>
            </a:r>
            <a:r>
              <a:rPr lang="en-IN" spc="-10" dirty="0" smtClean="0">
                <a:solidFill>
                  <a:srgbClr val="002060"/>
                </a:solidFill>
                <a:latin typeface="Trebuchet MS"/>
                <a:cs typeface="Trebuchet MS"/>
              </a:rPr>
              <a:t>interval</a:t>
            </a:r>
            <a:endParaRPr lang="en-IN" b="1" dirty="0" smtClean="0">
              <a:solidFill>
                <a:srgbClr val="002060"/>
              </a:solidFill>
              <a:latin typeface="Comic Sans MS" pitchFamily="66" charset="0"/>
            </a:endParaRPr>
          </a:p>
          <a:p>
            <a:pPr>
              <a:buFont typeface="Arial" pitchFamily="34" charset="0"/>
              <a:buChar char="•"/>
            </a:pPr>
            <a:endParaRPr lang="en-IN" b="1" dirty="0" smtClean="0">
              <a:solidFill>
                <a:srgbClr val="002060"/>
              </a:solidFill>
              <a:latin typeface="Comic Sans MS" pitchFamily="66" charset="0"/>
            </a:endParaRPr>
          </a:p>
          <a:p>
            <a:pPr>
              <a:buFont typeface="Arial" pitchFamily="34" charset="0"/>
              <a:buChar char="•"/>
            </a:pPr>
            <a:endParaRPr lang="en-IN" b="1" dirty="0" smtClean="0">
              <a:solidFill>
                <a:srgbClr val="002060"/>
              </a:solidFill>
              <a:latin typeface="Comic Sans MS" pitchFamily="66" charset="0"/>
            </a:endParaRPr>
          </a:p>
          <a:p>
            <a:r>
              <a:rPr lang="en-IN" b="1" dirty="0" smtClean="0">
                <a:solidFill>
                  <a:srgbClr val="002060"/>
                </a:solidFill>
                <a:latin typeface="Comic Sans MS" pitchFamily="66" charset="0"/>
              </a:rPr>
              <a:t>Telemetry and </a:t>
            </a:r>
            <a:r>
              <a:rPr lang="en-IN" b="1" dirty="0" err="1" smtClean="0">
                <a:solidFill>
                  <a:srgbClr val="002060"/>
                </a:solidFill>
                <a:latin typeface="Comic Sans MS" pitchFamily="66" charset="0"/>
              </a:rPr>
              <a:t>prehospital</a:t>
            </a:r>
            <a:r>
              <a:rPr lang="en-IN" b="1" dirty="0" smtClean="0">
                <a:solidFill>
                  <a:srgbClr val="002060"/>
                </a:solidFill>
                <a:latin typeface="Comic Sans MS" pitchFamily="66" charset="0"/>
              </a:rPr>
              <a:t> </a:t>
            </a:r>
            <a:r>
              <a:rPr lang="en-IN" b="1" dirty="0" smtClean="0">
                <a:solidFill>
                  <a:schemeClr val="bg1"/>
                </a:solidFill>
                <a:latin typeface="Comic Sans MS" pitchFamily="66" charset="0"/>
              </a:rPr>
              <a:t>ELECTROCARDIOGRAPHY (ECG), </a:t>
            </a:r>
            <a:r>
              <a:rPr lang="en-IN" b="1" dirty="0" smtClean="0">
                <a:solidFill>
                  <a:srgbClr val="002060"/>
                </a:solidFill>
                <a:latin typeface="Comic Sans MS" pitchFamily="66" charset="0"/>
              </a:rPr>
              <a:t>if available</a:t>
            </a:r>
          </a:p>
          <a:p>
            <a:endParaRPr lang="en-IN" b="1" dirty="0" smtClean="0">
              <a:solidFill>
                <a:srgbClr val="002060"/>
              </a:solidFill>
              <a:latin typeface="Comic Sans MS" pitchFamily="66" charset="0"/>
            </a:endParaRPr>
          </a:p>
          <a:p>
            <a:endParaRPr lang="en-IN" b="1" dirty="0" smtClean="0">
              <a:solidFill>
                <a:srgbClr val="002060"/>
              </a:solidFill>
              <a:latin typeface="Comic Sans MS" pitchFamily="66" charset="0"/>
            </a:endParaRPr>
          </a:p>
          <a:p>
            <a:r>
              <a:rPr lang="en-IN" b="1" dirty="0" smtClean="0">
                <a:solidFill>
                  <a:srgbClr val="002060"/>
                </a:solidFill>
                <a:latin typeface="Comic Sans MS" pitchFamily="66" charset="0"/>
              </a:rPr>
              <a:t>Most deaths caused by MI occur early and are attributable to primary ventricular fibrillation (VF). Therefore, initial objectives are immediate ECG monitoring; electric </a:t>
            </a:r>
            <a:r>
              <a:rPr lang="en-IN" b="1" dirty="0" smtClean="0">
                <a:solidFill>
                  <a:schemeClr val="bg1"/>
                </a:solidFill>
                <a:latin typeface="Comic Sans MS" pitchFamily="66" charset="0"/>
              </a:rPr>
              <a:t>CARDIOVERSION IN CASES OF VF</a:t>
            </a:r>
            <a:r>
              <a:rPr lang="en-IN" b="1" dirty="0" smtClean="0">
                <a:solidFill>
                  <a:srgbClr val="002060"/>
                </a:solidFill>
                <a:latin typeface="Comic Sans MS" pitchFamily="66" charset="0"/>
              </a:rPr>
              <a:t>; and rapid transfer of the patient to facilitate prompt coronary assessment.</a:t>
            </a:r>
          </a:p>
          <a:p>
            <a:endParaRPr lang="en-IN" b="1" dirty="0" smtClean="0">
              <a:solidFill>
                <a:srgbClr val="002060"/>
              </a:solidFill>
              <a:latin typeface="Comic Sans MS" pitchFamily="66" charset="0"/>
            </a:endParaRPr>
          </a:p>
          <a:p>
            <a:r>
              <a:rPr lang="en-IN" b="1" dirty="0" err="1" smtClean="0">
                <a:solidFill>
                  <a:schemeClr val="bg1"/>
                </a:solidFill>
                <a:latin typeface="Comic Sans MS" pitchFamily="66" charset="0"/>
              </a:rPr>
              <a:t>Prehospital</a:t>
            </a:r>
            <a:r>
              <a:rPr lang="en-IN" b="1" dirty="0" smtClean="0">
                <a:solidFill>
                  <a:schemeClr val="bg1"/>
                </a:solidFill>
                <a:latin typeface="Comic Sans MS" pitchFamily="66" charset="0"/>
              </a:rPr>
              <a:t> integration of ECG interpretation has been shown to decrease "door-to-balloon time</a:t>
            </a:r>
            <a:r>
              <a:rPr lang="en-IN" b="1" dirty="0" smtClean="0">
                <a:solidFill>
                  <a:srgbClr val="002060"/>
                </a:solidFill>
                <a:latin typeface="Comic Sans MS" pitchFamily="66" charset="0"/>
              </a:rPr>
              <a:t>,” allow paramedics to bypass non–</a:t>
            </a:r>
            <a:r>
              <a:rPr lang="en-IN" b="1" dirty="0" err="1" smtClean="0">
                <a:solidFill>
                  <a:srgbClr val="002060"/>
                </a:solidFill>
                <a:latin typeface="Comic Sans MS" pitchFamily="66" charset="0"/>
              </a:rPr>
              <a:t>percutaneous</a:t>
            </a:r>
            <a:r>
              <a:rPr lang="en-IN" b="1" dirty="0" smtClean="0">
                <a:solidFill>
                  <a:srgbClr val="002060"/>
                </a:solidFill>
                <a:latin typeface="Comic Sans MS" pitchFamily="66" charset="0"/>
              </a:rPr>
              <a:t> coronary </a:t>
            </a:r>
            <a:r>
              <a:rPr lang="en-IN" b="1" dirty="0" err="1" smtClean="0">
                <a:solidFill>
                  <a:srgbClr val="002060"/>
                </a:solidFill>
                <a:latin typeface="Comic Sans MS" pitchFamily="66" charset="0"/>
              </a:rPr>
              <a:t>intervation</a:t>
            </a:r>
            <a:r>
              <a:rPr lang="en-IN" b="1" dirty="0" smtClean="0">
                <a:solidFill>
                  <a:srgbClr val="002060"/>
                </a:solidFill>
                <a:latin typeface="Comic Sans MS" pitchFamily="66" charset="0"/>
              </a:rPr>
              <a:t> (PCI)–capable hospitals in </a:t>
            </a:r>
            <a:r>
              <a:rPr lang="en-IN" b="1" dirty="0" err="1" smtClean="0">
                <a:solidFill>
                  <a:srgbClr val="002060"/>
                </a:solidFill>
                <a:latin typeface="Comic Sans MS" pitchFamily="66" charset="0"/>
              </a:rPr>
              <a:t>favor</a:t>
            </a:r>
            <a:r>
              <a:rPr lang="en-IN" b="1" dirty="0" smtClean="0">
                <a:solidFill>
                  <a:srgbClr val="002060"/>
                </a:solidFill>
                <a:latin typeface="Comic Sans MS" pitchFamily="66" charset="0"/>
              </a:rPr>
              <a:t> of PCI-capable facilities</a:t>
            </a:r>
            <a:endParaRPr lang="en-IN" b="1" dirty="0">
              <a:solidFill>
                <a:srgbClr val="002060"/>
              </a:solidFill>
              <a:latin typeface="Comic Sans MS" pitchFamily="66"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0907" y="309117"/>
            <a:ext cx="3161665" cy="665480"/>
          </a:xfrm>
          <a:prstGeom prst="rect">
            <a:avLst/>
          </a:prstGeom>
        </p:spPr>
        <p:txBody>
          <a:bodyPr vert="horz" wrap="square" lIns="0" tIns="12700" rIns="0" bIns="0" rtlCol="0">
            <a:spAutoFit/>
          </a:bodyPr>
          <a:lstStyle/>
          <a:p>
            <a:pPr marL="12700">
              <a:lnSpc>
                <a:spcPct val="100000"/>
              </a:lnSpc>
              <a:spcBef>
                <a:spcPts val="100"/>
              </a:spcBef>
            </a:pPr>
            <a:r>
              <a:rPr sz="4200" spc="-5" dirty="0"/>
              <a:t>Management</a:t>
            </a:r>
            <a:endParaRPr sz="4200"/>
          </a:p>
        </p:txBody>
      </p:sp>
      <p:sp>
        <p:nvSpPr>
          <p:cNvPr id="3" name="object 3"/>
          <p:cNvSpPr txBox="1"/>
          <p:nvPr/>
        </p:nvSpPr>
        <p:spPr>
          <a:xfrm>
            <a:off x="304800" y="1066801"/>
            <a:ext cx="8305800" cy="4978286"/>
          </a:xfrm>
          <a:prstGeom prst="rect">
            <a:avLst/>
          </a:prstGeom>
        </p:spPr>
        <p:txBody>
          <a:bodyPr vert="horz" wrap="square" lIns="0" tIns="12700" rIns="0" bIns="0" rtlCol="0">
            <a:spAutoFit/>
          </a:bodyPr>
          <a:lstStyle/>
          <a:p>
            <a:pPr marL="12700">
              <a:lnSpc>
                <a:spcPct val="100000"/>
              </a:lnSpc>
              <a:spcBef>
                <a:spcPts val="100"/>
              </a:spcBef>
              <a:tabLst>
                <a:tab pos="354965" algn="l"/>
              </a:tabLst>
            </a:pPr>
            <a:r>
              <a:rPr sz="1450" spc="-10" dirty="0">
                <a:solidFill>
                  <a:srgbClr val="89D0D5"/>
                </a:solidFill>
                <a:latin typeface="Wingdings 3"/>
                <a:cs typeface="Wingdings 3"/>
              </a:rPr>
              <a:t></a:t>
            </a:r>
            <a:r>
              <a:rPr sz="1450" spc="-10" dirty="0">
                <a:solidFill>
                  <a:srgbClr val="89D0D5"/>
                </a:solidFill>
                <a:latin typeface="Times New Roman"/>
                <a:cs typeface="Times New Roman"/>
              </a:rPr>
              <a:t>	</a:t>
            </a:r>
            <a:r>
              <a:rPr sz="2800" b="1" spc="-5" dirty="0">
                <a:latin typeface="Myanmar Text"/>
                <a:cs typeface="Myanmar Text"/>
              </a:rPr>
              <a:t>Early </a:t>
            </a:r>
            <a:r>
              <a:rPr sz="2800" b="1" dirty="0">
                <a:latin typeface="Myanmar Text"/>
                <a:cs typeface="Myanmar Text"/>
              </a:rPr>
              <a:t>and </a:t>
            </a:r>
            <a:r>
              <a:rPr sz="2800" b="1" spc="-5" dirty="0">
                <a:latin typeface="Myanmar Text"/>
                <a:cs typeface="Myanmar Text"/>
              </a:rPr>
              <a:t>Emergency Medical Management</a:t>
            </a:r>
            <a:r>
              <a:rPr sz="2800" b="1" dirty="0">
                <a:latin typeface="Myanmar Text"/>
                <a:cs typeface="Myanmar Text"/>
              </a:rPr>
              <a:t> :</a:t>
            </a:r>
            <a:endParaRPr sz="2800" b="1">
              <a:latin typeface="Myanmar Text"/>
              <a:cs typeface="Myanmar Text"/>
            </a:endParaRPr>
          </a:p>
          <a:p>
            <a:pPr>
              <a:lnSpc>
                <a:spcPct val="100000"/>
              </a:lnSpc>
              <a:spcBef>
                <a:spcPts val="40"/>
              </a:spcBef>
            </a:pPr>
            <a:endParaRPr sz="3200" b="1">
              <a:latin typeface="Times New Roman"/>
              <a:cs typeface="Times New Roman"/>
            </a:endParaRPr>
          </a:p>
          <a:p>
            <a:pPr marL="355600" indent="-342900">
              <a:lnSpc>
                <a:spcPct val="100000"/>
              </a:lnSpc>
              <a:buClr>
                <a:srgbClr val="89D0D5"/>
              </a:buClr>
              <a:buSzPct val="80555"/>
              <a:buFont typeface="Wingdings"/>
              <a:buChar char=""/>
              <a:tabLst>
                <a:tab pos="354965" algn="l"/>
                <a:tab pos="355600" algn="l"/>
              </a:tabLst>
            </a:pPr>
            <a:r>
              <a:rPr sz="2400" b="1" spc="-10" dirty="0">
                <a:latin typeface="Myanmar Text"/>
                <a:cs typeface="Myanmar Text"/>
              </a:rPr>
              <a:t>Cardiac</a:t>
            </a:r>
            <a:r>
              <a:rPr sz="2400" b="1" dirty="0">
                <a:latin typeface="Myanmar Text"/>
                <a:cs typeface="Myanmar Text"/>
              </a:rPr>
              <a:t> </a:t>
            </a:r>
            <a:r>
              <a:rPr sz="2400" b="1" spc="-5" dirty="0">
                <a:latin typeface="Myanmar Text"/>
                <a:cs typeface="Myanmar Text"/>
              </a:rPr>
              <a:t>Monitoring</a:t>
            </a:r>
            <a:endParaRPr sz="2400" b="1">
              <a:latin typeface="Myanmar Text"/>
              <a:cs typeface="Myanmar Text"/>
            </a:endParaRPr>
          </a:p>
          <a:p>
            <a:pPr marL="355600" indent="-342900">
              <a:lnSpc>
                <a:spcPct val="100000"/>
              </a:lnSpc>
              <a:spcBef>
                <a:spcPts val="795"/>
              </a:spcBef>
              <a:buClr>
                <a:srgbClr val="89D0D5"/>
              </a:buClr>
              <a:buSzPct val="80555"/>
              <a:buFont typeface="Wingdings"/>
              <a:buChar char=""/>
              <a:tabLst>
                <a:tab pos="354965" algn="l"/>
                <a:tab pos="355600" algn="l"/>
              </a:tabLst>
            </a:pPr>
            <a:r>
              <a:rPr sz="2400" b="1" spc="-5" dirty="0">
                <a:latin typeface="Myanmar Text"/>
                <a:cs typeface="Myanmar Text"/>
              </a:rPr>
              <a:t>Oxygen</a:t>
            </a:r>
            <a:endParaRPr sz="2400" b="1">
              <a:latin typeface="Myanmar Text"/>
              <a:cs typeface="Myanmar Text"/>
            </a:endParaRPr>
          </a:p>
          <a:p>
            <a:pPr marL="355600" indent="-342900">
              <a:lnSpc>
                <a:spcPct val="100000"/>
              </a:lnSpc>
              <a:spcBef>
                <a:spcPts val="780"/>
              </a:spcBef>
              <a:buClr>
                <a:srgbClr val="89D0D5"/>
              </a:buClr>
              <a:buSzPct val="80555"/>
              <a:buFont typeface="Wingdings"/>
              <a:buChar char=""/>
              <a:tabLst>
                <a:tab pos="354965" algn="l"/>
                <a:tab pos="355600" algn="l"/>
              </a:tabLst>
            </a:pPr>
            <a:r>
              <a:rPr sz="2400" b="1" spc="-5" dirty="0">
                <a:latin typeface="Myanmar Text"/>
                <a:cs typeface="Myanmar Text"/>
              </a:rPr>
              <a:t>IV Access and Blood </a:t>
            </a:r>
            <a:r>
              <a:rPr sz="2400" b="1" dirty="0">
                <a:latin typeface="Myanmar Text"/>
                <a:cs typeface="Myanmar Text"/>
              </a:rPr>
              <a:t>for U&amp;E, </a:t>
            </a:r>
            <a:r>
              <a:rPr sz="2400" b="1" spc="-5" dirty="0">
                <a:latin typeface="Myanmar Text"/>
                <a:cs typeface="Myanmar Text"/>
              </a:rPr>
              <a:t>Glucose, CBC, </a:t>
            </a:r>
            <a:r>
              <a:rPr sz="2400" b="1" spc="-10" dirty="0">
                <a:latin typeface="Myanmar Text"/>
                <a:cs typeface="Myanmar Text"/>
              </a:rPr>
              <a:t>Cardiac</a:t>
            </a:r>
            <a:r>
              <a:rPr sz="2400" b="1" spc="-30" dirty="0">
                <a:latin typeface="Myanmar Text"/>
                <a:cs typeface="Myanmar Text"/>
              </a:rPr>
              <a:t> </a:t>
            </a:r>
            <a:r>
              <a:rPr sz="2400" b="1" spc="-5" dirty="0">
                <a:latin typeface="Myanmar Text"/>
                <a:cs typeface="Myanmar Text"/>
              </a:rPr>
              <a:t>Enzyme</a:t>
            </a:r>
            <a:endParaRPr sz="2400" b="1">
              <a:latin typeface="Myanmar Text"/>
              <a:cs typeface="Myanmar Text"/>
            </a:endParaRPr>
          </a:p>
          <a:p>
            <a:pPr marL="355600" indent="-342900">
              <a:lnSpc>
                <a:spcPct val="100000"/>
              </a:lnSpc>
              <a:spcBef>
                <a:spcPts val="780"/>
              </a:spcBef>
              <a:buClr>
                <a:srgbClr val="89D0D5"/>
              </a:buClr>
              <a:buSzPct val="80555"/>
              <a:buFont typeface="Wingdings"/>
              <a:buChar char=""/>
              <a:tabLst>
                <a:tab pos="354965" algn="l"/>
                <a:tab pos="355600" algn="l"/>
              </a:tabLst>
            </a:pPr>
            <a:r>
              <a:rPr sz="2400" b="1" spc="-10" dirty="0">
                <a:latin typeface="Myanmar Text"/>
                <a:cs typeface="Myanmar Text"/>
              </a:rPr>
              <a:t>Brief </a:t>
            </a:r>
            <a:r>
              <a:rPr sz="2400" b="1" spc="-5" dirty="0">
                <a:latin typeface="Myanmar Text"/>
                <a:cs typeface="Myanmar Text"/>
              </a:rPr>
              <a:t>History </a:t>
            </a:r>
            <a:r>
              <a:rPr sz="2400" b="1" dirty="0">
                <a:latin typeface="Myanmar Text"/>
                <a:cs typeface="Myanmar Text"/>
              </a:rPr>
              <a:t>and </a:t>
            </a:r>
            <a:r>
              <a:rPr sz="2400" b="1" spc="-5" dirty="0">
                <a:latin typeface="Myanmar Text"/>
                <a:cs typeface="Myanmar Text"/>
              </a:rPr>
              <a:t>Clinical</a:t>
            </a:r>
            <a:r>
              <a:rPr sz="2400" b="1" spc="-15" dirty="0">
                <a:latin typeface="Myanmar Text"/>
                <a:cs typeface="Myanmar Text"/>
              </a:rPr>
              <a:t> </a:t>
            </a:r>
            <a:r>
              <a:rPr sz="2400" b="1" spc="-5" dirty="0">
                <a:latin typeface="Myanmar Text"/>
                <a:cs typeface="Myanmar Text"/>
              </a:rPr>
              <a:t>Assessment</a:t>
            </a:r>
            <a:endParaRPr sz="2400" b="1">
              <a:latin typeface="Myanmar Text"/>
              <a:cs typeface="Myanmar Text"/>
            </a:endParaRPr>
          </a:p>
          <a:p>
            <a:pPr marL="355600" indent="-342900">
              <a:lnSpc>
                <a:spcPct val="100000"/>
              </a:lnSpc>
              <a:spcBef>
                <a:spcPts val="790"/>
              </a:spcBef>
              <a:buClr>
                <a:srgbClr val="89D0D5"/>
              </a:buClr>
              <a:buSzPct val="80555"/>
              <a:buFont typeface="Wingdings"/>
              <a:buChar char=""/>
              <a:tabLst>
                <a:tab pos="354965" algn="l"/>
                <a:tab pos="355600" algn="l"/>
              </a:tabLst>
            </a:pPr>
            <a:r>
              <a:rPr sz="2400" b="1" spc="-5" dirty="0">
                <a:latin typeface="Myanmar Text"/>
                <a:cs typeface="Myanmar Text"/>
              </a:rPr>
              <a:t>Loading Dose </a:t>
            </a:r>
            <a:r>
              <a:rPr sz="2400" b="1" dirty="0">
                <a:latin typeface="Myanmar Text"/>
                <a:cs typeface="Myanmar Text"/>
              </a:rPr>
              <a:t>of </a:t>
            </a:r>
            <a:r>
              <a:rPr sz="2400" b="1" spc="-5" dirty="0">
                <a:latin typeface="Myanmar Text"/>
                <a:cs typeface="Myanmar Text"/>
              </a:rPr>
              <a:t>Aspirin </a:t>
            </a:r>
            <a:r>
              <a:rPr sz="2400" b="1" dirty="0">
                <a:latin typeface="Myanmar Text"/>
                <a:cs typeface="Myanmar Text"/>
              </a:rPr>
              <a:t>and</a:t>
            </a:r>
            <a:r>
              <a:rPr sz="2400" b="1" spc="-45" dirty="0">
                <a:latin typeface="Myanmar Text"/>
                <a:cs typeface="Myanmar Text"/>
              </a:rPr>
              <a:t> </a:t>
            </a:r>
            <a:r>
              <a:rPr sz="2400" b="1" spc="-5" dirty="0">
                <a:latin typeface="Myanmar Text"/>
                <a:cs typeface="Myanmar Text"/>
              </a:rPr>
              <a:t>Clopidogrel</a:t>
            </a:r>
            <a:endParaRPr sz="2400" b="1">
              <a:latin typeface="Myanmar Text"/>
              <a:cs typeface="Myanmar Text"/>
            </a:endParaRPr>
          </a:p>
          <a:p>
            <a:pPr marL="355600" indent="-342900">
              <a:lnSpc>
                <a:spcPct val="100000"/>
              </a:lnSpc>
              <a:spcBef>
                <a:spcPts val="780"/>
              </a:spcBef>
              <a:buClr>
                <a:srgbClr val="89D0D5"/>
              </a:buClr>
              <a:buSzPct val="80555"/>
              <a:buFont typeface="Wingdings"/>
              <a:buChar char=""/>
              <a:tabLst>
                <a:tab pos="354965" algn="l"/>
                <a:tab pos="355600" algn="l"/>
              </a:tabLst>
            </a:pPr>
            <a:r>
              <a:rPr sz="2400" b="1" spc="-5" dirty="0">
                <a:latin typeface="Myanmar Text"/>
                <a:cs typeface="Myanmar Text"/>
              </a:rPr>
              <a:t>Analgesia if Continuing</a:t>
            </a:r>
            <a:r>
              <a:rPr sz="2400" b="1" spc="-45" dirty="0">
                <a:latin typeface="Myanmar Text"/>
                <a:cs typeface="Myanmar Text"/>
              </a:rPr>
              <a:t> </a:t>
            </a:r>
            <a:r>
              <a:rPr sz="2400" b="1" spc="-10" dirty="0">
                <a:latin typeface="Myanmar Text"/>
                <a:cs typeface="Myanmar Text"/>
              </a:rPr>
              <a:t>Pain</a:t>
            </a:r>
            <a:endParaRPr sz="2400" b="1">
              <a:latin typeface="Myanmar Text"/>
              <a:cs typeface="Myanmar Text"/>
            </a:endParaRPr>
          </a:p>
          <a:p>
            <a:pPr marL="355600" indent="-342900">
              <a:lnSpc>
                <a:spcPct val="100000"/>
              </a:lnSpc>
              <a:spcBef>
                <a:spcPts val="785"/>
              </a:spcBef>
              <a:buClr>
                <a:srgbClr val="89D0D5"/>
              </a:buClr>
              <a:buSzPct val="80555"/>
              <a:buFont typeface="Wingdings"/>
              <a:buChar char=""/>
              <a:tabLst>
                <a:tab pos="354965" algn="l"/>
                <a:tab pos="355600" algn="l"/>
              </a:tabLst>
            </a:pPr>
            <a:r>
              <a:rPr sz="2400" b="1" spc="-5" dirty="0">
                <a:latin typeface="Myanmar Text"/>
                <a:cs typeface="Myanmar Text"/>
              </a:rPr>
              <a:t>Antiemetic </a:t>
            </a:r>
            <a:r>
              <a:rPr sz="2400" b="1" dirty="0">
                <a:latin typeface="Myanmar Text"/>
                <a:cs typeface="Myanmar Text"/>
              </a:rPr>
              <a:t>and </a:t>
            </a:r>
            <a:r>
              <a:rPr sz="2400" b="1" spc="-5" dirty="0">
                <a:latin typeface="Myanmar Text"/>
                <a:cs typeface="Myanmar Text"/>
              </a:rPr>
              <a:t>Anxiolytic if</a:t>
            </a:r>
            <a:r>
              <a:rPr sz="2400" b="1" spc="-10" dirty="0">
                <a:latin typeface="Myanmar Text"/>
                <a:cs typeface="Myanmar Text"/>
              </a:rPr>
              <a:t> </a:t>
            </a:r>
            <a:r>
              <a:rPr sz="2400" b="1" spc="-5" dirty="0">
                <a:latin typeface="Myanmar Text"/>
                <a:cs typeface="Myanmar Text"/>
              </a:rPr>
              <a:t>required</a:t>
            </a:r>
            <a:endParaRPr sz="2400" b="1">
              <a:latin typeface="Myanmar Text"/>
              <a:cs typeface="Myanmar Text"/>
            </a:endParaRPr>
          </a:p>
          <a:p>
            <a:pPr marL="355600" indent="-342900">
              <a:lnSpc>
                <a:spcPct val="100000"/>
              </a:lnSpc>
              <a:spcBef>
                <a:spcPts val="790"/>
              </a:spcBef>
              <a:buClr>
                <a:srgbClr val="89D0D5"/>
              </a:buClr>
              <a:buSzPct val="80555"/>
              <a:buFont typeface="Wingdings"/>
              <a:buChar char=""/>
              <a:tabLst>
                <a:tab pos="354965" algn="l"/>
                <a:tab pos="355600" algn="l"/>
              </a:tabLst>
            </a:pPr>
            <a:r>
              <a:rPr sz="2400" b="1" spc="-5" dirty="0">
                <a:latin typeface="Myanmar Text"/>
                <a:cs typeface="Myanmar Text"/>
              </a:rPr>
              <a:t>Reperfusion Therapy </a:t>
            </a:r>
            <a:r>
              <a:rPr sz="2400" b="1" dirty="0">
                <a:latin typeface="Myanmar Text"/>
                <a:cs typeface="Myanmar Text"/>
              </a:rPr>
              <a:t>/ Thrombolytic</a:t>
            </a:r>
            <a:r>
              <a:rPr sz="2400" b="1" spc="-45" dirty="0">
                <a:latin typeface="Myanmar Text"/>
                <a:cs typeface="Myanmar Text"/>
              </a:rPr>
              <a:t> </a:t>
            </a:r>
            <a:r>
              <a:rPr sz="2400" b="1" spc="-5" dirty="0">
                <a:latin typeface="Myanmar Text"/>
                <a:cs typeface="Myanmar Text"/>
              </a:rPr>
              <a:t>Therapy</a:t>
            </a:r>
            <a:endParaRPr sz="2400" b="1">
              <a:latin typeface="Myanmar Text"/>
              <a:cs typeface="Myanmar Text"/>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191" y="191846"/>
            <a:ext cx="7703616" cy="1231106"/>
          </a:xfrm>
        </p:spPr>
        <p:txBody>
          <a:bodyPr/>
          <a:lstStyle/>
          <a:p>
            <a:r>
              <a:rPr lang="en-IN" dirty="0" smtClean="0"/>
              <a:t>             In-Hospital Care</a:t>
            </a:r>
            <a:br>
              <a:rPr lang="en-IN" dirty="0" smtClean="0"/>
            </a:br>
            <a:endParaRPr lang="en-US" dirty="0"/>
          </a:p>
        </p:txBody>
      </p:sp>
      <p:sp>
        <p:nvSpPr>
          <p:cNvPr id="3" name="Rectangle 2"/>
          <p:cNvSpPr/>
          <p:nvPr/>
        </p:nvSpPr>
        <p:spPr>
          <a:xfrm>
            <a:off x="152400" y="1066800"/>
            <a:ext cx="8991600" cy="5262979"/>
          </a:xfrm>
          <a:prstGeom prst="rect">
            <a:avLst/>
          </a:prstGeom>
          <a:solidFill>
            <a:schemeClr val="tx1"/>
          </a:solidFill>
        </p:spPr>
        <p:txBody>
          <a:bodyPr wrap="square">
            <a:spAutoFit/>
          </a:bodyPr>
          <a:lstStyle/>
          <a:p>
            <a:r>
              <a:rPr lang="en-IN" sz="2400" b="1" i="1" dirty="0" smtClean="0">
                <a:solidFill>
                  <a:schemeClr val="bg1"/>
                </a:solidFill>
              </a:rPr>
              <a:t>Within the first 10 mi</a:t>
            </a:r>
            <a:r>
              <a:rPr lang="en-IN" sz="2400" b="1" i="1" dirty="0" smtClean="0">
                <a:solidFill>
                  <a:srgbClr val="FFFF00"/>
                </a:solidFill>
              </a:rPr>
              <a:t>nutes</a:t>
            </a:r>
            <a:r>
              <a:rPr lang="en-IN" sz="2400" b="1" dirty="0" smtClean="0">
                <a:solidFill>
                  <a:srgbClr val="FFFF00"/>
                </a:solidFill>
              </a:rPr>
              <a:t> that the patient is in the emergency department (ED), work through the following:</a:t>
            </a:r>
          </a:p>
          <a:p>
            <a:endParaRPr lang="en-IN" sz="2400" b="1" dirty="0" smtClean="0">
              <a:solidFill>
                <a:srgbClr val="FFFF00"/>
              </a:solidFill>
            </a:endParaRPr>
          </a:p>
          <a:p>
            <a:pPr>
              <a:buFont typeface="Arial" pitchFamily="34" charset="0"/>
              <a:buChar char="•"/>
            </a:pPr>
            <a:r>
              <a:rPr lang="en-IN" sz="2400" dirty="0" smtClean="0">
                <a:solidFill>
                  <a:srgbClr val="FFFF00"/>
                </a:solidFill>
              </a:rPr>
              <a:t> Check </a:t>
            </a:r>
            <a:r>
              <a:rPr lang="en-IN" sz="2400" b="1" dirty="0" smtClean="0">
                <a:solidFill>
                  <a:srgbClr val="FFFF00"/>
                </a:solidFill>
              </a:rPr>
              <a:t>vital signs. </a:t>
            </a:r>
          </a:p>
          <a:p>
            <a:pPr>
              <a:buFont typeface="Arial" pitchFamily="34" charset="0"/>
              <a:buChar char="•"/>
            </a:pPr>
            <a:r>
              <a:rPr lang="en-IN" sz="2400" dirty="0" smtClean="0">
                <a:solidFill>
                  <a:srgbClr val="FFFF00"/>
                </a:solidFill>
              </a:rPr>
              <a:t>Evaluate </a:t>
            </a:r>
            <a:r>
              <a:rPr lang="en-IN" sz="2400" b="1" dirty="0" smtClean="0">
                <a:solidFill>
                  <a:srgbClr val="FFFF00"/>
                </a:solidFill>
              </a:rPr>
              <a:t>oxygen saturation. Supplemental oxygen by a mask or nasal </a:t>
            </a:r>
            <a:r>
              <a:rPr lang="en-IN" sz="2400" b="1" dirty="0" err="1" smtClean="0">
                <a:solidFill>
                  <a:srgbClr val="FFFF00"/>
                </a:solidFill>
              </a:rPr>
              <a:t>cannula</a:t>
            </a:r>
            <a:r>
              <a:rPr lang="en-IN" sz="2400" b="1" dirty="0" smtClean="0">
                <a:solidFill>
                  <a:srgbClr val="FFFF00"/>
                </a:solidFill>
              </a:rPr>
              <a:t> is indicated only for patients who are </a:t>
            </a:r>
            <a:r>
              <a:rPr lang="en-IN" sz="2400" b="1" dirty="0" smtClean="0">
                <a:solidFill>
                  <a:schemeClr val="bg1"/>
                </a:solidFill>
              </a:rPr>
              <a:t>breathless,</a:t>
            </a:r>
            <a:r>
              <a:rPr lang="en-IN" sz="2400" b="1" dirty="0" smtClean="0">
                <a:solidFill>
                  <a:srgbClr val="FFFF00"/>
                </a:solidFill>
              </a:rPr>
              <a:t> hypoxic (</a:t>
            </a:r>
            <a:r>
              <a:rPr lang="en-IN" sz="2400" b="1" dirty="0" smtClean="0">
                <a:solidFill>
                  <a:schemeClr val="bg1"/>
                </a:solidFill>
              </a:rPr>
              <a:t>oxygen saturation &lt; 90% </a:t>
            </a:r>
            <a:r>
              <a:rPr lang="en-IN" sz="2400" dirty="0" smtClean="0">
                <a:solidFill>
                  <a:srgbClr val="FFFF00"/>
                </a:solidFill>
              </a:rPr>
              <a:t>or PaO</a:t>
            </a:r>
            <a:r>
              <a:rPr lang="en-IN" sz="2400" baseline="-25000" dirty="0" smtClean="0">
                <a:solidFill>
                  <a:srgbClr val="FFFF00"/>
                </a:solidFill>
              </a:rPr>
              <a:t>2</a:t>
            </a:r>
            <a:r>
              <a:rPr lang="en-IN" sz="2400" dirty="0" smtClean="0">
                <a:solidFill>
                  <a:srgbClr val="FFFF00"/>
                </a:solidFill>
              </a:rPr>
              <a:t>&lt; 60 mm Hg</a:t>
            </a:r>
            <a:r>
              <a:rPr lang="en-IN" sz="2400" baseline="30000" dirty="0" smtClean="0">
                <a:solidFill>
                  <a:srgbClr val="FFFF00"/>
                </a:solidFill>
              </a:rPr>
              <a:t> </a:t>
            </a:r>
            <a:r>
              <a:rPr lang="en-IN" sz="2400" dirty="0" smtClean="0">
                <a:solidFill>
                  <a:srgbClr val="FFFF00"/>
                </a:solidFill>
              </a:rPr>
              <a:t>), </a:t>
            </a:r>
          </a:p>
          <a:p>
            <a:pPr>
              <a:buFont typeface="Arial" pitchFamily="34" charset="0"/>
              <a:buChar char="•"/>
            </a:pPr>
            <a:endParaRPr lang="en-IN" sz="2400" dirty="0" smtClean="0">
              <a:solidFill>
                <a:srgbClr val="FFFF00"/>
              </a:solidFill>
            </a:endParaRPr>
          </a:p>
          <a:p>
            <a:pPr>
              <a:buFont typeface="Arial" pitchFamily="34" charset="0"/>
              <a:buChar char="•"/>
            </a:pPr>
            <a:r>
              <a:rPr lang="en-IN" sz="2400" dirty="0" smtClean="0">
                <a:solidFill>
                  <a:srgbClr val="FFFF00"/>
                </a:solidFill>
              </a:rPr>
              <a:t>or who present with </a:t>
            </a:r>
            <a:r>
              <a:rPr lang="en-IN" sz="2400" dirty="0" smtClean="0">
                <a:solidFill>
                  <a:schemeClr val="bg1"/>
                </a:solidFill>
              </a:rPr>
              <a:t>heart failure</a:t>
            </a:r>
            <a:r>
              <a:rPr lang="en-IN" sz="2400" dirty="0" smtClean="0">
                <a:solidFill>
                  <a:srgbClr val="FFFF00"/>
                </a:solidFill>
              </a:rPr>
              <a:t>. </a:t>
            </a:r>
          </a:p>
          <a:p>
            <a:pPr>
              <a:buFont typeface="Arial" pitchFamily="34" charset="0"/>
              <a:buChar char="•"/>
            </a:pPr>
            <a:endParaRPr lang="en-IN" sz="2400" dirty="0" smtClean="0">
              <a:solidFill>
                <a:srgbClr val="FFFF00"/>
              </a:solidFill>
            </a:endParaRPr>
          </a:p>
          <a:p>
            <a:pPr>
              <a:buFont typeface="Arial" pitchFamily="34" charset="0"/>
              <a:buChar char="•"/>
            </a:pPr>
            <a:r>
              <a:rPr lang="en-IN" sz="2400" dirty="0" smtClean="0">
                <a:solidFill>
                  <a:srgbClr val="FFFF00"/>
                </a:solidFill>
              </a:rPr>
              <a:t>The use of oxygen in patients with acute MI who don’t fall into one of the three above-mentioned </a:t>
            </a:r>
            <a:r>
              <a:rPr lang="en-IN" sz="2400" b="1" dirty="0" smtClean="0">
                <a:solidFill>
                  <a:srgbClr val="FFFF00"/>
                </a:solidFill>
              </a:rPr>
              <a:t>categories remains uncertain</a:t>
            </a:r>
            <a:r>
              <a:rPr lang="en-IN" sz="2400" dirty="0" smtClean="0">
                <a:solidFill>
                  <a:srgbClr val="FFFF00"/>
                </a:solidFill>
              </a:rPr>
              <a:t>, with some studies</a:t>
            </a:r>
            <a:r>
              <a:rPr lang="en-IN" sz="2400" dirty="0" smtClean="0">
                <a:solidFill>
                  <a:schemeClr val="bg1"/>
                </a:solidFill>
              </a:rPr>
              <a:t> suggesting possible harm in such patients </a:t>
            </a:r>
          </a:p>
          <a:p>
            <a:pPr>
              <a:buFont typeface="Arial" pitchFamily="34" charset="0"/>
              <a:buChar char="•"/>
            </a:pPr>
            <a:r>
              <a:rPr lang="en-IN" sz="2400" dirty="0" err="1" smtClean="0">
                <a:solidFill>
                  <a:srgbClr val="FFFF00"/>
                </a:solidFill>
              </a:rPr>
              <a:t>nutes</a:t>
            </a:r>
            <a:r>
              <a:rPr lang="en-IN" dirty="0" smtClean="0">
                <a:solidFill>
                  <a:srgbClr val="FFFF00"/>
                </a:solidFill>
              </a:rPr>
              <a:t>). </a:t>
            </a:r>
            <a:endParaRPr lang="en-IN"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1225" y="461594"/>
            <a:ext cx="3573145" cy="697230"/>
          </a:xfrm>
          <a:prstGeom prst="rect">
            <a:avLst/>
          </a:prstGeom>
        </p:spPr>
        <p:txBody>
          <a:bodyPr vert="horz" wrap="square" lIns="0" tIns="13335" rIns="0" bIns="0" rtlCol="0">
            <a:spAutoFit/>
          </a:bodyPr>
          <a:lstStyle/>
          <a:p>
            <a:pPr marL="12700">
              <a:lnSpc>
                <a:spcPct val="100000"/>
              </a:lnSpc>
              <a:spcBef>
                <a:spcPts val="105"/>
              </a:spcBef>
            </a:pPr>
            <a:r>
              <a:rPr sz="4400" spc="-15" dirty="0"/>
              <a:t>Atherosclerosis</a:t>
            </a:r>
            <a:endParaRPr sz="4400"/>
          </a:p>
        </p:txBody>
      </p:sp>
      <p:sp>
        <p:nvSpPr>
          <p:cNvPr id="3" name="object 3"/>
          <p:cNvSpPr txBox="1"/>
          <p:nvPr/>
        </p:nvSpPr>
        <p:spPr>
          <a:xfrm>
            <a:off x="535960" y="1609170"/>
            <a:ext cx="4012565" cy="4437112"/>
          </a:xfrm>
          <a:prstGeom prst="rect">
            <a:avLst/>
          </a:prstGeom>
        </p:spPr>
        <p:txBody>
          <a:bodyPr vert="horz" wrap="square" lIns="0" tIns="12700" rIns="0" bIns="0" rtlCol="0">
            <a:spAutoFit/>
          </a:bodyPr>
          <a:lstStyle/>
          <a:p>
            <a:pPr marL="355600" marR="71120" indent="-343535">
              <a:lnSpc>
                <a:spcPct val="100000"/>
              </a:lnSpc>
              <a:spcBef>
                <a:spcPts val="100"/>
              </a:spcBef>
              <a:buFont typeface="Arial"/>
              <a:buChar char="•"/>
              <a:tabLst>
                <a:tab pos="355600" algn="l"/>
                <a:tab pos="356235" algn="l"/>
              </a:tabLst>
            </a:pPr>
            <a:r>
              <a:rPr sz="3000" spc="-5" dirty="0">
                <a:latin typeface="Calibri"/>
                <a:cs typeface="Calibri"/>
              </a:rPr>
              <a:t>Can </a:t>
            </a:r>
            <a:r>
              <a:rPr sz="3000" spc="-20" dirty="0">
                <a:latin typeface="Calibri"/>
                <a:cs typeface="Calibri"/>
              </a:rPr>
              <a:t>affect </a:t>
            </a:r>
            <a:r>
              <a:rPr sz="3000" spc="-25" dirty="0">
                <a:latin typeface="Calibri"/>
                <a:cs typeface="Calibri"/>
              </a:rPr>
              <a:t>any </a:t>
            </a:r>
            <a:r>
              <a:rPr sz="3000" spc="-5" dirty="0">
                <a:latin typeface="Calibri"/>
                <a:cs typeface="Calibri"/>
              </a:rPr>
              <a:t>artery</a:t>
            </a:r>
            <a:r>
              <a:rPr sz="3000" spc="-65" dirty="0">
                <a:latin typeface="Calibri"/>
                <a:cs typeface="Calibri"/>
              </a:rPr>
              <a:t> </a:t>
            </a:r>
            <a:r>
              <a:rPr sz="3000" dirty="0">
                <a:latin typeface="Calibri"/>
                <a:cs typeface="Calibri"/>
              </a:rPr>
              <a:t>in  the</a:t>
            </a:r>
            <a:r>
              <a:rPr sz="3000" spc="-30" dirty="0">
                <a:latin typeface="Calibri"/>
                <a:cs typeface="Calibri"/>
              </a:rPr>
              <a:t> </a:t>
            </a:r>
            <a:r>
              <a:rPr sz="3000" spc="-5" dirty="0">
                <a:latin typeface="Calibri"/>
                <a:cs typeface="Calibri"/>
              </a:rPr>
              <a:t>body</a:t>
            </a:r>
            <a:endParaRPr sz="3000">
              <a:latin typeface="Calibri"/>
              <a:cs typeface="Calibri"/>
            </a:endParaRPr>
          </a:p>
          <a:p>
            <a:pPr marL="355600" marR="274955" indent="-343535">
              <a:lnSpc>
                <a:spcPct val="100000"/>
              </a:lnSpc>
              <a:spcBef>
                <a:spcPts val="720"/>
              </a:spcBef>
              <a:buFont typeface="Arial"/>
              <a:buChar char="•"/>
              <a:tabLst>
                <a:tab pos="355600" algn="l"/>
                <a:tab pos="356235" algn="l"/>
              </a:tabLst>
            </a:pPr>
            <a:r>
              <a:rPr sz="3000" b="1" dirty="0">
                <a:latin typeface="Calibri"/>
                <a:cs typeface="Calibri"/>
              </a:rPr>
              <a:t>Heart</a:t>
            </a:r>
            <a:r>
              <a:rPr sz="3000" dirty="0">
                <a:latin typeface="Calibri"/>
                <a:cs typeface="Calibri"/>
              </a:rPr>
              <a:t>: angina, MI</a:t>
            </a:r>
            <a:r>
              <a:rPr sz="3000" spc="-165" dirty="0">
                <a:latin typeface="Calibri"/>
                <a:cs typeface="Calibri"/>
              </a:rPr>
              <a:t> </a:t>
            </a:r>
            <a:r>
              <a:rPr sz="3000" dirty="0">
                <a:latin typeface="Calibri"/>
                <a:cs typeface="Calibri"/>
              </a:rPr>
              <a:t>and  </a:t>
            </a:r>
            <a:r>
              <a:rPr sz="3000" spc="-5" dirty="0">
                <a:latin typeface="Calibri"/>
                <a:cs typeface="Calibri"/>
              </a:rPr>
              <a:t>sudden</a:t>
            </a:r>
            <a:r>
              <a:rPr sz="3000" spc="-20" dirty="0">
                <a:latin typeface="Calibri"/>
                <a:cs typeface="Calibri"/>
              </a:rPr>
              <a:t> </a:t>
            </a:r>
            <a:r>
              <a:rPr sz="3000" spc="-10" dirty="0">
                <a:latin typeface="Calibri"/>
                <a:cs typeface="Calibri"/>
              </a:rPr>
              <a:t>death;</a:t>
            </a:r>
            <a:endParaRPr sz="3000">
              <a:latin typeface="Calibri"/>
              <a:cs typeface="Calibri"/>
            </a:endParaRPr>
          </a:p>
          <a:p>
            <a:pPr marL="355600" marR="656590" indent="-343535">
              <a:lnSpc>
                <a:spcPct val="100000"/>
              </a:lnSpc>
              <a:spcBef>
                <a:spcPts val="725"/>
              </a:spcBef>
              <a:buFont typeface="Arial"/>
              <a:buChar char="•"/>
              <a:tabLst>
                <a:tab pos="355600" algn="l"/>
                <a:tab pos="356235" algn="l"/>
              </a:tabLst>
            </a:pPr>
            <a:r>
              <a:rPr sz="3000" b="1" spc="-15" dirty="0">
                <a:latin typeface="Calibri"/>
                <a:cs typeface="Calibri"/>
              </a:rPr>
              <a:t>Brain</a:t>
            </a:r>
            <a:r>
              <a:rPr sz="3000" spc="-15" dirty="0">
                <a:latin typeface="Calibri"/>
                <a:cs typeface="Calibri"/>
              </a:rPr>
              <a:t>: </a:t>
            </a:r>
            <a:r>
              <a:rPr sz="3000" spc="-35" dirty="0">
                <a:latin typeface="Calibri"/>
                <a:cs typeface="Calibri"/>
              </a:rPr>
              <a:t>stroke </a:t>
            </a:r>
            <a:r>
              <a:rPr sz="3000" dirty="0">
                <a:latin typeface="Calibri"/>
                <a:cs typeface="Calibri"/>
              </a:rPr>
              <a:t>and  </a:t>
            </a:r>
            <a:r>
              <a:rPr sz="3000" spc="-15" dirty="0">
                <a:latin typeface="Calibri"/>
                <a:cs typeface="Calibri"/>
              </a:rPr>
              <a:t>transient</a:t>
            </a:r>
            <a:r>
              <a:rPr sz="3000" spc="-55" dirty="0">
                <a:latin typeface="Calibri"/>
                <a:cs typeface="Calibri"/>
              </a:rPr>
              <a:t> </a:t>
            </a:r>
            <a:r>
              <a:rPr sz="3000" spc="-5" dirty="0">
                <a:latin typeface="Calibri"/>
                <a:cs typeface="Calibri"/>
              </a:rPr>
              <a:t>ischaemic  </a:t>
            </a:r>
            <a:r>
              <a:rPr sz="3000" spc="-15" dirty="0">
                <a:latin typeface="Calibri"/>
                <a:cs typeface="Calibri"/>
              </a:rPr>
              <a:t>attack;</a:t>
            </a:r>
            <a:endParaRPr sz="3000">
              <a:latin typeface="Calibri"/>
              <a:cs typeface="Calibri"/>
            </a:endParaRPr>
          </a:p>
          <a:p>
            <a:pPr marL="355600" marR="5080" indent="-343535">
              <a:lnSpc>
                <a:spcPct val="100000"/>
              </a:lnSpc>
              <a:spcBef>
                <a:spcPts val="720"/>
              </a:spcBef>
              <a:buFont typeface="Arial"/>
              <a:buChar char="•"/>
              <a:tabLst>
                <a:tab pos="355600" algn="l"/>
                <a:tab pos="356235" algn="l"/>
              </a:tabLst>
            </a:pPr>
            <a:r>
              <a:rPr sz="3000" b="1" spc="-5" dirty="0">
                <a:latin typeface="Calibri"/>
                <a:cs typeface="Calibri"/>
              </a:rPr>
              <a:t>Limbs</a:t>
            </a:r>
            <a:r>
              <a:rPr sz="3000" spc="-5" dirty="0">
                <a:latin typeface="Calibri"/>
                <a:cs typeface="Calibri"/>
              </a:rPr>
              <a:t>: </a:t>
            </a:r>
            <a:r>
              <a:rPr sz="3000" spc="-10" dirty="0">
                <a:latin typeface="Calibri"/>
                <a:cs typeface="Calibri"/>
              </a:rPr>
              <a:t>claudication</a:t>
            </a:r>
            <a:r>
              <a:rPr sz="3000" spc="-80" dirty="0">
                <a:latin typeface="Calibri"/>
                <a:cs typeface="Calibri"/>
              </a:rPr>
              <a:t> </a:t>
            </a:r>
            <a:r>
              <a:rPr sz="3000" dirty="0">
                <a:latin typeface="Calibri"/>
                <a:cs typeface="Calibri"/>
              </a:rPr>
              <a:t>and  </a:t>
            </a:r>
            <a:r>
              <a:rPr sz="3000" spc="-5" dirty="0">
                <a:latin typeface="Calibri"/>
                <a:cs typeface="Calibri"/>
              </a:rPr>
              <a:t>critical limb</a:t>
            </a:r>
            <a:r>
              <a:rPr sz="3000" spc="-60" dirty="0">
                <a:latin typeface="Calibri"/>
                <a:cs typeface="Calibri"/>
              </a:rPr>
              <a:t> </a:t>
            </a:r>
            <a:r>
              <a:rPr sz="3000" spc="-5" dirty="0">
                <a:latin typeface="Calibri"/>
                <a:cs typeface="Calibri"/>
              </a:rPr>
              <a:t>ischaemia.</a:t>
            </a:r>
            <a:endParaRPr sz="3000">
              <a:latin typeface="Calibri"/>
              <a:cs typeface="Calibri"/>
            </a:endParaRPr>
          </a:p>
        </p:txBody>
      </p:sp>
      <p:sp>
        <p:nvSpPr>
          <p:cNvPr id="4" name="object 4"/>
          <p:cNvSpPr/>
          <p:nvPr/>
        </p:nvSpPr>
        <p:spPr>
          <a:xfrm>
            <a:off x="4724400" y="2438402"/>
            <a:ext cx="3962400" cy="220129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19200"/>
            <a:ext cx="8458200" cy="3539430"/>
          </a:xfrm>
          <a:prstGeom prst="rect">
            <a:avLst/>
          </a:prstGeom>
          <a:solidFill>
            <a:schemeClr val="tx1"/>
          </a:solidFill>
        </p:spPr>
        <p:txBody>
          <a:bodyPr wrap="square">
            <a:spAutoFit/>
          </a:bodyPr>
          <a:lstStyle/>
          <a:p>
            <a:pPr>
              <a:buFont typeface="Arial" pitchFamily="34" charset="0"/>
              <a:buChar char="•"/>
            </a:pPr>
            <a:r>
              <a:rPr lang="en-IN" sz="2800" b="1" dirty="0" smtClean="0">
                <a:solidFill>
                  <a:srgbClr val="FFFF00"/>
                </a:solidFill>
              </a:rPr>
              <a:t>Establish IV access</a:t>
            </a:r>
            <a:r>
              <a:rPr lang="en-IN" sz="2800" dirty="0" smtClean="0">
                <a:solidFill>
                  <a:srgbClr val="FFFF00"/>
                </a:solidFill>
              </a:rPr>
              <a:t>. </a:t>
            </a:r>
          </a:p>
          <a:p>
            <a:pPr>
              <a:buFont typeface="Arial" pitchFamily="34" charset="0"/>
              <a:buChar char="•"/>
            </a:pPr>
            <a:r>
              <a:rPr lang="en-IN" sz="2800" dirty="0" smtClean="0">
                <a:solidFill>
                  <a:srgbClr val="FFFF00"/>
                </a:solidFill>
              </a:rPr>
              <a:t>Obtain or review a </a:t>
            </a:r>
            <a:r>
              <a:rPr lang="en-IN" sz="2800" b="1" dirty="0" smtClean="0">
                <a:solidFill>
                  <a:srgbClr val="FFFF00"/>
                </a:solidFill>
              </a:rPr>
              <a:t>12-lead ECG </a:t>
            </a:r>
            <a:r>
              <a:rPr lang="en-IN" sz="2800" dirty="0" smtClean="0">
                <a:solidFill>
                  <a:srgbClr val="FFFF00"/>
                </a:solidFill>
              </a:rPr>
              <a:t>(if not established in the field). </a:t>
            </a:r>
          </a:p>
          <a:p>
            <a:pPr>
              <a:buFont typeface="Arial" pitchFamily="34" charset="0"/>
              <a:buChar char="•"/>
            </a:pPr>
            <a:r>
              <a:rPr lang="en-IN" sz="2800" dirty="0" smtClean="0">
                <a:solidFill>
                  <a:srgbClr val="FFFF00"/>
                </a:solidFill>
              </a:rPr>
              <a:t>Look for </a:t>
            </a:r>
            <a:r>
              <a:rPr lang="en-IN" sz="2800" b="1" dirty="0" smtClean="0">
                <a:solidFill>
                  <a:srgbClr val="FFFF00"/>
                </a:solidFill>
              </a:rPr>
              <a:t>risk factors </a:t>
            </a:r>
            <a:r>
              <a:rPr lang="en-IN" sz="2800" dirty="0" smtClean="0">
                <a:solidFill>
                  <a:srgbClr val="FFFF00"/>
                </a:solidFill>
              </a:rPr>
              <a:t>for ACS, cardiac history, signs and symptoms of heart failure by taking </a:t>
            </a:r>
            <a:r>
              <a:rPr lang="en-IN" sz="2800" b="1" dirty="0" smtClean="0">
                <a:solidFill>
                  <a:srgbClr val="FFFF00"/>
                </a:solidFill>
              </a:rPr>
              <a:t>a brief, targeted history</a:t>
            </a:r>
            <a:r>
              <a:rPr lang="en-IN" sz="2800" dirty="0" smtClean="0">
                <a:solidFill>
                  <a:srgbClr val="FFFF00"/>
                </a:solidFill>
              </a:rPr>
              <a:t>. </a:t>
            </a:r>
          </a:p>
          <a:p>
            <a:pPr>
              <a:buFont typeface="Arial" pitchFamily="34" charset="0"/>
              <a:buChar char="•"/>
            </a:pPr>
            <a:r>
              <a:rPr lang="en-IN" sz="2800" dirty="0" smtClean="0">
                <a:solidFill>
                  <a:srgbClr val="FFFF00"/>
                </a:solidFill>
              </a:rPr>
              <a:t>Perform a </a:t>
            </a:r>
            <a:r>
              <a:rPr lang="en-IN" sz="2800" b="1" dirty="0" smtClean="0">
                <a:solidFill>
                  <a:srgbClr val="FFFF00"/>
                </a:solidFill>
              </a:rPr>
              <a:t>physical exam. </a:t>
            </a:r>
          </a:p>
          <a:p>
            <a:pPr>
              <a:buFont typeface="Arial" pitchFamily="34" charset="0"/>
              <a:buChar char="•"/>
            </a:pPr>
            <a:r>
              <a:rPr lang="en-IN" sz="2800" dirty="0" smtClean="0">
                <a:solidFill>
                  <a:srgbClr val="FFFF00"/>
                </a:solidFill>
              </a:rPr>
              <a:t>Obtain a portable x-ray (less than 30 </a:t>
            </a:r>
            <a:r>
              <a:rPr lang="en-IN" dirty="0" smtClean="0">
                <a:solidFill>
                  <a:srgbClr val="FFFF00"/>
                </a:solidFill>
              </a:rPr>
              <a:t>mi</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191" y="0"/>
            <a:ext cx="7703616" cy="304801"/>
          </a:xfrm>
        </p:spPr>
        <p:txBody>
          <a:bodyPr/>
          <a:lstStyle/>
          <a:p>
            <a:r>
              <a:rPr lang="en-IN" spc="35" dirty="0" smtClean="0">
                <a:latin typeface="Times New Roman"/>
                <a:cs typeface="Times New Roman"/>
              </a:rPr>
              <a:t>           Initial</a:t>
            </a:r>
            <a:r>
              <a:rPr lang="en-IN" spc="-10" dirty="0" smtClean="0">
                <a:latin typeface="Times New Roman"/>
                <a:cs typeface="Times New Roman"/>
              </a:rPr>
              <a:t> </a:t>
            </a:r>
            <a:r>
              <a:rPr lang="en-IN" spc="25" dirty="0" smtClean="0">
                <a:latin typeface="Times New Roman"/>
                <a:cs typeface="Times New Roman"/>
              </a:rPr>
              <a:t>Treatment</a:t>
            </a:r>
            <a:endParaRPr lang="en-US" dirty="0"/>
          </a:p>
        </p:txBody>
      </p:sp>
      <p:sp>
        <p:nvSpPr>
          <p:cNvPr id="3" name="Rectangle 2"/>
          <p:cNvSpPr/>
          <p:nvPr/>
        </p:nvSpPr>
        <p:spPr>
          <a:xfrm>
            <a:off x="0" y="609600"/>
            <a:ext cx="9144000" cy="7160935"/>
          </a:xfrm>
          <a:prstGeom prst="rect">
            <a:avLst/>
          </a:prstGeom>
          <a:solidFill>
            <a:schemeClr val="tx1"/>
          </a:solidFill>
        </p:spPr>
        <p:txBody>
          <a:bodyPr wrap="square">
            <a:spAutoFit/>
          </a:bodyPr>
          <a:lstStyle/>
          <a:p>
            <a:pPr marL="924560">
              <a:lnSpc>
                <a:spcPct val="100000"/>
              </a:lnSpc>
              <a:spcBef>
                <a:spcPts val="409"/>
              </a:spcBef>
            </a:pPr>
            <a:r>
              <a:rPr lang="en-IN" sz="3600" b="1" spc="35" dirty="0" smtClean="0">
                <a:solidFill>
                  <a:srgbClr val="007353"/>
                </a:solidFill>
                <a:latin typeface="Times New Roman"/>
                <a:cs typeface="Times New Roman"/>
              </a:rPr>
              <a:t>        </a:t>
            </a:r>
            <a:endParaRPr lang="en-IN" sz="3600" dirty="0" smtClean="0">
              <a:latin typeface="Times New Roman"/>
              <a:cs typeface="Times New Roman"/>
            </a:endParaRPr>
          </a:p>
          <a:p>
            <a:pPr marL="38100" marR="30480" indent="151765" algn="just">
              <a:spcBef>
                <a:spcPts val="200"/>
              </a:spcBef>
              <a:buFont typeface="Arial" pitchFamily="34" charset="0"/>
              <a:buChar char="•"/>
            </a:pPr>
            <a:r>
              <a:rPr lang="en-IN" sz="2000" b="1" spc="55" dirty="0" smtClean="0">
                <a:solidFill>
                  <a:srgbClr val="FFFF00"/>
                </a:solidFill>
                <a:latin typeface="Comic Sans MS" pitchFamily="66" charset="0"/>
                <a:cs typeface="Times New Roman"/>
              </a:rPr>
              <a:t>The first </a:t>
            </a:r>
            <a:r>
              <a:rPr lang="en-IN" sz="2000" b="1" spc="75" dirty="0" smtClean="0">
                <a:solidFill>
                  <a:srgbClr val="FFFF00"/>
                </a:solidFill>
                <a:latin typeface="Comic Sans MS" pitchFamily="66" charset="0"/>
                <a:cs typeface="Times New Roman"/>
              </a:rPr>
              <a:t>treatment that </a:t>
            </a:r>
            <a:r>
              <a:rPr lang="en-IN" sz="2000" b="1" spc="85" dirty="0" smtClean="0">
                <a:solidFill>
                  <a:srgbClr val="FFFF00"/>
                </a:solidFill>
                <a:latin typeface="Comic Sans MS" pitchFamily="66" charset="0"/>
                <a:cs typeface="Times New Roman"/>
              </a:rPr>
              <a:t>should </a:t>
            </a:r>
            <a:r>
              <a:rPr lang="en-IN" sz="2000" b="1" spc="50" dirty="0" smtClean="0">
                <a:solidFill>
                  <a:srgbClr val="FFFF00"/>
                </a:solidFill>
                <a:latin typeface="Comic Sans MS" pitchFamily="66" charset="0"/>
                <a:cs typeface="Times New Roman"/>
              </a:rPr>
              <a:t>be </a:t>
            </a:r>
            <a:r>
              <a:rPr lang="en-IN" sz="2000" b="1" spc="65" dirty="0" smtClean="0">
                <a:solidFill>
                  <a:srgbClr val="FFFF00"/>
                </a:solidFill>
                <a:latin typeface="Comic Sans MS" pitchFamily="66" charset="0"/>
                <a:cs typeface="Times New Roman"/>
              </a:rPr>
              <a:t>given </a:t>
            </a:r>
            <a:r>
              <a:rPr lang="en-IN" sz="2000" b="1" spc="35" dirty="0" smtClean="0">
                <a:solidFill>
                  <a:srgbClr val="FFFF00"/>
                </a:solidFill>
                <a:latin typeface="Comic Sans MS" pitchFamily="66" charset="0"/>
                <a:cs typeface="Times New Roman"/>
              </a:rPr>
              <a:t>is </a:t>
            </a:r>
            <a:r>
              <a:rPr lang="en-IN" sz="2000" b="1" spc="20" dirty="0" smtClean="0">
                <a:solidFill>
                  <a:srgbClr val="FFFF00"/>
                </a:solidFill>
                <a:latin typeface="Comic Sans MS" pitchFamily="66" charset="0"/>
                <a:cs typeface="Times New Roman"/>
              </a:rPr>
              <a:t>325 </a:t>
            </a:r>
            <a:r>
              <a:rPr lang="en-IN" sz="2000" b="1" spc="90" dirty="0" smtClean="0">
                <a:solidFill>
                  <a:srgbClr val="FFFF00"/>
                </a:solidFill>
                <a:latin typeface="Comic Sans MS" pitchFamily="66" charset="0"/>
                <a:cs typeface="Times New Roman"/>
              </a:rPr>
              <a:t>mg </a:t>
            </a:r>
            <a:r>
              <a:rPr lang="en-IN" sz="2000" b="1" spc="55" dirty="0" smtClean="0">
                <a:solidFill>
                  <a:srgbClr val="FFFF00"/>
                </a:solidFill>
                <a:latin typeface="Comic Sans MS" pitchFamily="66" charset="0"/>
                <a:cs typeface="Times New Roman"/>
              </a:rPr>
              <a:t>of </a:t>
            </a:r>
            <a:r>
              <a:rPr lang="en-IN" sz="2000" b="1" spc="335" dirty="0" smtClean="0">
                <a:solidFill>
                  <a:srgbClr val="FFFF00"/>
                </a:solidFill>
                <a:latin typeface="Comic Sans MS" pitchFamily="66" charset="0"/>
                <a:cs typeface="Times New Roman"/>
              </a:rPr>
              <a:t> </a:t>
            </a:r>
            <a:r>
              <a:rPr lang="en-IN" sz="2000" b="1" spc="25" dirty="0" smtClean="0">
                <a:solidFill>
                  <a:srgbClr val="FFFF00"/>
                </a:solidFill>
                <a:latin typeface="Comic Sans MS" pitchFamily="66" charset="0"/>
                <a:cs typeface="Times New Roman"/>
              </a:rPr>
              <a:t>(preferably)</a:t>
            </a:r>
            <a:r>
              <a:rPr lang="en-IN" sz="2000" b="1" spc="-75" dirty="0" smtClean="0">
                <a:solidFill>
                  <a:srgbClr val="FFFF00"/>
                </a:solidFill>
                <a:latin typeface="Comic Sans MS" pitchFamily="66" charset="0"/>
                <a:cs typeface="Times New Roman"/>
              </a:rPr>
              <a:t> </a:t>
            </a:r>
          </a:p>
          <a:p>
            <a:pPr marL="38100" marR="30480" indent="151765" algn="just">
              <a:spcBef>
                <a:spcPts val="200"/>
              </a:spcBef>
              <a:buFont typeface="Arial" pitchFamily="34" charset="0"/>
              <a:buChar char="•"/>
            </a:pPr>
            <a:r>
              <a:rPr lang="en-IN" sz="2000" b="1" spc="-75" dirty="0" smtClean="0">
                <a:solidFill>
                  <a:srgbClr val="FFFF00"/>
                </a:solidFill>
                <a:latin typeface="Comic Sans MS" pitchFamily="66" charset="0"/>
                <a:cs typeface="Times New Roman"/>
              </a:rPr>
              <a:t>        </a:t>
            </a:r>
            <a:r>
              <a:rPr lang="en-IN" sz="2000" b="1" spc="55" dirty="0" smtClean="0">
                <a:solidFill>
                  <a:schemeClr val="bg1"/>
                </a:solidFill>
                <a:latin typeface="Comic Sans MS" pitchFamily="66" charset="0"/>
                <a:cs typeface="Times New Roman"/>
              </a:rPr>
              <a:t>NON</a:t>
            </a:r>
            <a:r>
              <a:rPr lang="en-IN" sz="2000" b="1" spc="-70" dirty="0" smtClean="0">
                <a:solidFill>
                  <a:schemeClr val="bg1"/>
                </a:solidFill>
                <a:latin typeface="Comic Sans MS" pitchFamily="66" charset="0"/>
                <a:cs typeface="Times New Roman"/>
              </a:rPr>
              <a:t> </a:t>
            </a:r>
            <a:r>
              <a:rPr lang="en-IN" sz="2000" b="1" spc="25" dirty="0" smtClean="0">
                <a:solidFill>
                  <a:schemeClr val="bg1"/>
                </a:solidFill>
                <a:latin typeface="Comic Sans MS" pitchFamily="66" charset="0"/>
                <a:cs typeface="Times New Roman"/>
              </a:rPr>
              <a:t>ENTERIC-COATED</a:t>
            </a:r>
            <a:r>
              <a:rPr lang="en-IN" sz="2000" b="1" spc="-70" dirty="0" smtClean="0">
                <a:solidFill>
                  <a:schemeClr val="bg1"/>
                </a:solidFill>
                <a:latin typeface="Comic Sans MS" pitchFamily="66" charset="0"/>
                <a:cs typeface="Times New Roman"/>
              </a:rPr>
              <a:t> </a:t>
            </a:r>
            <a:r>
              <a:rPr lang="en-IN" sz="2000" b="1" spc="35" dirty="0" smtClean="0">
                <a:solidFill>
                  <a:schemeClr val="bg1"/>
                </a:solidFill>
                <a:latin typeface="Comic Sans MS" pitchFamily="66" charset="0"/>
                <a:cs typeface="Times New Roman"/>
              </a:rPr>
              <a:t>ASPIRIN</a:t>
            </a:r>
            <a:r>
              <a:rPr lang="en-IN" sz="2000" b="1" spc="-70" dirty="0" smtClean="0">
                <a:solidFill>
                  <a:schemeClr val="bg1"/>
                </a:solidFill>
                <a:latin typeface="Comic Sans MS" pitchFamily="66" charset="0"/>
                <a:cs typeface="Times New Roman"/>
              </a:rPr>
              <a:t> </a:t>
            </a:r>
            <a:r>
              <a:rPr lang="en-IN" sz="2000" b="1" spc="35" dirty="0" smtClean="0">
                <a:solidFill>
                  <a:srgbClr val="FFFF00"/>
                </a:solidFill>
                <a:latin typeface="Comic Sans MS" pitchFamily="66" charset="0"/>
                <a:cs typeface="Times New Roman"/>
              </a:rPr>
              <a:t>to</a:t>
            </a:r>
            <a:r>
              <a:rPr lang="en-IN" sz="2000" b="1" spc="-75" dirty="0" smtClean="0">
                <a:solidFill>
                  <a:srgbClr val="FFFF00"/>
                </a:solidFill>
                <a:latin typeface="Comic Sans MS" pitchFamily="66" charset="0"/>
                <a:cs typeface="Times New Roman"/>
              </a:rPr>
              <a:t> </a:t>
            </a:r>
            <a:r>
              <a:rPr lang="en-IN" sz="2000" b="1" spc="30" dirty="0" smtClean="0">
                <a:solidFill>
                  <a:srgbClr val="FFFF00"/>
                </a:solidFill>
                <a:latin typeface="Comic Sans MS" pitchFamily="66" charset="0"/>
                <a:cs typeface="Times New Roman"/>
              </a:rPr>
              <a:t>be</a:t>
            </a:r>
            <a:r>
              <a:rPr lang="en-IN" sz="2000" b="1" spc="-70" dirty="0" smtClean="0">
                <a:solidFill>
                  <a:srgbClr val="FFFF00"/>
                </a:solidFill>
                <a:latin typeface="Comic Sans MS" pitchFamily="66" charset="0"/>
                <a:cs typeface="Times New Roman"/>
              </a:rPr>
              <a:t> </a:t>
            </a:r>
            <a:r>
              <a:rPr lang="en-IN" sz="2000" b="1" spc="35" dirty="0" smtClean="0">
                <a:solidFill>
                  <a:srgbClr val="FFFF00"/>
                </a:solidFill>
                <a:latin typeface="Comic Sans MS" pitchFamily="66" charset="0"/>
                <a:cs typeface="Times New Roman"/>
              </a:rPr>
              <a:t>chewed.</a:t>
            </a:r>
            <a:r>
              <a:rPr lang="en-IN" sz="2000" b="1" spc="-100" dirty="0" smtClean="0">
                <a:solidFill>
                  <a:srgbClr val="FFFF00"/>
                </a:solidFill>
                <a:latin typeface="Comic Sans MS" pitchFamily="66" charset="0"/>
                <a:cs typeface="Times New Roman"/>
              </a:rPr>
              <a:t> </a:t>
            </a:r>
          </a:p>
          <a:p>
            <a:pPr marL="38100" marR="30480" indent="151765" algn="just">
              <a:spcBef>
                <a:spcPts val="200"/>
              </a:spcBef>
              <a:buFont typeface="Arial" pitchFamily="34" charset="0"/>
              <a:buChar char="•"/>
            </a:pPr>
            <a:endParaRPr lang="en-IN" sz="2000" b="1" spc="-100" dirty="0" smtClean="0">
              <a:solidFill>
                <a:srgbClr val="FFFF00"/>
              </a:solidFill>
              <a:latin typeface="Comic Sans MS" pitchFamily="66" charset="0"/>
              <a:cs typeface="Times New Roman"/>
            </a:endParaRPr>
          </a:p>
          <a:p>
            <a:pPr marL="38100" marR="30480" indent="151765" algn="just">
              <a:spcBef>
                <a:spcPts val="200"/>
              </a:spcBef>
              <a:buFont typeface="Arial" pitchFamily="34" charset="0"/>
              <a:buChar char="•"/>
            </a:pPr>
            <a:r>
              <a:rPr lang="en-IN" sz="2000" b="1" spc="15" dirty="0" smtClean="0">
                <a:solidFill>
                  <a:schemeClr val="bg1"/>
                </a:solidFill>
                <a:latin typeface="Comic Sans MS" pitchFamily="66" charset="0"/>
                <a:cs typeface="Times New Roman"/>
              </a:rPr>
              <a:t>All</a:t>
            </a:r>
            <a:r>
              <a:rPr lang="en-IN" sz="2000" b="1" spc="-75" dirty="0" smtClean="0">
                <a:solidFill>
                  <a:schemeClr val="bg1"/>
                </a:solidFill>
                <a:latin typeface="Comic Sans MS" pitchFamily="66" charset="0"/>
                <a:cs typeface="Times New Roman"/>
              </a:rPr>
              <a:t> </a:t>
            </a:r>
            <a:r>
              <a:rPr lang="en-IN" sz="2000" b="1" spc="35" dirty="0" smtClean="0">
                <a:solidFill>
                  <a:schemeClr val="bg1"/>
                </a:solidFill>
                <a:latin typeface="Comic Sans MS" pitchFamily="66" charset="0"/>
                <a:cs typeface="Times New Roman"/>
              </a:rPr>
              <a:t>patients  </a:t>
            </a:r>
            <a:r>
              <a:rPr lang="en-IN" sz="2000" b="1" spc="55" dirty="0" smtClean="0">
                <a:solidFill>
                  <a:schemeClr val="bg1"/>
                </a:solidFill>
                <a:latin typeface="Comic Sans MS" pitchFamily="66" charset="0"/>
                <a:cs typeface="Times New Roman"/>
              </a:rPr>
              <a:t>should </a:t>
            </a:r>
            <a:r>
              <a:rPr lang="en-IN" sz="2000" b="1" spc="25" dirty="0" smtClean="0">
                <a:solidFill>
                  <a:schemeClr val="bg1"/>
                </a:solidFill>
                <a:latin typeface="Comic Sans MS" pitchFamily="66" charset="0"/>
                <a:cs typeface="Times New Roman"/>
              </a:rPr>
              <a:t>receive </a:t>
            </a:r>
            <a:r>
              <a:rPr lang="en-IN" sz="2000" b="1" spc="30" dirty="0" smtClean="0">
                <a:solidFill>
                  <a:schemeClr val="bg1"/>
                </a:solidFill>
                <a:latin typeface="Comic Sans MS" pitchFamily="66" charset="0"/>
                <a:cs typeface="Times New Roman"/>
              </a:rPr>
              <a:t>aspirin </a:t>
            </a:r>
            <a:r>
              <a:rPr lang="en-IN" sz="2000" b="1" dirty="0" smtClean="0">
                <a:solidFill>
                  <a:srgbClr val="FFFF00"/>
                </a:solidFill>
                <a:latin typeface="Comic Sans MS" pitchFamily="66" charset="0"/>
              </a:rPr>
              <a:t>unless there is a clear history of aspirin allergy</a:t>
            </a:r>
            <a:r>
              <a:rPr lang="en-IN" sz="2000" b="1" spc="30" dirty="0" smtClean="0">
                <a:solidFill>
                  <a:srgbClr val="FFFF00"/>
                </a:solidFill>
                <a:latin typeface="Comic Sans MS" pitchFamily="66" charset="0"/>
                <a:cs typeface="Times New Roman"/>
              </a:rPr>
              <a:t>.</a:t>
            </a:r>
            <a:r>
              <a:rPr lang="en-IN" sz="2000" b="1" dirty="0" smtClean="0">
                <a:solidFill>
                  <a:srgbClr val="FFFF00"/>
                </a:solidFill>
                <a:latin typeface="Comic Sans MS" pitchFamily="66" charset="0"/>
              </a:rPr>
              <a:t> Even </a:t>
            </a:r>
            <a:r>
              <a:rPr lang="en-IN" sz="2000" b="1" dirty="0" err="1" smtClean="0">
                <a:solidFill>
                  <a:srgbClr val="FFFF00"/>
                </a:solidFill>
                <a:latin typeface="Comic Sans MS" pitchFamily="66" charset="0"/>
              </a:rPr>
              <a:t>Asprin</a:t>
            </a:r>
            <a:r>
              <a:rPr lang="en-IN" sz="2000" b="1" dirty="0" smtClean="0">
                <a:solidFill>
                  <a:srgbClr val="FFFF00"/>
                </a:solidFill>
                <a:latin typeface="Comic Sans MS" pitchFamily="66" charset="0"/>
              </a:rPr>
              <a:t> Intolerant pts should be given </a:t>
            </a:r>
            <a:r>
              <a:rPr lang="en-IN" sz="2000" b="1" dirty="0" err="1" smtClean="0">
                <a:solidFill>
                  <a:srgbClr val="FFFF00"/>
                </a:solidFill>
                <a:latin typeface="Comic Sans MS" pitchFamily="66" charset="0"/>
              </a:rPr>
              <a:t>Asprin</a:t>
            </a:r>
            <a:r>
              <a:rPr lang="en-IN" sz="2000" b="1" dirty="0" smtClean="0">
                <a:solidFill>
                  <a:srgbClr val="FFFF00"/>
                </a:solidFill>
                <a:latin typeface="Comic Sans MS" pitchFamily="66" charset="0"/>
              </a:rPr>
              <a:t> </a:t>
            </a:r>
          </a:p>
          <a:p>
            <a:pPr marL="38100" marR="30480" indent="151765" algn="just">
              <a:spcBef>
                <a:spcPts val="200"/>
              </a:spcBef>
              <a:buFont typeface="Arial" pitchFamily="34" charset="0"/>
              <a:buChar char="•"/>
            </a:pPr>
            <a:endParaRPr lang="en-IN" sz="2000" b="1" dirty="0" smtClean="0">
              <a:solidFill>
                <a:srgbClr val="FFFF00"/>
              </a:solidFill>
              <a:latin typeface="Comic Sans MS" pitchFamily="66" charset="0"/>
            </a:endParaRPr>
          </a:p>
          <a:p>
            <a:pPr marL="38100" marR="30480" indent="151765" algn="just">
              <a:spcBef>
                <a:spcPts val="200"/>
              </a:spcBef>
              <a:buFont typeface="Arial" pitchFamily="34" charset="0"/>
              <a:buChar char="•"/>
            </a:pPr>
            <a:endParaRPr lang="en-IN" sz="2000" b="1" dirty="0" smtClean="0">
              <a:solidFill>
                <a:srgbClr val="FFFF00"/>
              </a:solidFill>
              <a:latin typeface="Comic Sans MS" pitchFamily="66" charset="0"/>
            </a:endParaRPr>
          </a:p>
          <a:p>
            <a:pPr marL="38100" marR="30480" indent="151765" algn="just">
              <a:spcBef>
                <a:spcPts val="200"/>
              </a:spcBef>
              <a:buFont typeface="Arial" pitchFamily="34" charset="0"/>
              <a:buChar char="•"/>
            </a:pPr>
            <a:r>
              <a:rPr lang="en-IN" sz="2000" b="1" dirty="0" smtClean="0">
                <a:solidFill>
                  <a:srgbClr val="FFFF00"/>
                </a:solidFill>
                <a:latin typeface="Comic Sans MS" pitchFamily="66" charset="0"/>
              </a:rPr>
              <a:t>Chewable aspirin is preferred, as this promotes rapid absorption into the bloodstream to achieve faster therapeutic levels.</a:t>
            </a:r>
            <a:r>
              <a:rPr lang="en-IN" sz="2000" b="1" dirty="0" smtClean="0">
                <a:solidFill>
                  <a:srgbClr val="FFFF00"/>
                </a:solidFill>
              </a:rPr>
              <a:t> </a:t>
            </a:r>
            <a:r>
              <a:rPr lang="en-IN" sz="2000" b="1" dirty="0" smtClean="0">
                <a:solidFill>
                  <a:srgbClr val="FFFF00"/>
                </a:solidFill>
                <a:latin typeface="Comic Sans MS" pitchFamily="66" charset="0"/>
              </a:rPr>
              <a:t>DISPRIN TAB.</a:t>
            </a:r>
          </a:p>
          <a:p>
            <a:pPr marL="38100" marR="30480" indent="151765" algn="just">
              <a:spcBef>
                <a:spcPts val="200"/>
              </a:spcBef>
              <a:buFont typeface="Arial" pitchFamily="34" charset="0"/>
              <a:buChar char="•"/>
            </a:pPr>
            <a:endParaRPr lang="en-IN" sz="2000" b="1" dirty="0" smtClean="0">
              <a:solidFill>
                <a:srgbClr val="FFFF00"/>
              </a:solidFill>
              <a:latin typeface="Comic Sans MS" pitchFamily="66" charset="0"/>
            </a:endParaRPr>
          </a:p>
          <a:p>
            <a:pPr marL="38100" marR="30480" indent="151765" algn="just">
              <a:spcBef>
                <a:spcPts val="200"/>
              </a:spcBef>
              <a:buFont typeface="Arial" pitchFamily="34" charset="0"/>
              <a:buChar char="•"/>
            </a:pPr>
            <a:r>
              <a:rPr lang="en-IN" sz="2000" b="1" dirty="0" smtClean="0">
                <a:solidFill>
                  <a:srgbClr val="FFFF00"/>
                </a:solidFill>
                <a:latin typeface="Comic Sans MS" pitchFamily="66" charset="0"/>
              </a:rPr>
              <a:t>Pts unable to swallow can be given </a:t>
            </a:r>
            <a:r>
              <a:rPr lang="en-IN" sz="2000" b="1" dirty="0" smtClean="0">
                <a:solidFill>
                  <a:schemeClr val="bg1"/>
                </a:solidFill>
                <a:latin typeface="Comic Sans MS" pitchFamily="66" charset="0"/>
              </a:rPr>
              <a:t>300 mg </a:t>
            </a:r>
            <a:r>
              <a:rPr lang="en-IN" sz="2000" b="1" dirty="0" err="1" smtClean="0">
                <a:solidFill>
                  <a:schemeClr val="bg1"/>
                </a:solidFill>
                <a:latin typeface="Comic Sans MS" pitchFamily="66" charset="0"/>
              </a:rPr>
              <a:t>suppositoy</a:t>
            </a:r>
            <a:r>
              <a:rPr lang="en-IN" sz="2000" b="1" dirty="0" smtClean="0">
                <a:solidFill>
                  <a:schemeClr val="bg1"/>
                </a:solidFill>
                <a:latin typeface="Comic Sans MS" pitchFamily="66" charset="0"/>
              </a:rPr>
              <a:t> </a:t>
            </a:r>
            <a:r>
              <a:rPr lang="en-IN" sz="2000" b="1" dirty="0" smtClean="0">
                <a:solidFill>
                  <a:srgbClr val="FFFF00"/>
                </a:solidFill>
                <a:latin typeface="Comic Sans MS" pitchFamily="66" charset="0"/>
              </a:rPr>
              <a:t>or 80 -150     iv. </a:t>
            </a:r>
          </a:p>
          <a:p>
            <a:pPr marL="38100" marR="30480" indent="151765" algn="just">
              <a:spcBef>
                <a:spcPts val="200"/>
              </a:spcBef>
              <a:buFont typeface="Arial" pitchFamily="34" charset="0"/>
              <a:buChar char="•"/>
            </a:pPr>
            <a:endParaRPr lang="en-IN" sz="2000" b="1" dirty="0" smtClean="0">
              <a:solidFill>
                <a:srgbClr val="FFFF00"/>
              </a:solidFill>
              <a:latin typeface="Comic Sans MS" pitchFamily="66" charset="0"/>
            </a:endParaRPr>
          </a:p>
          <a:p>
            <a:pPr marL="38100" marR="30480" indent="151765" algn="just">
              <a:spcBef>
                <a:spcPts val="200"/>
              </a:spcBef>
              <a:buFont typeface="Arial" pitchFamily="34" charset="0"/>
              <a:buChar char="•"/>
            </a:pPr>
            <a:r>
              <a:rPr lang="en-IN" sz="2000" b="1" dirty="0" smtClean="0">
                <a:solidFill>
                  <a:srgbClr val="FFFF00"/>
                </a:solidFill>
                <a:latin typeface="Comic Sans MS" pitchFamily="66" charset="0"/>
              </a:rPr>
              <a:t>A lifelong maintenance dose of (</a:t>
            </a:r>
            <a:r>
              <a:rPr lang="en-IN" sz="2000" b="1" dirty="0" smtClean="0">
                <a:solidFill>
                  <a:schemeClr val="bg1"/>
                </a:solidFill>
                <a:latin typeface="Comic Sans MS" pitchFamily="66" charset="0"/>
              </a:rPr>
              <a:t>75 to 81 mg</a:t>
            </a:r>
            <a:r>
              <a:rPr lang="en-IN" sz="2000" b="1" dirty="0" smtClean="0">
                <a:solidFill>
                  <a:srgbClr val="FFFF00"/>
                </a:solidFill>
                <a:latin typeface="Comic Sans MS" pitchFamily="66" charset="0"/>
              </a:rPr>
              <a:t>) daily should be prescribed to all patients after STEMI.</a:t>
            </a:r>
          </a:p>
          <a:p>
            <a:pPr marL="38100" marR="30480" indent="151765" algn="just">
              <a:lnSpc>
                <a:spcPct val="100000"/>
              </a:lnSpc>
              <a:spcBef>
                <a:spcPts val="200"/>
              </a:spcBef>
              <a:buFont typeface="Arial" pitchFamily="34" charset="0"/>
              <a:buChar char="•"/>
            </a:pPr>
            <a:endParaRPr lang="en-IN" sz="2000" b="1" spc="44" baseline="33333" dirty="0" smtClean="0">
              <a:solidFill>
                <a:srgbClr val="FFFF00"/>
              </a:solidFill>
              <a:latin typeface="Times New Roman"/>
              <a:cs typeface="Times New Roman"/>
            </a:endParaRPr>
          </a:p>
          <a:p>
            <a:pPr marL="38100" marR="30480" indent="151765" algn="just">
              <a:lnSpc>
                <a:spcPct val="100000"/>
              </a:lnSpc>
              <a:spcBef>
                <a:spcPts val="200"/>
              </a:spcBef>
            </a:pPr>
            <a:endParaRPr lang="en-IN" sz="2000" b="1" spc="44" baseline="33333" dirty="0" smtClean="0">
              <a:solidFill>
                <a:srgbClr val="FFFF00"/>
              </a:solidFill>
              <a:latin typeface="Times New Roman"/>
              <a:cs typeface="Times New Roman"/>
            </a:endParaRPr>
          </a:p>
          <a:p>
            <a:pPr marL="38100" marR="30480" indent="151765" algn="just">
              <a:lnSpc>
                <a:spcPct val="100000"/>
              </a:lnSpc>
              <a:spcBef>
                <a:spcPts val="200"/>
              </a:spcBef>
            </a:pPr>
            <a:endParaRPr lang="en-IN" sz="800" spc="20" baseline="33333" dirty="0" smtClean="0">
              <a:solidFill>
                <a:srgbClr val="FFFF00"/>
              </a:solidFill>
              <a:latin typeface="Times New Roman"/>
              <a:cs typeface="Times New Roman"/>
            </a:endParaRPr>
          </a:p>
          <a:p>
            <a:pPr marL="38100" marR="30480" indent="151765" algn="just">
              <a:lnSpc>
                <a:spcPct val="100000"/>
              </a:lnSpc>
              <a:spcBef>
                <a:spcPts val="200"/>
              </a:spcBef>
            </a:pPr>
            <a:endParaRPr lang="en-IN" sz="800" baseline="33333" dirty="0" smtClean="0">
              <a:latin typeface="Times New Roman"/>
              <a:cs typeface="Times New Roman"/>
            </a:endParaRPr>
          </a:p>
          <a:p>
            <a:pPr marL="38100" marR="34290" indent="151765" algn="just">
              <a:lnSpc>
                <a:spcPct val="100000"/>
              </a:lnSpc>
              <a:spcBef>
                <a:spcPts val="300"/>
              </a:spcBef>
              <a:buFont typeface="Arial" pitchFamily="34" charset="0"/>
              <a:buChar char="•"/>
            </a:pPr>
            <a:endParaRPr lang="en-IN" spc="30" dirty="0" smtClean="0">
              <a:latin typeface="Comic Sans MS" pitchFamily="66" charset="0"/>
              <a:cs typeface="Times New Roman"/>
            </a:endParaRPr>
          </a:p>
          <a:p>
            <a:pPr marL="38100" marR="34290" indent="151765" algn="just">
              <a:lnSpc>
                <a:spcPct val="100000"/>
              </a:lnSpc>
              <a:spcBef>
                <a:spcPts val="300"/>
              </a:spcBef>
            </a:pPr>
            <a:endParaRPr lang="en-IN" spc="30" dirty="0" smtClean="0">
              <a:latin typeface="Times New Roman"/>
              <a:cs typeface="Times New Roman"/>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39261" y="228600"/>
            <a:ext cx="2668905" cy="690574"/>
          </a:xfrm>
          <a:prstGeom prst="rect">
            <a:avLst/>
          </a:prstGeom>
        </p:spPr>
        <p:txBody>
          <a:bodyPr vert="horz" wrap="square" lIns="0" tIns="13335" rIns="0" bIns="0" rtlCol="0">
            <a:spAutoFit/>
          </a:bodyPr>
          <a:lstStyle/>
          <a:p>
            <a:pPr marL="12700">
              <a:lnSpc>
                <a:spcPct val="100000"/>
              </a:lnSpc>
              <a:spcBef>
                <a:spcPts val="105"/>
              </a:spcBef>
            </a:pPr>
            <a:r>
              <a:rPr sz="4400" dirty="0">
                <a:latin typeface="Arial"/>
                <a:cs typeface="Arial"/>
              </a:rPr>
              <a:t>Analgesia</a:t>
            </a:r>
            <a:endParaRPr sz="4400">
              <a:latin typeface="Arial"/>
              <a:cs typeface="Arial"/>
            </a:endParaRPr>
          </a:p>
        </p:txBody>
      </p:sp>
      <p:sp>
        <p:nvSpPr>
          <p:cNvPr id="3" name="object 3"/>
          <p:cNvSpPr txBox="1"/>
          <p:nvPr/>
        </p:nvSpPr>
        <p:spPr>
          <a:xfrm>
            <a:off x="533400" y="1219200"/>
            <a:ext cx="8229600" cy="4501873"/>
          </a:xfrm>
          <a:prstGeom prst="rect">
            <a:avLst/>
          </a:prstGeom>
          <a:solidFill>
            <a:schemeClr val="tx1"/>
          </a:solidFill>
        </p:spPr>
        <p:txBody>
          <a:bodyPr vert="horz" wrap="square" lIns="0" tIns="13335" rIns="0" bIns="0" rtlCol="0">
            <a:spAutoFit/>
          </a:bodyPr>
          <a:lstStyle/>
          <a:p>
            <a:pPr marL="355600" marR="304800" indent="-343535">
              <a:lnSpc>
                <a:spcPct val="100000"/>
              </a:lnSpc>
              <a:spcBef>
                <a:spcPts val="105"/>
              </a:spcBef>
              <a:buFont typeface="Arial"/>
              <a:buChar char="•"/>
              <a:tabLst>
                <a:tab pos="355600" algn="l"/>
                <a:tab pos="356235" algn="l"/>
              </a:tabLst>
            </a:pPr>
            <a:r>
              <a:rPr sz="2000" spc="-10" dirty="0">
                <a:solidFill>
                  <a:srgbClr val="FFFF00"/>
                </a:solidFill>
                <a:latin typeface="Comic Sans MS" pitchFamily="66" charset="0"/>
                <a:cs typeface="Calibri"/>
              </a:rPr>
              <a:t>Essential </a:t>
            </a:r>
            <a:r>
              <a:rPr sz="2000" spc="-5" dirty="0">
                <a:solidFill>
                  <a:srgbClr val="FFFF00"/>
                </a:solidFill>
                <a:latin typeface="Comic Sans MS" pitchFamily="66" charset="0"/>
                <a:cs typeface="Calibri"/>
              </a:rPr>
              <a:t>not only </a:t>
            </a:r>
            <a:r>
              <a:rPr sz="2000" spc="-20" dirty="0">
                <a:solidFill>
                  <a:srgbClr val="FFFF00"/>
                </a:solidFill>
                <a:latin typeface="Comic Sans MS" pitchFamily="66" charset="0"/>
                <a:cs typeface="Calibri"/>
              </a:rPr>
              <a:t>to </a:t>
            </a:r>
            <a:r>
              <a:rPr sz="2000" spc="-15" dirty="0">
                <a:solidFill>
                  <a:srgbClr val="FFFF00"/>
                </a:solidFill>
                <a:latin typeface="Comic Sans MS" pitchFamily="66" charset="0"/>
                <a:cs typeface="Calibri"/>
              </a:rPr>
              <a:t>relieve distress, </a:t>
            </a:r>
            <a:r>
              <a:rPr sz="2000" spc="-5" dirty="0">
                <a:solidFill>
                  <a:srgbClr val="FFFF00"/>
                </a:solidFill>
                <a:latin typeface="Comic Sans MS" pitchFamily="66" charset="0"/>
                <a:cs typeface="Calibri"/>
              </a:rPr>
              <a:t>but </a:t>
            </a:r>
            <a:r>
              <a:rPr sz="2000" dirty="0">
                <a:solidFill>
                  <a:srgbClr val="FFFF00"/>
                </a:solidFill>
                <a:latin typeface="Comic Sans MS" pitchFamily="66" charset="0"/>
                <a:cs typeface="Calibri"/>
              </a:rPr>
              <a:t>also  </a:t>
            </a:r>
            <a:r>
              <a:rPr sz="2000" spc="-25" dirty="0">
                <a:solidFill>
                  <a:srgbClr val="FFFF00"/>
                </a:solidFill>
                <a:latin typeface="Comic Sans MS" pitchFamily="66" charset="0"/>
                <a:cs typeface="Calibri"/>
              </a:rPr>
              <a:t>to </a:t>
            </a:r>
            <a:r>
              <a:rPr sz="2000" spc="-10" dirty="0">
                <a:solidFill>
                  <a:srgbClr val="FFFF00"/>
                </a:solidFill>
                <a:latin typeface="Comic Sans MS" pitchFamily="66" charset="0"/>
                <a:cs typeface="Calibri"/>
              </a:rPr>
              <a:t>lower adrenergic </a:t>
            </a:r>
            <a:r>
              <a:rPr sz="2000" spc="-15" dirty="0">
                <a:solidFill>
                  <a:srgbClr val="FFFF00"/>
                </a:solidFill>
                <a:latin typeface="Comic Sans MS" pitchFamily="66" charset="0"/>
                <a:cs typeface="Calibri"/>
              </a:rPr>
              <a:t>drive</a:t>
            </a:r>
            <a:endParaRPr sz="2000">
              <a:solidFill>
                <a:srgbClr val="FFFF00"/>
              </a:solidFill>
              <a:latin typeface="Comic Sans MS" pitchFamily="66" charset="0"/>
              <a:cs typeface="Calibri"/>
            </a:endParaRPr>
          </a:p>
          <a:p>
            <a:pPr marL="355600" marR="895985" indent="-343535">
              <a:lnSpc>
                <a:spcPct val="100000"/>
              </a:lnSpc>
              <a:spcBef>
                <a:spcPts val="770"/>
              </a:spcBef>
              <a:buFont typeface="Arial"/>
              <a:buChar char="•"/>
              <a:tabLst>
                <a:tab pos="355600" algn="l"/>
                <a:tab pos="356235" algn="l"/>
              </a:tabLst>
            </a:pPr>
            <a:r>
              <a:rPr sz="2000" b="1" dirty="0">
                <a:solidFill>
                  <a:srgbClr val="FFFF00"/>
                </a:solidFill>
                <a:latin typeface="Comic Sans MS" pitchFamily="66" charset="0"/>
                <a:cs typeface="Calibri"/>
              </a:rPr>
              <a:t>IV </a:t>
            </a:r>
            <a:r>
              <a:rPr sz="2000" b="1" spc="-10" dirty="0">
                <a:solidFill>
                  <a:srgbClr val="FFFF00"/>
                </a:solidFill>
                <a:latin typeface="Comic Sans MS" pitchFamily="66" charset="0"/>
                <a:cs typeface="Calibri"/>
              </a:rPr>
              <a:t>opiates: </a:t>
            </a:r>
            <a:r>
              <a:rPr sz="2000" spc="-5" dirty="0">
                <a:solidFill>
                  <a:srgbClr val="FFFF00"/>
                </a:solidFill>
                <a:latin typeface="Comic Sans MS" pitchFamily="66" charset="0"/>
                <a:cs typeface="Calibri"/>
              </a:rPr>
              <a:t>initially </a:t>
            </a:r>
            <a:r>
              <a:rPr sz="2000" b="1" dirty="0">
                <a:solidFill>
                  <a:srgbClr val="FFFF00"/>
                </a:solidFill>
                <a:latin typeface="Comic Sans MS" pitchFamily="66" charset="0"/>
                <a:cs typeface="Calibri"/>
              </a:rPr>
              <a:t>morphine </a:t>
            </a:r>
            <a:r>
              <a:rPr sz="2000" b="1" spc="-15">
                <a:solidFill>
                  <a:srgbClr val="FFFF00"/>
                </a:solidFill>
                <a:latin typeface="Comic Sans MS" pitchFamily="66" charset="0"/>
                <a:cs typeface="Calibri"/>
              </a:rPr>
              <a:t>sulphate </a:t>
            </a:r>
            <a:r>
              <a:rPr lang="en-US" sz="2000" spc="-15" dirty="0" smtClean="0">
                <a:solidFill>
                  <a:srgbClr val="FFFF00"/>
                </a:solidFill>
                <a:latin typeface="Comic Sans MS" pitchFamily="66" charset="0"/>
                <a:cs typeface="Calibri"/>
              </a:rPr>
              <a:t>3- </a:t>
            </a:r>
            <a:r>
              <a:rPr sz="2000" spc="-5" smtClean="0">
                <a:solidFill>
                  <a:srgbClr val="FFFF00"/>
                </a:solidFill>
                <a:latin typeface="Comic Sans MS" pitchFamily="66" charset="0"/>
                <a:cs typeface="Calibri"/>
              </a:rPr>
              <a:t>5</a:t>
            </a:r>
            <a:r>
              <a:rPr lang="en-US" sz="2000" spc="-5" dirty="0" smtClean="0">
                <a:solidFill>
                  <a:srgbClr val="FFFF00"/>
                </a:solidFill>
                <a:latin typeface="Comic Sans MS" pitchFamily="66" charset="0"/>
                <a:cs typeface="Calibri"/>
              </a:rPr>
              <a:t> mg diluted </a:t>
            </a:r>
            <a:r>
              <a:rPr sz="2000" spc="-5" smtClean="0">
                <a:solidFill>
                  <a:srgbClr val="FFFF00"/>
                </a:solidFill>
                <a:latin typeface="Comic Sans MS" pitchFamily="66" charset="0"/>
                <a:cs typeface="Calibri"/>
              </a:rPr>
              <a:t>or </a:t>
            </a:r>
            <a:r>
              <a:rPr sz="2000" spc="-5" dirty="0">
                <a:solidFill>
                  <a:srgbClr val="FFFF00"/>
                </a:solidFill>
                <a:latin typeface="Comic Sans MS" pitchFamily="66" charset="0"/>
                <a:cs typeface="Calibri"/>
              </a:rPr>
              <a:t>diamorphine 2.5–5</a:t>
            </a:r>
            <a:r>
              <a:rPr sz="2000" spc="60" dirty="0">
                <a:solidFill>
                  <a:srgbClr val="FFFF00"/>
                </a:solidFill>
                <a:latin typeface="Comic Sans MS" pitchFamily="66" charset="0"/>
                <a:cs typeface="Calibri"/>
              </a:rPr>
              <a:t> </a:t>
            </a:r>
            <a:r>
              <a:rPr sz="2000">
                <a:solidFill>
                  <a:srgbClr val="FFFF00"/>
                </a:solidFill>
                <a:latin typeface="Comic Sans MS" pitchFamily="66" charset="0"/>
                <a:cs typeface="Calibri"/>
              </a:rPr>
              <a:t>mg</a:t>
            </a:r>
            <a:r>
              <a:rPr sz="2000" smtClean="0">
                <a:solidFill>
                  <a:srgbClr val="FFFF00"/>
                </a:solidFill>
                <a:latin typeface="Comic Sans MS" pitchFamily="66" charset="0"/>
                <a:cs typeface="Calibri"/>
              </a:rPr>
              <a:t>)</a:t>
            </a:r>
            <a:r>
              <a:rPr lang="en-US" sz="2000" dirty="0" smtClean="0">
                <a:solidFill>
                  <a:srgbClr val="FFFF00"/>
                </a:solidFill>
                <a:latin typeface="Comic Sans MS" pitchFamily="66" charset="0"/>
                <a:cs typeface="Calibri"/>
              </a:rPr>
              <a:t>. It relieves pain, allays anxiety.</a:t>
            </a:r>
          </a:p>
          <a:p>
            <a:pPr marL="355600" marR="895985" indent="-343535">
              <a:lnSpc>
                <a:spcPct val="100000"/>
              </a:lnSpc>
              <a:spcBef>
                <a:spcPts val="770"/>
              </a:spcBef>
              <a:buFont typeface="Arial"/>
              <a:buChar char="•"/>
              <a:tabLst>
                <a:tab pos="355600" algn="l"/>
                <a:tab pos="356235" algn="l"/>
              </a:tabLst>
            </a:pPr>
            <a:endParaRPr lang="en-US" sz="2000" dirty="0" smtClean="0">
              <a:solidFill>
                <a:srgbClr val="FFFF00"/>
              </a:solidFill>
              <a:latin typeface="Comic Sans MS" pitchFamily="66" charset="0"/>
              <a:cs typeface="Calibri"/>
            </a:endParaRPr>
          </a:p>
          <a:p>
            <a:pPr marL="355600" marR="895985" indent="-343535">
              <a:lnSpc>
                <a:spcPct val="100000"/>
              </a:lnSpc>
              <a:spcBef>
                <a:spcPts val="770"/>
              </a:spcBef>
              <a:buFont typeface="Arial"/>
              <a:buChar char="•"/>
              <a:tabLst>
                <a:tab pos="355600" algn="l"/>
                <a:tab pos="356235" algn="l"/>
              </a:tabLst>
            </a:pPr>
            <a:r>
              <a:rPr lang="en-IN" sz="2000" dirty="0" smtClean="0">
                <a:solidFill>
                  <a:srgbClr val="FFFF00"/>
                </a:solidFill>
                <a:latin typeface="Comic Sans MS" pitchFamily="66" charset="0"/>
              </a:rPr>
              <a:t>It causes dilatation of veins which decreases preload which decreases both Ischemia and </a:t>
            </a:r>
            <a:r>
              <a:rPr lang="en-IN" sz="2000" dirty="0" err="1" smtClean="0">
                <a:solidFill>
                  <a:srgbClr val="FFFF00"/>
                </a:solidFill>
                <a:latin typeface="Comic Sans MS" pitchFamily="66" charset="0"/>
              </a:rPr>
              <a:t>pul</a:t>
            </a:r>
            <a:r>
              <a:rPr lang="en-IN" sz="2000" dirty="0" smtClean="0">
                <a:solidFill>
                  <a:srgbClr val="FFFF00"/>
                </a:solidFill>
                <a:latin typeface="Comic Sans MS" pitchFamily="66" charset="0"/>
              </a:rPr>
              <a:t> </a:t>
            </a:r>
            <a:r>
              <a:rPr lang="en-IN" sz="2000" dirty="0" err="1" smtClean="0">
                <a:solidFill>
                  <a:srgbClr val="FFFF00"/>
                </a:solidFill>
                <a:latin typeface="Comic Sans MS" pitchFamily="66" charset="0"/>
              </a:rPr>
              <a:t>edema</a:t>
            </a:r>
            <a:r>
              <a:rPr lang="en-IN" sz="2000" dirty="0" smtClean="0">
                <a:solidFill>
                  <a:srgbClr val="FFFF00"/>
                </a:solidFill>
                <a:latin typeface="Comic Sans MS" pitchFamily="66" charset="0"/>
              </a:rPr>
              <a:t>.</a:t>
            </a:r>
          </a:p>
          <a:p>
            <a:pPr marL="355600" marR="895985" indent="-343535">
              <a:lnSpc>
                <a:spcPct val="100000"/>
              </a:lnSpc>
              <a:spcBef>
                <a:spcPts val="770"/>
              </a:spcBef>
              <a:buFont typeface="Arial"/>
              <a:buChar char="•"/>
              <a:tabLst>
                <a:tab pos="355600" algn="l"/>
                <a:tab pos="356235" algn="l"/>
              </a:tabLst>
            </a:pPr>
            <a:endParaRPr sz="2000">
              <a:solidFill>
                <a:srgbClr val="FFFF00"/>
              </a:solidFill>
              <a:latin typeface="Comic Sans MS" pitchFamily="66" charset="0"/>
              <a:cs typeface="Calibri"/>
            </a:endParaRPr>
          </a:p>
          <a:p>
            <a:pPr marL="355600" indent="-343535">
              <a:lnSpc>
                <a:spcPct val="100000"/>
              </a:lnSpc>
              <a:spcBef>
                <a:spcPts val="770"/>
              </a:spcBef>
              <a:buFont typeface="Arial"/>
              <a:buChar char="•"/>
              <a:tabLst>
                <a:tab pos="355600" algn="l"/>
                <a:tab pos="356235" algn="l"/>
              </a:tabLst>
            </a:pPr>
            <a:r>
              <a:rPr sz="2000" b="1" dirty="0">
                <a:solidFill>
                  <a:srgbClr val="FFFF00"/>
                </a:solidFill>
                <a:latin typeface="Comic Sans MS" pitchFamily="66" charset="0"/>
                <a:cs typeface="Calibri"/>
              </a:rPr>
              <a:t>IV </a:t>
            </a:r>
            <a:r>
              <a:rPr sz="2000" b="1" spc="-5" dirty="0">
                <a:solidFill>
                  <a:srgbClr val="FFFF00"/>
                </a:solidFill>
                <a:latin typeface="Comic Sans MS" pitchFamily="66" charset="0"/>
                <a:cs typeface="Calibri"/>
              </a:rPr>
              <a:t>Antiemetics: </a:t>
            </a:r>
            <a:r>
              <a:rPr sz="2000" spc="-5" dirty="0">
                <a:solidFill>
                  <a:srgbClr val="FFFF00"/>
                </a:solidFill>
                <a:latin typeface="Comic Sans MS" pitchFamily="66" charset="0"/>
                <a:cs typeface="Calibri"/>
              </a:rPr>
              <a:t>initially </a:t>
            </a:r>
            <a:r>
              <a:rPr sz="2000" spc="-10" dirty="0">
                <a:solidFill>
                  <a:srgbClr val="FFFF00"/>
                </a:solidFill>
                <a:latin typeface="Comic Sans MS" pitchFamily="66" charset="0"/>
                <a:cs typeface="Calibri"/>
              </a:rPr>
              <a:t>metoclopramide </a:t>
            </a:r>
            <a:r>
              <a:rPr sz="2000" spc="-5" dirty="0">
                <a:solidFill>
                  <a:srgbClr val="FFFF00"/>
                </a:solidFill>
                <a:latin typeface="Comic Sans MS" pitchFamily="66" charset="0"/>
                <a:cs typeface="Calibri"/>
              </a:rPr>
              <a:t>10mg</a:t>
            </a:r>
            <a:endParaRPr sz="2000">
              <a:solidFill>
                <a:srgbClr val="FFFF00"/>
              </a:solidFill>
              <a:latin typeface="Comic Sans MS" pitchFamily="66" charset="0"/>
              <a:cs typeface="Calibri"/>
            </a:endParaRPr>
          </a:p>
          <a:p>
            <a:pPr marL="355600" indent="-343535">
              <a:lnSpc>
                <a:spcPct val="100000"/>
              </a:lnSpc>
              <a:spcBef>
                <a:spcPts val="770"/>
              </a:spcBef>
              <a:buFont typeface="Arial"/>
              <a:buChar char="•"/>
              <a:tabLst>
                <a:tab pos="355600" algn="l"/>
                <a:tab pos="356235" algn="l"/>
              </a:tabLst>
            </a:pPr>
            <a:r>
              <a:rPr sz="2000" b="1" spc="-10" dirty="0">
                <a:solidFill>
                  <a:srgbClr val="FFFF00"/>
                </a:solidFill>
                <a:latin typeface="Comic Sans MS" pitchFamily="66" charset="0"/>
                <a:cs typeface="Calibri"/>
              </a:rPr>
              <a:t>Intramuscular </a:t>
            </a:r>
            <a:r>
              <a:rPr sz="2000" b="1" dirty="0">
                <a:solidFill>
                  <a:srgbClr val="FFFF00"/>
                </a:solidFill>
                <a:latin typeface="Comic Sans MS" pitchFamily="66" charset="0"/>
                <a:cs typeface="Calibri"/>
              </a:rPr>
              <a:t>injections </a:t>
            </a:r>
            <a:r>
              <a:rPr sz="2000" b="1" spc="-5" dirty="0">
                <a:solidFill>
                  <a:srgbClr val="FFFF00"/>
                </a:solidFill>
                <a:latin typeface="Comic Sans MS" pitchFamily="66" charset="0"/>
                <a:cs typeface="Calibri"/>
              </a:rPr>
              <a:t>should </a:t>
            </a:r>
            <a:r>
              <a:rPr sz="2000" b="1" dirty="0">
                <a:solidFill>
                  <a:srgbClr val="FFFF00"/>
                </a:solidFill>
                <a:latin typeface="Comic Sans MS" pitchFamily="66" charset="0"/>
                <a:cs typeface="Calibri"/>
              </a:rPr>
              <a:t>be</a:t>
            </a:r>
            <a:r>
              <a:rPr sz="2000" b="1" spc="10" dirty="0">
                <a:solidFill>
                  <a:srgbClr val="FFFF00"/>
                </a:solidFill>
                <a:latin typeface="Comic Sans MS" pitchFamily="66" charset="0"/>
                <a:cs typeface="Calibri"/>
              </a:rPr>
              <a:t> </a:t>
            </a:r>
            <a:r>
              <a:rPr sz="2000" b="1" spc="-15" dirty="0">
                <a:solidFill>
                  <a:srgbClr val="FFFF00"/>
                </a:solidFill>
                <a:latin typeface="Comic Sans MS" pitchFamily="66" charset="0"/>
                <a:cs typeface="Calibri"/>
              </a:rPr>
              <a:t>avoided</a:t>
            </a:r>
            <a:endParaRPr sz="2000" b="1">
              <a:solidFill>
                <a:srgbClr val="FFFF00"/>
              </a:solidFill>
              <a:latin typeface="Comic Sans MS" pitchFamily="66" charset="0"/>
              <a:cs typeface="Calibri"/>
            </a:endParaRPr>
          </a:p>
          <a:p>
            <a:pPr marL="756285" lvl="1" indent="-287020">
              <a:lnSpc>
                <a:spcPct val="100000"/>
              </a:lnSpc>
              <a:spcBef>
                <a:spcPts val="685"/>
              </a:spcBef>
              <a:buFont typeface="Arial"/>
              <a:buChar char="–"/>
              <a:tabLst>
                <a:tab pos="756920" algn="l"/>
              </a:tabLst>
            </a:pPr>
            <a:r>
              <a:rPr sz="2000" b="1" spc="-25" dirty="0">
                <a:solidFill>
                  <a:srgbClr val="FFFF00"/>
                </a:solidFill>
                <a:latin typeface="Comic Sans MS" pitchFamily="66" charset="0"/>
                <a:cs typeface="Calibri"/>
              </a:rPr>
              <a:t>Poor skeletal </a:t>
            </a:r>
            <a:r>
              <a:rPr sz="2000" b="1" spc="-5" dirty="0">
                <a:solidFill>
                  <a:srgbClr val="FFFF00"/>
                </a:solidFill>
                <a:latin typeface="Comic Sans MS" pitchFamily="66" charset="0"/>
                <a:cs typeface="Calibri"/>
              </a:rPr>
              <a:t>muscle</a:t>
            </a:r>
            <a:r>
              <a:rPr sz="2000" b="1" spc="50" dirty="0">
                <a:solidFill>
                  <a:srgbClr val="FFFF00"/>
                </a:solidFill>
                <a:latin typeface="Comic Sans MS" pitchFamily="66" charset="0"/>
                <a:cs typeface="Calibri"/>
              </a:rPr>
              <a:t> </a:t>
            </a:r>
            <a:r>
              <a:rPr sz="2000" b="1" spc="-10" dirty="0">
                <a:solidFill>
                  <a:srgbClr val="FFFF00"/>
                </a:solidFill>
                <a:latin typeface="Comic Sans MS" pitchFamily="66" charset="0"/>
                <a:cs typeface="Calibri"/>
              </a:rPr>
              <a:t>perfusion</a:t>
            </a:r>
            <a:endParaRPr sz="2000" b="1">
              <a:solidFill>
                <a:srgbClr val="FFFF00"/>
              </a:solidFill>
              <a:latin typeface="Comic Sans MS" pitchFamily="66" charset="0"/>
              <a:cs typeface="Calibri"/>
            </a:endParaRPr>
          </a:p>
          <a:p>
            <a:pPr marL="756285" lvl="1" indent="-287020">
              <a:lnSpc>
                <a:spcPct val="100000"/>
              </a:lnSpc>
              <a:spcBef>
                <a:spcPts val="675"/>
              </a:spcBef>
              <a:buFont typeface="Arial"/>
              <a:buChar char="–"/>
              <a:tabLst>
                <a:tab pos="756920" algn="l"/>
              </a:tabLst>
            </a:pPr>
            <a:r>
              <a:rPr sz="2000" b="1" spc="-20" dirty="0">
                <a:solidFill>
                  <a:srgbClr val="FFFF00"/>
                </a:solidFill>
                <a:latin typeface="Comic Sans MS" pitchFamily="66" charset="0"/>
                <a:cs typeface="Calibri"/>
              </a:rPr>
              <a:t>Painful</a:t>
            </a:r>
            <a:r>
              <a:rPr sz="2000" b="1" spc="-5" dirty="0">
                <a:solidFill>
                  <a:srgbClr val="FFFF00"/>
                </a:solidFill>
                <a:latin typeface="Comic Sans MS" pitchFamily="66" charset="0"/>
                <a:cs typeface="Calibri"/>
              </a:rPr>
              <a:t> </a:t>
            </a:r>
            <a:r>
              <a:rPr sz="2000" b="1" spc="-15" dirty="0">
                <a:solidFill>
                  <a:srgbClr val="FFFF00"/>
                </a:solidFill>
                <a:latin typeface="Comic Sans MS" pitchFamily="66" charset="0"/>
                <a:cs typeface="Calibri"/>
              </a:rPr>
              <a:t>haematoma</a:t>
            </a:r>
            <a:endParaRPr sz="2000" b="1">
              <a:solidFill>
                <a:srgbClr val="FFFF00"/>
              </a:solidFill>
              <a:latin typeface="Comic Sans MS" pitchFamily="66" charset="0"/>
              <a:cs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191" y="0"/>
            <a:ext cx="7703616" cy="304800"/>
          </a:xfrm>
        </p:spPr>
        <p:txBody>
          <a:bodyPr/>
          <a:lstStyle/>
          <a:p>
            <a:r>
              <a:rPr lang="en-US" dirty="0" smtClean="0">
                <a:latin typeface="Arial"/>
                <a:cs typeface="Arial"/>
              </a:rPr>
              <a:t>                  Analgesia</a:t>
            </a:r>
            <a:endParaRPr lang="en-US" dirty="0"/>
          </a:p>
        </p:txBody>
      </p:sp>
      <p:sp>
        <p:nvSpPr>
          <p:cNvPr id="3" name="Rectangle 2"/>
          <p:cNvSpPr/>
          <p:nvPr/>
        </p:nvSpPr>
        <p:spPr>
          <a:xfrm>
            <a:off x="381000" y="533400"/>
            <a:ext cx="8305800" cy="6324600"/>
          </a:xfrm>
          <a:prstGeom prst="rect">
            <a:avLst/>
          </a:prstGeom>
          <a:solidFill>
            <a:schemeClr val="tx1"/>
          </a:solidFill>
        </p:spPr>
        <p:txBody>
          <a:bodyPr wrap="square">
            <a:spAutoFit/>
          </a:bodyPr>
          <a:lstStyle/>
          <a:p>
            <a:pPr>
              <a:buFont typeface="Arial" pitchFamily="34" charset="0"/>
              <a:buChar char="•"/>
            </a:pPr>
            <a:r>
              <a:rPr lang="en-IN" sz="2000" spc="20" dirty="0" smtClean="0">
                <a:solidFill>
                  <a:srgbClr val="FFFF00"/>
                </a:solidFill>
                <a:latin typeface="Comic Sans MS" pitchFamily="66" charset="0"/>
                <a:cs typeface="Times New Roman"/>
              </a:rPr>
              <a:t>All</a:t>
            </a:r>
            <a:r>
              <a:rPr lang="en-IN" sz="2000" spc="-65" dirty="0" smtClean="0">
                <a:solidFill>
                  <a:srgbClr val="FFFF00"/>
                </a:solidFill>
                <a:latin typeface="Comic Sans MS" pitchFamily="66" charset="0"/>
                <a:cs typeface="Times New Roman"/>
              </a:rPr>
              <a:t> </a:t>
            </a:r>
            <a:r>
              <a:rPr lang="en-IN" sz="2000" spc="40" dirty="0" smtClean="0">
                <a:solidFill>
                  <a:srgbClr val="FFFF00"/>
                </a:solidFill>
                <a:latin typeface="Comic Sans MS" pitchFamily="66" charset="0"/>
                <a:cs typeface="Times New Roman"/>
              </a:rPr>
              <a:t>patients</a:t>
            </a:r>
            <a:r>
              <a:rPr lang="en-IN" sz="2000" spc="-65" dirty="0" smtClean="0">
                <a:solidFill>
                  <a:srgbClr val="FFFF00"/>
                </a:solidFill>
                <a:latin typeface="Comic Sans MS" pitchFamily="66" charset="0"/>
                <a:cs typeface="Times New Roman"/>
              </a:rPr>
              <a:t> </a:t>
            </a:r>
            <a:r>
              <a:rPr lang="en-IN" sz="2000" spc="50" dirty="0" smtClean="0">
                <a:solidFill>
                  <a:srgbClr val="FFFF00"/>
                </a:solidFill>
                <a:latin typeface="Comic Sans MS" pitchFamily="66" charset="0"/>
                <a:cs typeface="Times New Roman"/>
              </a:rPr>
              <a:t>should</a:t>
            </a:r>
            <a:r>
              <a:rPr lang="en-IN" sz="2000" spc="-65" dirty="0" smtClean="0">
                <a:solidFill>
                  <a:srgbClr val="FFFF00"/>
                </a:solidFill>
                <a:latin typeface="Comic Sans MS" pitchFamily="66" charset="0"/>
                <a:cs typeface="Times New Roman"/>
              </a:rPr>
              <a:t> </a:t>
            </a:r>
            <a:r>
              <a:rPr lang="en-IN" sz="2000" spc="25" dirty="0" smtClean="0">
                <a:solidFill>
                  <a:srgbClr val="FFFF00"/>
                </a:solidFill>
                <a:latin typeface="Comic Sans MS" pitchFamily="66" charset="0"/>
                <a:cs typeface="Times New Roman"/>
              </a:rPr>
              <a:t>receive</a:t>
            </a:r>
            <a:r>
              <a:rPr lang="en-IN" sz="2000" spc="-65" dirty="0" smtClean="0">
                <a:solidFill>
                  <a:srgbClr val="FFFF00"/>
                </a:solidFill>
                <a:latin typeface="Comic Sans MS" pitchFamily="66" charset="0"/>
                <a:cs typeface="Times New Roman"/>
              </a:rPr>
              <a:t> </a:t>
            </a:r>
            <a:r>
              <a:rPr lang="en-IN" sz="2000" spc="40" dirty="0" smtClean="0">
                <a:solidFill>
                  <a:srgbClr val="FFFF00"/>
                </a:solidFill>
                <a:latin typeface="Comic Sans MS" pitchFamily="66" charset="0"/>
                <a:cs typeface="Times New Roman"/>
              </a:rPr>
              <a:t>medications</a:t>
            </a:r>
            <a:r>
              <a:rPr lang="en-IN" sz="2000" spc="-65" dirty="0" smtClean="0">
                <a:solidFill>
                  <a:srgbClr val="FFFF00"/>
                </a:solidFill>
                <a:latin typeface="Comic Sans MS" pitchFamily="66" charset="0"/>
                <a:cs typeface="Times New Roman"/>
              </a:rPr>
              <a:t> </a:t>
            </a:r>
            <a:r>
              <a:rPr lang="en-IN" sz="2000" spc="35" dirty="0" smtClean="0">
                <a:solidFill>
                  <a:srgbClr val="FFFF00"/>
                </a:solidFill>
                <a:latin typeface="Comic Sans MS" pitchFamily="66" charset="0"/>
                <a:cs typeface="Times New Roman"/>
              </a:rPr>
              <a:t>to</a:t>
            </a:r>
            <a:r>
              <a:rPr lang="en-IN" sz="2000" spc="-65" dirty="0" smtClean="0">
                <a:solidFill>
                  <a:srgbClr val="FFFF00"/>
                </a:solidFill>
                <a:latin typeface="Comic Sans MS" pitchFamily="66" charset="0"/>
                <a:cs typeface="Times New Roman"/>
              </a:rPr>
              <a:t> </a:t>
            </a:r>
            <a:r>
              <a:rPr lang="en-IN" sz="2000" spc="25" dirty="0" smtClean="0">
                <a:solidFill>
                  <a:srgbClr val="FFFF00"/>
                </a:solidFill>
                <a:latin typeface="Comic Sans MS" pitchFamily="66" charset="0"/>
                <a:cs typeface="Times New Roman"/>
              </a:rPr>
              <a:t>relieve</a:t>
            </a:r>
            <a:r>
              <a:rPr lang="en-IN" sz="2000" spc="-65" dirty="0" smtClean="0">
                <a:solidFill>
                  <a:srgbClr val="FFFF00"/>
                </a:solidFill>
                <a:latin typeface="Comic Sans MS" pitchFamily="66" charset="0"/>
                <a:cs typeface="Times New Roman"/>
              </a:rPr>
              <a:t> </a:t>
            </a:r>
            <a:r>
              <a:rPr lang="en-IN" sz="2000" spc="40" dirty="0" smtClean="0">
                <a:solidFill>
                  <a:srgbClr val="FFFF00"/>
                </a:solidFill>
                <a:latin typeface="Comic Sans MS" pitchFamily="66" charset="0"/>
                <a:cs typeface="Times New Roman"/>
              </a:rPr>
              <a:t>pain.</a:t>
            </a:r>
            <a:r>
              <a:rPr lang="en-IN" sz="2000" spc="-65" dirty="0" smtClean="0">
                <a:solidFill>
                  <a:srgbClr val="FFFF00"/>
                </a:solidFill>
                <a:latin typeface="Comic Sans MS" pitchFamily="66" charset="0"/>
                <a:cs typeface="Times New Roman"/>
              </a:rPr>
              <a:t> </a:t>
            </a:r>
            <a:r>
              <a:rPr lang="en-IN" sz="2000" spc="25" dirty="0" smtClean="0">
                <a:solidFill>
                  <a:srgbClr val="FFFF00"/>
                </a:solidFill>
                <a:latin typeface="Comic Sans MS" pitchFamily="66" charset="0"/>
                <a:cs typeface="Times New Roman"/>
              </a:rPr>
              <a:t>These  </a:t>
            </a:r>
            <a:r>
              <a:rPr lang="en-IN" sz="2000" spc="60" dirty="0" smtClean="0">
                <a:solidFill>
                  <a:srgbClr val="FFFF00"/>
                </a:solidFill>
                <a:latin typeface="Comic Sans MS" pitchFamily="66" charset="0"/>
                <a:cs typeface="Times New Roman"/>
              </a:rPr>
              <a:t>may</a:t>
            </a:r>
            <a:r>
              <a:rPr lang="en-IN" sz="2000" spc="-55" dirty="0" smtClean="0">
                <a:solidFill>
                  <a:srgbClr val="FFFF00"/>
                </a:solidFill>
                <a:latin typeface="Comic Sans MS" pitchFamily="66" charset="0"/>
                <a:cs typeface="Times New Roman"/>
              </a:rPr>
              <a:t> </a:t>
            </a:r>
            <a:r>
              <a:rPr lang="en-IN" sz="2000" spc="40" dirty="0" smtClean="0">
                <a:solidFill>
                  <a:srgbClr val="FFFF00"/>
                </a:solidFill>
                <a:latin typeface="Comic Sans MS" pitchFamily="66" charset="0"/>
                <a:cs typeface="Times New Roman"/>
              </a:rPr>
              <a:t>include</a:t>
            </a:r>
            <a:r>
              <a:rPr lang="en-IN" sz="2000" spc="-55" dirty="0" smtClean="0">
                <a:solidFill>
                  <a:srgbClr val="FFFF00"/>
                </a:solidFill>
                <a:latin typeface="Comic Sans MS" pitchFamily="66" charset="0"/>
                <a:cs typeface="Times New Roman"/>
              </a:rPr>
              <a:t> </a:t>
            </a:r>
            <a:r>
              <a:rPr lang="en-IN" sz="2000" spc="45" dirty="0" err="1" smtClean="0">
                <a:solidFill>
                  <a:srgbClr val="FFFF00"/>
                </a:solidFill>
                <a:latin typeface="Comic Sans MS" pitchFamily="66" charset="0"/>
                <a:cs typeface="Times New Roman"/>
              </a:rPr>
              <a:t>opioid</a:t>
            </a:r>
            <a:r>
              <a:rPr lang="en-IN" sz="2000" spc="-55" dirty="0" smtClean="0">
                <a:solidFill>
                  <a:srgbClr val="FFFF00"/>
                </a:solidFill>
                <a:latin typeface="Comic Sans MS" pitchFamily="66" charset="0"/>
                <a:cs typeface="Times New Roman"/>
              </a:rPr>
              <a:t> </a:t>
            </a:r>
            <a:r>
              <a:rPr lang="en-IN" sz="2000" spc="25" dirty="0" smtClean="0">
                <a:solidFill>
                  <a:srgbClr val="FFFF00"/>
                </a:solidFill>
                <a:latin typeface="Comic Sans MS" pitchFamily="66" charset="0"/>
                <a:cs typeface="Times New Roman"/>
              </a:rPr>
              <a:t>analgesics</a:t>
            </a:r>
            <a:r>
              <a:rPr lang="en-IN" sz="2000" spc="-55" dirty="0" smtClean="0">
                <a:solidFill>
                  <a:srgbClr val="FFFF00"/>
                </a:solidFill>
                <a:latin typeface="Comic Sans MS" pitchFamily="66" charset="0"/>
                <a:cs typeface="Times New Roman"/>
              </a:rPr>
              <a:t> </a:t>
            </a:r>
            <a:r>
              <a:rPr lang="en-IN" sz="2000" spc="45" dirty="0" smtClean="0">
                <a:solidFill>
                  <a:srgbClr val="FFFF00"/>
                </a:solidFill>
                <a:latin typeface="Comic Sans MS" pitchFamily="66" charset="0"/>
                <a:cs typeface="Times New Roman"/>
              </a:rPr>
              <a:t>(</a:t>
            </a:r>
            <a:r>
              <a:rPr lang="en-IN" sz="2000" spc="45" dirty="0" smtClean="0">
                <a:solidFill>
                  <a:schemeClr val="bg1"/>
                </a:solidFill>
                <a:latin typeface="Comic Sans MS" pitchFamily="66" charset="0"/>
                <a:cs typeface="Times New Roman"/>
              </a:rPr>
              <a:t>MORPHINE</a:t>
            </a:r>
            <a:r>
              <a:rPr lang="en-IN" sz="2000" spc="-55" dirty="0" smtClean="0">
                <a:solidFill>
                  <a:schemeClr val="bg1"/>
                </a:solidFill>
                <a:latin typeface="Comic Sans MS" pitchFamily="66" charset="0"/>
                <a:cs typeface="Times New Roman"/>
              </a:rPr>
              <a:t> </a:t>
            </a:r>
            <a:r>
              <a:rPr lang="en-IN" sz="2000" spc="30" dirty="0" smtClean="0">
                <a:solidFill>
                  <a:schemeClr val="bg1"/>
                </a:solidFill>
                <a:latin typeface="Comic Sans MS" pitchFamily="66" charset="0"/>
                <a:cs typeface="Times New Roman"/>
              </a:rPr>
              <a:t>SULFATE</a:t>
            </a:r>
            <a:r>
              <a:rPr lang="en-IN" sz="2000" spc="-55" dirty="0" smtClean="0">
                <a:solidFill>
                  <a:schemeClr val="bg1"/>
                </a:solidFill>
                <a:latin typeface="Comic Sans MS" pitchFamily="66" charset="0"/>
                <a:cs typeface="Times New Roman"/>
              </a:rPr>
              <a:t> </a:t>
            </a:r>
            <a:r>
              <a:rPr lang="en-IN" sz="2000" spc="35" dirty="0" smtClean="0">
                <a:solidFill>
                  <a:schemeClr val="bg1"/>
                </a:solidFill>
                <a:latin typeface="Comic Sans MS" pitchFamily="66" charset="0"/>
                <a:cs typeface="Times New Roman"/>
              </a:rPr>
              <a:t>INTRAVENOUSLY</a:t>
            </a:r>
            <a:r>
              <a:rPr lang="en-IN" sz="2000" spc="35" dirty="0" smtClean="0">
                <a:solidFill>
                  <a:srgbClr val="FFFF00"/>
                </a:solidFill>
                <a:latin typeface="Comic Sans MS" pitchFamily="66" charset="0"/>
                <a:cs typeface="Times New Roman"/>
              </a:rPr>
              <a:t>)  </a:t>
            </a:r>
            <a:r>
              <a:rPr lang="en-IN" sz="2000" spc="55" dirty="0" smtClean="0">
                <a:solidFill>
                  <a:srgbClr val="FFFF00"/>
                </a:solidFill>
                <a:latin typeface="Comic Sans MS" pitchFamily="66" charset="0"/>
                <a:cs typeface="Times New Roman"/>
              </a:rPr>
              <a:t>where </a:t>
            </a:r>
            <a:r>
              <a:rPr lang="en-IN" sz="2000" spc="30" dirty="0" smtClean="0">
                <a:solidFill>
                  <a:srgbClr val="FFFF00"/>
                </a:solidFill>
                <a:latin typeface="Comic Sans MS" pitchFamily="66" charset="0"/>
                <a:cs typeface="Times New Roman"/>
              </a:rPr>
              <a:t>available. </a:t>
            </a:r>
            <a:r>
              <a:rPr lang="en-IN" sz="2000" dirty="0" smtClean="0">
                <a:solidFill>
                  <a:srgbClr val="FFFF00"/>
                </a:solidFill>
                <a:latin typeface="Comic Sans MS" pitchFamily="66" charset="0"/>
              </a:rPr>
              <a:t>Refractory or severe pain should be treated symptomatically with IV morphine</a:t>
            </a:r>
          </a:p>
          <a:p>
            <a:pPr>
              <a:buFont typeface="Arial" pitchFamily="34" charset="0"/>
              <a:buChar char="•"/>
            </a:pPr>
            <a:r>
              <a:rPr lang="en-IN" sz="2000" dirty="0" smtClean="0">
                <a:solidFill>
                  <a:srgbClr val="FFFF00"/>
                </a:solidFill>
                <a:latin typeface="Comic Sans MS" pitchFamily="66" charset="0"/>
              </a:rPr>
              <a:t>.</a:t>
            </a:r>
          </a:p>
          <a:p>
            <a:r>
              <a:rPr lang="en-IN" sz="2000" dirty="0" smtClean="0">
                <a:solidFill>
                  <a:srgbClr val="FFFF00"/>
                </a:solidFill>
                <a:latin typeface="Comic Sans MS" pitchFamily="66" charset="0"/>
              </a:rPr>
              <a:t>The initial dose of morphine of </a:t>
            </a:r>
            <a:r>
              <a:rPr lang="en-IN" sz="2000" b="1" dirty="0" smtClean="0">
                <a:solidFill>
                  <a:srgbClr val="FFFF00"/>
                </a:solidFill>
                <a:latin typeface="Comic Sans MS" pitchFamily="66" charset="0"/>
              </a:rPr>
              <a:t>3to 5mg as an IV bolus </a:t>
            </a:r>
            <a:r>
              <a:rPr lang="en-IN" sz="2000" dirty="0" smtClean="0">
                <a:solidFill>
                  <a:srgbClr val="FFFF00"/>
                </a:solidFill>
                <a:latin typeface="Comic Sans MS" pitchFamily="66" charset="0"/>
              </a:rPr>
              <a:t>can be given, with increments of 2 to 4 mg repeated every 5 to 10 minutes until the pain is relieved .</a:t>
            </a:r>
            <a:r>
              <a:rPr lang="en-IN" sz="2000" dirty="0" err="1" smtClean="0">
                <a:solidFill>
                  <a:srgbClr val="FFFF00"/>
                </a:solidFill>
                <a:latin typeface="Comic Sans MS" pitchFamily="66" charset="0"/>
              </a:rPr>
              <a:t>Maxe</a:t>
            </a:r>
            <a:r>
              <a:rPr lang="en-IN" sz="2000" dirty="0" smtClean="0">
                <a:solidFill>
                  <a:srgbClr val="FFFF00"/>
                </a:solidFill>
                <a:latin typeface="Comic Sans MS" pitchFamily="66" charset="0"/>
              </a:rPr>
              <a:t> is 30 mg. If large amounts not relieving pain suspect Aortic Dissection.</a:t>
            </a:r>
          </a:p>
          <a:p>
            <a:endParaRPr lang="en-IN" sz="2000" dirty="0" smtClean="0">
              <a:solidFill>
                <a:srgbClr val="FFFF00"/>
              </a:solidFill>
              <a:latin typeface="Comic Sans MS" pitchFamily="66" charset="0"/>
            </a:endParaRPr>
          </a:p>
          <a:p>
            <a:r>
              <a:rPr lang="en-IN" sz="2000" dirty="0" smtClean="0">
                <a:solidFill>
                  <a:schemeClr val="bg1"/>
                </a:solidFill>
                <a:latin typeface="Comic Sans MS" pitchFamily="66" charset="0"/>
              </a:rPr>
              <a:t>TOXICITY </a:t>
            </a:r>
            <a:r>
              <a:rPr lang="en-IN" sz="2000" dirty="0" smtClean="0">
                <a:solidFill>
                  <a:srgbClr val="FFFF00"/>
                </a:solidFill>
                <a:latin typeface="Comic Sans MS" pitchFamily="66" charset="0"/>
              </a:rPr>
              <a:t> is manifested by </a:t>
            </a:r>
            <a:r>
              <a:rPr lang="en-IN" sz="2000" dirty="0" smtClean="0">
                <a:solidFill>
                  <a:schemeClr val="bg1"/>
                </a:solidFill>
                <a:latin typeface="Comic Sans MS" pitchFamily="66" charset="0"/>
              </a:rPr>
              <a:t>hypotension, vomiting, or depressed respiration.</a:t>
            </a:r>
            <a:r>
              <a:rPr lang="en-IN" sz="2000" dirty="0" smtClean="0">
                <a:solidFill>
                  <a:srgbClr val="FFFF00"/>
                </a:solidFill>
                <a:latin typeface="Comic Sans MS" pitchFamily="66" charset="0"/>
              </a:rPr>
              <a:t> Should toxicity occur, a morphine antagonist such as </a:t>
            </a:r>
            <a:r>
              <a:rPr lang="en-IN" sz="2000" dirty="0" smtClean="0">
                <a:solidFill>
                  <a:schemeClr val="bg1"/>
                </a:solidFill>
                <a:latin typeface="Comic Sans MS" pitchFamily="66" charset="0"/>
              </a:rPr>
              <a:t>NALOXONE</a:t>
            </a:r>
            <a:r>
              <a:rPr lang="en-IN" sz="2000" dirty="0" smtClean="0">
                <a:solidFill>
                  <a:srgbClr val="FFFF00"/>
                </a:solidFill>
                <a:latin typeface="Comic Sans MS" pitchFamily="66" charset="0"/>
              </a:rPr>
              <a:t> is used for reversal. 0.1 mg iv to be repeated every 10 </a:t>
            </a:r>
            <a:r>
              <a:rPr lang="en-IN" sz="2000" dirty="0" err="1" smtClean="0">
                <a:solidFill>
                  <a:srgbClr val="FFFF00"/>
                </a:solidFill>
                <a:latin typeface="Comic Sans MS" pitchFamily="66" charset="0"/>
              </a:rPr>
              <a:t>mins.Morphine</a:t>
            </a:r>
            <a:r>
              <a:rPr lang="en-IN" sz="2000" dirty="0" smtClean="0">
                <a:solidFill>
                  <a:srgbClr val="FFFF00"/>
                </a:solidFill>
                <a:latin typeface="Comic Sans MS" pitchFamily="66" charset="0"/>
              </a:rPr>
              <a:t> can cause </a:t>
            </a:r>
            <a:r>
              <a:rPr lang="en-IN" sz="2000" dirty="0" err="1" smtClean="0">
                <a:solidFill>
                  <a:srgbClr val="FFFF00"/>
                </a:solidFill>
                <a:latin typeface="Comic Sans MS" pitchFamily="66" charset="0"/>
              </a:rPr>
              <a:t>brady</a:t>
            </a:r>
            <a:r>
              <a:rPr lang="en-IN" sz="2000" dirty="0" smtClean="0">
                <a:solidFill>
                  <a:srgbClr val="FFFF00"/>
                </a:solidFill>
                <a:latin typeface="Comic Sans MS" pitchFamily="66" charset="0"/>
              </a:rPr>
              <a:t> </a:t>
            </a:r>
            <a:r>
              <a:rPr lang="en-IN" sz="2000" dirty="0" err="1" smtClean="0">
                <a:solidFill>
                  <a:srgbClr val="FFFF00"/>
                </a:solidFill>
                <a:latin typeface="Comic Sans MS" pitchFamily="66" charset="0"/>
              </a:rPr>
              <a:t>cardia</a:t>
            </a:r>
            <a:r>
              <a:rPr lang="en-IN" sz="2000" dirty="0" smtClean="0">
                <a:solidFill>
                  <a:srgbClr val="FFFF00"/>
                </a:solidFill>
                <a:latin typeface="Comic Sans MS" pitchFamily="66" charset="0"/>
              </a:rPr>
              <a:t> which should be </a:t>
            </a:r>
            <a:r>
              <a:rPr lang="en-IN" sz="2000" dirty="0" err="1" smtClean="0">
                <a:solidFill>
                  <a:srgbClr val="FFFF00"/>
                </a:solidFill>
                <a:latin typeface="Comic Sans MS" pitchFamily="66" charset="0"/>
              </a:rPr>
              <a:t>releivered</a:t>
            </a:r>
            <a:r>
              <a:rPr lang="en-IN" sz="2000" dirty="0" smtClean="0">
                <a:solidFill>
                  <a:srgbClr val="FFFF00"/>
                </a:solidFill>
                <a:latin typeface="Comic Sans MS" pitchFamily="66" charset="0"/>
              </a:rPr>
              <a:t> with 0.5 mg atropine. </a:t>
            </a:r>
          </a:p>
          <a:p>
            <a:endParaRPr lang="en-IN" sz="2000" dirty="0" smtClean="0">
              <a:solidFill>
                <a:srgbClr val="FFFF00"/>
              </a:solidFill>
              <a:latin typeface="Comic Sans MS" pitchFamily="66" charset="0"/>
            </a:endParaRPr>
          </a:p>
          <a:p>
            <a:pPr>
              <a:buFont typeface="Wingdings" pitchFamily="2" charset="2"/>
              <a:buChar char="§"/>
            </a:pPr>
            <a:r>
              <a:rPr lang="en-IN" sz="2000" dirty="0" smtClean="0">
                <a:solidFill>
                  <a:srgbClr val="FFFF00"/>
                </a:solidFill>
                <a:latin typeface="Comic Sans MS" pitchFamily="66" charset="0"/>
              </a:rPr>
              <a:t>The use of other analgesic agents, such as </a:t>
            </a:r>
            <a:r>
              <a:rPr lang="en-IN" sz="2000" dirty="0" err="1" smtClean="0">
                <a:solidFill>
                  <a:srgbClr val="FFFF00"/>
                </a:solidFill>
                <a:latin typeface="Comic Sans MS" pitchFamily="66" charset="0"/>
              </a:rPr>
              <a:t>nonsteroidal</a:t>
            </a:r>
            <a:r>
              <a:rPr lang="en-IN" sz="2000" dirty="0" smtClean="0">
                <a:solidFill>
                  <a:srgbClr val="FFFF00"/>
                </a:solidFill>
                <a:latin typeface="Comic Sans MS" pitchFamily="66" charset="0"/>
              </a:rPr>
              <a:t> anti-inflammatory drugs (NSAIDs) should be avoided if at all possible, as the use of these agents has been associated with adverse cardiovascular events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1621" y="0"/>
            <a:ext cx="4862195" cy="690574"/>
          </a:xfrm>
          <a:prstGeom prst="rect">
            <a:avLst/>
          </a:prstGeom>
        </p:spPr>
        <p:txBody>
          <a:bodyPr vert="horz" wrap="square" lIns="0" tIns="13335" rIns="0" bIns="0" rtlCol="0">
            <a:spAutoFit/>
          </a:bodyPr>
          <a:lstStyle/>
          <a:p>
            <a:pPr marL="12700">
              <a:lnSpc>
                <a:spcPct val="100000"/>
              </a:lnSpc>
              <a:spcBef>
                <a:spcPts val="105"/>
              </a:spcBef>
            </a:pPr>
            <a:r>
              <a:rPr sz="4400" spc="-5" dirty="0"/>
              <a:t>Anti-anginal</a:t>
            </a:r>
            <a:r>
              <a:rPr sz="4400" spc="-75" dirty="0"/>
              <a:t> </a:t>
            </a:r>
            <a:r>
              <a:rPr sz="4400" spc="-20" dirty="0"/>
              <a:t>Therapy</a:t>
            </a:r>
            <a:endParaRPr sz="4400"/>
          </a:p>
        </p:txBody>
      </p:sp>
      <p:sp>
        <p:nvSpPr>
          <p:cNvPr id="3" name="object 3"/>
          <p:cNvSpPr txBox="1"/>
          <p:nvPr/>
        </p:nvSpPr>
        <p:spPr>
          <a:xfrm>
            <a:off x="0" y="685800"/>
            <a:ext cx="9144000" cy="6488315"/>
          </a:xfrm>
          <a:prstGeom prst="rect">
            <a:avLst/>
          </a:prstGeom>
          <a:solidFill>
            <a:schemeClr val="tx1"/>
          </a:solidFill>
        </p:spPr>
        <p:txBody>
          <a:bodyPr vert="horz" wrap="square" lIns="0" tIns="12065" rIns="0" bIns="0" rtlCol="0">
            <a:spAutoFit/>
          </a:bodyPr>
          <a:lstStyle/>
          <a:p>
            <a:pPr marL="355600" indent="-343535">
              <a:lnSpc>
                <a:spcPts val="2375"/>
              </a:lnSpc>
              <a:spcBef>
                <a:spcPts val="95"/>
              </a:spcBef>
              <a:buFont typeface="Arial"/>
              <a:buChar char="•"/>
              <a:tabLst>
                <a:tab pos="355600" algn="l"/>
                <a:tab pos="356235" algn="l"/>
              </a:tabLst>
            </a:pPr>
            <a:r>
              <a:rPr sz="2400" b="1" spc="-5" dirty="0">
                <a:solidFill>
                  <a:srgbClr val="FFFF00"/>
                </a:solidFill>
                <a:latin typeface="Comic Sans MS" pitchFamily="66" charset="0"/>
                <a:cs typeface="Calibri"/>
              </a:rPr>
              <a:t>Sublingual </a:t>
            </a:r>
            <a:r>
              <a:rPr sz="2400" b="1" spc="-10" dirty="0">
                <a:solidFill>
                  <a:srgbClr val="FFFF00"/>
                </a:solidFill>
                <a:latin typeface="Comic Sans MS" pitchFamily="66" charset="0"/>
                <a:cs typeface="Calibri"/>
              </a:rPr>
              <a:t>glyceryl </a:t>
            </a:r>
            <a:r>
              <a:rPr sz="2400" b="1" spc="-15" dirty="0">
                <a:solidFill>
                  <a:srgbClr val="FFFF00"/>
                </a:solidFill>
                <a:latin typeface="Comic Sans MS" pitchFamily="66" charset="0"/>
                <a:cs typeface="Calibri"/>
              </a:rPr>
              <a:t>trinitrate </a:t>
            </a:r>
            <a:r>
              <a:rPr sz="2400" b="1" spc="-5" dirty="0">
                <a:solidFill>
                  <a:srgbClr val="FFFF00"/>
                </a:solidFill>
                <a:latin typeface="Comic Sans MS" pitchFamily="66" charset="0"/>
                <a:cs typeface="Calibri"/>
              </a:rPr>
              <a:t>(300–500 μg</a:t>
            </a:r>
            <a:r>
              <a:rPr sz="2400" spc="-5" dirty="0">
                <a:solidFill>
                  <a:srgbClr val="FFFF00"/>
                </a:solidFill>
                <a:latin typeface="Comic Sans MS" pitchFamily="66" charset="0"/>
                <a:cs typeface="Calibri"/>
              </a:rPr>
              <a:t>): </a:t>
            </a:r>
            <a:r>
              <a:rPr sz="2400" spc="-10">
                <a:solidFill>
                  <a:srgbClr val="FFFF00"/>
                </a:solidFill>
                <a:latin typeface="Comic Sans MS" pitchFamily="66" charset="0"/>
                <a:cs typeface="Calibri"/>
              </a:rPr>
              <a:t>valuable</a:t>
            </a:r>
            <a:r>
              <a:rPr sz="2400" spc="25">
                <a:solidFill>
                  <a:srgbClr val="FFFF00"/>
                </a:solidFill>
                <a:latin typeface="Comic Sans MS" pitchFamily="66" charset="0"/>
                <a:cs typeface="Calibri"/>
              </a:rPr>
              <a:t> </a:t>
            </a:r>
            <a:r>
              <a:rPr sz="2400" spc="-10" smtClean="0">
                <a:solidFill>
                  <a:srgbClr val="FFFF00"/>
                </a:solidFill>
                <a:latin typeface="Comic Sans MS" pitchFamily="66" charset="0"/>
                <a:cs typeface="Calibri"/>
              </a:rPr>
              <a:t>first-aid</a:t>
            </a:r>
            <a:r>
              <a:rPr lang="en-US" sz="2400" spc="-10" dirty="0" smtClean="0">
                <a:solidFill>
                  <a:srgbClr val="FFFF00"/>
                </a:solidFill>
                <a:latin typeface="Comic Sans MS" pitchFamily="66" charset="0"/>
                <a:cs typeface="Calibri"/>
              </a:rPr>
              <a:t> </a:t>
            </a:r>
            <a:r>
              <a:rPr sz="2400" spc="-10" smtClean="0">
                <a:solidFill>
                  <a:srgbClr val="FFFF00"/>
                </a:solidFill>
                <a:latin typeface="Comic Sans MS" pitchFamily="66" charset="0"/>
                <a:cs typeface="Calibri"/>
              </a:rPr>
              <a:t>measure</a:t>
            </a:r>
            <a:endParaRPr lang="en-US" sz="2400" spc="-10" dirty="0" smtClean="0">
              <a:solidFill>
                <a:srgbClr val="FFFF00"/>
              </a:solidFill>
              <a:latin typeface="Comic Sans MS" pitchFamily="66" charset="0"/>
              <a:cs typeface="Calibri"/>
            </a:endParaRPr>
          </a:p>
          <a:p>
            <a:pPr marL="355600" indent="-343535">
              <a:lnSpc>
                <a:spcPts val="2375"/>
              </a:lnSpc>
              <a:spcBef>
                <a:spcPts val="95"/>
              </a:spcBef>
              <a:buFont typeface="Arial"/>
              <a:buChar char="•"/>
              <a:tabLst>
                <a:tab pos="355600" algn="l"/>
                <a:tab pos="356235" algn="l"/>
              </a:tabLst>
            </a:pPr>
            <a:endParaRPr sz="2400">
              <a:solidFill>
                <a:srgbClr val="FFFF00"/>
              </a:solidFill>
              <a:latin typeface="Comic Sans MS" pitchFamily="66" charset="0"/>
              <a:cs typeface="Calibri"/>
            </a:endParaRPr>
          </a:p>
          <a:p>
            <a:pPr>
              <a:buFont typeface="Arial" pitchFamily="34" charset="0"/>
              <a:buChar char="•"/>
            </a:pPr>
            <a:r>
              <a:rPr lang="en-IN" sz="2400" spc="40" dirty="0" smtClean="0">
                <a:solidFill>
                  <a:srgbClr val="FFFF00"/>
                </a:solidFill>
                <a:latin typeface="Comic Sans MS" pitchFamily="66" charset="0"/>
                <a:cs typeface="Times New Roman"/>
              </a:rPr>
              <a:t>Sublingual 0.3 -0.4 mg  </a:t>
            </a:r>
            <a:r>
              <a:rPr lang="en-IN" sz="2400" spc="45" dirty="0" smtClean="0">
                <a:solidFill>
                  <a:srgbClr val="FFFF00"/>
                </a:solidFill>
                <a:latin typeface="Comic Sans MS" pitchFamily="66" charset="0"/>
                <a:cs typeface="Times New Roman"/>
              </a:rPr>
              <a:t>or intravenous </a:t>
            </a:r>
            <a:r>
              <a:rPr lang="en-IN" sz="2400" spc="35" dirty="0" smtClean="0">
                <a:solidFill>
                  <a:srgbClr val="FFFF00"/>
                </a:solidFill>
                <a:latin typeface="Comic Sans MS" pitchFamily="66" charset="0"/>
                <a:cs typeface="Times New Roman"/>
              </a:rPr>
              <a:t>nitrates </a:t>
            </a:r>
            <a:r>
              <a:rPr lang="en-IN" sz="2400" spc="55" dirty="0" smtClean="0">
                <a:solidFill>
                  <a:srgbClr val="FFFF00"/>
                </a:solidFill>
                <a:latin typeface="Comic Sans MS" pitchFamily="66" charset="0"/>
                <a:cs typeface="Times New Roman"/>
              </a:rPr>
              <a:t>should </a:t>
            </a:r>
            <a:r>
              <a:rPr lang="en-IN" sz="2400" spc="30" dirty="0" smtClean="0">
                <a:solidFill>
                  <a:srgbClr val="FFFF00"/>
                </a:solidFill>
                <a:latin typeface="Comic Sans MS" pitchFamily="66" charset="0"/>
                <a:cs typeface="Times New Roman"/>
              </a:rPr>
              <a:t>be  </a:t>
            </a:r>
            <a:r>
              <a:rPr lang="en-IN" sz="2400" spc="40" dirty="0" smtClean="0">
                <a:solidFill>
                  <a:srgbClr val="FFFF00"/>
                </a:solidFill>
                <a:latin typeface="Comic Sans MS" pitchFamily="66" charset="0"/>
                <a:cs typeface="Times New Roman"/>
              </a:rPr>
              <a:t>administered</a:t>
            </a:r>
            <a:r>
              <a:rPr lang="en-IN" sz="2400" spc="-65" dirty="0" smtClean="0">
                <a:solidFill>
                  <a:srgbClr val="FFFF00"/>
                </a:solidFill>
                <a:latin typeface="Comic Sans MS" pitchFamily="66" charset="0"/>
                <a:cs typeface="Times New Roman"/>
              </a:rPr>
              <a:t> </a:t>
            </a:r>
            <a:r>
              <a:rPr lang="en-IN" sz="2400" dirty="0" smtClean="0">
                <a:solidFill>
                  <a:srgbClr val="FFFF00"/>
                </a:solidFill>
                <a:latin typeface="Comic Sans MS" pitchFamily="66" charset="0"/>
                <a:cs typeface="Times New Roman"/>
              </a:rPr>
              <a:t>if</a:t>
            </a:r>
            <a:r>
              <a:rPr lang="en-IN" sz="2400" spc="-65" dirty="0" smtClean="0">
                <a:solidFill>
                  <a:srgbClr val="FFFF00"/>
                </a:solidFill>
                <a:latin typeface="Comic Sans MS" pitchFamily="66" charset="0"/>
                <a:cs typeface="Times New Roman"/>
              </a:rPr>
              <a:t> </a:t>
            </a:r>
            <a:r>
              <a:rPr lang="en-IN" sz="2400" spc="15" dirty="0" smtClean="0">
                <a:solidFill>
                  <a:srgbClr val="FFFF00"/>
                </a:solidFill>
                <a:latin typeface="Comic Sans MS" pitchFamily="66" charset="0"/>
                <a:cs typeface="Times New Roman"/>
              </a:rPr>
              <a:t>systolic</a:t>
            </a:r>
            <a:r>
              <a:rPr lang="en-IN" sz="2400" spc="-65" dirty="0" smtClean="0">
                <a:solidFill>
                  <a:srgbClr val="FFFF00"/>
                </a:solidFill>
                <a:latin typeface="Comic Sans MS" pitchFamily="66" charset="0"/>
                <a:cs typeface="Times New Roman"/>
              </a:rPr>
              <a:t> </a:t>
            </a:r>
            <a:r>
              <a:rPr lang="en-IN" sz="2400" spc="40" dirty="0" smtClean="0">
                <a:solidFill>
                  <a:srgbClr val="FFFF00"/>
                </a:solidFill>
                <a:latin typeface="Comic Sans MS" pitchFamily="66" charset="0"/>
                <a:cs typeface="Times New Roman"/>
              </a:rPr>
              <a:t>blood</a:t>
            </a:r>
            <a:r>
              <a:rPr lang="en-IN" sz="2400" spc="-65" dirty="0" smtClean="0">
                <a:solidFill>
                  <a:srgbClr val="FFFF00"/>
                </a:solidFill>
                <a:latin typeface="Comic Sans MS" pitchFamily="66" charset="0"/>
                <a:cs typeface="Times New Roman"/>
              </a:rPr>
              <a:t> </a:t>
            </a:r>
            <a:r>
              <a:rPr lang="en-IN" sz="2400" spc="40" dirty="0" smtClean="0">
                <a:solidFill>
                  <a:srgbClr val="FFFF00"/>
                </a:solidFill>
                <a:latin typeface="Comic Sans MS" pitchFamily="66" charset="0"/>
                <a:cs typeface="Times New Roman"/>
              </a:rPr>
              <a:t>pressure</a:t>
            </a:r>
            <a:r>
              <a:rPr lang="en-IN" sz="2400" spc="-65" dirty="0" smtClean="0">
                <a:solidFill>
                  <a:srgbClr val="FFFF00"/>
                </a:solidFill>
                <a:latin typeface="Comic Sans MS" pitchFamily="66" charset="0"/>
                <a:cs typeface="Times New Roman"/>
              </a:rPr>
              <a:t> </a:t>
            </a:r>
            <a:r>
              <a:rPr lang="en-IN" sz="2400" spc="15" dirty="0" smtClean="0">
                <a:solidFill>
                  <a:srgbClr val="FFFF00"/>
                </a:solidFill>
                <a:latin typeface="Comic Sans MS" pitchFamily="66" charset="0"/>
                <a:cs typeface="Times New Roman"/>
              </a:rPr>
              <a:t>is</a:t>
            </a:r>
            <a:r>
              <a:rPr lang="en-IN" sz="2400" spc="-65" dirty="0" smtClean="0">
                <a:solidFill>
                  <a:srgbClr val="FFFF00"/>
                </a:solidFill>
                <a:latin typeface="Comic Sans MS" pitchFamily="66" charset="0"/>
                <a:cs typeface="Times New Roman"/>
              </a:rPr>
              <a:t> </a:t>
            </a:r>
            <a:r>
              <a:rPr lang="en-IN" sz="2400" spc="-20" dirty="0" smtClean="0">
                <a:solidFill>
                  <a:srgbClr val="FFFF00"/>
                </a:solidFill>
                <a:latin typeface="Comic Sans MS" pitchFamily="66" charset="0"/>
                <a:cs typeface="Times New Roman"/>
              </a:rPr>
              <a:t>≥100</a:t>
            </a:r>
            <a:r>
              <a:rPr lang="en-IN" sz="2400" spc="-60" dirty="0" smtClean="0">
                <a:solidFill>
                  <a:srgbClr val="FFFF00"/>
                </a:solidFill>
                <a:latin typeface="Comic Sans MS" pitchFamily="66" charset="0"/>
                <a:cs typeface="Times New Roman"/>
              </a:rPr>
              <a:t> </a:t>
            </a:r>
            <a:r>
              <a:rPr lang="en-IN" sz="2400" spc="85" dirty="0" smtClean="0">
                <a:solidFill>
                  <a:srgbClr val="FFFF00"/>
                </a:solidFill>
                <a:latin typeface="Comic Sans MS" pitchFamily="66" charset="0"/>
                <a:cs typeface="Times New Roman"/>
              </a:rPr>
              <a:t>mm</a:t>
            </a:r>
            <a:r>
              <a:rPr lang="en-IN" sz="2400" spc="-65" dirty="0" smtClean="0">
                <a:solidFill>
                  <a:srgbClr val="FFFF00"/>
                </a:solidFill>
                <a:latin typeface="Comic Sans MS" pitchFamily="66" charset="0"/>
                <a:cs typeface="Times New Roman"/>
              </a:rPr>
              <a:t> </a:t>
            </a:r>
            <a:r>
              <a:rPr lang="en-IN" sz="2400" spc="40" dirty="0" smtClean="0">
                <a:solidFill>
                  <a:srgbClr val="FFFF00"/>
                </a:solidFill>
                <a:latin typeface="Comic Sans MS" pitchFamily="66" charset="0"/>
                <a:cs typeface="Times New Roman"/>
              </a:rPr>
              <a:t>Hg.</a:t>
            </a:r>
          </a:p>
          <a:p>
            <a:pPr>
              <a:buFont typeface="Arial" pitchFamily="34" charset="0"/>
              <a:buChar char="•"/>
            </a:pPr>
            <a:endParaRPr lang="en-IN" sz="2400" spc="40" dirty="0" smtClean="0">
              <a:solidFill>
                <a:srgbClr val="FFFF00"/>
              </a:solidFill>
              <a:latin typeface="Comic Sans MS" pitchFamily="66" charset="0"/>
              <a:cs typeface="Times New Roman"/>
            </a:endParaRPr>
          </a:p>
          <a:p>
            <a:pPr>
              <a:buFont typeface="Arial" pitchFamily="34" charset="0"/>
              <a:buChar char="•"/>
            </a:pPr>
            <a:r>
              <a:rPr lang="en-IN" sz="2400" spc="-65" dirty="0" smtClean="0">
                <a:solidFill>
                  <a:srgbClr val="FFFF00"/>
                </a:solidFill>
                <a:latin typeface="Comic Sans MS" pitchFamily="66" charset="0"/>
                <a:cs typeface="Times New Roman"/>
              </a:rPr>
              <a:t> </a:t>
            </a:r>
            <a:r>
              <a:rPr lang="en-IN" sz="2400" dirty="0" smtClean="0">
                <a:solidFill>
                  <a:srgbClr val="FFFF00"/>
                </a:solidFill>
                <a:latin typeface="Comic Sans MS" pitchFamily="66" charset="0"/>
              </a:rPr>
              <a:t>Nitrates are potent vasodilators, and they act mainly to </a:t>
            </a:r>
            <a:r>
              <a:rPr lang="en-IN" sz="2400" b="1" dirty="0" smtClean="0">
                <a:solidFill>
                  <a:schemeClr val="bg1"/>
                </a:solidFill>
                <a:latin typeface="Comic Sans MS" pitchFamily="66" charset="0"/>
              </a:rPr>
              <a:t>relax the arterial and venous system</a:t>
            </a:r>
            <a:r>
              <a:rPr lang="en-IN" sz="2400" dirty="0" smtClean="0">
                <a:solidFill>
                  <a:srgbClr val="FFFF00"/>
                </a:solidFill>
                <a:latin typeface="Comic Sans MS" pitchFamily="66" charset="0"/>
              </a:rPr>
              <a:t>. Systemic venodilation results in reduction of venous blood return to the heart (ie, reducing the ventricular preload); this will lead to reduction of the workload of the heart, less oxygen demand, and reduction in ischemic pain. </a:t>
            </a:r>
          </a:p>
          <a:p>
            <a:pPr>
              <a:buFont typeface="Arial" pitchFamily="34" charset="0"/>
              <a:buChar char="•"/>
            </a:pPr>
            <a:endParaRPr lang="en-IN" sz="2400" dirty="0" smtClean="0">
              <a:solidFill>
                <a:srgbClr val="FFFF00"/>
              </a:solidFill>
              <a:latin typeface="Comic Sans MS" pitchFamily="66" charset="0"/>
            </a:endParaRPr>
          </a:p>
          <a:p>
            <a:pPr>
              <a:buFont typeface="Arial" pitchFamily="34" charset="0"/>
              <a:buChar char="•"/>
            </a:pPr>
            <a:r>
              <a:rPr lang="en-IN" sz="2400" dirty="0" smtClean="0">
                <a:solidFill>
                  <a:srgbClr val="FFFF00"/>
                </a:solidFill>
                <a:latin typeface="Comic Sans MS" pitchFamily="66" charset="0"/>
              </a:rPr>
              <a:t>Nitrates are also the most commonly used agents to reduce </a:t>
            </a:r>
            <a:r>
              <a:rPr lang="en-IN" sz="2400" dirty="0" smtClean="0">
                <a:solidFill>
                  <a:schemeClr val="bg1"/>
                </a:solidFill>
                <a:latin typeface="Comic Sans MS" pitchFamily="66" charset="0"/>
              </a:rPr>
              <a:t>cardiac chest pain </a:t>
            </a:r>
            <a:r>
              <a:rPr lang="en-IN" sz="2400" dirty="0" smtClean="0">
                <a:solidFill>
                  <a:srgbClr val="FFFF00"/>
                </a:solidFill>
                <a:latin typeface="Comic Sans MS" pitchFamily="66" charset="0"/>
              </a:rPr>
              <a:t>related to ischemia via coronary vasodilation.</a:t>
            </a:r>
          </a:p>
          <a:p>
            <a:pPr>
              <a:buFont typeface="Arial" pitchFamily="34" charset="0"/>
              <a:buChar char="•"/>
            </a:pPr>
            <a:endParaRPr lang="en-IN" sz="2400" dirty="0" smtClean="0">
              <a:solidFill>
                <a:srgbClr val="FFFF00"/>
              </a:solidFill>
              <a:latin typeface="Comic Sans MS" pitchFamily="66" charset="0"/>
            </a:endParaRPr>
          </a:p>
          <a:p>
            <a:pPr>
              <a:buFont typeface="Arial" pitchFamily="34" charset="0"/>
              <a:buChar char="•"/>
            </a:pPr>
            <a:r>
              <a:rPr lang="en-IN" sz="2400" dirty="0" smtClean="0">
                <a:solidFill>
                  <a:srgbClr val="FFFF00"/>
                </a:solidFill>
                <a:latin typeface="Comic Sans MS" pitchFamily="66" charset="0"/>
              </a:rPr>
              <a:t> So it decrease </a:t>
            </a:r>
            <a:r>
              <a:rPr lang="en-IN" sz="2400" dirty="0" smtClean="0">
                <a:solidFill>
                  <a:schemeClr val="bg1"/>
                </a:solidFill>
                <a:latin typeface="Comic Sans MS" pitchFamily="66" charset="0"/>
              </a:rPr>
              <a:t>ischemia and heart failure</a:t>
            </a:r>
            <a:r>
              <a:rPr lang="en-IN" sz="2400" dirty="0" smtClean="0">
                <a:solidFill>
                  <a:srgbClr val="FFFF00"/>
                </a:solidFill>
                <a:latin typeface="Comic Sans MS" pitchFamily="66" charset="0"/>
              </a:rPr>
              <a:t> both. </a:t>
            </a:r>
            <a:endParaRPr lang="en-IN" sz="2400" spc="-55" dirty="0" smtClean="0">
              <a:solidFill>
                <a:srgbClr val="FFFF00"/>
              </a:solidFill>
              <a:latin typeface="Comic Sans MS" pitchFamily="66" charset="0"/>
              <a:cs typeface="Times New Roman"/>
            </a:endParaRPr>
          </a:p>
          <a:p>
            <a:endParaRPr sz="2400">
              <a:latin typeface="Comic Sans MS" pitchFamily="66" charset="0"/>
              <a:cs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190" y="191846"/>
            <a:ext cx="8271409" cy="615553"/>
          </a:xfrm>
        </p:spPr>
        <p:txBody>
          <a:bodyPr/>
          <a:lstStyle/>
          <a:p>
            <a:r>
              <a:rPr lang="en-US" spc="-5" dirty="0" smtClean="0"/>
              <a:t>          Anti-</a:t>
            </a:r>
            <a:r>
              <a:rPr lang="en-US" spc="-5" dirty="0" err="1" smtClean="0"/>
              <a:t>anginal</a:t>
            </a:r>
            <a:r>
              <a:rPr lang="en-US" spc="-75" dirty="0" smtClean="0"/>
              <a:t> </a:t>
            </a:r>
            <a:r>
              <a:rPr lang="en-US" spc="-20" dirty="0" smtClean="0"/>
              <a:t>Therapy</a:t>
            </a:r>
            <a:endParaRPr lang="en-US" dirty="0"/>
          </a:p>
        </p:txBody>
      </p:sp>
      <p:sp>
        <p:nvSpPr>
          <p:cNvPr id="3" name="Rectangle 2"/>
          <p:cNvSpPr/>
          <p:nvPr/>
        </p:nvSpPr>
        <p:spPr>
          <a:xfrm>
            <a:off x="0" y="762000"/>
            <a:ext cx="9144000" cy="6351482"/>
          </a:xfrm>
          <a:prstGeom prst="rect">
            <a:avLst/>
          </a:prstGeom>
          <a:solidFill>
            <a:schemeClr val="tx1"/>
          </a:solidFill>
        </p:spPr>
        <p:txBody>
          <a:bodyPr wrap="square">
            <a:spAutoFit/>
          </a:bodyPr>
          <a:lstStyle/>
          <a:p>
            <a:r>
              <a:rPr lang="en-IN" sz="2400" dirty="0" smtClean="0">
                <a:solidFill>
                  <a:srgbClr val="FFFF00"/>
                </a:solidFill>
                <a:latin typeface="Comic Sans MS" pitchFamily="66" charset="0"/>
              </a:rPr>
              <a:t>The most common side effect of nitrates are </a:t>
            </a:r>
            <a:r>
              <a:rPr lang="en-IN" sz="2400" dirty="0" smtClean="0">
                <a:solidFill>
                  <a:schemeClr val="bg1"/>
                </a:solidFill>
                <a:latin typeface="Comic Sans MS" pitchFamily="66" charset="0"/>
              </a:rPr>
              <a:t>hypotension and </a:t>
            </a:r>
            <a:r>
              <a:rPr lang="en-IN" sz="2400" dirty="0" err="1" smtClean="0">
                <a:solidFill>
                  <a:schemeClr val="bg1"/>
                </a:solidFill>
                <a:latin typeface="Comic Sans MS" pitchFamily="66" charset="0"/>
              </a:rPr>
              <a:t>headache.</a:t>
            </a:r>
            <a:r>
              <a:rPr lang="en-IN" sz="2400" dirty="0" err="1" smtClean="0">
                <a:solidFill>
                  <a:srgbClr val="FFFF00"/>
                </a:solidFill>
                <a:latin typeface="Comic Sans MS" pitchFamily="66" charset="0"/>
              </a:rPr>
              <a:t>When</a:t>
            </a:r>
            <a:r>
              <a:rPr lang="en-IN" sz="2400" dirty="0" smtClean="0">
                <a:solidFill>
                  <a:schemeClr val="bg1"/>
                </a:solidFill>
                <a:latin typeface="Comic Sans MS" pitchFamily="66" charset="0"/>
              </a:rPr>
              <a:t> </a:t>
            </a:r>
            <a:r>
              <a:rPr lang="en-IN" sz="2400" dirty="0" smtClean="0">
                <a:solidFill>
                  <a:srgbClr val="FFFF00"/>
                </a:solidFill>
                <a:latin typeface="Comic Sans MS" pitchFamily="66" charset="0"/>
              </a:rPr>
              <a:t>chest pain persists or </a:t>
            </a:r>
            <a:r>
              <a:rPr lang="en-IN" sz="2400" dirty="0" err="1" smtClean="0">
                <a:solidFill>
                  <a:srgbClr val="FFFF00"/>
                </a:solidFill>
                <a:latin typeface="Comic Sans MS" pitchFamily="66" charset="0"/>
              </a:rPr>
              <a:t>recurs,or</a:t>
            </a:r>
            <a:r>
              <a:rPr lang="en-IN" sz="2400" dirty="0" smtClean="0">
                <a:solidFill>
                  <a:srgbClr val="FFFF00"/>
                </a:solidFill>
                <a:latin typeface="Comic Sans MS" pitchFamily="66" charset="0"/>
              </a:rPr>
              <a:t> pt is in heart failure  iv nitrates are indicated, usually started at a dose of 5 to 10 µg/min and gradually increased until relief of chest pain is </a:t>
            </a:r>
            <a:r>
              <a:rPr lang="en-IN" sz="2400" dirty="0" err="1" smtClean="0">
                <a:solidFill>
                  <a:srgbClr val="FFFF00"/>
                </a:solidFill>
                <a:latin typeface="Comic Sans MS" pitchFamily="66" charset="0"/>
              </a:rPr>
              <a:t>achieved.Max</a:t>
            </a:r>
            <a:r>
              <a:rPr lang="en-IN" sz="2400" dirty="0" smtClean="0">
                <a:solidFill>
                  <a:srgbClr val="FFFF00"/>
                </a:solidFill>
                <a:latin typeface="Comic Sans MS" pitchFamily="66" charset="0"/>
              </a:rPr>
              <a:t> is 300 </a:t>
            </a:r>
            <a:r>
              <a:rPr lang="en-IN" sz="2400" dirty="0" err="1" smtClean="0">
                <a:solidFill>
                  <a:srgbClr val="FFFF00"/>
                </a:solidFill>
                <a:latin typeface="Comic Sans MS" pitchFamily="66" charset="0"/>
              </a:rPr>
              <a:t>micogrms</a:t>
            </a:r>
            <a:r>
              <a:rPr lang="en-IN" sz="2400" dirty="0" smtClean="0">
                <a:solidFill>
                  <a:srgbClr val="FFFF00"/>
                </a:solidFill>
                <a:latin typeface="Comic Sans MS" pitchFamily="66" charset="0"/>
              </a:rPr>
              <a:t> per minute.</a:t>
            </a:r>
          </a:p>
          <a:p>
            <a:endParaRPr lang="en-IN" sz="2400" dirty="0" smtClean="0">
              <a:solidFill>
                <a:srgbClr val="FFFF00"/>
              </a:solidFill>
              <a:latin typeface="Comic Sans MS" pitchFamily="66" charset="0"/>
            </a:endParaRPr>
          </a:p>
          <a:p>
            <a:r>
              <a:rPr lang="en-IN" sz="2400" dirty="0" smtClean="0">
                <a:solidFill>
                  <a:srgbClr val="FFFF00"/>
                </a:solidFill>
                <a:latin typeface="Comic Sans MS" pitchFamily="66" charset="0"/>
              </a:rPr>
              <a:t>Nitrates should not be used in patients presenting with </a:t>
            </a:r>
            <a:r>
              <a:rPr lang="en-IN" sz="2400" dirty="0" smtClean="0">
                <a:solidFill>
                  <a:schemeClr val="bg1"/>
                </a:solidFill>
                <a:latin typeface="Comic Sans MS" pitchFamily="66" charset="0"/>
              </a:rPr>
              <a:t>marked hypotension or </a:t>
            </a:r>
            <a:r>
              <a:rPr lang="en-IN" sz="2400" dirty="0" err="1" smtClean="0">
                <a:solidFill>
                  <a:schemeClr val="bg1"/>
                </a:solidFill>
                <a:latin typeface="Comic Sans MS" pitchFamily="66" charset="0"/>
              </a:rPr>
              <a:t>bradycardia</a:t>
            </a:r>
            <a:r>
              <a:rPr lang="en-IN" sz="2400" dirty="0" smtClean="0">
                <a:solidFill>
                  <a:schemeClr val="bg1"/>
                </a:solidFill>
                <a:latin typeface="Comic Sans MS" pitchFamily="66" charset="0"/>
              </a:rPr>
              <a:t>,</a:t>
            </a:r>
            <a:r>
              <a:rPr lang="en-IN" sz="2400" dirty="0" smtClean="0">
                <a:solidFill>
                  <a:srgbClr val="FFFF00"/>
                </a:solidFill>
                <a:latin typeface="Comic Sans MS" pitchFamily="66" charset="0"/>
              </a:rPr>
              <a:t> or if there is suspicion of right ventricular </a:t>
            </a:r>
            <a:r>
              <a:rPr lang="en-IN" sz="2400" dirty="0" err="1" smtClean="0">
                <a:solidFill>
                  <a:srgbClr val="FFFF00"/>
                </a:solidFill>
                <a:latin typeface="Comic Sans MS" pitchFamily="66" charset="0"/>
              </a:rPr>
              <a:t>infarction.It</a:t>
            </a:r>
            <a:r>
              <a:rPr lang="en-IN" sz="2400" dirty="0" smtClean="0">
                <a:solidFill>
                  <a:srgbClr val="FFFF00"/>
                </a:solidFill>
                <a:latin typeface="Comic Sans MS" pitchFamily="66" charset="0"/>
              </a:rPr>
              <a:t> is also</a:t>
            </a:r>
          </a:p>
          <a:p>
            <a:endParaRPr lang="en-IN" sz="2400" dirty="0" smtClean="0">
              <a:solidFill>
                <a:srgbClr val="FFFF00"/>
              </a:solidFill>
              <a:latin typeface="Comic Sans MS" pitchFamily="66" charset="0"/>
            </a:endParaRPr>
          </a:p>
          <a:p>
            <a:r>
              <a:rPr lang="en-IN" sz="2400" dirty="0" smtClean="0">
                <a:solidFill>
                  <a:srgbClr val="FFFF00"/>
                </a:solidFill>
                <a:latin typeface="Comic Sans MS" pitchFamily="66" charset="0"/>
              </a:rPr>
              <a:t>Special attention should be made in taking the history of whether concomitant use of </a:t>
            </a:r>
            <a:r>
              <a:rPr lang="en-IN" sz="2400" dirty="0" err="1" smtClean="0">
                <a:solidFill>
                  <a:srgbClr val="FFFF00"/>
                </a:solidFill>
                <a:latin typeface="Comic Sans MS" pitchFamily="66" charset="0"/>
              </a:rPr>
              <a:t>phosphodiesterase</a:t>
            </a:r>
            <a:r>
              <a:rPr lang="en-IN" sz="2400" dirty="0" smtClean="0">
                <a:solidFill>
                  <a:srgbClr val="FFFF00"/>
                </a:solidFill>
                <a:latin typeface="Comic Sans MS" pitchFamily="66" charset="0"/>
              </a:rPr>
              <a:t> (PDE) inhibitors (</a:t>
            </a:r>
            <a:r>
              <a:rPr lang="en-IN" sz="2400" dirty="0" err="1" smtClean="0">
                <a:solidFill>
                  <a:srgbClr val="FFFF00"/>
                </a:solidFill>
                <a:latin typeface="Comic Sans MS" pitchFamily="66" charset="0"/>
              </a:rPr>
              <a:t>eg</a:t>
            </a:r>
            <a:r>
              <a:rPr lang="en-IN" sz="2400" dirty="0" smtClean="0">
                <a:solidFill>
                  <a:srgbClr val="FFFF00"/>
                </a:solidFill>
                <a:latin typeface="Comic Sans MS" pitchFamily="66" charset="0"/>
              </a:rPr>
              <a:t>, </a:t>
            </a:r>
            <a:r>
              <a:rPr lang="en-IN" sz="2400" dirty="0" err="1" smtClean="0">
                <a:solidFill>
                  <a:schemeClr val="bg1"/>
                </a:solidFill>
                <a:latin typeface="Comic Sans MS" pitchFamily="66" charset="0"/>
              </a:rPr>
              <a:t>sildenafil</a:t>
            </a:r>
            <a:r>
              <a:rPr lang="en-IN" sz="2400" dirty="0" smtClean="0">
                <a:solidFill>
                  <a:srgbClr val="FFFF00"/>
                </a:solidFill>
                <a:latin typeface="Comic Sans MS" pitchFamily="66" charset="0"/>
              </a:rPr>
              <a:t>) has occurred within the last 24 to 72 hours, because this drug combination may lead to life-threatening hypotension.</a:t>
            </a:r>
          </a:p>
          <a:p>
            <a:pPr marL="355600" marR="497840" indent="-343535">
              <a:lnSpc>
                <a:spcPct val="80000"/>
              </a:lnSpc>
              <a:spcBef>
                <a:spcPts val="530"/>
              </a:spcBef>
              <a:buFont typeface="Arial"/>
              <a:buChar char="•"/>
              <a:tabLst>
                <a:tab pos="355600" algn="l"/>
                <a:tab pos="356235" algn="l"/>
              </a:tabLst>
            </a:pPr>
            <a:endParaRPr lang="en-IN" sz="2400" dirty="0" smtClean="0">
              <a:solidFill>
                <a:srgbClr val="FFFF00"/>
              </a:solidFill>
              <a:latin typeface="Comic Sans MS" pitchFamily="66" charset="0"/>
              <a:cs typeface="Calibri"/>
            </a:endParaRPr>
          </a:p>
          <a:p>
            <a:pPr marL="355600" marR="32384" indent="-343535">
              <a:lnSpc>
                <a:spcPct val="80000"/>
              </a:lnSpc>
              <a:spcBef>
                <a:spcPts val="530"/>
              </a:spcBef>
              <a:buFont typeface="Arial"/>
              <a:buChar char="•"/>
              <a:tabLst>
                <a:tab pos="355600" algn="l"/>
                <a:tab pos="356235" algn="l"/>
              </a:tabLst>
            </a:pPr>
            <a:r>
              <a:rPr lang="en-IN" sz="2400" spc="-10" dirty="0" smtClean="0">
                <a:solidFill>
                  <a:srgbClr val="FFFF00"/>
                </a:solidFill>
                <a:latin typeface="Comic Sans MS" pitchFamily="66" charset="0"/>
                <a:cs typeface="Calibri"/>
              </a:rPr>
              <a:t>.</a:t>
            </a:r>
            <a:endParaRPr lang="en-US" sz="2400" dirty="0">
              <a:solidFill>
                <a:srgbClr val="FFFF00"/>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nvGraphicFramePr>
        <p:xfrm>
          <a:off x="457201" y="228602"/>
          <a:ext cx="8305799" cy="6255100"/>
        </p:xfrm>
        <a:graphic>
          <a:graphicData uri="http://schemas.openxmlformats.org/drawingml/2006/table">
            <a:tbl>
              <a:tblPr firstRow="1" bandRow="1">
                <a:tableStyleId>{2D5ABB26-0587-4C30-8999-92F81FD0307C}</a:tableStyleId>
              </a:tblPr>
              <a:tblGrid>
                <a:gridCol w="1501212"/>
                <a:gridCol w="1938120"/>
                <a:gridCol w="3159652"/>
                <a:gridCol w="1706815"/>
              </a:tblGrid>
              <a:tr h="338475">
                <a:tc>
                  <a:txBody>
                    <a:bodyPr/>
                    <a:lstStyle/>
                    <a:p>
                      <a:pPr marL="41275">
                        <a:lnSpc>
                          <a:spcPct val="100000"/>
                        </a:lnSpc>
                        <a:spcBef>
                          <a:spcPts val="5"/>
                        </a:spcBef>
                      </a:pPr>
                      <a:r>
                        <a:rPr sz="1200" b="1" spc="15" dirty="0">
                          <a:solidFill>
                            <a:srgbClr val="231F20"/>
                          </a:solidFill>
                          <a:latin typeface="Arial"/>
                          <a:cs typeface="Arial"/>
                        </a:rPr>
                        <a:t>Compound</a:t>
                      </a:r>
                      <a:endParaRPr sz="1200" b="1">
                        <a:latin typeface="Arial"/>
                        <a:cs typeface="Arial"/>
                      </a:endParaRPr>
                    </a:p>
                  </a:txBody>
                  <a:tcPr marL="0" marR="0" marT="63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solidFill>
                      <a:srgbClr val="C6C8CA"/>
                    </a:solidFill>
                  </a:tcPr>
                </a:tc>
                <a:tc>
                  <a:txBody>
                    <a:bodyPr/>
                    <a:lstStyle/>
                    <a:p>
                      <a:pPr marL="38735">
                        <a:lnSpc>
                          <a:spcPct val="100000"/>
                        </a:lnSpc>
                        <a:spcBef>
                          <a:spcPts val="5"/>
                        </a:spcBef>
                      </a:pPr>
                      <a:r>
                        <a:rPr sz="1200" b="1" spc="10" dirty="0">
                          <a:solidFill>
                            <a:srgbClr val="231F20"/>
                          </a:solidFill>
                          <a:latin typeface="Arial"/>
                          <a:cs typeface="Arial"/>
                        </a:rPr>
                        <a:t>Route</a:t>
                      </a:r>
                      <a:endParaRPr sz="1200" b="1">
                        <a:latin typeface="Arial"/>
                        <a:cs typeface="Arial"/>
                      </a:endParaRPr>
                    </a:p>
                  </a:txBody>
                  <a:tcPr marL="0" marR="0" marT="63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solidFill>
                      <a:srgbClr val="C6C8CA"/>
                    </a:solidFill>
                  </a:tcPr>
                </a:tc>
                <a:tc>
                  <a:txBody>
                    <a:bodyPr/>
                    <a:lstStyle/>
                    <a:p>
                      <a:pPr marL="38735">
                        <a:lnSpc>
                          <a:spcPct val="100000"/>
                        </a:lnSpc>
                        <a:spcBef>
                          <a:spcPts val="5"/>
                        </a:spcBef>
                      </a:pPr>
                      <a:r>
                        <a:rPr sz="1200" b="1" spc="15" dirty="0">
                          <a:solidFill>
                            <a:srgbClr val="231F20"/>
                          </a:solidFill>
                          <a:latin typeface="Arial"/>
                          <a:cs typeface="Arial"/>
                        </a:rPr>
                        <a:t>Dosage</a:t>
                      </a:r>
                      <a:endParaRPr sz="1200" b="1">
                        <a:latin typeface="Arial"/>
                        <a:cs typeface="Arial"/>
                      </a:endParaRPr>
                    </a:p>
                  </a:txBody>
                  <a:tcPr marL="0" marR="0" marT="63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solidFill>
                      <a:srgbClr val="C6C8CA"/>
                    </a:solidFill>
                  </a:tcPr>
                </a:tc>
                <a:tc>
                  <a:txBody>
                    <a:bodyPr/>
                    <a:lstStyle/>
                    <a:p>
                      <a:pPr marL="38100">
                        <a:lnSpc>
                          <a:spcPct val="100000"/>
                        </a:lnSpc>
                        <a:spcBef>
                          <a:spcPts val="5"/>
                        </a:spcBef>
                      </a:pPr>
                      <a:r>
                        <a:rPr sz="1200" b="1" spc="15" dirty="0">
                          <a:solidFill>
                            <a:srgbClr val="231F20"/>
                          </a:solidFill>
                          <a:latin typeface="Arial"/>
                          <a:cs typeface="Arial"/>
                        </a:rPr>
                        <a:t>Time </a:t>
                      </a:r>
                      <a:r>
                        <a:rPr sz="1200" b="1" spc="10" dirty="0">
                          <a:solidFill>
                            <a:srgbClr val="231F20"/>
                          </a:solidFill>
                          <a:latin typeface="Arial"/>
                          <a:cs typeface="Arial"/>
                        </a:rPr>
                        <a:t>of</a:t>
                      </a:r>
                      <a:r>
                        <a:rPr sz="1200" b="1" spc="-25" dirty="0">
                          <a:solidFill>
                            <a:srgbClr val="231F20"/>
                          </a:solidFill>
                          <a:latin typeface="Arial"/>
                          <a:cs typeface="Arial"/>
                        </a:rPr>
                        <a:t> </a:t>
                      </a:r>
                      <a:r>
                        <a:rPr sz="1200" b="1" spc="15" dirty="0">
                          <a:solidFill>
                            <a:srgbClr val="231F20"/>
                          </a:solidFill>
                          <a:latin typeface="Arial"/>
                          <a:cs typeface="Arial"/>
                        </a:rPr>
                        <a:t>onset</a:t>
                      </a:r>
                      <a:endParaRPr sz="1200" b="1">
                        <a:latin typeface="Arial"/>
                        <a:cs typeface="Arial"/>
                      </a:endParaRPr>
                    </a:p>
                  </a:txBody>
                  <a:tcPr marL="0" marR="0" marT="63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solidFill>
                      <a:srgbClr val="C6C8CA"/>
                    </a:solidFill>
                  </a:tcPr>
                </a:tc>
              </a:tr>
              <a:tr h="271123">
                <a:tc rowSpan="4">
                  <a:txBody>
                    <a:bodyPr/>
                    <a:lstStyle/>
                    <a:p>
                      <a:pPr>
                        <a:lnSpc>
                          <a:spcPct val="100000"/>
                        </a:lnSpc>
                      </a:pPr>
                      <a:endParaRPr sz="1200" b="1">
                        <a:latin typeface="Times New Roman"/>
                        <a:cs typeface="Times New Roman"/>
                      </a:endParaRPr>
                    </a:p>
                    <a:p>
                      <a:pPr>
                        <a:lnSpc>
                          <a:spcPct val="100000"/>
                        </a:lnSpc>
                      </a:pPr>
                      <a:endParaRPr sz="1200" b="1">
                        <a:latin typeface="Times New Roman"/>
                        <a:cs typeface="Times New Roman"/>
                      </a:endParaRPr>
                    </a:p>
                    <a:p>
                      <a:pPr>
                        <a:lnSpc>
                          <a:spcPct val="100000"/>
                        </a:lnSpc>
                        <a:spcBef>
                          <a:spcPts val="25"/>
                        </a:spcBef>
                      </a:pPr>
                      <a:endParaRPr sz="1200" b="1">
                        <a:latin typeface="Times New Roman"/>
                        <a:cs typeface="Times New Roman"/>
                      </a:endParaRPr>
                    </a:p>
                    <a:p>
                      <a:pPr marL="35560" marR="32384">
                        <a:lnSpc>
                          <a:spcPct val="100000"/>
                        </a:lnSpc>
                      </a:pPr>
                      <a:r>
                        <a:rPr sz="1200" b="1" spc="-5" dirty="0">
                          <a:solidFill>
                            <a:srgbClr val="231F20"/>
                          </a:solidFill>
                          <a:latin typeface="Arial"/>
                          <a:cs typeface="Arial"/>
                        </a:rPr>
                        <a:t>Ni</a:t>
                      </a:r>
                      <a:r>
                        <a:rPr sz="1200" b="1" dirty="0">
                          <a:solidFill>
                            <a:srgbClr val="231F20"/>
                          </a:solidFill>
                          <a:latin typeface="Arial"/>
                          <a:cs typeface="Arial"/>
                        </a:rPr>
                        <a:t>t</a:t>
                      </a:r>
                      <a:r>
                        <a:rPr sz="1200" b="1" spc="-5" dirty="0">
                          <a:solidFill>
                            <a:srgbClr val="231F20"/>
                          </a:solidFill>
                          <a:latin typeface="Arial"/>
                          <a:cs typeface="Arial"/>
                        </a:rPr>
                        <a:t>r</a:t>
                      </a:r>
                      <a:r>
                        <a:rPr sz="1200" b="1" dirty="0">
                          <a:solidFill>
                            <a:srgbClr val="231F20"/>
                          </a:solidFill>
                          <a:latin typeface="Arial"/>
                          <a:cs typeface="Arial"/>
                        </a:rPr>
                        <a:t>o</a:t>
                      </a:r>
                      <a:r>
                        <a:rPr sz="1200" b="1" spc="-5" dirty="0">
                          <a:solidFill>
                            <a:srgbClr val="231F20"/>
                          </a:solidFill>
                          <a:latin typeface="Arial"/>
                          <a:cs typeface="Arial"/>
                        </a:rPr>
                        <a:t>g</a:t>
                      </a:r>
                      <a:r>
                        <a:rPr sz="1200" b="1" spc="5" dirty="0">
                          <a:solidFill>
                            <a:srgbClr val="231F20"/>
                          </a:solidFill>
                          <a:latin typeface="Arial"/>
                          <a:cs typeface="Arial"/>
                        </a:rPr>
                        <a:t>l</a:t>
                      </a:r>
                      <a:r>
                        <a:rPr sz="1200" b="1" spc="-10" dirty="0">
                          <a:solidFill>
                            <a:srgbClr val="231F20"/>
                          </a:solidFill>
                          <a:latin typeface="Arial"/>
                          <a:cs typeface="Arial"/>
                        </a:rPr>
                        <a:t>y</a:t>
                      </a:r>
                      <a:r>
                        <a:rPr sz="1200" b="1" dirty="0">
                          <a:solidFill>
                            <a:srgbClr val="231F20"/>
                          </a:solidFill>
                          <a:latin typeface="Arial"/>
                          <a:cs typeface="Arial"/>
                        </a:rPr>
                        <a:t>ce</a:t>
                      </a:r>
                      <a:r>
                        <a:rPr sz="1200" b="1" spc="-5" dirty="0">
                          <a:solidFill>
                            <a:srgbClr val="231F20"/>
                          </a:solidFill>
                          <a:latin typeface="Arial"/>
                          <a:cs typeface="Arial"/>
                        </a:rPr>
                        <a:t>ri</a:t>
                      </a:r>
                      <a:r>
                        <a:rPr sz="1200" b="1" dirty="0">
                          <a:solidFill>
                            <a:srgbClr val="231F20"/>
                          </a:solidFill>
                          <a:latin typeface="Arial"/>
                          <a:cs typeface="Arial"/>
                        </a:rPr>
                        <a:t>ne,  </a:t>
                      </a:r>
                      <a:r>
                        <a:rPr sz="1200" b="1" spc="25" dirty="0">
                          <a:solidFill>
                            <a:srgbClr val="231F20"/>
                          </a:solidFill>
                          <a:latin typeface="Arial"/>
                          <a:cs typeface="Arial"/>
                        </a:rPr>
                        <a:t>GTN</a:t>
                      </a:r>
                      <a:endParaRPr sz="1200" b="1">
                        <a:latin typeface="Arial"/>
                        <a:cs typeface="Arial"/>
                      </a:endParaRPr>
                    </a:p>
                  </a:txBody>
                  <a:tcPr marL="0" marR="0" marT="0" marB="0">
                    <a:lnL w="3175">
                      <a:solidFill>
                        <a:srgbClr val="231F20"/>
                      </a:solidFill>
                      <a:prstDash val="solid"/>
                    </a:lnL>
                    <a:lnR w="9525">
                      <a:solidFill>
                        <a:srgbClr val="231F20"/>
                      </a:solidFill>
                      <a:prstDash val="solid"/>
                    </a:lnR>
                    <a:lnT w="9525">
                      <a:solidFill>
                        <a:srgbClr val="231F20"/>
                      </a:solidFill>
                      <a:prstDash val="solid"/>
                    </a:lnT>
                    <a:lnB w="6350">
                      <a:solidFill>
                        <a:srgbClr val="231F20"/>
                      </a:solidFill>
                      <a:prstDash val="solid"/>
                    </a:lnB>
                  </a:tcPr>
                </a:tc>
                <a:tc>
                  <a:txBody>
                    <a:bodyPr/>
                    <a:lstStyle/>
                    <a:p>
                      <a:pPr marL="38735">
                        <a:lnSpc>
                          <a:spcPct val="100000"/>
                        </a:lnSpc>
                        <a:spcBef>
                          <a:spcPts val="100"/>
                        </a:spcBef>
                      </a:pPr>
                      <a:r>
                        <a:rPr sz="1200" b="1" spc="15" dirty="0">
                          <a:solidFill>
                            <a:srgbClr val="231F20"/>
                          </a:solidFill>
                          <a:latin typeface="Arial"/>
                          <a:cs typeface="Arial"/>
                        </a:rPr>
                        <a:t>IV</a:t>
                      </a:r>
                      <a:endParaRPr sz="1200" b="1">
                        <a:latin typeface="Arial"/>
                        <a:cs typeface="Arial"/>
                      </a:endParaRPr>
                    </a:p>
                  </a:txBody>
                  <a:tcPr marL="0" marR="0" marT="12700" marB="0">
                    <a:lnL w="9525">
                      <a:solidFill>
                        <a:srgbClr val="231F20"/>
                      </a:solidFill>
                      <a:prstDash val="solid"/>
                    </a:lnL>
                    <a:lnR w="9525">
                      <a:solidFill>
                        <a:srgbClr val="231F20"/>
                      </a:solidFill>
                      <a:prstDash val="solid"/>
                    </a:lnR>
                    <a:lnT w="9525">
                      <a:solidFill>
                        <a:srgbClr val="231F20"/>
                      </a:solidFill>
                      <a:prstDash val="solid"/>
                    </a:lnT>
                    <a:lnB w="6350">
                      <a:solidFill>
                        <a:srgbClr val="231F20"/>
                      </a:solidFill>
                      <a:prstDash val="solid"/>
                    </a:lnB>
                  </a:tcPr>
                </a:tc>
                <a:tc>
                  <a:txBody>
                    <a:bodyPr/>
                    <a:lstStyle/>
                    <a:p>
                      <a:pPr marL="38735">
                        <a:lnSpc>
                          <a:spcPct val="100000"/>
                        </a:lnSpc>
                        <a:spcBef>
                          <a:spcPts val="100"/>
                        </a:spcBef>
                      </a:pPr>
                      <a:r>
                        <a:rPr sz="1200" b="1" spc="15" dirty="0">
                          <a:solidFill>
                            <a:srgbClr val="231F20"/>
                          </a:solidFill>
                          <a:latin typeface="Arial"/>
                          <a:cs typeface="Arial"/>
                        </a:rPr>
                        <a:t>5 – 200</a:t>
                      </a:r>
                      <a:r>
                        <a:rPr sz="1200" b="1" spc="-15" dirty="0">
                          <a:solidFill>
                            <a:srgbClr val="231F20"/>
                          </a:solidFill>
                          <a:latin typeface="Arial"/>
                          <a:cs typeface="Arial"/>
                        </a:rPr>
                        <a:t> </a:t>
                      </a:r>
                      <a:r>
                        <a:rPr sz="1200" b="1" spc="10" dirty="0">
                          <a:solidFill>
                            <a:srgbClr val="231F20"/>
                          </a:solidFill>
                          <a:latin typeface="Arial"/>
                          <a:cs typeface="Arial"/>
                        </a:rPr>
                        <a:t>µg/minute*</a:t>
                      </a:r>
                      <a:endParaRPr sz="1200" b="1">
                        <a:latin typeface="Arial"/>
                        <a:cs typeface="Arial"/>
                      </a:endParaRPr>
                    </a:p>
                  </a:txBody>
                  <a:tcPr marL="0" marR="0" marT="12700" marB="0">
                    <a:lnL w="9525">
                      <a:solidFill>
                        <a:srgbClr val="231F20"/>
                      </a:solidFill>
                      <a:prstDash val="solid"/>
                    </a:lnL>
                    <a:lnR w="9525">
                      <a:solidFill>
                        <a:srgbClr val="231F20"/>
                      </a:solidFill>
                      <a:prstDash val="solid"/>
                    </a:lnR>
                    <a:lnT w="9525">
                      <a:solidFill>
                        <a:srgbClr val="231F20"/>
                      </a:solidFill>
                      <a:prstDash val="solid"/>
                    </a:lnT>
                    <a:lnB w="6350">
                      <a:solidFill>
                        <a:srgbClr val="231F20"/>
                      </a:solidFill>
                      <a:prstDash val="solid"/>
                    </a:lnB>
                  </a:tcPr>
                </a:tc>
                <a:tc>
                  <a:txBody>
                    <a:bodyPr/>
                    <a:lstStyle/>
                    <a:p>
                      <a:pPr marL="38100">
                        <a:lnSpc>
                          <a:spcPct val="100000"/>
                        </a:lnSpc>
                        <a:spcBef>
                          <a:spcPts val="100"/>
                        </a:spcBef>
                      </a:pPr>
                      <a:r>
                        <a:rPr sz="1200" b="1" spc="15" dirty="0">
                          <a:solidFill>
                            <a:srgbClr val="231F20"/>
                          </a:solidFill>
                          <a:latin typeface="Arial"/>
                          <a:cs typeface="Arial"/>
                        </a:rPr>
                        <a:t>1</a:t>
                      </a:r>
                      <a:r>
                        <a:rPr sz="1200" b="1" dirty="0">
                          <a:solidFill>
                            <a:srgbClr val="231F20"/>
                          </a:solidFill>
                          <a:latin typeface="Arial"/>
                          <a:cs typeface="Arial"/>
                        </a:rPr>
                        <a:t> </a:t>
                      </a:r>
                      <a:r>
                        <a:rPr sz="1200" b="1" spc="15" dirty="0">
                          <a:solidFill>
                            <a:srgbClr val="231F20"/>
                          </a:solidFill>
                          <a:latin typeface="Arial"/>
                          <a:cs typeface="Arial"/>
                        </a:rPr>
                        <a:t>minute</a:t>
                      </a:r>
                      <a:endParaRPr sz="1200" b="1">
                        <a:latin typeface="Arial"/>
                        <a:cs typeface="Arial"/>
                      </a:endParaRPr>
                    </a:p>
                  </a:txBody>
                  <a:tcPr marL="0" marR="0" marT="12700" marB="0">
                    <a:lnL w="9525">
                      <a:solidFill>
                        <a:srgbClr val="231F20"/>
                      </a:solidFill>
                      <a:prstDash val="solid"/>
                    </a:lnL>
                    <a:lnR w="9525">
                      <a:solidFill>
                        <a:srgbClr val="231F20"/>
                      </a:solidFill>
                      <a:prstDash val="solid"/>
                    </a:lnR>
                    <a:lnT w="9525">
                      <a:solidFill>
                        <a:srgbClr val="231F20"/>
                      </a:solidFill>
                      <a:prstDash val="solid"/>
                    </a:lnT>
                    <a:lnB w="6350">
                      <a:solidFill>
                        <a:srgbClr val="231F20"/>
                      </a:solidFill>
                      <a:prstDash val="solid"/>
                    </a:lnB>
                  </a:tcPr>
                </a:tc>
              </a:tr>
              <a:tr h="609600">
                <a:tc vMerge="1">
                  <a:txBody>
                    <a:bodyPr/>
                    <a:lstStyle/>
                    <a:p>
                      <a:endParaRPr/>
                    </a:p>
                  </a:txBody>
                  <a:tcPr marL="0" marR="0" marT="0" marB="0">
                    <a:lnL w="3175">
                      <a:solidFill>
                        <a:srgbClr val="231F20"/>
                      </a:solidFill>
                      <a:prstDash val="solid"/>
                    </a:lnL>
                    <a:lnR w="9525">
                      <a:solidFill>
                        <a:srgbClr val="231F20"/>
                      </a:solidFill>
                      <a:prstDash val="solid"/>
                    </a:lnR>
                    <a:lnT w="9525">
                      <a:solidFill>
                        <a:srgbClr val="231F20"/>
                      </a:solidFill>
                      <a:prstDash val="solid"/>
                    </a:lnT>
                    <a:lnB w="6350">
                      <a:solidFill>
                        <a:srgbClr val="231F20"/>
                      </a:solidFill>
                      <a:prstDash val="solid"/>
                    </a:lnB>
                  </a:tcPr>
                </a:tc>
                <a:tc>
                  <a:txBody>
                    <a:bodyPr/>
                    <a:lstStyle/>
                    <a:p>
                      <a:pPr marL="38735">
                        <a:lnSpc>
                          <a:spcPct val="100000"/>
                        </a:lnSpc>
                        <a:spcBef>
                          <a:spcPts val="385"/>
                        </a:spcBef>
                      </a:pPr>
                      <a:r>
                        <a:rPr sz="1200" b="1" spc="10" dirty="0">
                          <a:solidFill>
                            <a:srgbClr val="231F20"/>
                          </a:solidFill>
                          <a:latin typeface="Arial"/>
                          <a:cs typeface="Arial"/>
                        </a:rPr>
                        <a:t>Sublingual</a:t>
                      </a:r>
                      <a:endParaRPr sz="1200" b="1">
                        <a:latin typeface="Arial"/>
                        <a:cs typeface="Arial"/>
                      </a:endParaRPr>
                    </a:p>
                  </a:txBody>
                  <a:tcPr marL="0" marR="0" marT="48895"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c>
                  <a:txBody>
                    <a:bodyPr/>
                    <a:lstStyle/>
                    <a:p>
                      <a:pPr marL="38735" marR="68580">
                        <a:lnSpc>
                          <a:spcPts val="790"/>
                        </a:lnSpc>
                        <a:spcBef>
                          <a:spcPts val="10"/>
                        </a:spcBef>
                      </a:pPr>
                      <a:r>
                        <a:rPr sz="1200" b="1" spc="15" dirty="0">
                          <a:solidFill>
                            <a:srgbClr val="231F20"/>
                          </a:solidFill>
                          <a:latin typeface="Arial"/>
                          <a:cs typeface="Arial"/>
                        </a:rPr>
                        <a:t>0.3 </a:t>
                      </a:r>
                      <a:r>
                        <a:rPr sz="1200" b="1" spc="10" dirty="0">
                          <a:solidFill>
                            <a:srgbClr val="231F20"/>
                          </a:solidFill>
                          <a:latin typeface="Arial"/>
                          <a:cs typeface="Arial"/>
                        </a:rPr>
                        <a:t>- 0.6 </a:t>
                      </a:r>
                      <a:r>
                        <a:rPr sz="1200" b="1" spc="15" dirty="0">
                          <a:solidFill>
                            <a:srgbClr val="231F20"/>
                          </a:solidFill>
                          <a:latin typeface="Arial"/>
                          <a:cs typeface="Arial"/>
                        </a:rPr>
                        <a:t>mg, can </a:t>
                      </a:r>
                      <a:r>
                        <a:rPr sz="1200" b="1" spc="10" dirty="0">
                          <a:solidFill>
                            <a:srgbClr val="231F20"/>
                          </a:solidFill>
                          <a:latin typeface="Arial"/>
                          <a:cs typeface="Arial"/>
                        </a:rPr>
                        <a:t>repeat </a:t>
                      </a:r>
                      <a:r>
                        <a:rPr sz="1200" b="1" spc="15" dirty="0">
                          <a:solidFill>
                            <a:srgbClr val="231F20"/>
                          </a:solidFill>
                          <a:latin typeface="Arial"/>
                          <a:cs typeface="Arial"/>
                        </a:rPr>
                        <a:t>up </a:t>
                      </a:r>
                      <a:r>
                        <a:rPr sz="1200" b="1" spc="10" dirty="0">
                          <a:solidFill>
                            <a:srgbClr val="231F20"/>
                          </a:solidFill>
                          <a:latin typeface="Arial"/>
                          <a:cs typeface="Arial"/>
                        </a:rPr>
                        <a:t>to</a:t>
                      </a:r>
                      <a:r>
                        <a:rPr sz="1200" b="1" spc="-70" dirty="0">
                          <a:solidFill>
                            <a:srgbClr val="231F20"/>
                          </a:solidFill>
                          <a:latin typeface="Arial"/>
                          <a:cs typeface="Arial"/>
                        </a:rPr>
                        <a:t> </a:t>
                      </a:r>
                      <a:r>
                        <a:rPr sz="1200" b="1" spc="15" dirty="0">
                          <a:solidFill>
                            <a:srgbClr val="231F20"/>
                          </a:solidFill>
                          <a:latin typeface="Arial"/>
                          <a:cs typeface="Arial"/>
                        </a:rPr>
                        <a:t>3  </a:t>
                      </a:r>
                      <a:r>
                        <a:rPr sz="1200" b="1" spc="10" dirty="0">
                          <a:solidFill>
                            <a:srgbClr val="231F20"/>
                          </a:solidFill>
                          <a:latin typeface="Arial"/>
                          <a:cs typeface="Arial"/>
                        </a:rPr>
                        <a:t>times at </a:t>
                      </a:r>
                      <a:r>
                        <a:rPr sz="1200" b="1" spc="15" dirty="0">
                          <a:solidFill>
                            <a:srgbClr val="231F20"/>
                          </a:solidFill>
                          <a:latin typeface="Arial"/>
                          <a:cs typeface="Arial"/>
                        </a:rPr>
                        <a:t>5 </a:t>
                      </a:r>
                      <a:r>
                        <a:rPr sz="1200" b="1" spc="10" dirty="0">
                          <a:solidFill>
                            <a:srgbClr val="231F20"/>
                          </a:solidFill>
                          <a:latin typeface="Arial"/>
                          <a:cs typeface="Arial"/>
                        </a:rPr>
                        <a:t>minute</a:t>
                      </a:r>
                      <a:r>
                        <a:rPr sz="1200" b="1" spc="-25" dirty="0">
                          <a:solidFill>
                            <a:srgbClr val="231F20"/>
                          </a:solidFill>
                          <a:latin typeface="Arial"/>
                          <a:cs typeface="Arial"/>
                        </a:rPr>
                        <a:t> </a:t>
                      </a:r>
                      <a:r>
                        <a:rPr sz="1200" b="1" spc="10" dirty="0">
                          <a:solidFill>
                            <a:srgbClr val="231F20"/>
                          </a:solidFill>
                          <a:latin typeface="Arial"/>
                          <a:cs typeface="Arial"/>
                        </a:rPr>
                        <a:t>intervals</a:t>
                      </a:r>
                      <a:endParaRPr sz="1200" b="1">
                        <a:latin typeface="Arial"/>
                        <a:cs typeface="Arial"/>
                      </a:endParaRPr>
                    </a:p>
                  </a:txBody>
                  <a:tcPr marL="0" marR="0" marT="127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c>
                  <a:txBody>
                    <a:bodyPr/>
                    <a:lstStyle/>
                    <a:p>
                      <a:pPr marL="38100">
                        <a:lnSpc>
                          <a:spcPct val="100000"/>
                        </a:lnSpc>
                        <a:spcBef>
                          <a:spcPts val="385"/>
                        </a:spcBef>
                      </a:pPr>
                      <a:r>
                        <a:rPr sz="1200" b="1" spc="15" dirty="0">
                          <a:solidFill>
                            <a:srgbClr val="231F20"/>
                          </a:solidFill>
                          <a:latin typeface="Arial"/>
                          <a:cs typeface="Arial"/>
                        </a:rPr>
                        <a:t>2</a:t>
                      </a:r>
                      <a:r>
                        <a:rPr sz="1200" b="1" dirty="0">
                          <a:solidFill>
                            <a:srgbClr val="231F20"/>
                          </a:solidFill>
                          <a:latin typeface="Arial"/>
                          <a:cs typeface="Arial"/>
                        </a:rPr>
                        <a:t> </a:t>
                      </a:r>
                      <a:r>
                        <a:rPr sz="1200" b="1" spc="15" dirty="0">
                          <a:solidFill>
                            <a:srgbClr val="231F20"/>
                          </a:solidFill>
                          <a:latin typeface="Arial"/>
                          <a:cs typeface="Arial"/>
                        </a:rPr>
                        <a:t>minutes</a:t>
                      </a:r>
                      <a:endParaRPr sz="1200" b="1">
                        <a:latin typeface="Arial"/>
                        <a:cs typeface="Arial"/>
                      </a:endParaRPr>
                    </a:p>
                  </a:txBody>
                  <a:tcPr marL="0" marR="0" marT="48895"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r>
              <a:tr h="914400">
                <a:tc vMerge="1">
                  <a:txBody>
                    <a:bodyPr/>
                    <a:lstStyle/>
                    <a:p>
                      <a:endParaRPr/>
                    </a:p>
                  </a:txBody>
                  <a:tcPr marL="0" marR="0" marT="0" marB="0">
                    <a:lnL w="3175">
                      <a:solidFill>
                        <a:srgbClr val="231F20"/>
                      </a:solidFill>
                      <a:prstDash val="solid"/>
                    </a:lnL>
                    <a:lnR w="9525">
                      <a:solidFill>
                        <a:srgbClr val="231F20"/>
                      </a:solidFill>
                      <a:prstDash val="solid"/>
                    </a:lnR>
                    <a:lnT w="9525">
                      <a:solidFill>
                        <a:srgbClr val="231F20"/>
                      </a:solidFill>
                      <a:prstDash val="solid"/>
                    </a:lnT>
                    <a:lnB w="6350">
                      <a:solidFill>
                        <a:srgbClr val="231F20"/>
                      </a:solidFill>
                      <a:prstDash val="solid"/>
                    </a:lnB>
                  </a:tcPr>
                </a:tc>
                <a:tc>
                  <a:txBody>
                    <a:bodyPr/>
                    <a:lstStyle/>
                    <a:p>
                      <a:pPr>
                        <a:lnSpc>
                          <a:spcPct val="100000"/>
                        </a:lnSpc>
                        <a:spcBef>
                          <a:spcPts val="30"/>
                        </a:spcBef>
                      </a:pPr>
                      <a:endParaRPr sz="1200" b="1">
                        <a:latin typeface="Times New Roman"/>
                        <a:cs typeface="Times New Roman"/>
                      </a:endParaRPr>
                    </a:p>
                    <a:p>
                      <a:pPr marL="38735">
                        <a:lnSpc>
                          <a:spcPct val="100000"/>
                        </a:lnSpc>
                      </a:pPr>
                      <a:r>
                        <a:rPr sz="1200" b="1" spc="25" dirty="0">
                          <a:solidFill>
                            <a:srgbClr val="231F20"/>
                          </a:solidFill>
                          <a:latin typeface="Arial"/>
                          <a:cs typeface="Arial"/>
                        </a:rPr>
                        <a:t>GTN</a:t>
                      </a:r>
                      <a:r>
                        <a:rPr sz="1200" b="1" dirty="0">
                          <a:solidFill>
                            <a:srgbClr val="231F20"/>
                          </a:solidFill>
                          <a:latin typeface="Arial"/>
                          <a:cs typeface="Arial"/>
                        </a:rPr>
                        <a:t> </a:t>
                      </a:r>
                      <a:r>
                        <a:rPr sz="1200" b="1" spc="10" dirty="0">
                          <a:solidFill>
                            <a:srgbClr val="231F20"/>
                          </a:solidFill>
                          <a:latin typeface="Arial"/>
                          <a:cs typeface="Arial"/>
                        </a:rPr>
                        <a:t>spray</a:t>
                      </a:r>
                      <a:endParaRPr sz="1200" b="1">
                        <a:latin typeface="Arial"/>
                        <a:cs typeface="Arial"/>
                      </a:endParaRPr>
                    </a:p>
                  </a:txBody>
                  <a:tcPr marL="0" marR="0" marT="381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c>
                  <a:txBody>
                    <a:bodyPr/>
                    <a:lstStyle/>
                    <a:p>
                      <a:pPr marL="38735" marR="87630">
                        <a:lnSpc>
                          <a:spcPts val="790"/>
                        </a:lnSpc>
                        <a:spcBef>
                          <a:spcPts val="10"/>
                        </a:spcBef>
                      </a:pPr>
                      <a:r>
                        <a:rPr sz="1200" b="1" spc="15" dirty="0">
                          <a:solidFill>
                            <a:srgbClr val="231F20"/>
                          </a:solidFill>
                          <a:latin typeface="Arial"/>
                          <a:cs typeface="Arial"/>
                        </a:rPr>
                        <a:t>0.4 </a:t>
                      </a:r>
                      <a:r>
                        <a:rPr sz="1200" b="1" spc="10" dirty="0">
                          <a:solidFill>
                            <a:srgbClr val="231F20"/>
                          </a:solidFill>
                          <a:latin typeface="Arial"/>
                          <a:cs typeface="Arial"/>
                        </a:rPr>
                        <a:t>- 0.8 </a:t>
                      </a:r>
                      <a:r>
                        <a:rPr sz="1200" b="1" spc="20" dirty="0">
                          <a:solidFill>
                            <a:srgbClr val="231F20"/>
                          </a:solidFill>
                          <a:latin typeface="Arial"/>
                          <a:cs typeface="Arial"/>
                        </a:rPr>
                        <a:t>mg </a:t>
                      </a:r>
                      <a:r>
                        <a:rPr sz="1200" b="1" spc="15" dirty="0">
                          <a:solidFill>
                            <a:srgbClr val="231F20"/>
                          </a:solidFill>
                          <a:latin typeface="Arial"/>
                          <a:cs typeface="Arial"/>
                        </a:rPr>
                        <a:t>per metered</a:t>
                      </a:r>
                      <a:r>
                        <a:rPr sz="1200" b="1" spc="-105" dirty="0">
                          <a:solidFill>
                            <a:srgbClr val="231F20"/>
                          </a:solidFill>
                          <a:latin typeface="Arial"/>
                          <a:cs typeface="Arial"/>
                        </a:rPr>
                        <a:t> </a:t>
                      </a:r>
                      <a:r>
                        <a:rPr sz="1200" b="1" spc="15" dirty="0">
                          <a:solidFill>
                            <a:srgbClr val="231F20"/>
                          </a:solidFill>
                          <a:latin typeface="Arial"/>
                          <a:cs typeface="Arial"/>
                        </a:rPr>
                        <a:t>dose,  no more than 3 </a:t>
                      </a:r>
                      <a:r>
                        <a:rPr sz="1200" b="1" spc="10" dirty="0">
                          <a:solidFill>
                            <a:srgbClr val="231F20"/>
                          </a:solidFill>
                          <a:latin typeface="Arial"/>
                          <a:cs typeface="Arial"/>
                        </a:rPr>
                        <a:t>sprays at </a:t>
                      </a:r>
                      <a:r>
                        <a:rPr sz="1200" b="1" spc="15" dirty="0">
                          <a:solidFill>
                            <a:srgbClr val="231F20"/>
                          </a:solidFill>
                          <a:latin typeface="Arial"/>
                          <a:cs typeface="Arial"/>
                        </a:rPr>
                        <a:t>5  </a:t>
                      </a:r>
                      <a:r>
                        <a:rPr sz="1200" b="1" spc="10" dirty="0">
                          <a:solidFill>
                            <a:srgbClr val="231F20"/>
                          </a:solidFill>
                          <a:latin typeface="Arial"/>
                          <a:cs typeface="Arial"/>
                        </a:rPr>
                        <a:t>minute</a:t>
                      </a:r>
                      <a:r>
                        <a:rPr sz="1200" b="1" spc="5" dirty="0">
                          <a:solidFill>
                            <a:srgbClr val="231F20"/>
                          </a:solidFill>
                          <a:latin typeface="Arial"/>
                          <a:cs typeface="Arial"/>
                        </a:rPr>
                        <a:t> intervals</a:t>
                      </a:r>
                      <a:endParaRPr sz="1200" b="1">
                        <a:latin typeface="Arial"/>
                        <a:cs typeface="Arial"/>
                      </a:endParaRPr>
                    </a:p>
                  </a:txBody>
                  <a:tcPr marL="0" marR="0" marT="127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30"/>
                        </a:spcBef>
                      </a:pPr>
                      <a:endParaRPr sz="1200" b="1">
                        <a:latin typeface="Times New Roman"/>
                        <a:cs typeface="Times New Roman"/>
                      </a:endParaRPr>
                    </a:p>
                    <a:p>
                      <a:pPr marL="38100">
                        <a:lnSpc>
                          <a:spcPct val="100000"/>
                        </a:lnSpc>
                      </a:pPr>
                      <a:r>
                        <a:rPr sz="1200" b="1" spc="15" dirty="0">
                          <a:solidFill>
                            <a:srgbClr val="231F20"/>
                          </a:solidFill>
                          <a:latin typeface="Arial"/>
                          <a:cs typeface="Arial"/>
                        </a:rPr>
                        <a:t>2</a:t>
                      </a:r>
                      <a:r>
                        <a:rPr sz="1200" b="1" dirty="0">
                          <a:solidFill>
                            <a:srgbClr val="231F20"/>
                          </a:solidFill>
                          <a:latin typeface="Arial"/>
                          <a:cs typeface="Arial"/>
                        </a:rPr>
                        <a:t> </a:t>
                      </a:r>
                      <a:r>
                        <a:rPr sz="1200" b="1" spc="15" dirty="0">
                          <a:solidFill>
                            <a:srgbClr val="231F20"/>
                          </a:solidFill>
                          <a:latin typeface="Arial"/>
                          <a:cs typeface="Arial"/>
                        </a:rPr>
                        <a:t>minutes</a:t>
                      </a:r>
                      <a:endParaRPr sz="1200" b="1">
                        <a:latin typeface="Arial"/>
                        <a:cs typeface="Arial"/>
                      </a:endParaRPr>
                    </a:p>
                  </a:txBody>
                  <a:tcPr marL="0" marR="0" marT="381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r>
              <a:tr h="695382">
                <a:tc vMerge="1">
                  <a:txBody>
                    <a:bodyPr/>
                    <a:lstStyle/>
                    <a:p>
                      <a:endParaRPr/>
                    </a:p>
                  </a:txBody>
                  <a:tcPr marL="0" marR="0" marT="0" marB="0">
                    <a:lnL w="3175">
                      <a:solidFill>
                        <a:srgbClr val="231F20"/>
                      </a:solidFill>
                      <a:prstDash val="solid"/>
                    </a:lnL>
                    <a:lnR w="9525">
                      <a:solidFill>
                        <a:srgbClr val="231F20"/>
                      </a:solidFill>
                      <a:prstDash val="solid"/>
                    </a:lnR>
                    <a:lnT w="9525">
                      <a:solidFill>
                        <a:srgbClr val="231F20"/>
                      </a:solidFill>
                      <a:prstDash val="solid"/>
                    </a:lnT>
                    <a:lnB w="6350">
                      <a:solidFill>
                        <a:srgbClr val="231F20"/>
                      </a:solidFill>
                      <a:prstDash val="solid"/>
                    </a:lnB>
                  </a:tcPr>
                </a:tc>
                <a:tc>
                  <a:txBody>
                    <a:bodyPr/>
                    <a:lstStyle/>
                    <a:p>
                      <a:pPr marL="38735">
                        <a:lnSpc>
                          <a:spcPct val="100000"/>
                        </a:lnSpc>
                        <a:spcBef>
                          <a:spcPts val="385"/>
                        </a:spcBef>
                      </a:pPr>
                      <a:r>
                        <a:rPr sz="1200" b="1" spc="15" dirty="0">
                          <a:solidFill>
                            <a:srgbClr val="231F20"/>
                          </a:solidFill>
                          <a:latin typeface="Arial"/>
                          <a:cs typeface="Arial"/>
                        </a:rPr>
                        <a:t>Transdermal</a:t>
                      </a:r>
                      <a:r>
                        <a:rPr sz="1200" b="1" spc="-25" dirty="0">
                          <a:solidFill>
                            <a:srgbClr val="231F20"/>
                          </a:solidFill>
                          <a:latin typeface="Arial"/>
                          <a:cs typeface="Arial"/>
                        </a:rPr>
                        <a:t> </a:t>
                      </a:r>
                      <a:r>
                        <a:rPr sz="1200" b="1" spc="15" dirty="0">
                          <a:solidFill>
                            <a:srgbClr val="231F20"/>
                          </a:solidFill>
                          <a:latin typeface="Arial"/>
                          <a:cs typeface="Arial"/>
                        </a:rPr>
                        <a:t>patch</a:t>
                      </a:r>
                      <a:endParaRPr sz="1200" b="1">
                        <a:latin typeface="Arial"/>
                        <a:cs typeface="Arial"/>
                      </a:endParaRPr>
                    </a:p>
                  </a:txBody>
                  <a:tcPr marL="0" marR="0" marT="48895" marB="0">
                    <a:lnL w="9525">
                      <a:solidFill>
                        <a:srgbClr val="231F20"/>
                      </a:solidFill>
                      <a:prstDash val="solid"/>
                    </a:lnL>
                    <a:lnR w="9525">
                      <a:solidFill>
                        <a:srgbClr val="231F20"/>
                      </a:solidFill>
                      <a:prstDash val="solid"/>
                    </a:lnR>
                    <a:lnT w="6350">
                      <a:solidFill>
                        <a:srgbClr val="231F20"/>
                      </a:solidFill>
                      <a:prstDash val="solid"/>
                    </a:lnT>
                    <a:lnB w="9525">
                      <a:solidFill>
                        <a:srgbClr val="231F20"/>
                      </a:solidFill>
                      <a:prstDash val="solid"/>
                    </a:lnB>
                  </a:tcPr>
                </a:tc>
                <a:tc>
                  <a:txBody>
                    <a:bodyPr/>
                    <a:lstStyle/>
                    <a:p>
                      <a:pPr marL="38735" marR="117475">
                        <a:lnSpc>
                          <a:spcPts val="790"/>
                        </a:lnSpc>
                        <a:spcBef>
                          <a:spcPts val="10"/>
                        </a:spcBef>
                      </a:pPr>
                      <a:r>
                        <a:rPr sz="1200" b="1" spc="15" dirty="0">
                          <a:solidFill>
                            <a:srgbClr val="231F20"/>
                          </a:solidFill>
                          <a:latin typeface="Arial"/>
                          <a:cs typeface="Arial"/>
                        </a:rPr>
                        <a:t>0.2 </a:t>
                      </a:r>
                      <a:r>
                        <a:rPr sz="1200" b="1" spc="10" dirty="0">
                          <a:solidFill>
                            <a:srgbClr val="231F20"/>
                          </a:solidFill>
                          <a:latin typeface="Arial"/>
                          <a:cs typeface="Arial"/>
                        </a:rPr>
                        <a:t>- 0.8 </a:t>
                      </a:r>
                      <a:r>
                        <a:rPr sz="1200" b="1" spc="20" dirty="0">
                          <a:solidFill>
                            <a:srgbClr val="231F20"/>
                          </a:solidFill>
                          <a:latin typeface="Arial"/>
                          <a:cs typeface="Arial"/>
                        </a:rPr>
                        <a:t>mg </a:t>
                      </a:r>
                      <a:r>
                        <a:rPr sz="1200" b="1" spc="10" dirty="0">
                          <a:solidFill>
                            <a:srgbClr val="231F20"/>
                          </a:solidFill>
                          <a:latin typeface="Arial"/>
                          <a:cs typeface="Arial"/>
                        </a:rPr>
                        <a:t>over </a:t>
                      </a:r>
                      <a:r>
                        <a:rPr sz="1200" b="1" spc="15" dirty="0">
                          <a:solidFill>
                            <a:srgbClr val="231F20"/>
                          </a:solidFill>
                          <a:latin typeface="Arial"/>
                          <a:cs typeface="Arial"/>
                        </a:rPr>
                        <a:t>12 </a:t>
                      </a:r>
                      <a:r>
                        <a:rPr sz="1200" b="1" spc="10" dirty="0">
                          <a:solidFill>
                            <a:srgbClr val="231F20"/>
                          </a:solidFill>
                          <a:latin typeface="Arial"/>
                          <a:cs typeface="Arial"/>
                        </a:rPr>
                        <a:t>hours</a:t>
                      </a:r>
                      <a:r>
                        <a:rPr sz="1200" b="1" spc="-60" dirty="0">
                          <a:solidFill>
                            <a:srgbClr val="231F20"/>
                          </a:solidFill>
                          <a:latin typeface="Arial"/>
                          <a:cs typeface="Arial"/>
                        </a:rPr>
                        <a:t> </a:t>
                      </a:r>
                      <a:r>
                        <a:rPr sz="1200" b="1" spc="10" dirty="0">
                          <a:solidFill>
                            <a:srgbClr val="231F20"/>
                          </a:solidFill>
                          <a:latin typeface="Arial"/>
                          <a:cs typeface="Arial"/>
                        </a:rPr>
                        <a:t>on,  </a:t>
                      </a:r>
                      <a:r>
                        <a:rPr sz="1200" b="1" spc="15" dirty="0">
                          <a:solidFill>
                            <a:srgbClr val="231F20"/>
                          </a:solidFill>
                          <a:latin typeface="Arial"/>
                          <a:cs typeface="Arial"/>
                        </a:rPr>
                        <a:t>then 12 </a:t>
                      </a:r>
                      <a:r>
                        <a:rPr sz="1200" b="1" spc="10" dirty="0">
                          <a:solidFill>
                            <a:srgbClr val="231F20"/>
                          </a:solidFill>
                          <a:latin typeface="Arial"/>
                          <a:cs typeface="Arial"/>
                        </a:rPr>
                        <a:t>hours</a:t>
                      </a:r>
                      <a:r>
                        <a:rPr sz="1200" b="1" spc="-20" dirty="0">
                          <a:solidFill>
                            <a:srgbClr val="231F20"/>
                          </a:solidFill>
                          <a:latin typeface="Arial"/>
                          <a:cs typeface="Arial"/>
                        </a:rPr>
                        <a:t> </a:t>
                      </a:r>
                      <a:r>
                        <a:rPr sz="1200" b="1" spc="10" dirty="0">
                          <a:solidFill>
                            <a:srgbClr val="231F20"/>
                          </a:solidFill>
                          <a:latin typeface="Arial"/>
                          <a:cs typeface="Arial"/>
                        </a:rPr>
                        <a:t>off</a:t>
                      </a:r>
                      <a:endParaRPr sz="1200" b="1">
                        <a:latin typeface="Arial"/>
                        <a:cs typeface="Arial"/>
                      </a:endParaRPr>
                    </a:p>
                  </a:txBody>
                  <a:tcPr marL="0" marR="0" marT="127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c>
                  <a:txBody>
                    <a:bodyPr/>
                    <a:lstStyle/>
                    <a:p>
                      <a:pPr marL="38100">
                        <a:lnSpc>
                          <a:spcPct val="100000"/>
                        </a:lnSpc>
                        <a:spcBef>
                          <a:spcPts val="385"/>
                        </a:spcBef>
                      </a:pPr>
                      <a:r>
                        <a:rPr sz="1200" b="1" spc="15" dirty="0">
                          <a:solidFill>
                            <a:srgbClr val="231F20"/>
                          </a:solidFill>
                          <a:latin typeface="Arial"/>
                          <a:cs typeface="Arial"/>
                        </a:rPr>
                        <a:t>1 </a:t>
                      </a:r>
                      <a:r>
                        <a:rPr sz="1200" b="1" spc="10" dirty="0">
                          <a:solidFill>
                            <a:srgbClr val="231F20"/>
                          </a:solidFill>
                          <a:latin typeface="Arial"/>
                          <a:cs typeface="Arial"/>
                        </a:rPr>
                        <a:t>- </a:t>
                      </a:r>
                      <a:r>
                        <a:rPr sz="1200" b="1" spc="15" dirty="0">
                          <a:solidFill>
                            <a:srgbClr val="231F20"/>
                          </a:solidFill>
                          <a:latin typeface="Arial"/>
                          <a:cs typeface="Arial"/>
                        </a:rPr>
                        <a:t>2</a:t>
                      </a:r>
                      <a:r>
                        <a:rPr sz="1200" b="1" spc="-15" dirty="0">
                          <a:solidFill>
                            <a:srgbClr val="231F20"/>
                          </a:solidFill>
                          <a:latin typeface="Arial"/>
                          <a:cs typeface="Arial"/>
                        </a:rPr>
                        <a:t> </a:t>
                      </a:r>
                      <a:r>
                        <a:rPr sz="1200" b="1" spc="10" dirty="0">
                          <a:solidFill>
                            <a:srgbClr val="231F20"/>
                          </a:solidFill>
                          <a:latin typeface="Arial"/>
                          <a:cs typeface="Arial"/>
                        </a:rPr>
                        <a:t>hours</a:t>
                      </a:r>
                      <a:endParaRPr sz="1200" b="1">
                        <a:latin typeface="Arial"/>
                        <a:cs typeface="Arial"/>
                      </a:endParaRPr>
                    </a:p>
                  </a:txBody>
                  <a:tcPr marL="0" marR="0" marT="48895"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r>
              <a:tr h="441996">
                <a:tc rowSpan="3">
                  <a:txBody>
                    <a:bodyPr/>
                    <a:lstStyle/>
                    <a:p>
                      <a:pPr>
                        <a:lnSpc>
                          <a:spcPct val="100000"/>
                        </a:lnSpc>
                        <a:spcBef>
                          <a:spcPts val="45"/>
                        </a:spcBef>
                      </a:pPr>
                      <a:endParaRPr sz="1200" b="1">
                        <a:latin typeface="Times New Roman"/>
                        <a:cs typeface="Times New Roman"/>
                      </a:endParaRPr>
                    </a:p>
                    <a:p>
                      <a:pPr marL="35560" marR="186055">
                        <a:lnSpc>
                          <a:spcPct val="100000"/>
                        </a:lnSpc>
                      </a:pPr>
                      <a:r>
                        <a:rPr sz="1200" b="1" dirty="0">
                          <a:solidFill>
                            <a:srgbClr val="231F20"/>
                          </a:solidFill>
                          <a:latin typeface="Arial"/>
                          <a:cs typeface="Arial"/>
                        </a:rPr>
                        <a:t>Isoso</a:t>
                      </a:r>
                      <a:r>
                        <a:rPr sz="1200" b="1" spc="-5" dirty="0">
                          <a:solidFill>
                            <a:srgbClr val="231F20"/>
                          </a:solidFill>
                          <a:latin typeface="Arial"/>
                          <a:cs typeface="Arial"/>
                        </a:rPr>
                        <a:t>r</a:t>
                      </a:r>
                      <a:r>
                        <a:rPr sz="1200" b="1" dirty="0">
                          <a:solidFill>
                            <a:srgbClr val="231F20"/>
                          </a:solidFill>
                          <a:latin typeface="Arial"/>
                          <a:cs typeface="Arial"/>
                        </a:rPr>
                        <a:t>b</a:t>
                      </a:r>
                      <a:r>
                        <a:rPr sz="1200" b="1" spc="-5" dirty="0">
                          <a:solidFill>
                            <a:srgbClr val="231F20"/>
                          </a:solidFill>
                          <a:latin typeface="Arial"/>
                          <a:cs typeface="Arial"/>
                        </a:rPr>
                        <a:t>id</a:t>
                      </a:r>
                      <a:r>
                        <a:rPr sz="1200" b="1" dirty="0">
                          <a:solidFill>
                            <a:srgbClr val="231F20"/>
                          </a:solidFill>
                          <a:latin typeface="Arial"/>
                          <a:cs typeface="Arial"/>
                        </a:rPr>
                        <a:t>e  </a:t>
                      </a:r>
                      <a:r>
                        <a:rPr sz="1200" b="1" spc="10" dirty="0">
                          <a:solidFill>
                            <a:srgbClr val="231F20"/>
                          </a:solidFill>
                          <a:latin typeface="Arial"/>
                          <a:cs typeface="Arial"/>
                        </a:rPr>
                        <a:t>dinitrate</a:t>
                      </a:r>
                      <a:endParaRPr sz="1200" b="1">
                        <a:latin typeface="Arial"/>
                        <a:cs typeface="Arial"/>
                      </a:endParaRPr>
                    </a:p>
                  </a:txBody>
                  <a:tcPr marL="0" marR="0" marT="5715" marB="0">
                    <a:lnL w="317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c>
                  <a:txBody>
                    <a:bodyPr/>
                    <a:lstStyle/>
                    <a:p>
                      <a:pPr marL="38735">
                        <a:lnSpc>
                          <a:spcPct val="100000"/>
                        </a:lnSpc>
                        <a:spcBef>
                          <a:spcPts val="100"/>
                        </a:spcBef>
                      </a:pPr>
                      <a:r>
                        <a:rPr sz="1200" b="1" spc="15" dirty="0">
                          <a:solidFill>
                            <a:srgbClr val="231F20"/>
                          </a:solidFill>
                          <a:latin typeface="Arial"/>
                          <a:cs typeface="Arial"/>
                        </a:rPr>
                        <a:t>IV</a:t>
                      </a:r>
                      <a:endParaRPr sz="1200" b="1">
                        <a:latin typeface="Arial"/>
                        <a:cs typeface="Arial"/>
                      </a:endParaRPr>
                    </a:p>
                  </a:txBody>
                  <a:tcPr marL="0" marR="0" marT="1270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pPr marL="38735">
                        <a:lnSpc>
                          <a:spcPct val="100000"/>
                        </a:lnSpc>
                        <a:spcBef>
                          <a:spcPts val="100"/>
                        </a:spcBef>
                      </a:pPr>
                      <a:r>
                        <a:rPr sz="1200" b="1" spc="15" dirty="0">
                          <a:solidFill>
                            <a:srgbClr val="231F20"/>
                          </a:solidFill>
                          <a:latin typeface="Arial"/>
                          <a:cs typeface="Arial"/>
                        </a:rPr>
                        <a:t>1.25 – 5</a:t>
                      </a:r>
                      <a:r>
                        <a:rPr sz="1200" b="1" spc="-20" dirty="0">
                          <a:solidFill>
                            <a:srgbClr val="231F20"/>
                          </a:solidFill>
                          <a:latin typeface="Arial"/>
                          <a:cs typeface="Arial"/>
                        </a:rPr>
                        <a:t> </a:t>
                      </a:r>
                      <a:r>
                        <a:rPr sz="1200" b="1" spc="15" dirty="0">
                          <a:solidFill>
                            <a:srgbClr val="231F20"/>
                          </a:solidFill>
                          <a:latin typeface="Arial"/>
                          <a:cs typeface="Arial"/>
                        </a:rPr>
                        <a:t>mg/hour</a:t>
                      </a:r>
                      <a:endParaRPr sz="1200" b="1">
                        <a:latin typeface="Arial"/>
                        <a:cs typeface="Arial"/>
                      </a:endParaRPr>
                    </a:p>
                  </a:txBody>
                  <a:tcPr marL="0" marR="0" marT="1270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c>
                  <a:txBody>
                    <a:bodyPr/>
                    <a:lstStyle/>
                    <a:p>
                      <a:pPr marL="38100">
                        <a:lnSpc>
                          <a:spcPct val="100000"/>
                        </a:lnSpc>
                        <a:spcBef>
                          <a:spcPts val="100"/>
                        </a:spcBef>
                      </a:pPr>
                      <a:r>
                        <a:rPr sz="1200" b="1" spc="15" dirty="0">
                          <a:solidFill>
                            <a:srgbClr val="231F20"/>
                          </a:solidFill>
                          <a:latin typeface="Arial"/>
                          <a:cs typeface="Arial"/>
                        </a:rPr>
                        <a:t>1</a:t>
                      </a:r>
                      <a:r>
                        <a:rPr sz="1200" b="1" dirty="0">
                          <a:solidFill>
                            <a:srgbClr val="231F20"/>
                          </a:solidFill>
                          <a:latin typeface="Arial"/>
                          <a:cs typeface="Arial"/>
                        </a:rPr>
                        <a:t> </a:t>
                      </a:r>
                      <a:r>
                        <a:rPr sz="1200" b="1" spc="15" dirty="0">
                          <a:solidFill>
                            <a:srgbClr val="231F20"/>
                          </a:solidFill>
                          <a:latin typeface="Arial"/>
                          <a:cs typeface="Arial"/>
                        </a:rPr>
                        <a:t>minute</a:t>
                      </a:r>
                      <a:endParaRPr sz="1200" b="1">
                        <a:latin typeface="Arial"/>
                        <a:cs typeface="Arial"/>
                      </a:endParaRPr>
                    </a:p>
                  </a:txBody>
                  <a:tcPr marL="0" marR="0" marT="1270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r>
              <a:tr h="436070">
                <a:tc vMerge="1">
                  <a:txBody>
                    <a:bodyPr/>
                    <a:lstStyle/>
                    <a:p>
                      <a:endParaRPr/>
                    </a:p>
                  </a:txBody>
                  <a:tcPr marL="0" marR="0" marT="5715" marB="0">
                    <a:lnL w="317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c>
                  <a:txBody>
                    <a:bodyPr/>
                    <a:lstStyle/>
                    <a:p>
                      <a:pPr marL="38735">
                        <a:lnSpc>
                          <a:spcPct val="100000"/>
                        </a:lnSpc>
                        <a:spcBef>
                          <a:spcPts val="100"/>
                        </a:spcBef>
                      </a:pPr>
                      <a:r>
                        <a:rPr sz="1200" b="1" spc="15" dirty="0">
                          <a:solidFill>
                            <a:srgbClr val="231F20"/>
                          </a:solidFill>
                          <a:latin typeface="Arial"/>
                          <a:cs typeface="Arial"/>
                        </a:rPr>
                        <a:t>Transdermal</a:t>
                      </a:r>
                      <a:r>
                        <a:rPr sz="1200" b="1" spc="-25" dirty="0">
                          <a:solidFill>
                            <a:srgbClr val="231F20"/>
                          </a:solidFill>
                          <a:latin typeface="Arial"/>
                          <a:cs typeface="Arial"/>
                        </a:rPr>
                        <a:t> </a:t>
                      </a:r>
                      <a:r>
                        <a:rPr sz="1200" b="1" spc="15" dirty="0">
                          <a:solidFill>
                            <a:srgbClr val="231F20"/>
                          </a:solidFill>
                          <a:latin typeface="Arial"/>
                          <a:cs typeface="Arial"/>
                        </a:rPr>
                        <a:t>patch</a:t>
                      </a:r>
                      <a:endParaRPr sz="1200" b="1">
                        <a:latin typeface="Arial"/>
                        <a:cs typeface="Arial"/>
                      </a:endParaRPr>
                    </a:p>
                  </a:txBody>
                  <a:tcPr marL="0" marR="0" marT="12700" marB="0">
                    <a:lnL w="9525">
                      <a:solidFill>
                        <a:srgbClr val="231F20"/>
                      </a:solidFill>
                      <a:prstDash val="solid"/>
                    </a:lnL>
                    <a:lnR w="9525">
                      <a:solidFill>
                        <a:srgbClr val="231F20"/>
                      </a:solidFill>
                      <a:prstDash val="solid"/>
                    </a:lnR>
                    <a:lnT w="9525">
                      <a:solidFill>
                        <a:srgbClr val="231F20"/>
                      </a:solidFill>
                      <a:prstDash val="solid"/>
                    </a:lnT>
                    <a:lnB w="6350">
                      <a:solidFill>
                        <a:srgbClr val="231F20"/>
                      </a:solidFill>
                      <a:prstDash val="solid"/>
                    </a:lnB>
                  </a:tcPr>
                </a:tc>
                <a:tc>
                  <a:txBody>
                    <a:bodyPr/>
                    <a:lstStyle/>
                    <a:p>
                      <a:pPr marL="38735">
                        <a:lnSpc>
                          <a:spcPct val="100000"/>
                        </a:lnSpc>
                        <a:spcBef>
                          <a:spcPts val="100"/>
                        </a:spcBef>
                      </a:pPr>
                      <a:r>
                        <a:rPr sz="1200" b="1" spc="15" dirty="0">
                          <a:solidFill>
                            <a:srgbClr val="231F20"/>
                          </a:solidFill>
                          <a:latin typeface="Arial"/>
                          <a:cs typeface="Arial"/>
                        </a:rPr>
                        <a:t>2.5 – 10</a:t>
                      </a:r>
                      <a:r>
                        <a:rPr sz="1200" b="1" spc="-15" dirty="0">
                          <a:solidFill>
                            <a:srgbClr val="231F20"/>
                          </a:solidFill>
                          <a:latin typeface="Arial"/>
                          <a:cs typeface="Arial"/>
                        </a:rPr>
                        <a:t> </a:t>
                      </a:r>
                      <a:r>
                        <a:rPr sz="1200" b="1" spc="20" dirty="0">
                          <a:solidFill>
                            <a:srgbClr val="231F20"/>
                          </a:solidFill>
                          <a:latin typeface="Arial"/>
                          <a:cs typeface="Arial"/>
                        </a:rPr>
                        <a:t>mg</a:t>
                      </a:r>
                      <a:endParaRPr sz="1200" b="1">
                        <a:latin typeface="Arial"/>
                        <a:cs typeface="Arial"/>
                      </a:endParaRPr>
                    </a:p>
                  </a:txBody>
                  <a:tcPr marL="0" marR="0" marT="1270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c>
                  <a:txBody>
                    <a:bodyPr/>
                    <a:lstStyle/>
                    <a:p>
                      <a:pPr marL="38100">
                        <a:lnSpc>
                          <a:spcPct val="100000"/>
                        </a:lnSpc>
                        <a:spcBef>
                          <a:spcPts val="100"/>
                        </a:spcBef>
                      </a:pPr>
                      <a:r>
                        <a:rPr sz="1200" b="1" spc="15" dirty="0">
                          <a:solidFill>
                            <a:srgbClr val="231F20"/>
                          </a:solidFill>
                          <a:latin typeface="Arial"/>
                          <a:cs typeface="Arial"/>
                        </a:rPr>
                        <a:t>3 </a:t>
                      </a:r>
                      <a:r>
                        <a:rPr sz="1200" b="1" spc="10" dirty="0">
                          <a:solidFill>
                            <a:srgbClr val="231F20"/>
                          </a:solidFill>
                          <a:latin typeface="Arial"/>
                          <a:cs typeface="Arial"/>
                        </a:rPr>
                        <a:t>- </a:t>
                      </a:r>
                      <a:r>
                        <a:rPr sz="1200" b="1" spc="15" dirty="0">
                          <a:solidFill>
                            <a:srgbClr val="231F20"/>
                          </a:solidFill>
                          <a:latin typeface="Arial"/>
                          <a:cs typeface="Arial"/>
                        </a:rPr>
                        <a:t>4</a:t>
                      </a:r>
                      <a:r>
                        <a:rPr sz="1200" b="1" spc="-35" dirty="0">
                          <a:solidFill>
                            <a:srgbClr val="231F20"/>
                          </a:solidFill>
                          <a:latin typeface="Arial"/>
                          <a:cs typeface="Arial"/>
                        </a:rPr>
                        <a:t> </a:t>
                      </a:r>
                      <a:r>
                        <a:rPr sz="1200" b="1" spc="15" dirty="0">
                          <a:solidFill>
                            <a:srgbClr val="231F20"/>
                          </a:solidFill>
                          <a:latin typeface="Arial"/>
                          <a:cs typeface="Arial"/>
                        </a:rPr>
                        <a:t>minutes</a:t>
                      </a:r>
                      <a:endParaRPr sz="1200" b="1">
                        <a:latin typeface="Arial"/>
                        <a:cs typeface="Arial"/>
                      </a:endParaRPr>
                    </a:p>
                  </a:txBody>
                  <a:tcPr marL="0" marR="0" marT="12700"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r>
              <a:tr h="447925">
                <a:tc vMerge="1">
                  <a:txBody>
                    <a:bodyPr/>
                    <a:lstStyle/>
                    <a:p>
                      <a:endParaRPr/>
                    </a:p>
                  </a:txBody>
                  <a:tcPr marL="0" marR="0" marT="5715" marB="0">
                    <a:lnL w="317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c>
                  <a:txBody>
                    <a:bodyPr/>
                    <a:lstStyle/>
                    <a:p>
                      <a:pPr marL="38735">
                        <a:lnSpc>
                          <a:spcPct val="100000"/>
                        </a:lnSpc>
                        <a:spcBef>
                          <a:spcPts val="105"/>
                        </a:spcBef>
                      </a:pPr>
                      <a:r>
                        <a:rPr sz="1200" b="1" spc="10" dirty="0">
                          <a:solidFill>
                            <a:srgbClr val="231F20"/>
                          </a:solidFill>
                          <a:latin typeface="Arial"/>
                          <a:cs typeface="Arial"/>
                        </a:rPr>
                        <a:t>Oral</a:t>
                      </a:r>
                      <a:endParaRPr sz="1200" b="1">
                        <a:latin typeface="Arial"/>
                        <a:cs typeface="Arial"/>
                      </a:endParaRPr>
                    </a:p>
                  </a:txBody>
                  <a:tcPr marL="0" marR="0" marT="13335"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c>
                  <a:txBody>
                    <a:bodyPr/>
                    <a:lstStyle/>
                    <a:p>
                      <a:pPr marL="38735">
                        <a:lnSpc>
                          <a:spcPct val="100000"/>
                        </a:lnSpc>
                        <a:spcBef>
                          <a:spcPts val="105"/>
                        </a:spcBef>
                      </a:pPr>
                      <a:r>
                        <a:rPr sz="1200" b="1" spc="15" dirty="0">
                          <a:solidFill>
                            <a:srgbClr val="231F20"/>
                          </a:solidFill>
                          <a:latin typeface="Arial"/>
                          <a:cs typeface="Arial"/>
                        </a:rPr>
                        <a:t>10 – 20 mg,</a:t>
                      </a:r>
                      <a:r>
                        <a:rPr sz="1200" b="1" spc="-25" dirty="0">
                          <a:solidFill>
                            <a:srgbClr val="231F20"/>
                          </a:solidFill>
                          <a:latin typeface="Arial"/>
                          <a:cs typeface="Arial"/>
                        </a:rPr>
                        <a:t> </a:t>
                      </a:r>
                      <a:r>
                        <a:rPr sz="1200" b="1" spc="10" dirty="0">
                          <a:solidFill>
                            <a:srgbClr val="231F20"/>
                          </a:solidFill>
                          <a:latin typeface="Arial"/>
                          <a:cs typeface="Arial"/>
                        </a:rPr>
                        <a:t>bd/tds</a:t>
                      </a:r>
                      <a:endParaRPr sz="1200" b="1">
                        <a:latin typeface="Arial"/>
                        <a:cs typeface="Arial"/>
                      </a:endParaRPr>
                    </a:p>
                  </a:txBody>
                  <a:tcPr marL="0" marR="0" marT="13335"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c>
                  <a:txBody>
                    <a:bodyPr/>
                    <a:lstStyle/>
                    <a:p>
                      <a:pPr marL="38100">
                        <a:lnSpc>
                          <a:spcPct val="100000"/>
                        </a:lnSpc>
                        <a:spcBef>
                          <a:spcPts val="105"/>
                        </a:spcBef>
                      </a:pPr>
                      <a:r>
                        <a:rPr sz="1200" b="1" spc="15" dirty="0">
                          <a:solidFill>
                            <a:srgbClr val="231F20"/>
                          </a:solidFill>
                          <a:latin typeface="Arial"/>
                          <a:cs typeface="Arial"/>
                        </a:rPr>
                        <a:t>30-60</a:t>
                      </a:r>
                      <a:r>
                        <a:rPr sz="1200" b="1" spc="-10" dirty="0">
                          <a:solidFill>
                            <a:srgbClr val="231F20"/>
                          </a:solidFill>
                          <a:latin typeface="Arial"/>
                          <a:cs typeface="Arial"/>
                        </a:rPr>
                        <a:t> </a:t>
                      </a:r>
                      <a:r>
                        <a:rPr sz="1200" b="1" spc="15" dirty="0">
                          <a:solidFill>
                            <a:srgbClr val="231F20"/>
                          </a:solidFill>
                          <a:latin typeface="Arial"/>
                          <a:cs typeface="Arial"/>
                        </a:rPr>
                        <a:t>minutes</a:t>
                      </a:r>
                      <a:endParaRPr sz="1200" b="1">
                        <a:latin typeface="Arial"/>
                        <a:cs typeface="Arial"/>
                      </a:endParaRPr>
                    </a:p>
                  </a:txBody>
                  <a:tcPr marL="0" marR="0" marT="13335" marB="0">
                    <a:lnL w="9525">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r>
              <a:tr h="1384077">
                <a:tc>
                  <a:txBody>
                    <a:bodyPr/>
                    <a:lstStyle/>
                    <a:p>
                      <a:pPr marL="35560" marR="127635">
                        <a:lnSpc>
                          <a:spcPts val="790"/>
                        </a:lnSpc>
                        <a:spcBef>
                          <a:spcPts val="10"/>
                        </a:spcBef>
                      </a:pPr>
                      <a:r>
                        <a:rPr sz="1200" b="1" spc="10" dirty="0">
                          <a:solidFill>
                            <a:srgbClr val="231F20"/>
                          </a:solidFill>
                          <a:latin typeface="Arial"/>
                          <a:cs typeface="Arial"/>
                        </a:rPr>
                        <a:t>Isosorbide  </a:t>
                      </a:r>
                      <a:r>
                        <a:rPr sz="1200" b="1" dirty="0">
                          <a:solidFill>
                            <a:srgbClr val="231F20"/>
                          </a:solidFill>
                          <a:latin typeface="Arial"/>
                          <a:cs typeface="Arial"/>
                        </a:rPr>
                        <a:t>mo</a:t>
                      </a:r>
                      <a:r>
                        <a:rPr sz="1200" b="1" spc="-5" dirty="0">
                          <a:solidFill>
                            <a:srgbClr val="231F20"/>
                          </a:solidFill>
                          <a:latin typeface="Arial"/>
                          <a:cs typeface="Arial"/>
                        </a:rPr>
                        <a:t>n</a:t>
                      </a:r>
                      <a:r>
                        <a:rPr sz="1200" b="1" dirty="0">
                          <a:solidFill>
                            <a:srgbClr val="231F20"/>
                          </a:solidFill>
                          <a:latin typeface="Arial"/>
                          <a:cs typeface="Arial"/>
                        </a:rPr>
                        <a:t>on</a:t>
                      </a:r>
                      <a:r>
                        <a:rPr sz="1200" b="1" spc="-5" dirty="0">
                          <a:solidFill>
                            <a:srgbClr val="231F20"/>
                          </a:solidFill>
                          <a:latin typeface="Arial"/>
                          <a:cs typeface="Arial"/>
                        </a:rPr>
                        <a:t>i</a:t>
                      </a:r>
                      <a:r>
                        <a:rPr sz="1200" b="1" dirty="0">
                          <a:solidFill>
                            <a:srgbClr val="231F20"/>
                          </a:solidFill>
                          <a:latin typeface="Arial"/>
                          <a:cs typeface="Arial"/>
                        </a:rPr>
                        <a:t>t</a:t>
                      </a:r>
                      <a:r>
                        <a:rPr sz="1200" b="1" spc="-5" dirty="0">
                          <a:solidFill>
                            <a:srgbClr val="231F20"/>
                          </a:solidFill>
                          <a:latin typeface="Arial"/>
                          <a:cs typeface="Arial"/>
                        </a:rPr>
                        <a:t>ra</a:t>
                      </a:r>
                      <a:r>
                        <a:rPr sz="1200" b="1" dirty="0">
                          <a:solidFill>
                            <a:srgbClr val="231F20"/>
                          </a:solidFill>
                          <a:latin typeface="Arial"/>
                          <a:cs typeface="Arial"/>
                        </a:rPr>
                        <a:t>te  </a:t>
                      </a:r>
                      <a:r>
                        <a:rPr sz="1200" b="1" spc="15" dirty="0">
                          <a:solidFill>
                            <a:srgbClr val="231F20"/>
                          </a:solidFill>
                          <a:latin typeface="Arial"/>
                          <a:cs typeface="Arial"/>
                        </a:rPr>
                        <a:t>extended  </a:t>
                      </a:r>
                      <a:r>
                        <a:rPr sz="1200" b="1" spc="10" dirty="0">
                          <a:solidFill>
                            <a:srgbClr val="231F20"/>
                          </a:solidFill>
                          <a:latin typeface="Arial"/>
                          <a:cs typeface="Arial"/>
                        </a:rPr>
                        <a:t>release</a:t>
                      </a:r>
                      <a:endParaRPr sz="1200" b="1">
                        <a:latin typeface="Arial"/>
                        <a:cs typeface="Arial"/>
                      </a:endParaRPr>
                    </a:p>
                  </a:txBody>
                  <a:tcPr marL="0" marR="0" marT="1270" marB="0">
                    <a:lnL w="3175">
                      <a:solidFill>
                        <a:srgbClr val="231F20"/>
                      </a:solidFill>
                      <a:prstDash val="solid"/>
                    </a:lnL>
                    <a:lnR w="9525">
                      <a:solidFill>
                        <a:srgbClr val="231F20"/>
                      </a:solidFill>
                      <a:prstDash val="solid"/>
                    </a:lnR>
                    <a:lnT w="6350">
                      <a:solidFill>
                        <a:srgbClr val="231F20"/>
                      </a:solidFill>
                      <a:prstDash val="solid"/>
                    </a:lnT>
                    <a:lnB w="9525">
                      <a:solidFill>
                        <a:srgbClr val="231F20"/>
                      </a:solidFill>
                      <a:prstDash val="solid"/>
                    </a:lnB>
                  </a:tcPr>
                </a:tc>
                <a:tc>
                  <a:txBody>
                    <a:bodyPr/>
                    <a:lstStyle/>
                    <a:p>
                      <a:pPr>
                        <a:lnSpc>
                          <a:spcPct val="100000"/>
                        </a:lnSpc>
                        <a:spcBef>
                          <a:spcPts val="20"/>
                        </a:spcBef>
                      </a:pPr>
                      <a:endParaRPr sz="1200" b="1">
                        <a:latin typeface="Times New Roman"/>
                        <a:cs typeface="Times New Roman"/>
                      </a:endParaRPr>
                    </a:p>
                    <a:p>
                      <a:pPr marL="38735">
                        <a:lnSpc>
                          <a:spcPct val="100000"/>
                        </a:lnSpc>
                        <a:spcBef>
                          <a:spcPts val="5"/>
                        </a:spcBef>
                      </a:pPr>
                      <a:r>
                        <a:rPr sz="1200" b="1" spc="10" dirty="0">
                          <a:solidFill>
                            <a:srgbClr val="231F20"/>
                          </a:solidFill>
                          <a:latin typeface="Arial"/>
                          <a:cs typeface="Arial"/>
                        </a:rPr>
                        <a:t>Oral</a:t>
                      </a:r>
                      <a:endParaRPr sz="1200" b="1">
                        <a:latin typeface="Arial"/>
                        <a:cs typeface="Arial"/>
                      </a:endParaRPr>
                    </a:p>
                  </a:txBody>
                  <a:tcPr marL="0" marR="0" marT="2540" marB="0">
                    <a:lnL w="9525">
                      <a:solidFill>
                        <a:srgbClr val="231F20"/>
                      </a:solidFill>
                      <a:prstDash val="solid"/>
                    </a:lnL>
                    <a:lnR w="9525">
                      <a:solidFill>
                        <a:srgbClr val="231F20"/>
                      </a:solidFill>
                      <a:prstDash val="solid"/>
                    </a:lnR>
                    <a:lnT w="6350">
                      <a:solidFill>
                        <a:srgbClr val="231F20"/>
                      </a:solidFill>
                      <a:prstDash val="solid"/>
                    </a:lnT>
                    <a:lnB w="9525">
                      <a:solidFill>
                        <a:srgbClr val="231F20"/>
                      </a:solidFill>
                      <a:prstDash val="solid"/>
                    </a:lnB>
                  </a:tcPr>
                </a:tc>
                <a:tc>
                  <a:txBody>
                    <a:bodyPr/>
                    <a:lstStyle/>
                    <a:p>
                      <a:pPr>
                        <a:lnSpc>
                          <a:spcPct val="100000"/>
                        </a:lnSpc>
                        <a:spcBef>
                          <a:spcPts val="20"/>
                        </a:spcBef>
                      </a:pPr>
                      <a:endParaRPr sz="1200" b="1">
                        <a:latin typeface="Times New Roman"/>
                        <a:cs typeface="Times New Roman"/>
                      </a:endParaRPr>
                    </a:p>
                    <a:p>
                      <a:pPr marL="38735">
                        <a:lnSpc>
                          <a:spcPct val="100000"/>
                        </a:lnSpc>
                        <a:spcBef>
                          <a:spcPts val="5"/>
                        </a:spcBef>
                      </a:pPr>
                      <a:r>
                        <a:rPr sz="1200" b="1" spc="15" dirty="0">
                          <a:solidFill>
                            <a:srgbClr val="231F20"/>
                          </a:solidFill>
                          <a:latin typeface="Arial"/>
                          <a:cs typeface="Arial"/>
                        </a:rPr>
                        <a:t>30-60 mg,</a:t>
                      </a:r>
                      <a:r>
                        <a:rPr sz="1200" b="1" spc="-5" dirty="0">
                          <a:solidFill>
                            <a:srgbClr val="231F20"/>
                          </a:solidFill>
                          <a:latin typeface="Arial"/>
                          <a:cs typeface="Arial"/>
                        </a:rPr>
                        <a:t> </a:t>
                      </a:r>
                      <a:r>
                        <a:rPr sz="1200" b="1" spc="15" dirty="0">
                          <a:solidFill>
                            <a:srgbClr val="231F20"/>
                          </a:solidFill>
                          <a:latin typeface="Arial"/>
                          <a:cs typeface="Arial"/>
                        </a:rPr>
                        <a:t>od</a:t>
                      </a:r>
                      <a:endParaRPr sz="1200" b="1">
                        <a:latin typeface="Arial"/>
                        <a:cs typeface="Arial"/>
                      </a:endParaRPr>
                    </a:p>
                  </a:txBody>
                  <a:tcPr marL="0" marR="0" marT="2540" marB="0">
                    <a:lnL w="9525">
                      <a:solidFill>
                        <a:srgbClr val="231F20"/>
                      </a:solidFill>
                      <a:prstDash val="solid"/>
                    </a:lnL>
                    <a:lnR w="9525">
                      <a:solidFill>
                        <a:srgbClr val="231F20"/>
                      </a:solidFill>
                      <a:prstDash val="solid"/>
                    </a:lnR>
                    <a:lnT w="6350">
                      <a:solidFill>
                        <a:srgbClr val="231F20"/>
                      </a:solidFill>
                      <a:prstDash val="solid"/>
                    </a:lnT>
                    <a:lnB w="9525">
                      <a:solidFill>
                        <a:srgbClr val="231F20"/>
                      </a:solidFill>
                      <a:prstDash val="solid"/>
                    </a:lnB>
                  </a:tcPr>
                </a:tc>
                <a:tc>
                  <a:txBody>
                    <a:bodyPr/>
                    <a:lstStyle/>
                    <a:p>
                      <a:pPr>
                        <a:lnSpc>
                          <a:spcPct val="100000"/>
                        </a:lnSpc>
                        <a:spcBef>
                          <a:spcPts val="20"/>
                        </a:spcBef>
                      </a:pPr>
                      <a:endParaRPr sz="1200" b="1">
                        <a:latin typeface="Times New Roman"/>
                        <a:cs typeface="Times New Roman"/>
                      </a:endParaRPr>
                    </a:p>
                    <a:p>
                      <a:pPr marL="38100">
                        <a:lnSpc>
                          <a:spcPct val="100000"/>
                        </a:lnSpc>
                        <a:spcBef>
                          <a:spcPts val="5"/>
                        </a:spcBef>
                      </a:pPr>
                      <a:r>
                        <a:rPr sz="1200" b="1" spc="15" dirty="0">
                          <a:solidFill>
                            <a:srgbClr val="231F20"/>
                          </a:solidFill>
                          <a:latin typeface="Arial"/>
                          <a:cs typeface="Arial"/>
                        </a:rPr>
                        <a:t>60</a:t>
                      </a:r>
                      <a:r>
                        <a:rPr sz="1200" b="1" spc="-5" dirty="0">
                          <a:solidFill>
                            <a:srgbClr val="231F20"/>
                          </a:solidFill>
                          <a:latin typeface="Arial"/>
                          <a:cs typeface="Arial"/>
                        </a:rPr>
                        <a:t> </a:t>
                      </a:r>
                      <a:r>
                        <a:rPr sz="1200" b="1" spc="10" dirty="0">
                          <a:solidFill>
                            <a:srgbClr val="231F20"/>
                          </a:solidFill>
                          <a:latin typeface="Arial"/>
                          <a:cs typeface="Arial"/>
                        </a:rPr>
                        <a:t>minutes</a:t>
                      </a:r>
                      <a:endParaRPr sz="1200" b="1">
                        <a:latin typeface="Arial"/>
                        <a:cs typeface="Arial"/>
                      </a:endParaRPr>
                    </a:p>
                  </a:txBody>
                  <a:tcPr marL="0" marR="0" marT="2540" marB="0">
                    <a:lnL w="9525">
                      <a:solidFill>
                        <a:srgbClr val="231F20"/>
                      </a:solidFill>
                      <a:prstDash val="solid"/>
                    </a:lnL>
                    <a:lnR w="9525">
                      <a:solidFill>
                        <a:srgbClr val="231F20"/>
                      </a:solidFill>
                      <a:prstDash val="solid"/>
                    </a:lnR>
                    <a:lnT w="6350">
                      <a:solidFill>
                        <a:srgbClr val="231F20"/>
                      </a:solidFill>
                      <a:prstDash val="solid"/>
                    </a:lnT>
                    <a:lnB w="9525">
                      <a:solidFill>
                        <a:srgbClr val="231F20"/>
                      </a:solidFill>
                      <a:prstDash val="solid"/>
                    </a:lnB>
                  </a:tcPr>
                </a:tc>
              </a:tr>
              <a:tr h="716052">
                <a:tc gridSpan="4">
                  <a:txBody>
                    <a:bodyPr/>
                    <a:lstStyle/>
                    <a:p>
                      <a:pPr marL="35560" marR="31115">
                        <a:lnSpc>
                          <a:spcPct val="100000"/>
                        </a:lnSpc>
                        <a:spcBef>
                          <a:spcPts val="20"/>
                        </a:spcBef>
                      </a:pPr>
                      <a:r>
                        <a:rPr sz="1200" b="1" spc="15" dirty="0">
                          <a:solidFill>
                            <a:srgbClr val="231F20"/>
                          </a:solidFill>
                          <a:latin typeface="Arial"/>
                          <a:cs typeface="Arial"/>
                        </a:rPr>
                        <a:t>*The dose </a:t>
                      </a:r>
                      <a:r>
                        <a:rPr sz="1200" b="1" spc="10" dirty="0">
                          <a:solidFill>
                            <a:srgbClr val="231F20"/>
                          </a:solidFill>
                          <a:latin typeface="Arial"/>
                          <a:cs typeface="Arial"/>
                        </a:rPr>
                        <a:t>of </a:t>
                      </a:r>
                      <a:r>
                        <a:rPr sz="1200" b="1" spc="15" dirty="0">
                          <a:solidFill>
                            <a:srgbClr val="231F20"/>
                          </a:solidFill>
                          <a:latin typeface="Arial"/>
                          <a:cs typeface="Arial"/>
                        </a:rPr>
                        <a:t>IV </a:t>
                      </a:r>
                      <a:r>
                        <a:rPr sz="1200" b="1" spc="10" dirty="0">
                          <a:solidFill>
                            <a:srgbClr val="231F20"/>
                          </a:solidFill>
                          <a:latin typeface="Arial"/>
                          <a:cs typeface="Arial"/>
                        </a:rPr>
                        <a:t>nitrates should </a:t>
                      </a:r>
                      <a:r>
                        <a:rPr sz="1200" b="1" spc="15" dirty="0">
                          <a:solidFill>
                            <a:srgbClr val="231F20"/>
                          </a:solidFill>
                          <a:latin typeface="Arial"/>
                          <a:cs typeface="Arial"/>
                        </a:rPr>
                        <a:t>be </a:t>
                      </a:r>
                      <a:r>
                        <a:rPr sz="1200" b="1" spc="10" dirty="0">
                          <a:solidFill>
                            <a:srgbClr val="231F20"/>
                          </a:solidFill>
                          <a:latin typeface="Arial"/>
                          <a:cs typeface="Arial"/>
                        </a:rPr>
                        <a:t>titrated every </a:t>
                      </a:r>
                      <a:r>
                        <a:rPr sz="1200" b="1" spc="15" dirty="0">
                          <a:solidFill>
                            <a:srgbClr val="231F20"/>
                          </a:solidFill>
                          <a:latin typeface="Arial"/>
                          <a:cs typeface="Arial"/>
                        </a:rPr>
                        <a:t>5 </a:t>
                      </a:r>
                      <a:r>
                        <a:rPr sz="1200" b="1" spc="10" dirty="0">
                          <a:solidFill>
                            <a:srgbClr val="231F20"/>
                          </a:solidFill>
                          <a:latin typeface="Arial"/>
                          <a:cs typeface="Arial"/>
                        </a:rPr>
                        <a:t>- </a:t>
                      </a:r>
                      <a:r>
                        <a:rPr sz="1200" b="1" spc="15" dirty="0">
                          <a:solidFill>
                            <a:srgbClr val="231F20"/>
                          </a:solidFill>
                          <a:latin typeface="Arial"/>
                          <a:cs typeface="Arial"/>
                        </a:rPr>
                        <a:t>10 minutes </a:t>
                      </a:r>
                      <a:r>
                        <a:rPr sz="1200" b="1" spc="10" dirty="0">
                          <a:solidFill>
                            <a:srgbClr val="231F20"/>
                          </a:solidFill>
                          <a:latin typeface="Arial"/>
                          <a:cs typeface="Arial"/>
                        </a:rPr>
                        <a:t>until </a:t>
                      </a:r>
                      <a:r>
                        <a:rPr sz="1200" b="1" spc="15" dirty="0">
                          <a:solidFill>
                            <a:srgbClr val="231F20"/>
                          </a:solidFill>
                          <a:latin typeface="Arial"/>
                          <a:cs typeface="Arial"/>
                        </a:rPr>
                        <a:t>symptoms </a:t>
                      </a:r>
                      <a:r>
                        <a:rPr sz="1200" b="1" spc="10" dirty="0">
                          <a:solidFill>
                            <a:srgbClr val="231F20"/>
                          </a:solidFill>
                          <a:latin typeface="Arial"/>
                          <a:cs typeface="Arial"/>
                        </a:rPr>
                        <a:t>and/or  </a:t>
                      </a:r>
                      <a:r>
                        <a:rPr sz="1200" b="1" spc="15" dirty="0">
                          <a:solidFill>
                            <a:srgbClr val="231F20"/>
                          </a:solidFill>
                          <a:latin typeface="Arial"/>
                          <a:cs typeface="Arial"/>
                        </a:rPr>
                        <a:t>ischaemia </a:t>
                      </a:r>
                      <a:r>
                        <a:rPr sz="1200" b="1" spc="5" dirty="0">
                          <a:solidFill>
                            <a:srgbClr val="231F20"/>
                          </a:solidFill>
                          <a:latin typeface="Arial"/>
                          <a:cs typeface="Arial"/>
                        </a:rPr>
                        <a:t>is </a:t>
                      </a:r>
                      <a:r>
                        <a:rPr sz="1200" b="1" spc="10" dirty="0">
                          <a:solidFill>
                            <a:srgbClr val="231F20"/>
                          </a:solidFill>
                          <a:latin typeface="Arial"/>
                          <a:cs typeface="Arial"/>
                        </a:rPr>
                        <a:t>relieved </a:t>
                      </a:r>
                      <a:r>
                        <a:rPr sz="1200" b="1" spc="15" dirty="0">
                          <a:solidFill>
                            <a:srgbClr val="231F20"/>
                          </a:solidFill>
                          <a:latin typeface="Arial"/>
                          <a:cs typeface="Arial"/>
                        </a:rPr>
                        <a:t>and </a:t>
                      </a:r>
                      <a:r>
                        <a:rPr sz="1200" b="1" spc="10" dirty="0">
                          <a:solidFill>
                            <a:srgbClr val="231F20"/>
                          </a:solidFill>
                          <a:latin typeface="Arial"/>
                          <a:cs typeface="Arial"/>
                        </a:rPr>
                        <a:t>the desired </a:t>
                      </a:r>
                      <a:r>
                        <a:rPr sz="1200" b="1" spc="15" dirty="0">
                          <a:solidFill>
                            <a:srgbClr val="231F20"/>
                          </a:solidFill>
                          <a:latin typeface="Arial"/>
                          <a:cs typeface="Arial"/>
                        </a:rPr>
                        <a:t>haemodynamic response </a:t>
                      </a:r>
                      <a:r>
                        <a:rPr sz="1200" b="1" spc="5" dirty="0">
                          <a:solidFill>
                            <a:srgbClr val="231F20"/>
                          </a:solidFill>
                          <a:latin typeface="Arial"/>
                          <a:cs typeface="Arial"/>
                        </a:rPr>
                        <a:t>is</a:t>
                      </a:r>
                      <a:r>
                        <a:rPr sz="1200" b="1" spc="-20" dirty="0">
                          <a:solidFill>
                            <a:srgbClr val="231F20"/>
                          </a:solidFill>
                          <a:latin typeface="Arial"/>
                          <a:cs typeface="Arial"/>
                        </a:rPr>
                        <a:t> </a:t>
                      </a:r>
                      <a:r>
                        <a:rPr sz="1200" b="1" spc="10" dirty="0">
                          <a:solidFill>
                            <a:srgbClr val="231F20"/>
                          </a:solidFill>
                          <a:latin typeface="Arial"/>
                          <a:cs typeface="Arial"/>
                        </a:rPr>
                        <a:t>obtained.</a:t>
                      </a:r>
                      <a:endParaRPr sz="1200" b="1">
                        <a:latin typeface="Arial"/>
                        <a:cs typeface="Arial"/>
                      </a:endParaRPr>
                    </a:p>
                  </a:txBody>
                  <a:tcPr marL="0" marR="0" marT="2540" marB="0">
                    <a:lnL w="317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191" y="191846"/>
            <a:ext cx="7703616" cy="615553"/>
          </a:xfrm>
        </p:spPr>
        <p:txBody>
          <a:bodyPr/>
          <a:lstStyle/>
          <a:p>
            <a:r>
              <a:rPr lang="en-IN" dirty="0" smtClean="0"/>
              <a:t>     ANTIPLATELET AGENTS</a:t>
            </a:r>
            <a:endParaRPr lang="en-US" dirty="0"/>
          </a:p>
        </p:txBody>
      </p:sp>
      <p:sp>
        <p:nvSpPr>
          <p:cNvPr id="3" name="Rectangle 2"/>
          <p:cNvSpPr/>
          <p:nvPr/>
        </p:nvSpPr>
        <p:spPr>
          <a:xfrm>
            <a:off x="0" y="914400"/>
            <a:ext cx="9144000" cy="6661130"/>
          </a:xfrm>
          <a:prstGeom prst="rect">
            <a:avLst/>
          </a:prstGeom>
          <a:solidFill>
            <a:schemeClr val="tx1"/>
          </a:solidFill>
        </p:spPr>
        <p:txBody>
          <a:bodyPr wrap="square">
            <a:spAutoFit/>
          </a:bodyPr>
          <a:lstStyle/>
          <a:p>
            <a:pPr>
              <a:buFont typeface="Arial" pitchFamily="34" charset="0"/>
              <a:buChar char="•"/>
            </a:pPr>
            <a:r>
              <a:rPr lang="en-IN" sz="3200" b="1" dirty="0" smtClean="0"/>
              <a:t> </a:t>
            </a:r>
            <a:r>
              <a:rPr lang="en-IN" sz="2400" dirty="0" smtClean="0">
                <a:solidFill>
                  <a:srgbClr val="FFFF00"/>
                </a:solidFill>
                <a:latin typeface="Comic Sans MS" pitchFamily="66" charset="0"/>
              </a:rPr>
              <a:t>Other </a:t>
            </a:r>
            <a:r>
              <a:rPr lang="en-IN" sz="2400" dirty="0" err="1" smtClean="0">
                <a:solidFill>
                  <a:srgbClr val="FFFF00"/>
                </a:solidFill>
                <a:latin typeface="Comic Sans MS" pitchFamily="66" charset="0"/>
              </a:rPr>
              <a:t>antiplatelet</a:t>
            </a:r>
            <a:r>
              <a:rPr lang="en-IN" sz="2400" dirty="0" smtClean="0">
                <a:solidFill>
                  <a:srgbClr val="FFFF00"/>
                </a:solidFill>
                <a:latin typeface="Comic Sans MS" pitchFamily="66" charset="0"/>
              </a:rPr>
              <a:t> agents used for dual </a:t>
            </a:r>
            <a:r>
              <a:rPr lang="en-IN" sz="2400" dirty="0" err="1" smtClean="0">
                <a:solidFill>
                  <a:srgbClr val="FFFF00"/>
                </a:solidFill>
                <a:latin typeface="Comic Sans MS" pitchFamily="66" charset="0"/>
              </a:rPr>
              <a:t>antiplatelet</a:t>
            </a:r>
            <a:r>
              <a:rPr lang="en-IN" sz="2400" dirty="0" smtClean="0">
                <a:solidFill>
                  <a:srgbClr val="FFFF00"/>
                </a:solidFill>
                <a:latin typeface="Comic Sans MS" pitchFamily="66" charset="0"/>
              </a:rPr>
              <a:t> therapy are the P2Y</a:t>
            </a:r>
            <a:r>
              <a:rPr lang="en-IN" sz="2400" baseline="-25000" dirty="0" smtClean="0">
                <a:solidFill>
                  <a:srgbClr val="FFFF00"/>
                </a:solidFill>
                <a:latin typeface="Comic Sans MS" pitchFamily="66" charset="0"/>
              </a:rPr>
              <a:t>12</a:t>
            </a:r>
            <a:r>
              <a:rPr lang="en-IN" sz="2400" dirty="0" smtClean="0">
                <a:solidFill>
                  <a:srgbClr val="FFFF00"/>
                </a:solidFill>
                <a:latin typeface="Comic Sans MS" pitchFamily="66" charset="0"/>
              </a:rPr>
              <a:t> receptor inhibitors (</a:t>
            </a:r>
            <a:r>
              <a:rPr lang="en-IN" sz="2400" dirty="0" err="1" smtClean="0">
                <a:solidFill>
                  <a:srgbClr val="FFFF00"/>
                </a:solidFill>
                <a:latin typeface="Comic Sans MS" pitchFamily="66" charset="0"/>
              </a:rPr>
              <a:t>eg</a:t>
            </a:r>
            <a:r>
              <a:rPr lang="en-IN" sz="2400" b="1" dirty="0" smtClean="0">
                <a:solidFill>
                  <a:schemeClr val="bg1"/>
                </a:solidFill>
                <a:latin typeface="Comic Sans MS" pitchFamily="66" charset="0"/>
              </a:rPr>
              <a:t>, </a:t>
            </a:r>
            <a:r>
              <a:rPr lang="en-IN" sz="2400" b="1" dirty="0" err="1" smtClean="0">
                <a:solidFill>
                  <a:schemeClr val="bg1"/>
                </a:solidFill>
                <a:latin typeface="Comic Sans MS" pitchFamily="66" charset="0"/>
              </a:rPr>
              <a:t>clopidogrel</a:t>
            </a:r>
            <a:r>
              <a:rPr lang="en-IN" sz="2400" b="1" dirty="0" smtClean="0">
                <a:solidFill>
                  <a:schemeClr val="bg1"/>
                </a:solidFill>
                <a:latin typeface="Comic Sans MS" pitchFamily="66" charset="0"/>
              </a:rPr>
              <a:t>, </a:t>
            </a:r>
            <a:r>
              <a:rPr lang="en-IN" sz="2400" b="1" dirty="0" err="1" smtClean="0">
                <a:solidFill>
                  <a:schemeClr val="bg1"/>
                </a:solidFill>
                <a:latin typeface="Comic Sans MS" pitchFamily="66" charset="0"/>
              </a:rPr>
              <a:t>ticagrelor</a:t>
            </a:r>
            <a:r>
              <a:rPr lang="en-IN" sz="2400" b="1" dirty="0" smtClean="0">
                <a:solidFill>
                  <a:schemeClr val="bg1"/>
                </a:solidFill>
                <a:latin typeface="Comic Sans MS" pitchFamily="66" charset="0"/>
              </a:rPr>
              <a:t>, </a:t>
            </a:r>
            <a:r>
              <a:rPr lang="en-IN" sz="2400" b="1" dirty="0" err="1" smtClean="0">
                <a:solidFill>
                  <a:schemeClr val="bg1"/>
                </a:solidFill>
                <a:latin typeface="Comic Sans MS" pitchFamily="66" charset="0"/>
              </a:rPr>
              <a:t>prasugrel</a:t>
            </a:r>
            <a:r>
              <a:rPr lang="en-IN" sz="2400" dirty="0" smtClean="0">
                <a:solidFill>
                  <a:srgbClr val="FFFF00"/>
                </a:solidFill>
                <a:latin typeface="Comic Sans MS" pitchFamily="66" charset="0"/>
              </a:rPr>
              <a:t>); a loading dose of these agents is given before or at the time of reperfusion and an extended duration maintenance dose is administered thereafter, depending on the method of reperfusion.</a:t>
            </a:r>
          </a:p>
          <a:p>
            <a:pPr>
              <a:buFont typeface="Arial" pitchFamily="34" charset="0"/>
              <a:buChar char="•"/>
            </a:pPr>
            <a:endParaRPr lang="en-IN" sz="2400" dirty="0" smtClean="0">
              <a:solidFill>
                <a:srgbClr val="FFFF00"/>
              </a:solidFill>
              <a:latin typeface="Comic Sans MS" pitchFamily="66" charset="0"/>
            </a:endParaRPr>
          </a:p>
          <a:p>
            <a:pPr>
              <a:buFont typeface="Arial" pitchFamily="34" charset="0"/>
              <a:buChar char="•"/>
            </a:pPr>
            <a:r>
              <a:rPr lang="en-IN" sz="2400" dirty="0" smtClean="0">
                <a:solidFill>
                  <a:srgbClr val="FFFF00"/>
                </a:solidFill>
                <a:latin typeface="Comic Sans MS" pitchFamily="66" charset="0"/>
              </a:rPr>
              <a:t>For patients undergoing </a:t>
            </a:r>
            <a:r>
              <a:rPr lang="en-IN" sz="2400" b="1" dirty="0" smtClean="0">
                <a:solidFill>
                  <a:srgbClr val="FFFF00"/>
                </a:solidFill>
                <a:latin typeface="Comic Sans MS" pitchFamily="66" charset="0"/>
              </a:rPr>
              <a:t>primary PCI</a:t>
            </a:r>
            <a:r>
              <a:rPr lang="en-IN" sz="2400" dirty="0" smtClean="0">
                <a:solidFill>
                  <a:srgbClr val="FFFF00"/>
                </a:solidFill>
                <a:latin typeface="Comic Sans MS" pitchFamily="66" charset="0"/>
              </a:rPr>
              <a:t>, a loading dose </a:t>
            </a:r>
            <a:r>
              <a:rPr lang="en-IN" sz="2400" dirty="0" smtClean="0">
                <a:solidFill>
                  <a:schemeClr val="bg1"/>
                </a:solidFill>
                <a:latin typeface="Comic Sans MS" pitchFamily="66" charset="0"/>
              </a:rPr>
              <a:t>of 600 mg of </a:t>
            </a:r>
            <a:r>
              <a:rPr lang="en-IN" sz="2400" dirty="0" err="1" smtClean="0">
                <a:solidFill>
                  <a:schemeClr val="bg1"/>
                </a:solidFill>
                <a:latin typeface="Comic Sans MS" pitchFamily="66" charset="0"/>
              </a:rPr>
              <a:t>clopidogrel</a:t>
            </a:r>
            <a:r>
              <a:rPr lang="en-IN" sz="2400" dirty="0" smtClean="0">
                <a:solidFill>
                  <a:schemeClr val="bg1"/>
                </a:solidFill>
                <a:latin typeface="Comic Sans MS" pitchFamily="66" charset="0"/>
              </a:rPr>
              <a:t>, 180 mg of </a:t>
            </a:r>
            <a:r>
              <a:rPr lang="en-IN" sz="2400" dirty="0" err="1" smtClean="0">
                <a:solidFill>
                  <a:schemeClr val="bg1"/>
                </a:solidFill>
                <a:latin typeface="Comic Sans MS" pitchFamily="66" charset="0"/>
              </a:rPr>
              <a:t>ticagrelor</a:t>
            </a:r>
            <a:r>
              <a:rPr lang="en-IN" sz="2400" dirty="0" smtClean="0">
                <a:solidFill>
                  <a:schemeClr val="bg1"/>
                </a:solidFill>
                <a:latin typeface="Comic Sans MS" pitchFamily="66" charset="0"/>
              </a:rPr>
              <a:t>, or 60 mg of </a:t>
            </a:r>
            <a:r>
              <a:rPr lang="en-IN" sz="2400" dirty="0" err="1" smtClean="0">
                <a:solidFill>
                  <a:schemeClr val="bg1"/>
                </a:solidFill>
                <a:latin typeface="Comic Sans MS" pitchFamily="66" charset="0"/>
              </a:rPr>
              <a:t>prasugrel</a:t>
            </a:r>
            <a:r>
              <a:rPr lang="en-IN" sz="2400" dirty="0" smtClean="0">
                <a:solidFill>
                  <a:schemeClr val="bg1"/>
                </a:solidFill>
                <a:latin typeface="Comic Sans MS" pitchFamily="66" charset="0"/>
              </a:rPr>
              <a:t> </a:t>
            </a:r>
            <a:r>
              <a:rPr lang="en-IN" sz="2400" dirty="0" smtClean="0">
                <a:solidFill>
                  <a:srgbClr val="FFFF00"/>
                </a:solidFill>
                <a:latin typeface="Comic Sans MS" pitchFamily="66" charset="0"/>
              </a:rPr>
              <a:t>should be given as early as possible or at the time of primary PCI. </a:t>
            </a:r>
          </a:p>
          <a:p>
            <a:pPr>
              <a:buFont typeface="Arial" pitchFamily="34" charset="0"/>
              <a:buChar char="•"/>
            </a:pPr>
            <a:endParaRPr lang="en-IN" sz="2400" dirty="0" smtClean="0">
              <a:solidFill>
                <a:srgbClr val="FFFF00"/>
              </a:solidFill>
              <a:latin typeface="Comic Sans MS" pitchFamily="66" charset="0"/>
            </a:endParaRPr>
          </a:p>
          <a:p>
            <a:pPr>
              <a:buFont typeface="Arial" pitchFamily="34" charset="0"/>
              <a:buChar char="•"/>
            </a:pPr>
            <a:r>
              <a:rPr lang="en-IN" sz="2400" dirty="0" smtClean="0">
                <a:solidFill>
                  <a:srgbClr val="FFFF00"/>
                </a:solidFill>
                <a:latin typeface="Comic Sans MS" pitchFamily="66" charset="0"/>
              </a:rPr>
              <a:t>A maintenance dose of P2Y</a:t>
            </a:r>
            <a:r>
              <a:rPr lang="en-IN" sz="2400" baseline="-25000" dirty="0" smtClean="0">
                <a:solidFill>
                  <a:srgbClr val="FFFF00"/>
                </a:solidFill>
                <a:latin typeface="Comic Sans MS" pitchFamily="66" charset="0"/>
              </a:rPr>
              <a:t>12</a:t>
            </a:r>
            <a:r>
              <a:rPr lang="en-IN" sz="2400" dirty="0" smtClean="0">
                <a:solidFill>
                  <a:srgbClr val="FFFF00"/>
                </a:solidFill>
                <a:latin typeface="Comic Sans MS" pitchFamily="66" charset="0"/>
              </a:rPr>
              <a:t> receptor inhibitors should be continued for at least 1 year for patients who receive a stent, either a BMS or a DES. </a:t>
            </a:r>
            <a:r>
              <a:rPr lang="en-IN" sz="2400" dirty="0" smtClean="0">
                <a:solidFill>
                  <a:schemeClr val="bg1"/>
                </a:solidFill>
                <a:latin typeface="Comic Sans MS" pitchFamily="66" charset="0"/>
              </a:rPr>
              <a:t>A daily dose of 75 mg </a:t>
            </a:r>
            <a:r>
              <a:rPr lang="en-IN" sz="2400" dirty="0" err="1" smtClean="0">
                <a:solidFill>
                  <a:schemeClr val="bg1"/>
                </a:solidFill>
                <a:latin typeface="Comic Sans MS" pitchFamily="66" charset="0"/>
              </a:rPr>
              <a:t>clopidogrel</a:t>
            </a:r>
            <a:r>
              <a:rPr lang="en-IN" sz="2400" dirty="0" smtClean="0">
                <a:solidFill>
                  <a:schemeClr val="bg1"/>
                </a:solidFill>
                <a:latin typeface="Comic Sans MS" pitchFamily="66" charset="0"/>
              </a:rPr>
              <a:t>, is recommended.</a:t>
            </a:r>
          </a:p>
          <a:p>
            <a:pPr>
              <a:buFont typeface="Arial" pitchFamily="34" charset="0"/>
              <a:buChar char="•"/>
            </a:pPr>
            <a:endParaRPr lang="en-IN" sz="2000" dirty="0" smtClean="0">
              <a:latin typeface="Comic Sans MS" pitchFamily="66"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533400" y="762001"/>
            <a:ext cx="8153400" cy="5345053"/>
          </a:xfrm>
          <a:prstGeom prst="rect">
            <a:avLst/>
          </a:prstGeom>
          <a:solidFill>
            <a:schemeClr val="tx1"/>
          </a:solidFill>
        </p:spPr>
        <p:txBody>
          <a:bodyPr wrap="square">
            <a:spAutoFit/>
          </a:bodyPr>
          <a:lstStyle/>
          <a:p>
            <a:pPr>
              <a:buFont typeface="Arial" pitchFamily="34" charset="0"/>
              <a:buChar char="•"/>
            </a:pPr>
            <a:r>
              <a:rPr lang="en-IN" dirty="0" smtClean="0">
                <a:latin typeface="Comic Sans MS" pitchFamily="66" charset="0"/>
              </a:rPr>
              <a:t>.</a:t>
            </a:r>
            <a:r>
              <a:rPr lang="en-IN" dirty="0" smtClean="0"/>
              <a:t> </a:t>
            </a:r>
            <a:r>
              <a:rPr lang="en-IN" sz="2400" dirty="0" smtClean="0">
                <a:solidFill>
                  <a:srgbClr val="FFFF00"/>
                </a:solidFill>
                <a:latin typeface="Comic Sans MS" pitchFamily="66" charset="0"/>
              </a:rPr>
              <a:t>For patients </a:t>
            </a:r>
            <a:r>
              <a:rPr lang="en-IN" sz="2400" b="1" dirty="0" smtClean="0">
                <a:solidFill>
                  <a:srgbClr val="FFFF00"/>
                </a:solidFill>
                <a:latin typeface="Comic Sans MS" pitchFamily="66" charset="0"/>
              </a:rPr>
              <a:t>who receive </a:t>
            </a:r>
            <a:r>
              <a:rPr lang="en-IN" sz="2400" b="1" dirty="0" err="1" smtClean="0">
                <a:solidFill>
                  <a:srgbClr val="FFFF00"/>
                </a:solidFill>
                <a:latin typeface="Comic Sans MS" pitchFamily="66" charset="0"/>
              </a:rPr>
              <a:t>fibrinolytic</a:t>
            </a:r>
            <a:r>
              <a:rPr lang="en-IN" sz="2400" b="1" dirty="0" smtClean="0">
                <a:solidFill>
                  <a:srgbClr val="FFFF00"/>
                </a:solidFill>
                <a:latin typeface="Comic Sans MS" pitchFamily="66" charset="0"/>
              </a:rPr>
              <a:t> therapy, a loading dose of </a:t>
            </a:r>
            <a:r>
              <a:rPr lang="en-IN" sz="2400" b="1" dirty="0" err="1" smtClean="0">
                <a:solidFill>
                  <a:srgbClr val="FFFF00"/>
                </a:solidFill>
                <a:latin typeface="Comic Sans MS" pitchFamily="66" charset="0"/>
              </a:rPr>
              <a:t>clopidogrel</a:t>
            </a:r>
            <a:r>
              <a:rPr lang="en-IN" sz="2400" b="1" dirty="0" smtClean="0">
                <a:solidFill>
                  <a:srgbClr val="FFFF00"/>
                </a:solidFill>
                <a:latin typeface="Comic Sans MS" pitchFamily="66" charset="0"/>
              </a:rPr>
              <a:t> 300 mg </a:t>
            </a:r>
          </a:p>
          <a:p>
            <a:pPr>
              <a:buFont typeface="Arial" pitchFamily="34" charset="0"/>
              <a:buChar char="•"/>
            </a:pPr>
            <a:endParaRPr lang="en-IN" sz="2400" dirty="0" smtClean="0">
              <a:solidFill>
                <a:srgbClr val="FFFF00"/>
              </a:solidFill>
              <a:latin typeface="Comic Sans MS" pitchFamily="66" charset="0"/>
            </a:endParaRPr>
          </a:p>
          <a:p>
            <a:pPr>
              <a:buFont typeface="Arial" pitchFamily="34" charset="0"/>
              <a:buChar char="•"/>
            </a:pPr>
            <a:r>
              <a:rPr lang="en-IN" sz="2400" dirty="0" smtClean="0">
                <a:solidFill>
                  <a:srgbClr val="FFFF00"/>
                </a:solidFill>
                <a:latin typeface="Comic Sans MS" pitchFamily="66" charset="0"/>
              </a:rPr>
              <a:t>Introducing </a:t>
            </a:r>
            <a:r>
              <a:rPr lang="en-IN" sz="2400" dirty="0" err="1" smtClean="0">
                <a:solidFill>
                  <a:srgbClr val="FFFF00"/>
                </a:solidFill>
                <a:latin typeface="Comic Sans MS" pitchFamily="66" charset="0"/>
              </a:rPr>
              <a:t>ticagrelor</a:t>
            </a:r>
            <a:r>
              <a:rPr lang="en-IN" sz="2400" dirty="0" smtClean="0">
                <a:solidFill>
                  <a:srgbClr val="FFFF00"/>
                </a:solidFill>
                <a:latin typeface="Comic Sans MS" pitchFamily="66" charset="0"/>
              </a:rPr>
              <a:t> after myocardial infarction in patients with previous ischemic stroke is associated with lower rates of recurrent ischemic stroke, without an increase in intracranial </a:t>
            </a:r>
            <a:r>
              <a:rPr lang="en-IN" sz="3200" dirty="0" err="1" smtClean="0">
                <a:solidFill>
                  <a:schemeClr val="bg1"/>
                </a:solidFill>
                <a:latin typeface="Comic Sans MS" pitchFamily="66" charset="0"/>
              </a:rPr>
              <a:t>bleeding.</a:t>
            </a:r>
            <a:r>
              <a:rPr lang="en-IN" sz="3200" baseline="30000" dirty="0" err="1" smtClean="0">
                <a:solidFill>
                  <a:schemeClr val="bg1"/>
                </a:solidFill>
                <a:latin typeface="Comic Sans MS" pitchFamily="66" charset="0"/>
              </a:rPr>
              <a:t>Ticagrelor</a:t>
            </a:r>
            <a:r>
              <a:rPr lang="en-IN" sz="3200" baseline="30000" dirty="0" smtClean="0">
                <a:solidFill>
                  <a:schemeClr val="bg1"/>
                </a:solidFill>
                <a:latin typeface="Comic Sans MS" pitchFamily="66" charset="0"/>
              </a:rPr>
              <a:t> CAUSES less bleeding compared to </a:t>
            </a:r>
            <a:r>
              <a:rPr lang="en-IN" sz="3200" baseline="30000" dirty="0" err="1" smtClean="0">
                <a:solidFill>
                  <a:schemeClr val="bg1"/>
                </a:solidFill>
                <a:latin typeface="Comic Sans MS" pitchFamily="66" charset="0"/>
              </a:rPr>
              <a:t>clopdrogel</a:t>
            </a:r>
            <a:endParaRPr lang="en-IN" sz="3200" baseline="30000" dirty="0" smtClean="0">
              <a:solidFill>
                <a:schemeClr val="bg1"/>
              </a:solidFill>
              <a:latin typeface="Comic Sans MS" pitchFamily="66" charset="0"/>
            </a:endParaRPr>
          </a:p>
          <a:p>
            <a:pPr>
              <a:buFont typeface="Arial" pitchFamily="34" charset="0"/>
              <a:buChar char="•"/>
            </a:pPr>
            <a:endParaRPr lang="en-IN" sz="2400" dirty="0" smtClean="0">
              <a:solidFill>
                <a:srgbClr val="FFFF00"/>
              </a:solidFill>
              <a:latin typeface="Comic Sans MS" pitchFamily="66" charset="0"/>
            </a:endParaRPr>
          </a:p>
          <a:p>
            <a:pPr>
              <a:buFont typeface="Arial" pitchFamily="34" charset="0"/>
              <a:buChar char="•"/>
            </a:pPr>
            <a:r>
              <a:rPr lang="en-IN" sz="2400" dirty="0" err="1" smtClean="0">
                <a:solidFill>
                  <a:srgbClr val="FFFF00"/>
                </a:solidFill>
                <a:latin typeface="Comic Sans MS" pitchFamily="66" charset="0"/>
              </a:rPr>
              <a:t>Prasugrel</a:t>
            </a:r>
            <a:r>
              <a:rPr lang="en-IN" sz="2400" dirty="0" smtClean="0">
                <a:solidFill>
                  <a:srgbClr val="FFFF00"/>
                </a:solidFill>
                <a:latin typeface="Comic Sans MS" pitchFamily="66" charset="0"/>
              </a:rPr>
              <a:t> is more potent than </a:t>
            </a:r>
            <a:r>
              <a:rPr lang="en-IN" sz="2400" dirty="0" err="1" smtClean="0">
                <a:solidFill>
                  <a:srgbClr val="FFFF00"/>
                </a:solidFill>
                <a:latin typeface="Comic Sans MS" pitchFamily="66" charset="0"/>
              </a:rPr>
              <a:t>clopidrogel</a:t>
            </a:r>
            <a:r>
              <a:rPr lang="en-IN" sz="2400" dirty="0" smtClean="0">
                <a:solidFill>
                  <a:srgbClr val="FFFF00"/>
                </a:solidFill>
                <a:latin typeface="Comic Sans MS" pitchFamily="66" charset="0"/>
              </a:rPr>
              <a:t> but </a:t>
            </a:r>
            <a:r>
              <a:rPr lang="en-IN" sz="2400" dirty="0" smtClean="0">
                <a:solidFill>
                  <a:schemeClr val="bg1"/>
                </a:solidFill>
                <a:latin typeface="Comic Sans MS" pitchFamily="66" charset="0"/>
              </a:rPr>
              <a:t>The use of </a:t>
            </a:r>
            <a:r>
              <a:rPr lang="en-IN" sz="2400" dirty="0" err="1" smtClean="0">
                <a:solidFill>
                  <a:schemeClr val="bg1"/>
                </a:solidFill>
                <a:latin typeface="Comic Sans MS" pitchFamily="66" charset="0"/>
              </a:rPr>
              <a:t>prasugrel</a:t>
            </a:r>
            <a:r>
              <a:rPr lang="en-IN" sz="2400" dirty="0" smtClean="0">
                <a:solidFill>
                  <a:schemeClr val="bg1"/>
                </a:solidFill>
                <a:latin typeface="Comic Sans MS" pitchFamily="66" charset="0"/>
              </a:rPr>
              <a:t> is not recommended for patients with a history of stroke or transient ischemic attack (TIA)      Renal </a:t>
            </a:r>
            <a:r>
              <a:rPr lang="en-IN" sz="2400" dirty="0" err="1" smtClean="0">
                <a:solidFill>
                  <a:schemeClr val="bg1"/>
                </a:solidFill>
                <a:latin typeface="Comic Sans MS" pitchFamily="66" charset="0"/>
              </a:rPr>
              <a:t>failire</a:t>
            </a:r>
            <a:r>
              <a:rPr lang="en-IN" sz="2400" dirty="0" smtClean="0">
                <a:solidFill>
                  <a:schemeClr val="bg1"/>
                </a:solidFill>
                <a:latin typeface="Comic Sans MS" pitchFamily="66" charset="0"/>
              </a:rPr>
              <a:t>, </a:t>
            </a:r>
            <a:r>
              <a:rPr lang="en-IN" sz="2400" dirty="0" err="1" smtClean="0">
                <a:solidFill>
                  <a:schemeClr val="bg1"/>
                </a:solidFill>
                <a:latin typeface="Comic Sans MS" pitchFamily="66" charset="0"/>
              </a:rPr>
              <a:t>ve</a:t>
            </a:r>
            <a:r>
              <a:rPr lang="en-IN" sz="2400" dirty="0" smtClean="0">
                <a:solidFill>
                  <a:schemeClr val="bg1"/>
                </a:solidFill>
                <a:latin typeface="Comic Sans MS" pitchFamily="66" charset="0"/>
              </a:rPr>
              <a:t> </a:t>
            </a:r>
            <a:r>
              <a:rPr lang="en-IN" sz="2400" dirty="0" err="1" smtClean="0">
                <a:solidFill>
                  <a:schemeClr val="bg1"/>
                </a:solidFill>
                <a:latin typeface="Comic Sans MS" pitchFamily="66" charset="0"/>
              </a:rPr>
              <a:t>failut</a:t>
            </a:r>
            <a:r>
              <a:rPr lang="en-IN" sz="2400" dirty="0" smtClean="0">
                <a:solidFill>
                  <a:schemeClr val="bg1"/>
                </a:solidFill>
                <a:latin typeface="Comic Sans MS" pitchFamily="66" charset="0"/>
              </a:rPr>
              <a:t> r pt re tan 75.</a:t>
            </a:r>
          </a:p>
          <a:p>
            <a:r>
              <a:rPr lang="en-IN" sz="2400" dirty="0" smtClean="0">
                <a:solidFill>
                  <a:srgbClr val="FFFF00"/>
                </a:solidFill>
              </a:rPr>
              <a:t>. </a:t>
            </a:r>
            <a:endParaRPr lang="en-IN" sz="2400" dirty="0" smtClean="0">
              <a:solidFill>
                <a:srgbClr val="FFFF00"/>
              </a:solidFill>
              <a:latin typeface="Comic Sans MS" pitchFamily="66"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457200" y="838200"/>
            <a:ext cx="8229600" cy="5668218"/>
          </a:xfrm>
          <a:prstGeom prst="rect">
            <a:avLst/>
          </a:prstGeom>
          <a:solidFill>
            <a:schemeClr val="tx1"/>
          </a:solidFill>
        </p:spPr>
        <p:txBody>
          <a:bodyPr wrap="square">
            <a:spAutoFit/>
          </a:bodyPr>
          <a:lstStyle/>
          <a:p>
            <a:pPr marL="687705">
              <a:lnSpc>
                <a:spcPct val="100000"/>
              </a:lnSpc>
              <a:spcBef>
                <a:spcPts val="409"/>
              </a:spcBef>
            </a:pPr>
            <a:r>
              <a:rPr lang="en-IN" sz="3600" b="1" spc="50" dirty="0" smtClean="0">
                <a:solidFill>
                  <a:srgbClr val="007353"/>
                </a:solidFill>
                <a:latin typeface="Times New Roman"/>
                <a:cs typeface="Times New Roman"/>
              </a:rPr>
              <a:t>        </a:t>
            </a:r>
            <a:r>
              <a:rPr lang="en-IN" sz="3600" b="1" spc="50" dirty="0" err="1" smtClean="0">
                <a:solidFill>
                  <a:srgbClr val="FFFF00"/>
                </a:solidFill>
                <a:latin typeface="Times New Roman"/>
                <a:cs typeface="Times New Roman"/>
              </a:rPr>
              <a:t>Antiplatelet</a:t>
            </a:r>
            <a:r>
              <a:rPr lang="en-IN" sz="3600" b="1" spc="-5" dirty="0" smtClean="0">
                <a:solidFill>
                  <a:srgbClr val="FFFF00"/>
                </a:solidFill>
                <a:latin typeface="Times New Roman"/>
                <a:cs typeface="Times New Roman"/>
              </a:rPr>
              <a:t> </a:t>
            </a:r>
            <a:r>
              <a:rPr lang="en-IN" sz="3600" b="1" spc="25" dirty="0" smtClean="0">
                <a:solidFill>
                  <a:srgbClr val="FFFF00"/>
                </a:solidFill>
                <a:latin typeface="Times New Roman"/>
                <a:cs typeface="Times New Roman"/>
              </a:rPr>
              <a:t>Treatment</a:t>
            </a:r>
            <a:endParaRPr lang="en-IN" sz="3600" dirty="0" smtClean="0">
              <a:solidFill>
                <a:srgbClr val="FFFF00"/>
              </a:solidFill>
              <a:latin typeface="Times New Roman"/>
              <a:cs typeface="Times New Roman"/>
            </a:endParaRPr>
          </a:p>
          <a:p>
            <a:pPr marL="38100" marR="31115" indent="151765" algn="just">
              <a:lnSpc>
                <a:spcPct val="100000"/>
              </a:lnSpc>
              <a:spcBef>
                <a:spcPts val="200"/>
              </a:spcBef>
              <a:buFont typeface="Arial" pitchFamily="34" charset="0"/>
              <a:buChar char="•"/>
            </a:pPr>
            <a:endParaRPr lang="en-IN" dirty="0" smtClean="0">
              <a:latin typeface="Comic Sans MS" pitchFamily="66" charset="0"/>
              <a:cs typeface="Times New Roman"/>
            </a:endParaRPr>
          </a:p>
          <a:p>
            <a:pPr marL="38100" marR="30480" indent="151765" algn="just">
              <a:lnSpc>
                <a:spcPct val="100000"/>
              </a:lnSpc>
              <a:spcBef>
                <a:spcPts val="300"/>
              </a:spcBef>
              <a:buFont typeface="Arial" pitchFamily="34" charset="0"/>
              <a:buChar char="•"/>
            </a:pPr>
            <a:r>
              <a:rPr lang="en-IN" sz="2000" spc="40" dirty="0" smtClean="0">
                <a:solidFill>
                  <a:srgbClr val="FFFF00"/>
                </a:solidFill>
                <a:latin typeface="Comic Sans MS" pitchFamily="66" charset="0"/>
                <a:cs typeface="Times New Roman"/>
              </a:rPr>
              <a:t>As</a:t>
            </a:r>
            <a:r>
              <a:rPr lang="en-IN" sz="2000" spc="-25" dirty="0" smtClean="0">
                <a:solidFill>
                  <a:srgbClr val="FFFF00"/>
                </a:solidFill>
                <a:latin typeface="Comic Sans MS" pitchFamily="66" charset="0"/>
                <a:cs typeface="Times New Roman"/>
              </a:rPr>
              <a:t> </a:t>
            </a:r>
            <a:r>
              <a:rPr lang="en-IN" sz="2000" spc="55" dirty="0" smtClean="0">
                <a:solidFill>
                  <a:srgbClr val="FFFF00"/>
                </a:solidFill>
                <a:latin typeface="Comic Sans MS" pitchFamily="66" charset="0"/>
                <a:cs typeface="Times New Roman"/>
              </a:rPr>
              <a:t>per</a:t>
            </a:r>
            <a:r>
              <a:rPr lang="en-IN" sz="2000" spc="-20" dirty="0" smtClean="0">
                <a:solidFill>
                  <a:srgbClr val="FFFF00"/>
                </a:solidFill>
                <a:latin typeface="Comic Sans MS" pitchFamily="66" charset="0"/>
                <a:cs typeface="Times New Roman"/>
              </a:rPr>
              <a:t> </a:t>
            </a:r>
            <a:r>
              <a:rPr lang="en-IN" sz="2000" spc="45" dirty="0" smtClean="0">
                <a:solidFill>
                  <a:srgbClr val="FFFF00"/>
                </a:solidFill>
                <a:latin typeface="Comic Sans MS" pitchFamily="66" charset="0"/>
                <a:cs typeface="Times New Roman"/>
              </a:rPr>
              <a:t>the</a:t>
            </a:r>
            <a:r>
              <a:rPr lang="en-IN" sz="2000" spc="-25" dirty="0" smtClean="0">
                <a:solidFill>
                  <a:srgbClr val="FFFF00"/>
                </a:solidFill>
                <a:latin typeface="Comic Sans MS" pitchFamily="66" charset="0"/>
                <a:cs typeface="Times New Roman"/>
              </a:rPr>
              <a:t> </a:t>
            </a:r>
            <a:r>
              <a:rPr lang="en-IN" sz="2000" spc="35" dirty="0" smtClean="0">
                <a:solidFill>
                  <a:srgbClr val="FFFF00"/>
                </a:solidFill>
                <a:latin typeface="Comic Sans MS" pitchFamily="66" charset="0"/>
                <a:cs typeface="Times New Roman"/>
              </a:rPr>
              <a:t>latest</a:t>
            </a:r>
            <a:r>
              <a:rPr lang="en-IN" sz="2000" spc="-55" dirty="0" smtClean="0">
                <a:solidFill>
                  <a:srgbClr val="FFFF00"/>
                </a:solidFill>
                <a:latin typeface="Comic Sans MS" pitchFamily="66" charset="0"/>
                <a:cs typeface="Times New Roman"/>
              </a:rPr>
              <a:t> </a:t>
            </a:r>
            <a:r>
              <a:rPr lang="en-IN" sz="2000" spc="50" dirty="0" smtClean="0">
                <a:solidFill>
                  <a:srgbClr val="FFFF00"/>
                </a:solidFill>
                <a:latin typeface="Comic Sans MS" pitchFamily="66" charset="0"/>
                <a:cs typeface="Times New Roman"/>
              </a:rPr>
              <a:t>ACC/AHA</a:t>
            </a:r>
            <a:r>
              <a:rPr lang="en-IN" sz="2000" spc="-20" dirty="0" smtClean="0">
                <a:solidFill>
                  <a:srgbClr val="FFFF00"/>
                </a:solidFill>
                <a:latin typeface="Comic Sans MS" pitchFamily="66" charset="0"/>
                <a:cs typeface="Times New Roman"/>
              </a:rPr>
              <a:t> </a:t>
            </a:r>
            <a:r>
              <a:rPr lang="en-IN" sz="2000" spc="35" dirty="0" smtClean="0">
                <a:solidFill>
                  <a:srgbClr val="FFFF00"/>
                </a:solidFill>
                <a:latin typeface="Comic Sans MS" pitchFamily="66" charset="0"/>
                <a:cs typeface="Times New Roman"/>
              </a:rPr>
              <a:t>Focused</a:t>
            </a:r>
            <a:r>
              <a:rPr lang="en-IN" sz="2000" spc="-30" dirty="0" smtClean="0">
                <a:solidFill>
                  <a:srgbClr val="FFFF00"/>
                </a:solidFill>
                <a:latin typeface="Comic Sans MS" pitchFamily="66" charset="0"/>
                <a:cs typeface="Times New Roman"/>
              </a:rPr>
              <a:t> </a:t>
            </a:r>
            <a:r>
              <a:rPr lang="en-IN" sz="2000" spc="45" dirty="0" smtClean="0">
                <a:solidFill>
                  <a:srgbClr val="FFFF00"/>
                </a:solidFill>
                <a:latin typeface="Comic Sans MS" pitchFamily="66" charset="0"/>
                <a:cs typeface="Times New Roman"/>
              </a:rPr>
              <a:t>Updates,</a:t>
            </a:r>
            <a:r>
              <a:rPr lang="en-IN" sz="2000" spc="-20" dirty="0" smtClean="0">
                <a:solidFill>
                  <a:srgbClr val="FFFF00"/>
                </a:solidFill>
                <a:latin typeface="Comic Sans MS" pitchFamily="66" charset="0"/>
                <a:cs typeface="Times New Roman"/>
              </a:rPr>
              <a:t> </a:t>
            </a:r>
            <a:r>
              <a:rPr lang="en-IN" sz="2000" spc="35" dirty="0" smtClean="0">
                <a:solidFill>
                  <a:schemeClr val="bg1"/>
                </a:solidFill>
                <a:latin typeface="Comic Sans MS" pitchFamily="66" charset="0"/>
                <a:cs typeface="Times New Roman"/>
              </a:rPr>
              <a:t>Glycoprotein  </a:t>
            </a:r>
            <a:r>
              <a:rPr lang="en-IN" sz="2000" spc="55" dirty="0" err="1" smtClean="0">
                <a:solidFill>
                  <a:schemeClr val="bg1"/>
                </a:solidFill>
                <a:latin typeface="Comic Sans MS" pitchFamily="66" charset="0"/>
                <a:cs typeface="Times New Roman"/>
              </a:rPr>
              <a:t>IIb</a:t>
            </a:r>
            <a:r>
              <a:rPr lang="en-IN" sz="2000" spc="55" dirty="0" smtClean="0">
                <a:solidFill>
                  <a:schemeClr val="bg1"/>
                </a:solidFill>
                <a:latin typeface="Comic Sans MS" pitchFamily="66" charset="0"/>
                <a:cs typeface="Times New Roman"/>
              </a:rPr>
              <a:t>/</a:t>
            </a:r>
            <a:r>
              <a:rPr lang="en-IN" sz="2000" spc="55" dirty="0" err="1" smtClean="0">
                <a:solidFill>
                  <a:schemeClr val="bg1"/>
                </a:solidFill>
                <a:latin typeface="Comic Sans MS" pitchFamily="66" charset="0"/>
                <a:cs typeface="Times New Roman"/>
              </a:rPr>
              <a:t>IIIa</a:t>
            </a:r>
            <a:r>
              <a:rPr lang="en-IN" sz="2000" spc="55" dirty="0" smtClean="0">
                <a:solidFill>
                  <a:schemeClr val="bg1"/>
                </a:solidFill>
                <a:latin typeface="Comic Sans MS" pitchFamily="66" charset="0"/>
                <a:cs typeface="Times New Roman"/>
              </a:rPr>
              <a:t> </a:t>
            </a:r>
            <a:r>
              <a:rPr lang="en-IN" sz="2000" spc="85" dirty="0" smtClean="0">
                <a:solidFill>
                  <a:schemeClr val="bg1"/>
                </a:solidFill>
                <a:latin typeface="Comic Sans MS" pitchFamily="66" charset="0"/>
                <a:cs typeface="Times New Roman"/>
              </a:rPr>
              <a:t>antagonists</a:t>
            </a:r>
            <a:r>
              <a:rPr lang="en-IN" sz="2000" spc="85" dirty="0" smtClean="0">
                <a:solidFill>
                  <a:srgbClr val="FFFF00"/>
                </a:solidFill>
                <a:latin typeface="Comic Sans MS" pitchFamily="66" charset="0"/>
                <a:cs typeface="Times New Roman"/>
              </a:rPr>
              <a:t> </a:t>
            </a:r>
            <a:r>
              <a:rPr lang="en-IN" sz="2000" spc="95" dirty="0" smtClean="0">
                <a:solidFill>
                  <a:srgbClr val="FFFF00"/>
                </a:solidFill>
                <a:latin typeface="Comic Sans MS" pitchFamily="66" charset="0"/>
                <a:cs typeface="Times New Roman"/>
              </a:rPr>
              <a:t>may </a:t>
            </a:r>
            <a:r>
              <a:rPr lang="en-IN" sz="2000" spc="60" dirty="0" smtClean="0">
                <a:solidFill>
                  <a:srgbClr val="FFFF00"/>
                </a:solidFill>
                <a:latin typeface="Comic Sans MS" pitchFamily="66" charset="0"/>
                <a:cs typeface="Times New Roman"/>
              </a:rPr>
              <a:t>be </a:t>
            </a:r>
            <a:r>
              <a:rPr lang="en-IN" sz="2000" spc="65" dirty="0" smtClean="0">
                <a:solidFill>
                  <a:srgbClr val="FFFF00"/>
                </a:solidFill>
                <a:latin typeface="Comic Sans MS" pitchFamily="66" charset="0"/>
                <a:cs typeface="Times New Roman"/>
              </a:rPr>
              <a:t>selectively </a:t>
            </a:r>
            <a:r>
              <a:rPr lang="en-IN" sz="2000" spc="95" dirty="0" smtClean="0">
                <a:solidFill>
                  <a:srgbClr val="FFFF00"/>
                </a:solidFill>
                <a:latin typeface="Comic Sans MS" pitchFamily="66" charset="0"/>
                <a:cs typeface="Times New Roman"/>
              </a:rPr>
              <a:t>used </a:t>
            </a:r>
            <a:r>
              <a:rPr lang="en-IN" sz="2000" spc="65" dirty="0" smtClean="0">
                <a:solidFill>
                  <a:srgbClr val="FFFF00"/>
                </a:solidFill>
                <a:latin typeface="Comic Sans MS" pitchFamily="66" charset="0"/>
                <a:cs typeface="Times New Roman"/>
              </a:rPr>
              <a:t>in </a:t>
            </a:r>
            <a:r>
              <a:rPr lang="en-IN" sz="2000" spc="90" dirty="0" smtClean="0">
                <a:solidFill>
                  <a:srgbClr val="FFFF00"/>
                </a:solidFill>
                <a:latin typeface="Comic Sans MS" pitchFamily="66" charset="0"/>
                <a:cs typeface="Times New Roman"/>
              </a:rPr>
              <a:t>patients  </a:t>
            </a:r>
            <a:r>
              <a:rPr lang="en-IN" sz="2000" spc="70" dirty="0" smtClean="0">
                <a:solidFill>
                  <a:srgbClr val="FFFF00"/>
                </a:solidFill>
                <a:latin typeface="Comic Sans MS" pitchFamily="66" charset="0"/>
                <a:cs typeface="Times New Roman"/>
              </a:rPr>
              <a:t>undergoing primary </a:t>
            </a:r>
            <a:r>
              <a:rPr lang="en-IN" sz="2000" spc="35" dirty="0" smtClean="0">
                <a:solidFill>
                  <a:srgbClr val="FFFF00"/>
                </a:solidFill>
                <a:latin typeface="Comic Sans MS" pitchFamily="66" charset="0"/>
                <a:cs typeface="Times New Roman"/>
              </a:rPr>
              <a:t>PCI </a:t>
            </a:r>
            <a:r>
              <a:rPr lang="en-IN" sz="2000" spc="50" dirty="0" smtClean="0">
                <a:solidFill>
                  <a:srgbClr val="FFFF00"/>
                </a:solidFill>
                <a:latin typeface="Comic Sans MS" pitchFamily="66" charset="0"/>
                <a:cs typeface="Times New Roman"/>
              </a:rPr>
              <a:t>in </a:t>
            </a:r>
            <a:r>
              <a:rPr lang="en-IN" sz="2000" spc="55" dirty="0" smtClean="0">
                <a:solidFill>
                  <a:srgbClr val="FFFF00"/>
                </a:solidFill>
                <a:latin typeface="Comic Sans MS" pitchFamily="66" charset="0"/>
                <a:cs typeface="Times New Roman"/>
              </a:rPr>
              <a:t>the </a:t>
            </a:r>
            <a:r>
              <a:rPr lang="en-IN" sz="2000" spc="45" dirty="0" smtClean="0">
                <a:solidFill>
                  <a:srgbClr val="FFFF00"/>
                </a:solidFill>
                <a:latin typeface="Comic Sans MS" pitchFamily="66" charset="0"/>
                <a:cs typeface="Times New Roman"/>
              </a:rPr>
              <a:t>setting </a:t>
            </a:r>
            <a:r>
              <a:rPr lang="en-IN" sz="2000" spc="25" dirty="0" smtClean="0">
                <a:solidFill>
                  <a:srgbClr val="FFFF00"/>
                </a:solidFill>
                <a:latin typeface="Comic Sans MS" pitchFamily="66" charset="0"/>
                <a:cs typeface="Times New Roman"/>
              </a:rPr>
              <a:t>of </a:t>
            </a:r>
            <a:r>
              <a:rPr lang="en-IN" sz="2000" spc="75" dirty="0" smtClean="0">
                <a:solidFill>
                  <a:srgbClr val="FFFF00"/>
                </a:solidFill>
                <a:latin typeface="Comic Sans MS" pitchFamily="66" charset="0"/>
                <a:cs typeface="Times New Roman"/>
              </a:rPr>
              <a:t>dual </a:t>
            </a:r>
            <a:r>
              <a:rPr lang="en-IN" sz="2000" spc="55" dirty="0" err="1" smtClean="0">
                <a:solidFill>
                  <a:srgbClr val="FFFF00"/>
                </a:solidFill>
                <a:latin typeface="Comic Sans MS" pitchFamily="66" charset="0"/>
                <a:cs typeface="Times New Roman"/>
              </a:rPr>
              <a:t>antiplatelet</a:t>
            </a:r>
            <a:r>
              <a:rPr lang="en-IN" sz="2000" spc="55" dirty="0" smtClean="0">
                <a:solidFill>
                  <a:srgbClr val="FFFF00"/>
                </a:solidFill>
                <a:latin typeface="Comic Sans MS" pitchFamily="66" charset="0"/>
                <a:cs typeface="Times New Roman"/>
              </a:rPr>
              <a:t>  </a:t>
            </a:r>
            <a:r>
              <a:rPr lang="en-IN" sz="2000" spc="80" dirty="0" smtClean="0">
                <a:solidFill>
                  <a:srgbClr val="FFFF00"/>
                </a:solidFill>
                <a:latin typeface="Comic Sans MS" pitchFamily="66" charset="0"/>
                <a:cs typeface="Times New Roman"/>
              </a:rPr>
              <a:t>therapy with </a:t>
            </a:r>
            <a:r>
              <a:rPr lang="en-IN" sz="2000" spc="65" dirty="0" smtClean="0">
                <a:solidFill>
                  <a:srgbClr val="FFFF00"/>
                </a:solidFill>
                <a:latin typeface="Comic Sans MS" pitchFamily="66" charset="0"/>
                <a:cs typeface="Times New Roman"/>
              </a:rPr>
              <a:t>UFH </a:t>
            </a:r>
            <a:r>
              <a:rPr lang="en-IN" sz="2000" spc="60" dirty="0" smtClean="0">
                <a:solidFill>
                  <a:srgbClr val="FFFF00"/>
                </a:solidFill>
                <a:latin typeface="Comic Sans MS" pitchFamily="66" charset="0"/>
                <a:cs typeface="Times New Roman"/>
              </a:rPr>
              <a:t>or </a:t>
            </a:r>
            <a:r>
              <a:rPr lang="en-IN" sz="2000" spc="70" dirty="0" err="1" smtClean="0">
                <a:solidFill>
                  <a:srgbClr val="FFFF00"/>
                </a:solidFill>
                <a:latin typeface="Comic Sans MS" pitchFamily="66" charset="0"/>
                <a:cs typeface="Times New Roman"/>
              </a:rPr>
              <a:t>bivalirudin</a:t>
            </a:r>
            <a:r>
              <a:rPr lang="en-IN" sz="2000" spc="70" dirty="0" smtClean="0">
                <a:solidFill>
                  <a:srgbClr val="FFFF00"/>
                </a:solidFill>
                <a:latin typeface="Comic Sans MS" pitchFamily="66" charset="0"/>
                <a:cs typeface="Times New Roman"/>
              </a:rPr>
              <a:t> </a:t>
            </a:r>
            <a:r>
              <a:rPr lang="en-IN" sz="2000" spc="55" dirty="0" smtClean="0">
                <a:solidFill>
                  <a:srgbClr val="FFFF00"/>
                </a:solidFill>
                <a:latin typeface="Comic Sans MS" pitchFamily="66" charset="0"/>
                <a:cs typeface="Times New Roman"/>
              </a:rPr>
              <a:t>as </a:t>
            </a:r>
            <a:r>
              <a:rPr lang="en-IN" sz="2000" spc="65" dirty="0" smtClean="0">
                <a:solidFill>
                  <a:srgbClr val="FFFF00"/>
                </a:solidFill>
                <a:latin typeface="Comic Sans MS" pitchFamily="66" charset="0"/>
                <a:cs typeface="Times New Roman"/>
              </a:rPr>
              <a:t>the </a:t>
            </a:r>
            <a:r>
              <a:rPr lang="en-IN" sz="2000" spc="70" dirty="0" smtClean="0">
                <a:solidFill>
                  <a:srgbClr val="FFFF00"/>
                </a:solidFill>
                <a:latin typeface="Comic Sans MS" pitchFamily="66" charset="0"/>
                <a:cs typeface="Times New Roman"/>
              </a:rPr>
              <a:t>anticoagulant in  </a:t>
            </a:r>
            <a:r>
              <a:rPr lang="en-IN" sz="2000" spc="55" dirty="0" smtClean="0">
                <a:solidFill>
                  <a:srgbClr val="FFFF00"/>
                </a:solidFill>
                <a:latin typeface="Comic Sans MS" pitchFamily="66" charset="0"/>
                <a:cs typeface="Times New Roman"/>
              </a:rPr>
              <a:t>the </a:t>
            </a:r>
            <a:r>
              <a:rPr lang="en-IN" sz="2000" spc="50" dirty="0" smtClean="0">
                <a:solidFill>
                  <a:srgbClr val="FFFF00"/>
                </a:solidFill>
                <a:latin typeface="Comic Sans MS" pitchFamily="66" charset="0"/>
                <a:cs typeface="Times New Roman"/>
              </a:rPr>
              <a:t>catheterization </a:t>
            </a:r>
            <a:r>
              <a:rPr lang="en-IN" sz="2000" spc="45" dirty="0" smtClean="0">
                <a:solidFill>
                  <a:srgbClr val="FFFF00"/>
                </a:solidFill>
                <a:latin typeface="Comic Sans MS" pitchFamily="66" charset="0"/>
                <a:cs typeface="Times New Roman"/>
              </a:rPr>
              <a:t>laboratory, </a:t>
            </a:r>
            <a:r>
              <a:rPr lang="en-IN" sz="2000" spc="50" dirty="0" smtClean="0">
                <a:solidFill>
                  <a:srgbClr val="FFFF00"/>
                </a:solidFill>
                <a:latin typeface="Comic Sans MS" pitchFamily="66" charset="0"/>
                <a:cs typeface="Times New Roman"/>
              </a:rPr>
              <a:t>at </a:t>
            </a:r>
            <a:r>
              <a:rPr lang="en-IN" sz="2000" spc="55" dirty="0" smtClean="0">
                <a:solidFill>
                  <a:srgbClr val="FFFF00"/>
                </a:solidFill>
                <a:latin typeface="Comic Sans MS" pitchFamily="66" charset="0"/>
                <a:cs typeface="Times New Roman"/>
              </a:rPr>
              <a:t>the </a:t>
            </a:r>
            <a:r>
              <a:rPr lang="en-IN" sz="2000" spc="50" dirty="0" smtClean="0">
                <a:solidFill>
                  <a:srgbClr val="FFFF00"/>
                </a:solidFill>
                <a:latin typeface="Comic Sans MS" pitchFamily="66" charset="0"/>
                <a:cs typeface="Times New Roman"/>
              </a:rPr>
              <a:t>time </a:t>
            </a:r>
            <a:r>
              <a:rPr lang="en-IN" sz="2000" spc="25" dirty="0" smtClean="0">
                <a:solidFill>
                  <a:srgbClr val="FFFF00"/>
                </a:solidFill>
                <a:latin typeface="Comic Sans MS" pitchFamily="66" charset="0"/>
                <a:cs typeface="Times New Roman"/>
              </a:rPr>
              <a:t>of </a:t>
            </a:r>
            <a:r>
              <a:rPr lang="en-IN" sz="2000" spc="55" dirty="0" smtClean="0">
                <a:solidFill>
                  <a:srgbClr val="FFFF00"/>
                </a:solidFill>
                <a:latin typeface="Comic Sans MS" pitchFamily="66" charset="0"/>
                <a:cs typeface="Times New Roman"/>
              </a:rPr>
              <a:t>the </a:t>
            </a:r>
            <a:r>
              <a:rPr lang="en-IN" sz="2000" spc="65" dirty="0" smtClean="0">
                <a:solidFill>
                  <a:srgbClr val="FFFF00"/>
                </a:solidFill>
                <a:latin typeface="Comic Sans MS" pitchFamily="66" charset="0"/>
                <a:cs typeface="Times New Roman"/>
              </a:rPr>
              <a:t>procedure  </a:t>
            </a:r>
            <a:r>
              <a:rPr lang="en-IN" sz="2000" spc="55" dirty="0" smtClean="0">
                <a:solidFill>
                  <a:srgbClr val="FFFF00"/>
                </a:solidFill>
                <a:latin typeface="Comic Sans MS" pitchFamily="66" charset="0"/>
                <a:cs typeface="Times New Roman"/>
              </a:rPr>
              <a:t>where </a:t>
            </a:r>
            <a:r>
              <a:rPr lang="en-IN" sz="2000" b="1" spc="40" dirty="0" smtClean="0">
                <a:solidFill>
                  <a:schemeClr val="bg1"/>
                </a:solidFill>
                <a:latin typeface="Comic Sans MS" pitchFamily="66" charset="0"/>
                <a:cs typeface="Times New Roman"/>
              </a:rPr>
              <a:t>large </a:t>
            </a:r>
            <a:r>
              <a:rPr lang="en-IN" sz="2000" b="1" spc="55" dirty="0" smtClean="0">
                <a:solidFill>
                  <a:schemeClr val="bg1"/>
                </a:solidFill>
                <a:latin typeface="Comic Sans MS" pitchFamily="66" charset="0"/>
                <a:cs typeface="Times New Roman"/>
              </a:rPr>
              <a:t>thrombus </a:t>
            </a:r>
            <a:r>
              <a:rPr lang="en-IN" sz="2000" b="1" spc="60" dirty="0" smtClean="0">
                <a:solidFill>
                  <a:schemeClr val="bg1"/>
                </a:solidFill>
                <a:latin typeface="Comic Sans MS" pitchFamily="66" charset="0"/>
                <a:cs typeface="Times New Roman"/>
              </a:rPr>
              <a:t>burden </a:t>
            </a:r>
            <a:r>
              <a:rPr lang="en-IN" sz="2000" spc="20" dirty="0" smtClean="0">
                <a:solidFill>
                  <a:srgbClr val="FFFF00"/>
                </a:solidFill>
                <a:latin typeface="Comic Sans MS" pitchFamily="66" charset="0"/>
                <a:cs typeface="Times New Roman"/>
              </a:rPr>
              <a:t>is </a:t>
            </a:r>
            <a:r>
              <a:rPr lang="en-IN" sz="2000" spc="40" dirty="0" smtClean="0">
                <a:solidFill>
                  <a:srgbClr val="FFFF00"/>
                </a:solidFill>
                <a:latin typeface="Comic Sans MS" pitchFamily="66" charset="0"/>
                <a:cs typeface="Times New Roman"/>
              </a:rPr>
              <a:t>there </a:t>
            </a:r>
            <a:r>
              <a:rPr lang="en-IN" sz="2000" spc="45" dirty="0" smtClean="0">
                <a:solidFill>
                  <a:srgbClr val="FFFF00"/>
                </a:solidFill>
                <a:latin typeface="Comic Sans MS" pitchFamily="66" charset="0"/>
                <a:cs typeface="Times New Roman"/>
              </a:rPr>
              <a:t>or patient has </a:t>
            </a:r>
            <a:r>
              <a:rPr lang="en-IN" sz="2000" spc="35" dirty="0" smtClean="0">
                <a:solidFill>
                  <a:srgbClr val="FFFF00"/>
                </a:solidFill>
                <a:latin typeface="Comic Sans MS" pitchFamily="66" charset="0"/>
                <a:cs typeface="Times New Roman"/>
              </a:rPr>
              <a:t>received  </a:t>
            </a:r>
            <a:r>
              <a:rPr lang="en-IN" sz="2000" spc="50" dirty="0" smtClean="0">
                <a:solidFill>
                  <a:srgbClr val="FFFF00"/>
                </a:solidFill>
                <a:latin typeface="Comic Sans MS" pitchFamily="66" charset="0"/>
                <a:cs typeface="Times New Roman"/>
              </a:rPr>
              <a:t>inadequate </a:t>
            </a:r>
            <a:r>
              <a:rPr lang="en-IN" sz="2000" spc="45" dirty="0" err="1" smtClean="0">
                <a:solidFill>
                  <a:srgbClr val="FFFF00"/>
                </a:solidFill>
                <a:latin typeface="Comic Sans MS" pitchFamily="66" charset="0"/>
                <a:cs typeface="Times New Roman"/>
              </a:rPr>
              <a:t>thienopyridine</a:t>
            </a:r>
            <a:r>
              <a:rPr lang="en-IN" sz="2000" spc="-60" dirty="0" smtClean="0">
                <a:solidFill>
                  <a:srgbClr val="FFFF00"/>
                </a:solidFill>
                <a:latin typeface="Comic Sans MS" pitchFamily="66" charset="0"/>
                <a:cs typeface="Times New Roman"/>
              </a:rPr>
              <a:t> </a:t>
            </a:r>
            <a:r>
              <a:rPr lang="en-IN" sz="2000" spc="40" dirty="0" smtClean="0">
                <a:solidFill>
                  <a:srgbClr val="FFFF00"/>
                </a:solidFill>
                <a:latin typeface="Comic Sans MS" pitchFamily="66" charset="0"/>
                <a:cs typeface="Times New Roman"/>
              </a:rPr>
              <a:t>loading.</a:t>
            </a:r>
          </a:p>
          <a:p>
            <a:pPr marL="38100" marR="30480" indent="151765" algn="just">
              <a:lnSpc>
                <a:spcPct val="100000"/>
              </a:lnSpc>
              <a:spcBef>
                <a:spcPts val="300"/>
              </a:spcBef>
              <a:buFont typeface="Arial" pitchFamily="34" charset="0"/>
              <a:buChar char="•"/>
            </a:pPr>
            <a:endParaRPr lang="en-IN" sz="2000" dirty="0" smtClean="0">
              <a:solidFill>
                <a:srgbClr val="FFFF00"/>
              </a:solidFill>
              <a:latin typeface="Comic Sans MS" pitchFamily="66" charset="0"/>
              <a:cs typeface="Times New Roman"/>
            </a:endParaRPr>
          </a:p>
          <a:p>
            <a:pPr marL="38100" marR="34290" indent="151765" algn="just">
              <a:lnSpc>
                <a:spcPct val="100000"/>
              </a:lnSpc>
              <a:spcBef>
                <a:spcPts val="300"/>
              </a:spcBef>
              <a:buFont typeface="Arial" pitchFamily="34" charset="0"/>
              <a:buChar char="•"/>
            </a:pPr>
            <a:endParaRPr lang="en-IN" sz="2000" spc="40" baseline="33333" dirty="0" smtClean="0">
              <a:solidFill>
                <a:srgbClr val="FFFF00"/>
              </a:solidFill>
              <a:latin typeface="Comic Sans MS" pitchFamily="66" charset="0"/>
              <a:cs typeface="Times New Roman"/>
            </a:endParaRPr>
          </a:p>
          <a:p>
            <a:pPr marL="38100" marR="34290" indent="151765" algn="just">
              <a:lnSpc>
                <a:spcPct val="100000"/>
              </a:lnSpc>
              <a:spcBef>
                <a:spcPts val="300"/>
              </a:spcBef>
              <a:buFont typeface="Arial" pitchFamily="34" charset="0"/>
              <a:buChar char="•"/>
            </a:pPr>
            <a:endParaRPr lang="en-IN" sz="2000" spc="40" baseline="33333" dirty="0" smtClean="0">
              <a:solidFill>
                <a:srgbClr val="FFFF00"/>
              </a:solidFill>
              <a:latin typeface="Comic Sans MS" pitchFamily="66" charset="0"/>
              <a:cs typeface="Times New Roman"/>
            </a:endParaRPr>
          </a:p>
          <a:p>
            <a:pPr marL="38100" marR="34290" indent="151765" algn="just">
              <a:lnSpc>
                <a:spcPct val="100000"/>
              </a:lnSpc>
              <a:spcBef>
                <a:spcPts val="300"/>
              </a:spcBef>
              <a:buFont typeface="Arial" pitchFamily="34" charset="0"/>
              <a:buChar char="•"/>
            </a:pPr>
            <a:endParaRPr lang="en-IN" sz="2000" spc="40" baseline="33333" dirty="0" smtClean="0">
              <a:solidFill>
                <a:srgbClr val="FFFF00"/>
              </a:solidFill>
              <a:latin typeface="Comic Sans MS" pitchFamily="66" charset="0"/>
              <a:cs typeface="Times New Roman"/>
            </a:endParaRPr>
          </a:p>
          <a:p>
            <a:pPr marL="38100" marR="34290" indent="151765" algn="just">
              <a:lnSpc>
                <a:spcPct val="100000"/>
              </a:lnSpc>
              <a:spcBef>
                <a:spcPts val="300"/>
              </a:spcBef>
              <a:buFont typeface="Arial" pitchFamily="34" charset="0"/>
              <a:buChar char="•"/>
            </a:pPr>
            <a:endParaRPr lang="en-IN" sz="2000" spc="40" baseline="33333" dirty="0" smtClean="0">
              <a:solidFill>
                <a:srgbClr val="FFFF00"/>
              </a:solidFill>
              <a:latin typeface="Comic Sans MS" pitchFamily="66" charset="0"/>
              <a:cs typeface="Times New Roman"/>
            </a:endParaRPr>
          </a:p>
          <a:p>
            <a:pPr marL="38100" marR="34290" indent="151765" algn="just">
              <a:lnSpc>
                <a:spcPct val="100000"/>
              </a:lnSpc>
              <a:spcBef>
                <a:spcPts val="300"/>
              </a:spcBef>
              <a:buFont typeface="Arial" pitchFamily="34" charset="0"/>
              <a:buChar char="•"/>
            </a:pPr>
            <a:endParaRPr lang="en-IN" sz="2000" spc="40" baseline="33333" dirty="0" smtClean="0">
              <a:solidFill>
                <a:srgbClr val="FFFF00"/>
              </a:solidFill>
              <a:latin typeface="Comic Sans MS" pitchFamily="66" charset="0"/>
              <a:cs typeface="Times New Roman"/>
            </a:endParaRPr>
          </a:p>
          <a:p>
            <a:pPr marL="38100" marR="34290" indent="151765" algn="just">
              <a:lnSpc>
                <a:spcPct val="100000"/>
              </a:lnSpc>
              <a:spcBef>
                <a:spcPts val="300"/>
              </a:spcBef>
              <a:buFont typeface="Arial" pitchFamily="34" charset="0"/>
              <a:buChar char="•"/>
            </a:pPr>
            <a:r>
              <a:rPr lang="en-IN" sz="2000" spc="60" baseline="33333" dirty="0" smtClean="0">
                <a:solidFill>
                  <a:srgbClr val="FFFF00"/>
                </a:solidFill>
                <a:latin typeface="Comic Sans MS" pitchFamily="66" charset="0"/>
                <a:cs typeface="Times New Roman"/>
              </a:rPr>
              <a:t> </a:t>
            </a:r>
            <a:r>
              <a:rPr lang="en-IN" sz="2000" spc="30" dirty="0" err="1" smtClean="0">
                <a:solidFill>
                  <a:schemeClr val="bg1"/>
                </a:solidFill>
                <a:latin typeface="Comic Sans MS" pitchFamily="66" charset="0"/>
                <a:cs typeface="Times New Roman"/>
              </a:rPr>
              <a:t>Abciximab</a:t>
            </a:r>
            <a:r>
              <a:rPr lang="en-IN" sz="2000" spc="30" dirty="0" smtClean="0">
                <a:solidFill>
                  <a:schemeClr val="bg1"/>
                </a:solidFill>
                <a:latin typeface="Comic Sans MS" pitchFamily="66" charset="0"/>
                <a:cs typeface="Times New Roman"/>
              </a:rPr>
              <a:t>, </a:t>
            </a:r>
            <a:r>
              <a:rPr lang="en-IN" sz="2000" spc="35" dirty="0" err="1" smtClean="0">
                <a:solidFill>
                  <a:schemeClr val="bg1"/>
                </a:solidFill>
                <a:latin typeface="Comic Sans MS" pitchFamily="66" charset="0"/>
                <a:cs typeface="Times New Roman"/>
              </a:rPr>
              <a:t>eptifibatide</a:t>
            </a:r>
            <a:r>
              <a:rPr lang="en-IN" sz="2000" spc="35" dirty="0" smtClean="0">
                <a:solidFill>
                  <a:schemeClr val="bg1"/>
                </a:solidFill>
                <a:latin typeface="Comic Sans MS" pitchFamily="66" charset="0"/>
                <a:cs typeface="Times New Roman"/>
              </a:rPr>
              <a:t> </a:t>
            </a:r>
            <a:r>
              <a:rPr lang="en-IN" sz="2000" spc="70" dirty="0" smtClean="0">
                <a:solidFill>
                  <a:schemeClr val="bg1"/>
                </a:solidFill>
                <a:latin typeface="Comic Sans MS" pitchFamily="66" charset="0"/>
                <a:cs typeface="Times New Roman"/>
              </a:rPr>
              <a:t>and </a:t>
            </a:r>
            <a:r>
              <a:rPr lang="en-IN" sz="2000" spc="30" dirty="0" err="1" smtClean="0">
                <a:solidFill>
                  <a:schemeClr val="bg1"/>
                </a:solidFill>
                <a:latin typeface="Comic Sans MS" pitchFamily="66" charset="0"/>
                <a:cs typeface="Times New Roman"/>
              </a:rPr>
              <a:t>tirofiban</a:t>
            </a:r>
            <a:r>
              <a:rPr lang="en-IN" sz="2000" spc="-100" dirty="0" smtClean="0">
                <a:solidFill>
                  <a:schemeClr val="bg1"/>
                </a:solidFill>
                <a:latin typeface="Comic Sans MS" pitchFamily="66" charset="0"/>
                <a:cs typeface="Times New Roman"/>
              </a:rPr>
              <a:t> </a:t>
            </a:r>
            <a:r>
              <a:rPr lang="en-IN" sz="2000" spc="60" dirty="0" smtClean="0">
                <a:solidFill>
                  <a:srgbClr val="FFFF00"/>
                </a:solidFill>
                <a:latin typeface="Comic Sans MS" pitchFamily="66" charset="0"/>
                <a:cs typeface="Times New Roman"/>
              </a:rPr>
              <a:t>appear  </a:t>
            </a:r>
            <a:r>
              <a:rPr lang="en-IN" sz="2000" spc="35" dirty="0" smtClean="0">
                <a:solidFill>
                  <a:srgbClr val="FFFF00"/>
                </a:solidFill>
                <a:latin typeface="Comic Sans MS" pitchFamily="66" charset="0"/>
                <a:cs typeface="Times New Roman"/>
              </a:rPr>
              <a:t>to</a:t>
            </a:r>
            <a:r>
              <a:rPr lang="en-IN" sz="2000" spc="-30" dirty="0" smtClean="0">
                <a:solidFill>
                  <a:srgbClr val="FFFF00"/>
                </a:solidFill>
                <a:latin typeface="Comic Sans MS" pitchFamily="66" charset="0"/>
                <a:cs typeface="Times New Roman"/>
              </a:rPr>
              <a:t> </a:t>
            </a:r>
            <a:r>
              <a:rPr lang="en-IN" sz="2000" spc="35" dirty="0" smtClean="0">
                <a:solidFill>
                  <a:srgbClr val="FFFF00"/>
                </a:solidFill>
                <a:latin typeface="Comic Sans MS" pitchFamily="66" charset="0"/>
                <a:cs typeface="Times New Roman"/>
              </a:rPr>
              <a:t>be</a:t>
            </a:r>
            <a:r>
              <a:rPr lang="en-IN" sz="2000" spc="-30" dirty="0" smtClean="0">
                <a:solidFill>
                  <a:srgbClr val="FFFF00"/>
                </a:solidFill>
                <a:latin typeface="Comic Sans MS" pitchFamily="66" charset="0"/>
                <a:cs typeface="Times New Roman"/>
              </a:rPr>
              <a:t> </a:t>
            </a:r>
            <a:r>
              <a:rPr lang="en-IN" sz="2000" spc="35" dirty="0" smtClean="0">
                <a:solidFill>
                  <a:srgbClr val="FFFF00"/>
                </a:solidFill>
                <a:latin typeface="Comic Sans MS" pitchFamily="66" charset="0"/>
                <a:cs typeface="Times New Roman"/>
              </a:rPr>
              <a:t>similarly</a:t>
            </a:r>
            <a:r>
              <a:rPr lang="en-IN" sz="2000" spc="-30" dirty="0" smtClean="0">
                <a:solidFill>
                  <a:srgbClr val="FFFF00"/>
                </a:solidFill>
                <a:latin typeface="Comic Sans MS" pitchFamily="66" charset="0"/>
                <a:cs typeface="Times New Roman"/>
              </a:rPr>
              <a:t> </a:t>
            </a:r>
            <a:r>
              <a:rPr lang="en-IN" sz="2000" spc="15" dirty="0" smtClean="0">
                <a:solidFill>
                  <a:srgbClr val="FFFF00"/>
                </a:solidFill>
                <a:latin typeface="Comic Sans MS" pitchFamily="66" charset="0"/>
                <a:cs typeface="Times New Roman"/>
              </a:rPr>
              <a:t>effective</a:t>
            </a:r>
            <a:r>
              <a:rPr lang="en-IN" sz="2000" spc="-30" dirty="0" smtClean="0">
                <a:solidFill>
                  <a:srgbClr val="FFFF00"/>
                </a:solidFill>
                <a:latin typeface="Comic Sans MS" pitchFamily="66" charset="0"/>
                <a:cs typeface="Times New Roman"/>
              </a:rPr>
              <a:t> </a:t>
            </a:r>
            <a:r>
              <a:rPr lang="en-IN" sz="2000" spc="70" dirty="0" smtClean="0">
                <a:solidFill>
                  <a:srgbClr val="FFFF00"/>
                </a:solidFill>
                <a:latin typeface="Comic Sans MS" pitchFamily="66" charset="0"/>
                <a:cs typeface="Times New Roman"/>
              </a:rPr>
              <a:t>and</a:t>
            </a:r>
            <a:r>
              <a:rPr lang="en-IN" sz="2000" spc="-30" dirty="0" smtClean="0">
                <a:solidFill>
                  <a:srgbClr val="FFFF00"/>
                </a:solidFill>
                <a:latin typeface="Comic Sans MS" pitchFamily="66" charset="0"/>
                <a:cs typeface="Times New Roman"/>
              </a:rPr>
              <a:t> </a:t>
            </a:r>
            <a:r>
              <a:rPr lang="en-IN" sz="2000" spc="65" dirty="0" smtClean="0">
                <a:solidFill>
                  <a:srgbClr val="FFFF00"/>
                </a:solidFill>
                <a:latin typeface="Comic Sans MS" pitchFamily="66" charset="0"/>
                <a:cs typeface="Times New Roman"/>
              </a:rPr>
              <a:t>may</a:t>
            </a:r>
            <a:r>
              <a:rPr lang="en-IN" sz="2000" spc="-25" dirty="0" smtClean="0">
                <a:solidFill>
                  <a:srgbClr val="FFFF00"/>
                </a:solidFill>
                <a:latin typeface="Comic Sans MS" pitchFamily="66" charset="0"/>
                <a:cs typeface="Times New Roman"/>
              </a:rPr>
              <a:t> </a:t>
            </a:r>
            <a:r>
              <a:rPr lang="en-IN" sz="2000" spc="35" dirty="0" smtClean="0">
                <a:solidFill>
                  <a:srgbClr val="FFFF00"/>
                </a:solidFill>
                <a:latin typeface="Comic Sans MS" pitchFamily="66" charset="0"/>
                <a:cs typeface="Times New Roman"/>
              </a:rPr>
              <a:t>be</a:t>
            </a:r>
            <a:r>
              <a:rPr lang="en-IN" sz="2000" spc="-30" dirty="0" smtClean="0">
                <a:solidFill>
                  <a:srgbClr val="FFFF00"/>
                </a:solidFill>
                <a:latin typeface="Comic Sans MS" pitchFamily="66" charset="0"/>
                <a:cs typeface="Times New Roman"/>
              </a:rPr>
              <a:t> </a:t>
            </a:r>
            <a:r>
              <a:rPr lang="en-IN" sz="2000" spc="60" dirty="0" smtClean="0">
                <a:solidFill>
                  <a:srgbClr val="FFFF00"/>
                </a:solidFill>
                <a:latin typeface="Comic Sans MS" pitchFamily="66" charset="0"/>
                <a:cs typeface="Times New Roman"/>
              </a:rPr>
              <a:t>used</a:t>
            </a:r>
            <a:r>
              <a:rPr lang="en-IN" sz="2000" spc="-30" dirty="0" smtClean="0">
                <a:solidFill>
                  <a:srgbClr val="FFFF00"/>
                </a:solidFill>
                <a:latin typeface="Comic Sans MS" pitchFamily="66" charset="0"/>
                <a:cs typeface="Times New Roman"/>
              </a:rPr>
              <a:t> </a:t>
            </a:r>
            <a:r>
              <a:rPr lang="en-IN" sz="2000" spc="60" dirty="0" smtClean="0">
                <a:solidFill>
                  <a:srgbClr val="FFFF00"/>
                </a:solidFill>
                <a:latin typeface="Comic Sans MS" pitchFamily="66" charset="0"/>
                <a:cs typeface="Times New Roman"/>
              </a:rPr>
              <a:t>depending</a:t>
            </a:r>
            <a:r>
              <a:rPr lang="en-IN" sz="2000" spc="-30" dirty="0" smtClean="0">
                <a:solidFill>
                  <a:srgbClr val="FFFF00"/>
                </a:solidFill>
                <a:latin typeface="Comic Sans MS" pitchFamily="66" charset="0"/>
                <a:cs typeface="Times New Roman"/>
              </a:rPr>
              <a:t> </a:t>
            </a:r>
            <a:r>
              <a:rPr lang="en-IN" sz="2000" spc="70" dirty="0" smtClean="0">
                <a:solidFill>
                  <a:srgbClr val="FFFF00"/>
                </a:solidFill>
                <a:latin typeface="Comic Sans MS" pitchFamily="66" charset="0"/>
                <a:cs typeface="Times New Roman"/>
              </a:rPr>
              <a:t>upon</a:t>
            </a:r>
            <a:r>
              <a:rPr lang="en-IN" sz="2000" spc="-30" dirty="0" smtClean="0">
                <a:solidFill>
                  <a:srgbClr val="FFFF00"/>
                </a:solidFill>
                <a:latin typeface="Comic Sans MS" pitchFamily="66" charset="0"/>
                <a:cs typeface="Times New Roman"/>
              </a:rPr>
              <a:t> </a:t>
            </a:r>
            <a:r>
              <a:rPr lang="en-IN" sz="2000" spc="20" dirty="0" smtClean="0">
                <a:solidFill>
                  <a:srgbClr val="FFFF00"/>
                </a:solidFill>
                <a:latin typeface="Comic Sans MS" pitchFamily="66" charset="0"/>
                <a:cs typeface="Times New Roman"/>
              </a:rPr>
              <a:t>local  </a:t>
            </a:r>
            <a:r>
              <a:rPr lang="en-IN" sz="2000" spc="30" dirty="0" smtClean="0">
                <a:solidFill>
                  <a:srgbClr val="FFFF00"/>
                </a:solidFill>
                <a:latin typeface="Comic Sans MS" pitchFamily="66" charset="0"/>
                <a:cs typeface="Times New Roman"/>
              </a:rPr>
              <a:t>preferences </a:t>
            </a:r>
            <a:r>
              <a:rPr lang="en-IN" sz="2000" spc="70" dirty="0" smtClean="0">
                <a:solidFill>
                  <a:srgbClr val="FFFF00"/>
                </a:solidFill>
                <a:latin typeface="Comic Sans MS" pitchFamily="66" charset="0"/>
                <a:cs typeface="Times New Roman"/>
              </a:rPr>
              <a:t>and</a:t>
            </a:r>
            <a:r>
              <a:rPr lang="en-IN" sz="2000" spc="-35" dirty="0" smtClean="0">
                <a:solidFill>
                  <a:srgbClr val="FFFF00"/>
                </a:solidFill>
                <a:latin typeface="Comic Sans MS" pitchFamily="66" charset="0"/>
                <a:cs typeface="Times New Roman"/>
              </a:rPr>
              <a:t> </a:t>
            </a:r>
            <a:r>
              <a:rPr lang="en-IN" sz="2000" spc="25" dirty="0" smtClean="0">
                <a:solidFill>
                  <a:srgbClr val="FFFF00"/>
                </a:solidFill>
                <a:latin typeface="Comic Sans MS" pitchFamily="66" charset="0"/>
                <a:cs typeface="Times New Roman"/>
              </a:rPr>
              <a:t>availability</a:t>
            </a:r>
            <a:endParaRPr lang="en-US" sz="2000" dirty="0">
              <a:solidFill>
                <a:srgbClr val="FFFF00"/>
              </a:solidFill>
              <a:latin typeface="Comic Sans MS" pitchFamily="66"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1384</TotalTime>
  <Words>13682</Words>
  <Application>Microsoft Office PowerPoint</Application>
  <PresentationFormat>On-screen Show (4:3)</PresentationFormat>
  <Paragraphs>1709</Paragraphs>
  <Slides>220</Slides>
  <Notes>4</Notes>
  <HiddenSlides>0</HiddenSlides>
  <MMClips>0</MMClips>
  <ScaleCrop>false</ScaleCrop>
  <HeadingPairs>
    <vt:vector size="4" baseType="variant">
      <vt:variant>
        <vt:lpstr>Theme</vt:lpstr>
      </vt:variant>
      <vt:variant>
        <vt:i4>1</vt:i4>
      </vt:variant>
      <vt:variant>
        <vt:lpstr>Slide Titles</vt:lpstr>
      </vt:variant>
      <vt:variant>
        <vt:i4>220</vt:i4>
      </vt:variant>
    </vt:vector>
  </HeadingPairs>
  <TitlesOfParts>
    <vt:vector size="221" baseType="lpstr">
      <vt:lpstr>Office Theme</vt:lpstr>
      <vt:lpstr>Slide 1</vt:lpstr>
      <vt:lpstr>Cardio-Vascular Disease</vt:lpstr>
      <vt:lpstr>Slide 3</vt:lpstr>
      <vt:lpstr>Ischemic heart disease</vt:lpstr>
      <vt:lpstr>              Etiology  </vt:lpstr>
      <vt:lpstr>MI can also occur for causes other than atherosclerosis. Nonatherosclerotic causes of MI include the following</vt:lpstr>
      <vt:lpstr>Slide 7</vt:lpstr>
      <vt:lpstr>Slide 8</vt:lpstr>
      <vt:lpstr>Atherosclerosis</vt:lpstr>
      <vt:lpstr>Early Atherosclerosis</vt:lpstr>
      <vt:lpstr>Advanced Atherosclerosis</vt:lpstr>
      <vt:lpstr>Slide 12</vt:lpstr>
      <vt:lpstr>Slide 13</vt:lpstr>
      <vt:lpstr>Slide 14</vt:lpstr>
      <vt:lpstr>Slide 15</vt:lpstr>
      <vt:lpstr>Slide 16</vt:lpstr>
      <vt:lpstr>Early Atherosclerosis</vt:lpstr>
      <vt:lpstr>Slide 18</vt:lpstr>
      <vt:lpstr>Slide 19</vt:lpstr>
      <vt:lpstr>Slide 20</vt:lpstr>
      <vt:lpstr>Slide 21</vt:lpstr>
      <vt:lpstr>Slide 22</vt:lpstr>
      <vt:lpstr>Slide 23</vt:lpstr>
      <vt:lpstr>Advanced Atherosclerosis</vt:lpstr>
      <vt:lpstr>Risk factor of Atherosclerosis</vt:lpstr>
      <vt:lpstr>Risk factor of Atherosclerosis</vt:lpstr>
      <vt:lpstr>Risk factor: Absolute Risk</vt:lpstr>
      <vt:lpstr>Risk factor: Relative Risk</vt:lpstr>
      <vt:lpstr>Risk factor: Relative Risk</vt:lpstr>
      <vt:lpstr>Risk factor: Relative Risk</vt:lpstr>
      <vt:lpstr>Primary Prevention</vt:lpstr>
      <vt:lpstr>Secondary Prevention</vt:lpstr>
      <vt:lpstr>Slide 33</vt:lpstr>
      <vt:lpstr>Slide 34</vt:lpstr>
      <vt:lpstr>Slide 35</vt:lpstr>
      <vt:lpstr>Slide 36</vt:lpstr>
      <vt:lpstr>Slide 37</vt:lpstr>
      <vt:lpstr>Slide 38</vt:lpstr>
      <vt:lpstr>Slide 39</vt:lpstr>
      <vt:lpstr>Slide 40</vt:lpstr>
      <vt:lpstr>ISCHEMIC  HEART  DISEASES</vt:lpstr>
      <vt:lpstr>Slide 42</vt:lpstr>
      <vt:lpstr>Slide 43</vt:lpstr>
      <vt:lpstr>HISTORY AND PHYSICAL EXAMINATION</vt:lpstr>
      <vt:lpstr>Slide 45</vt:lpstr>
      <vt:lpstr>Acute Coronary Syndrome</vt:lpstr>
      <vt:lpstr>Acute Coronary Syndrome</vt:lpstr>
      <vt:lpstr>Slide 48</vt:lpstr>
      <vt:lpstr>Slide 49</vt:lpstr>
      <vt:lpstr>Slide 50</vt:lpstr>
      <vt:lpstr>Slide 51</vt:lpstr>
      <vt:lpstr>Clinical features : Symptoms</vt:lpstr>
      <vt:lpstr>                PHYSICAL SIGNS</vt:lpstr>
      <vt:lpstr>Slide 54</vt:lpstr>
      <vt:lpstr>Slide 55</vt:lpstr>
      <vt:lpstr>Universal definition of Myocardial  Infarction (MI)))</vt:lpstr>
      <vt:lpstr>Slide 57</vt:lpstr>
      <vt:lpstr>Slide 58</vt:lpstr>
      <vt:lpstr>STEMI</vt:lpstr>
      <vt:lpstr>Slide 60</vt:lpstr>
      <vt:lpstr>Slide 61</vt:lpstr>
      <vt:lpstr>CARDIAC MARKER</vt:lpstr>
      <vt:lpstr>CARDIAC BIOMARKER</vt:lpstr>
      <vt:lpstr>Slide 64</vt:lpstr>
      <vt:lpstr>Slide 65</vt:lpstr>
      <vt:lpstr>Slide 66</vt:lpstr>
      <vt:lpstr>Slide 67</vt:lpstr>
      <vt:lpstr>Slide 68</vt:lpstr>
      <vt:lpstr>Slide 69</vt:lpstr>
      <vt:lpstr>DIAGOSTIC EVAUTAION</vt:lpstr>
      <vt:lpstr>INVESTIGATION</vt:lpstr>
      <vt:lpstr>ELECTROCARDIOGRAM</vt:lpstr>
      <vt:lpstr>ELECTROCARDIOGRAM</vt:lpstr>
      <vt:lpstr>ELECTROCARDIOGRAM</vt:lpstr>
      <vt:lpstr>ECG AND LOCATION OF MI</vt:lpstr>
      <vt:lpstr>Slide 76</vt:lpstr>
      <vt:lpstr>  SHOWS ST ELEVATION BUT NOT STEMI !</vt:lpstr>
      <vt:lpstr>The Laboratory Diagnosis of STEMI is</vt:lpstr>
      <vt:lpstr>CARDIAC MARKER</vt:lpstr>
      <vt:lpstr>PROPERTIES OF CARDIAC MARKER</vt:lpstr>
      <vt:lpstr>Causes of Serum Troponin T and I Elevations,</vt:lpstr>
      <vt:lpstr>Investigations</vt:lpstr>
      <vt:lpstr>ECHOCARDIOGRAM (ECHO)</vt:lpstr>
      <vt:lpstr>LATE ENHANCEMENT MAGNETIC  RESONANCE IMAGING ( MRI )</vt:lpstr>
      <vt:lpstr>Slide 85</vt:lpstr>
      <vt:lpstr>OTHERS</vt:lpstr>
      <vt:lpstr>           PREHOSPITAL CARE</vt:lpstr>
      <vt:lpstr>Management</vt:lpstr>
      <vt:lpstr>             In-Hospital Care </vt:lpstr>
      <vt:lpstr>Slide 90</vt:lpstr>
      <vt:lpstr>           Initial Treatment</vt:lpstr>
      <vt:lpstr>Analgesia</vt:lpstr>
      <vt:lpstr>                  Analgesia</vt:lpstr>
      <vt:lpstr>Anti-anginal Therapy</vt:lpstr>
      <vt:lpstr>          Anti-anginal Therapy</vt:lpstr>
      <vt:lpstr>Slide 96</vt:lpstr>
      <vt:lpstr>     ANTIPLATELET AGENTS</vt:lpstr>
      <vt:lpstr>Slide 98</vt:lpstr>
      <vt:lpstr>Slide 99</vt:lpstr>
      <vt:lpstr>Reperfusion therapy</vt:lpstr>
      <vt:lpstr>Reperfusion  therapy</vt:lpstr>
      <vt:lpstr> </vt:lpstr>
      <vt:lpstr>Slide 103</vt:lpstr>
      <vt:lpstr>Slide 104</vt:lpstr>
      <vt:lpstr>Slide 105</vt:lpstr>
      <vt:lpstr>Slide 106</vt:lpstr>
      <vt:lpstr>Reperfusion at a PCI-Capable Hospital</vt:lpstr>
      <vt:lpstr>Reperfusion at a Non–PCI  Capable Hospital</vt:lpstr>
      <vt:lpstr>Investigation</vt:lpstr>
      <vt:lpstr>Limitation of infarct size</vt:lpstr>
      <vt:lpstr>Percutaneous Coronary Intervention  (PCI)</vt:lpstr>
      <vt:lpstr>Slide 112</vt:lpstr>
      <vt:lpstr>Slide 113</vt:lpstr>
      <vt:lpstr>FibrinoLytics</vt:lpstr>
      <vt:lpstr>Slide 115</vt:lpstr>
      <vt:lpstr>   Choice of Fibrinolytic Agent </vt:lpstr>
      <vt:lpstr>Slide 117</vt:lpstr>
      <vt:lpstr>Slide 118</vt:lpstr>
      <vt:lpstr>Slide 119</vt:lpstr>
      <vt:lpstr>Slide 120</vt:lpstr>
      <vt:lpstr>Slide 121</vt:lpstr>
      <vt:lpstr>Late Management of MI</vt:lpstr>
      <vt:lpstr>CARDIAC REHABILITATION</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Contraindications and Cautions for  Fibrinolytic Therapy in STEMI</vt:lpstr>
      <vt:lpstr>Contd…</vt:lpstr>
      <vt:lpstr>Contd..</vt:lpstr>
      <vt:lpstr>Limitation of infarct size (cont.)</vt:lpstr>
      <vt:lpstr>Limitation of infarct size (cont.)</vt:lpstr>
      <vt:lpstr>    Choice of Fibrinolytic Agent</vt:lpstr>
      <vt:lpstr>Slide 142</vt:lpstr>
      <vt:lpstr>      AntiCoagulant Therapy </vt:lpstr>
      <vt:lpstr>ANTICOAGULANTS</vt:lpstr>
      <vt:lpstr>Continue…..</vt:lpstr>
      <vt:lpstr>Slide 146</vt:lpstr>
      <vt:lpstr>Beta Adrenergic Antagonists </vt:lpstr>
      <vt:lpstr>Contraindications to ß-blockers: </vt:lpstr>
      <vt:lpstr>Limitation of infarct size (cont.)</vt:lpstr>
      <vt:lpstr>Slide 150</vt:lpstr>
      <vt:lpstr>Hospital phase management</vt:lpstr>
      <vt:lpstr>Complications of Acute Coronary  Syndrome</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Cont.</vt:lpstr>
      <vt:lpstr>Slide 178</vt:lpstr>
      <vt:lpstr>Slide 179</vt:lpstr>
      <vt:lpstr>Slide 180</vt:lpstr>
      <vt:lpstr>INVASIVE VERSUS CONSERVATIVE  STRATEGY</vt:lpstr>
      <vt:lpstr>LONG-TERM MANAGEMENT</vt:lpstr>
      <vt:lpstr>Cont.</vt:lpstr>
      <vt:lpstr>Slide 184</vt:lpstr>
      <vt:lpstr>Slide 185</vt:lpstr>
      <vt:lpstr>Slide 186</vt:lpstr>
      <vt:lpstr>Slide 187</vt:lpstr>
      <vt:lpstr>Slide 188</vt:lpstr>
      <vt:lpstr>Slide 189</vt:lpstr>
      <vt:lpstr>Angina</vt:lpstr>
      <vt:lpstr>Introduction</vt:lpstr>
      <vt:lpstr>Canadian cardiovascular society  functional classification of angina</vt:lpstr>
      <vt:lpstr>Classical or Exertional Angina Pectoris</vt:lpstr>
      <vt:lpstr>Types of Angina</vt:lpstr>
      <vt:lpstr>Stable Angina</vt:lpstr>
      <vt:lpstr>Clinical Features</vt:lpstr>
      <vt:lpstr>Investigation</vt:lpstr>
      <vt:lpstr>Investigation</vt:lpstr>
      <vt:lpstr>Investigation</vt:lpstr>
      <vt:lpstr>Management</vt:lpstr>
      <vt:lpstr>Management: Medical</vt:lpstr>
      <vt:lpstr>Management:  Medical</vt:lpstr>
      <vt:lpstr>Management: Medical</vt:lpstr>
      <vt:lpstr>Management: Medical</vt:lpstr>
      <vt:lpstr>Management: Medical</vt:lpstr>
      <vt:lpstr>Percutaneous Coronary Intervention  (PCI)</vt:lpstr>
      <vt:lpstr>Coronary artery bypass grafting  (CABG)</vt:lpstr>
      <vt:lpstr>Types of MI</vt:lpstr>
      <vt:lpstr>Coronary artery bypass grafting  (CABG)</vt:lpstr>
      <vt:lpstr>Slide 210</vt:lpstr>
      <vt:lpstr>Slide 211</vt:lpstr>
      <vt:lpstr>Slide 212</vt:lpstr>
      <vt:lpstr>Investigations: Electrocardiography</vt:lpstr>
      <vt:lpstr>Investigations: Electrocardiography</vt:lpstr>
      <vt:lpstr>Investigations: Electrocardiography</vt:lpstr>
      <vt:lpstr>CARDIAC MARKER</vt:lpstr>
      <vt:lpstr>Investigations: Plasma Cardiac  Markers</vt:lpstr>
      <vt:lpstr>Differentials for ST-Segment</vt:lpstr>
      <vt:lpstr>Investigations: Plasma Cardiac  Markers</vt:lpstr>
      <vt:lpstr>Slide 220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Disease</dc:title>
  <dc:creator>deepak gupta</dc:creator>
  <cp:lastModifiedBy>Admin</cp:lastModifiedBy>
  <cp:revision>148</cp:revision>
  <dcterms:created xsi:type="dcterms:W3CDTF">2020-05-17T06:44:07Z</dcterms:created>
  <dcterms:modified xsi:type="dcterms:W3CDTF">2021-07-08T09:48:26Z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2016-07-17T00:00:00Z</vt:filetime>
  </property>
  <property fmtid="{D5CDD505-2E9C-101B-9397-08002B2CF9AE}" pid="3" name="Creator">
    <vt:lpwstr>Microsoft® Office PowerPoint® 2007</vt:lpwstr>
  </property>
  <property fmtid="{D5CDD505-2E9C-101B-9397-08002B2CF9AE}" pid="4" name="LastSaved">
    <vt:filetime>2020-05-17T00:00:00Z</vt:filetime>
  </property>
</Properties>
</file>